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core.xml" Type="http://schemas.openxmlformats.org/package/2006/relationships/metadata/core-properties" Id="rId2"></Relationship><Relationship Target="docProps/app.xml" Type="http://schemas.openxmlformats.org/officeDocument/2006/relationships/extended-properties" Id="rId3"></Relationship><Relationship Target="docProps/custom.xml" Type="http://schemas.openxmlformats.org/officeDocument/2006/relationships/custom-properties" Id="rId4"></Relationship></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Lst>
  <p:notesMasterIdLst>
    <p:notesMasterId r:id="rId8"/>
  </p:notesMasterIdLst>
  <p:handoutMasterIdLst>
    <p:handoutMasterId r:id="rId9"/>
  </p:handoutMasterIdLst>
  <p:sldIdLst>
    <p:sldId id="304" r:id="rId2"/>
    <p:sldId id="301" r:id="rId3"/>
    <p:sldId id="303" r:id="rId4"/>
    <p:sldId id="302" r:id="rId5"/>
    <p:sldId id="298" r:id="rId6"/>
    <p:sldId id="299" r:id="rId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9" autoAdjust="0"/>
    <p:restoredTop sz="94737" autoAdjust="0"/>
  </p:normalViewPr>
  <p:slideViewPr>
    <p:cSldViewPr snapToGrid="0" snapToObjects="1">
      <p:cViewPr>
        <p:scale>
          <a:sx n="80" d="100"/>
          <a:sy n="80" d="100"/>
        </p:scale>
        <p:origin x="-39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0" d="100"/>
          <a:sy n="60" d="100"/>
        </p:scale>
        <p:origin x="-2496" y="-68"/>
      </p:cViewPr>
      <p:guideLst>
        <p:guide orient="horz" pos="3025"/>
        <p:guide pos="2305"/>
      </p:guideLst>
    </p:cSldViewPr>
  </p:notesViewPr>
  <p:gridSpacing cx="78028800" cy="78028800"/>
</p:viewPr>
</file>

<file path=ppt/_rels/presentation.xml.rels><?xml version="1.0" encoding="UTF-8" ?><Relationships xmlns="http://schemas.openxmlformats.org/package/2006/relationships"><Relationship Target="notesMasters/notesMaster1.xml" Type="http://schemas.openxmlformats.org/officeDocument/2006/relationships/notesMaster" Id="rId8"></Relationship><Relationship Target="tableStyles.xml" Type="http://schemas.openxmlformats.org/officeDocument/2006/relationships/tableStyles" Id="rId13"></Relationship><Relationship Target="slides/slide2.xml" Type="http://schemas.openxmlformats.org/officeDocument/2006/relationships/slide" Id="rId3"></Relationship><Relationship Target="slides/slide6.xml" Type="http://schemas.openxmlformats.org/officeDocument/2006/relationships/slide" Id="rId7"></Relationship><Relationship Target="theme/theme1.xml" Type="http://schemas.openxmlformats.org/officeDocument/2006/relationships/theme" Id="rId12"></Relationship><Relationship Target="slides/slide1.xml" Type="http://schemas.openxmlformats.org/officeDocument/2006/relationships/slide" Id="rId2"></Relationship><Relationship Target="slideMasters/slideMaster1.xml" Type="http://schemas.openxmlformats.org/officeDocument/2006/relationships/slideMaster" Id="rId1"></Relationship><Relationship Target="slides/slide5.xml" Type="http://schemas.openxmlformats.org/officeDocument/2006/relationships/slide" Id="rId6"></Relationship><Relationship Target="viewProps.xml" Type="http://schemas.openxmlformats.org/officeDocument/2006/relationships/viewProps" Id="rId11"></Relationship><Relationship Target="slides/slide4.xml" Type="http://schemas.openxmlformats.org/officeDocument/2006/relationships/slide" Id="rId5"></Relationship><Relationship Target="presProps.xml" Type="http://schemas.openxmlformats.org/officeDocument/2006/relationships/presProps" Id="rId10"></Relationship><Relationship Target="slides/slide3.xml" Type="http://schemas.openxmlformats.org/officeDocument/2006/relationships/slide" Id="rId4"></Relationship><Relationship Target="handoutMasters/handoutMaster1.xml" Type="http://schemas.openxmlformats.org/officeDocument/2006/relationships/handoutMaster" Id="rId9"></Relationship></Relationships>
</file>

<file path=ppt/handoutMasters/_rels/handoutMaster1.xml.rels><?xml version="1.0" encoding="UTF-8" ?><Relationships xmlns="http://schemas.openxmlformats.org/package/2006/relationships"><Relationship Target="../theme/theme3.xml" Type="http://schemas.openxmlformats.org/officeDocument/2006/relationships/theme" Id="rId1"></Relationship></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7101" tIns="48550" rIns="97101" bIns="48550" rtlCol="0"/>
          <a:lstStyle>
            <a:lvl1pPr algn="l">
              <a:defRPr sz="12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7101" tIns="48550" rIns="97101" bIns="48550" rtlCol="0"/>
          <a:lstStyle>
            <a:lvl1pPr algn="r">
              <a:defRPr sz="1200"/>
            </a:lvl1pPr>
          </a:lstStyle>
          <a:p>
            <a:fld id="{AB4E97A2-0C69-AF40-8396-40F620189CFA}" type="datetimeFigureOut">
              <a:rPr lang="en-US" smtClean="0"/>
              <a:pPr/>
              <a:t>9/22/2015</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7101" tIns="48550" rIns="97101" bIns="4855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7101" tIns="48550" rIns="97101" bIns="48550" rtlCol="0" anchor="b"/>
          <a:lstStyle>
            <a:lvl1pPr algn="r">
              <a:defRPr sz="1200"/>
            </a:lvl1pPr>
          </a:lstStyle>
          <a:p>
            <a:fld id="{92C3469E-8234-9848-A6DF-1CFA6715611E}" type="slidenum">
              <a:rPr lang="en-US" smtClean="0"/>
              <a:pPr/>
              <a:t>‹#›</a:t>
            </a:fld>
            <a:endParaRPr lang="en-US" dirty="0"/>
          </a:p>
        </p:txBody>
      </p:sp>
    </p:spTree>
    <p:extLst>
      <p:ext uri="{BB962C8B-B14F-4D97-AF65-F5344CB8AC3E}">
        <p14:creationId xmlns=""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Relationships xmlns="http://schemas.openxmlformats.org/package/2006/relationships"><Relationship Target="../theme/theme2.xml" Type="http://schemas.openxmlformats.org/officeDocument/2006/relationships/theme" Id="rId1"></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7101" tIns="48550" rIns="97101" bIns="48550" rtlCol="0"/>
          <a:lstStyle>
            <a:lvl1pPr algn="l">
              <a:defRPr sz="12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7101" tIns="48550" rIns="97101" bIns="48550" rtlCol="0"/>
          <a:lstStyle>
            <a:lvl1pPr algn="r">
              <a:defRPr sz="1200"/>
            </a:lvl1pPr>
          </a:lstStyle>
          <a:p>
            <a:fld id="{A6D362FA-9C4A-1F44-824B-D9C3BDDD0FC4}" type="datetimeFigureOut">
              <a:rPr lang="en-US" smtClean="0"/>
              <a:pPr/>
              <a:t>9/22/2015</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7101" tIns="48550" rIns="97101" bIns="48550" rtlCol="0" anchor="ctr"/>
          <a:lstStyle/>
          <a:p>
            <a:endParaRPr lang="en-US" dirty="0"/>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7101" tIns="48550" rIns="97101" bIns="4855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7101" tIns="48550" rIns="97101" bIns="4855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7101" tIns="48550" rIns="97101" bIns="48550" rtlCol="0" anchor="b"/>
          <a:lstStyle>
            <a:lvl1pPr algn="r">
              <a:defRPr sz="1200"/>
            </a:lvl1pPr>
          </a:lstStyle>
          <a:p>
            <a:fld id="{C53A0D62-1467-004B-911D-CF892DD53907}" type="slidenum">
              <a:rPr lang="en-US" smtClean="0"/>
              <a:pPr/>
              <a:t>‹#›</a:t>
            </a:fld>
            <a:endParaRPr lang="en-US" dirty="0"/>
          </a:p>
        </p:txBody>
      </p:sp>
    </p:spTree>
    <p:extLst>
      <p:ext uri="{BB962C8B-B14F-4D97-AF65-F5344CB8AC3E}">
        <p14:creationId xmlns=""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44043B-B750-4293-95D9-647C1ABBB897}" type="datetime1">
              <a:rPr lang="en-US" smtClean="0"/>
              <a:pPr/>
              <a:t>9/22/2015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3D312E-9B91-40A9-961C-7794385B6C8B}" type="datetime1">
              <a:rPr lang="en-US" smtClean="0"/>
              <a:pPr/>
              <a:t>9/22/2015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292576-2052-4CD2-A252-E0CD1A543249}" type="datetime1">
              <a:rPr lang="en-US" smtClean="0"/>
              <a:pPr/>
              <a:t>9/22/2015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D01E32-AAE1-495C-B50D-84FF45FE36C4}" type="datetime1">
              <a:rPr lang="en-US" smtClean="0"/>
              <a:pPr/>
              <a:t>9/22/2015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lvl1pPr algn="r">
              <a:defRPr/>
            </a:lvl1pPr>
          </a:lstStyle>
          <a:p>
            <a:fld id="{6C39E7C8-600F-A142-BBF0-CEF9FF1B63C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A26C0-115D-453F-AB7D-0D99DE06EA76}" type="datetime1">
              <a:rPr lang="en-US" smtClean="0"/>
              <a:pPr/>
              <a:t>9/22/2015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99F02E-B8C1-4873-8AB6-B8D4314782DB}" type="datetime1">
              <a:rPr lang="en-US" smtClean="0"/>
              <a:pPr/>
              <a:t>9/22/2015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51F113-92AF-4675-818B-C4B02E066BBE}" type="datetime1">
              <a:rPr lang="en-US" smtClean="0"/>
              <a:pPr/>
              <a:t>9/22/2015</a:t>
            </a:fld>
            <a:endParaRPr lang="en-US" dirty="0"/>
          </a:p>
        </p:txBody>
      </p:sp>
      <p:sp>
        <p:nvSpPr>
          <p:cNvPr id="8" name="Footer Placeholder 7"/>
          <p:cNvSpPr>
            <a:spLocks noGrp="1"/>
          </p:cNvSpPr>
          <p:nvPr>
            <p:ph type="ftr" sz="quarter" idx="11"/>
          </p:nvPr>
        </p:nvSpPr>
        <p:spPr/>
        <p:txBody>
          <a:bodyPr/>
          <a:lstStyle/>
          <a:p>
            <a:r>
              <a:rPr lang="en-US" dirty="0" smtClean="0"/>
              <a:t>DRAFT FOR COMMENT</a:t>
            </a:r>
            <a:endParaRPr lang="en-US" dirty="0"/>
          </a:p>
        </p:txBody>
      </p:sp>
      <p:sp>
        <p:nvSpPr>
          <p:cNvPr id="9" name="Slide Number Placeholder 8"/>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A87D5-7B11-4044-9EED-937700073745}" type="datetime1">
              <a:rPr lang="en-US" smtClean="0"/>
              <a:pPr/>
              <a:t>9/22/2015</a:t>
            </a:fld>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Slide Number Placeholder 4"/>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pPr/>
              <a:t>9/22/2015</a:t>
            </a:fld>
            <a:endParaRPr lang="en-US" dirty="0"/>
          </a:p>
        </p:txBody>
      </p:sp>
      <p:sp>
        <p:nvSpPr>
          <p:cNvPr id="3" name="Footer Placeholder 2"/>
          <p:cNvSpPr>
            <a:spLocks noGrp="1"/>
          </p:cNvSpPr>
          <p:nvPr>
            <p:ph type="ftr" sz="quarter" idx="11"/>
          </p:nvPr>
        </p:nvSpPr>
        <p:spPr/>
        <p:txBody>
          <a:bodyPr/>
          <a:lstStyle/>
          <a:p>
            <a:r>
              <a:rPr lang="en-US" dirty="0" smtClean="0"/>
              <a:t>DRAFT FOR COMMENT</a:t>
            </a:r>
            <a:endParaRPr lang="en-US" dirty="0"/>
          </a:p>
        </p:txBody>
      </p:sp>
      <p:sp>
        <p:nvSpPr>
          <p:cNvPr id="4" name="Slide Number Placeholder 3"/>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777D2-A5F0-490C-933D-448DBE996224}" type="datetime1">
              <a:rPr lang="en-US" smtClean="0"/>
              <a:pPr/>
              <a:t>9/22/2015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092A7-B318-4F0B-8519-0968CDBCF7C6}" type="datetime1">
              <a:rPr lang="en-US" smtClean="0"/>
              <a:pPr/>
              <a:t>9/22/2015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BF4179C-1A49-4261-91B3-FB17CDC21458}" type="datetime1">
              <a:rPr lang="en-US" smtClean="0"/>
              <a:pPr/>
              <a:t>9/22/2015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DRAFT FOR COMMENT</a:t>
            </a:r>
            <a:endParaRPr lang="en-US" dirty="0"/>
          </a:p>
        </p:txBody>
      </p:sp>
      <p:sp>
        <p:nvSpPr>
          <p:cNvPr id="6" name="Slide Number Placeholder 5"/>
          <p:cNvSpPr>
            <a:spLocks noGrp="1"/>
          </p:cNvSpPr>
          <p:nvPr>
            <p:ph type="sldNum" sz="quarter" idx="4"/>
          </p:nvPr>
        </p:nvSpPr>
        <p:spPr>
          <a:xfrm>
            <a:off x="7823447" y="6312408"/>
            <a:ext cx="1066800" cy="329184"/>
          </a:xfrm>
          <a:prstGeom prst="rect">
            <a:avLst/>
          </a:prstGeom>
        </p:spPr>
        <p:txBody>
          <a:bodyPr vert="horz" lIns="91440" tIns="45720" rIns="91440" bIns="45720" rtlCol="0" anchor="ctr"/>
          <a:lstStyle>
            <a:lvl1pPr algn="l">
              <a:defRPr sz="1400" b="1" baseline="0">
                <a:solidFill>
                  <a:schemeClr val="tx1"/>
                </a:solidFill>
              </a:defRPr>
            </a:lvl1pPr>
          </a:lstStyle>
          <a:p>
            <a:fld id="{6C39E7C8-600F-A142-BBF0-CEF9FF1B63C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media/image3.jpeg" Type="http://schemas.openxmlformats.org/officeDocument/2006/relationships/image" Id="rId3"></Relationship><Relationship Target="../media/image2.emf" Type="http://schemas.openxmlformats.org/officeDocument/2006/relationships/image" Id="rId2"></Relationship><Relationship Target="../slideLayouts/slideLayout1.xml" Type="http://schemas.openxmlformats.org/officeDocument/2006/relationships/slideLayout" Id="rId1"></Relationship></Relationships>
</file>

<file path=ppt/slides/_rels/slide2.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3.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4.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5.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6.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87850"/>
            <a:ext cx="7848600" cy="1927225"/>
          </a:xfrm>
        </p:spPr>
        <p:txBody>
          <a:bodyPr/>
          <a:lstStyle/>
          <a:p>
            <a:pPr algn="ctr"/>
            <a:r>
              <a:rPr lang="en-US" sz="2400" b="1" dirty="0" smtClean="0">
                <a:solidFill>
                  <a:srgbClr val="0070C0"/>
                </a:solidFill>
              </a:rPr>
              <a:t>key characteristics Comparison: </a:t>
            </a:r>
            <a:r>
              <a:rPr lang="en-US" sz="2400" b="1" dirty="0">
                <a:solidFill>
                  <a:srgbClr val="0070C0"/>
                </a:solidFill>
              </a:rPr>
              <a:t/>
            </a:r>
            <a:br>
              <a:rPr lang="en-US" sz="2400" b="1" dirty="0">
                <a:solidFill>
                  <a:srgbClr val="0070C0"/>
                </a:solidFill>
              </a:rPr>
            </a:br>
            <a:r>
              <a:rPr lang="en-US" sz="2400" b="1" cap="none" dirty="0" smtClean="0">
                <a:solidFill>
                  <a:srgbClr val="0070C0"/>
                </a:solidFill>
              </a:rPr>
              <a:t>Community  Mechanism  As  Sole  Member Model  </a:t>
            </a:r>
            <a:br>
              <a:rPr lang="en-US" sz="2400" b="1" cap="none" dirty="0" smtClean="0">
                <a:solidFill>
                  <a:srgbClr val="0070C0"/>
                </a:solidFill>
              </a:rPr>
            </a:br>
            <a:r>
              <a:rPr lang="en-US" sz="2400" b="1" cap="none" dirty="0" smtClean="0">
                <a:solidFill>
                  <a:srgbClr val="0070C0"/>
                </a:solidFill>
              </a:rPr>
              <a:t>&amp;  ICANN Board  Proposal</a:t>
            </a:r>
            <a:br>
              <a:rPr lang="en-US" sz="2400" b="1" cap="none" dirty="0" smtClean="0">
                <a:solidFill>
                  <a:srgbClr val="0070C0"/>
                </a:solidFill>
              </a:rPr>
            </a:br>
            <a:r>
              <a:rPr lang="en-US" sz="2400" b="1" cap="none" dirty="0" smtClean="0">
                <a:solidFill>
                  <a:srgbClr val="0070C0"/>
                </a:solidFill>
              </a:rPr>
              <a:t/>
            </a:r>
            <a:br>
              <a:rPr lang="en-US" sz="2400" b="1" cap="none" dirty="0" smtClean="0">
                <a:solidFill>
                  <a:srgbClr val="0070C0"/>
                </a:solidFill>
              </a:rPr>
            </a:br>
            <a:r>
              <a:rPr lang="en-US" sz="1800" b="1" cap="none" dirty="0" smtClean="0">
                <a:solidFill>
                  <a:srgbClr val="0070C0"/>
                </a:solidFill>
              </a:rPr>
              <a:t/>
            </a:r>
            <a:br>
              <a:rPr lang="en-US" sz="1800" b="1" cap="none" dirty="0" smtClean="0">
                <a:solidFill>
                  <a:srgbClr val="0070C0"/>
                </a:solidFill>
              </a:rPr>
            </a:br>
            <a:r>
              <a:rPr lang="en-US" sz="2400" b="1" cap="none" dirty="0" smtClean="0">
                <a:solidFill>
                  <a:srgbClr val="0070C0"/>
                </a:solidFill>
              </a:rPr>
              <a:t/>
            </a:r>
            <a:br>
              <a:rPr lang="en-US" sz="2400" b="1" cap="none" dirty="0" smtClean="0">
                <a:solidFill>
                  <a:srgbClr val="0070C0"/>
                </a:solidFill>
              </a:rPr>
            </a:br>
            <a:r>
              <a:rPr lang="en-US" sz="1400" b="1" cap="none" dirty="0" smtClean="0">
                <a:solidFill>
                  <a:srgbClr val="0070C0"/>
                </a:solidFill>
              </a:rPr>
              <a:t>September 22, 2015</a:t>
            </a:r>
            <a:endParaRPr lang="en-US" sz="1400" b="1" dirty="0">
              <a:solidFill>
                <a:srgbClr val="0070C0"/>
              </a:solidFill>
            </a:endParaRPr>
          </a:p>
        </p:txBody>
      </p:sp>
      <p:sp>
        <p:nvSpPr>
          <p:cNvPr id="4" name="Date Placeholder 3"/>
          <p:cNvSpPr>
            <a:spLocks noGrp="1"/>
          </p:cNvSpPr>
          <p:nvPr>
            <p:ph type="dt" sz="half" idx="10"/>
          </p:nvPr>
        </p:nvSpPr>
        <p:spPr>
          <a:xfrm>
            <a:off x="28575" y="0"/>
            <a:ext cx="2895600" cy="329184"/>
          </a:xfrm>
        </p:spPr>
        <p:txBody>
          <a:bodyPr/>
          <a:lstStyle/>
          <a:p>
            <a:endParaRPr lang="en-US" dirty="0"/>
          </a:p>
        </p:txBody>
      </p:sp>
      <p:sp>
        <p:nvSpPr>
          <p:cNvPr id="5" name="Footer Placeholder 4"/>
          <p:cNvSpPr>
            <a:spLocks noGrp="1"/>
          </p:cNvSpPr>
          <p:nvPr>
            <p:ph type="ftr" sz="quarter" idx="11"/>
          </p:nvPr>
        </p:nvSpPr>
        <p:spPr>
          <a:xfrm>
            <a:off x="5029200" y="51435"/>
            <a:ext cx="4114800" cy="329184"/>
          </a:xfrm>
        </p:spPr>
        <p:txBody>
          <a:bodyPr/>
          <a:lstStyle/>
          <a:p>
            <a:pPr algn="r"/>
            <a:endParaRPr lang="en-US" dirty="0"/>
          </a:p>
        </p:txBody>
      </p:sp>
      <p:pic>
        <p:nvPicPr>
          <p:cNvPr id="7" name="Picture 6"/>
          <p:cNvPicPr>
            <a:picLocks noChangeAspect="1"/>
          </p:cNvPicPr>
          <p:nvPr/>
        </p:nvPicPr>
        <p:blipFill>
          <a:blip r:embed="rId2" cstate="print"/>
          <a:srcRect/>
          <a:stretch>
            <a:fillRect/>
          </a:stretch>
        </p:blipFill>
        <p:spPr bwMode="auto">
          <a:xfrm>
            <a:off x="458543" y="591126"/>
            <a:ext cx="1625625" cy="433125"/>
          </a:xfrm>
          <a:prstGeom prst="rect">
            <a:avLst/>
          </a:prstGeom>
          <a:noFill/>
          <a:ln w="9525">
            <a:noFill/>
            <a:miter lim="800000"/>
            <a:headEnd/>
            <a:tailEnd/>
          </a:ln>
        </p:spPr>
      </p:pic>
      <p:pic>
        <p:nvPicPr>
          <p:cNvPr id="8" name="Picture 2"/>
          <p:cNvPicPr>
            <a:picLocks noChangeAspect="1" noChangeArrowheads="1"/>
          </p:cNvPicPr>
          <p:nvPr/>
        </p:nvPicPr>
        <p:blipFill>
          <a:blip r:embed="rId3"/>
          <a:srcRect/>
          <a:stretch>
            <a:fillRect/>
          </a:stretch>
        </p:blipFill>
        <p:spPr bwMode="auto">
          <a:xfrm>
            <a:off x="6901825" y="476778"/>
            <a:ext cx="1849526" cy="688574"/>
          </a:xfrm>
          <a:prstGeom prst="rect">
            <a:avLst/>
          </a:prstGeom>
          <a:noFill/>
          <a:ln w="9525">
            <a:noFill/>
            <a:miter lim="800000"/>
            <a:headEnd/>
            <a:tailEnd/>
          </a:ln>
          <a:effectLst/>
        </p:spPr>
      </p:pic>
    </p:spTree>
    <p:extLst>
      <p:ext uri="{BB962C8B-B14F-4D97-AF65-F5344CB8AC3E}">
        <p14:creationId xmlns="" xmlns:p14="http://schemas.microsoft.com/office/powerpoint/2010/main" val="4261030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769373608"/>
              </p:ext>
            </p:extLst>
          </p:nvPr>
        </p:nvGraphicFramePr>
        <p:xfrm>
          <a:off x="38100" y="930141"/>
          <a:ext cx="9054695" cy="5349240"/>
        </p:xfrm>
        <a:graphic>
          <a:graphicData uri="http://schemas.openxmlformats.org/drawingml/2006/table">
            <a:tbl>
              <a:tblPr firstRow="1" bandRow="1">
                <a:tableStyleId>{5C22544A-7EE6-4342-B048-85BDC9FD1C3A}</a:tableStyleId>
              </a:tblPr>
              <a:tblGrid>
                <a:gridCol w="1381049"/>
                <a:gridCol w="3525926"/>
                <a:gridCol w="4147720"/>
              </a:tblGrid>
              <a:tr h="430573">
                <a:tc>
                  <a:txBody>
                    <a:bodyPr/>
                    <a:lstStyle/>
                    <a:p>
                      <a:pPr algn="r"/>
                      <a:r>
                        <a:rPr lang="en-US" sz="900" dirty="0" smtClean="0">
                          <a:solidFill>
                            <a:schemeClr val="bg1"/>
                          </a:solidFill>
                        </a:rPr>
                        <a:t>Model</a:t>
                      </a:r>
                      <a:br>
                        <a:rPr lang="en-US" sz="900" dirty="0" smtClean="0">
                          <a:solidFill>
                            <a:schemeClr val="bg1"/>
                          </a:solidFill>
                        </a:rPr>
                      </a:br>
                      <a:r>
                        <a:rPr lang="en-US" sz="900" dirty="0" smtClean="0">
                          <a:solidFill>
                            <a:schemeClr val="bg1"/>
                          </a:solidFill>
                        </a:rPr>
                        <a:t>-------------------------------</a:t>
                      </a:r>
                    </a:p>
                    <a:p>
                      <a:pPr algn="l"/>
                      <a:r>
                        <a:rPr lang="en-US" sz="900" dirty="0" smtClean="0">
                          <a:solidFill>
                            <a:schemeClr val="bg1"/>
                          </a:solidFill>
                        </a:rPr>
                        <a:t>Power</a:t>
                      </a:r>
                      <a:endParaRPr lang="en-US" sz="900" dirty="0">
                        <a:solidFill>
                          <a:schemeClr val="bg1"/>
                        </a:solidFill>
                      </a:endParaRPr>
                    </a:p>
                  </a:txBody>
                  <a:tcPr/>
                </a:tc>
                <a:tc>
                  <a:txBody>
                    <a:bodyPr/>
                    <a:lstStyle/>
                    <a:p>
                      <a:pPr algn="ctr"/>
                      <a:r>
                        <a:rPr lang="en-US" sz="900" dirty="0" smtClean="0">
                          <a:solidFill>
                            <a:schemeClr val="bg1"/>
                          </a:solidFill>
                        </a:rPr>
                        <a:t>Community Mechanism as Sole</a:t>
                      </a:r>
                      <a:r>
                        <a:rPr lang="en-US" sz="900" baseline="0" dirty="0" smtClean="0">
                          <a:solidFill>
                            <a:schemeClr val="bg1"/>
                          </a:solidFill>
                        </a:rPr>
                        <a:t> </a:t>
                      </a:r>
                      <a:r>
                        <a:rPr lang="en-US" sz="900" dirty="0" smtClean="0">
                          <a:solidFill>
                            <a:schemeClr val="bg1"/>
                          </a:solidFill>
                        </a:rPr>
                        <a:t>Member</a:t>
                      </a:r>
                      <a:r>
                        <a:rPr lang="en-US" sz="900" baseline="0" dirty="0" smtClean="0">
                          <a:solidFill>
                            <a:schemeClr val="bg1"/>
                          </a:solidFill>
                        </a:rPr>
                        <a:t> Model</a:t>
                      </a:r>
                      <a:endParaRPr lang="en-US" sz="900" dirty="0" smtClean="0">
                        <a:solidFill>
                          <a:schemeClr val="bg1"/>
                        </a:solidFill>
                      </a:endParaRPr>
                    </a:p>
                  </a:txBody>
                  <a:tcPr anchor="ctr"/>
                </a:tc>
                <a:tc>
                  <a:txBody>
                    <a:bodyPr/>
                    <a:lstStyle/>
                    <a:p>
                      <a:pPr algn="ctr"/>
                      <a:r>
                        <a:rPr lang="en-US" sz="900" dirty="0" err="1" smtClean="0">
                          <a:solidFill>
                            <a:schemeClr val="bg1"/>
                          </a:solidFill>
                        </a:rPr>
                        <a:t>ICANN</a:t>
                      </a:r>
                      <a:r>
                        <a:rPr lang="en-US" sz="900" dirty="0" smtClean="0">
                          <a:solidFill>
                            <a:schemeClr val="bg1"/>
                          </a:solidFill>
                        </a:rPr>
                        <a:t> Board Proposal</a:t>
                      </a:r>
                      <a:endParaRPr lang="en-US" sz="900" dirty="0">
                        <a:solidFill>
                          <a:schemeClr val="bg1"/>
                        </a:solidFill>
                      </a:endParaRPr>
                    </a:p>
                  </a:txBody>
                  <a:tcPr anchor="ctr"/>
                </a:tc>
              </a:tr>
              <a:tr h="1054107">
                <a:tc>
                  <a:txBody>
                    <a:bodyPr/>
                    <a:lstStyle/>
                    <a:p>
                      <a:pPr marL="227013" indent="-227013"/>
                      <a:r>
                        <a:rPr lang="en-US" sz="900" baseline="0" dirty="0" smtClean="0">
                          <a:solidFill>
                            <a:schemeClr val="tx1"/>
                          </a:solidFill>
                        </a:rPr>
                        <a:t>7.1  Reconsider/Reject ICANN Budget or Strategy/Operating Plans</a:t>
                      </a:r>
                      <a:endParaRPr lang="en-US" sz="900" dirty="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given reserved power under Bylaws to override Board decision directly, regardless of </a:t>
                      </a:r>
                      <a:r>
                        <a:rPr lang="en-US" sz="900" b="0" dirty="0" smtClean="0">
                          <a:solidFill>
                            <a:schemeClr val="tx1"/>
                          </a:solidFill>
                        </a:rPr>
                        <a:t>B</a:t>
                      </a:r>
                      <a:r>
                        <a:rPr lang="en-US" sz="900" dirty="0" smtClean="0">
                          <a:solidFill>
                            <a:schemeClr val="tx1"/>
                          </a:solidFill>
                        </a:rPr>
                        <a:t>oard fiduciary duties</a:t>
                      </a:r>
                      <a:r>
                        <a:rPr lang="en-US" sz="900" kern="1200" dirty="0" smtClean="0">
                          <a:solidFill>
                            <a:schemeClr val="tx1"/>
                          </a:solidFill>
                          <a:latin typeface="+mn-lt"/>
                          <a:ea typeface="+mn-ea"/>
                          <a:cs typeface="+mn-cs"/>
                        </a:rPr>
                        <a:t>.</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Sole Member decides whether to act via community</a:t>
                      </a:r>
                      <a:r>
                        <a:rPr lang="en-US" sz="900" kern="1200" baseline="0" dirty="0" smtClean="0">
                          <a:solidFill>
                            <a:schemeClr val="tx1"/>
                          </a:solidFill>
                          <a:latin typeface="+mn-lt"/>
                          <a:ea typeface="+mn-ea"/>
                          <a:cs typeface="+mn-cs"/>
                        </a:rPr>
                        <a:t> voting mechanism, with specified participation level and voting threshold for action.</a:t>
                      </a:r>
                      <a:endParaRPr lang="en-US" sz="900" dirty="0" smtClean="0">
                        <a:solidFill>
                          <a:schemeClr val="tx1"/>
                        </a:solidFill>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kern="1200" dirty="0" smtClean="0">
                          <a:solidFill>
                            <a:schemeClr val="tx1"/>
                          </a:solidFill>
                          <a:latin typeface="+mn-lt"/>
                          <a:ea typeface="+mn-ea"/>
                          <a:cs typeface="+mn-cs"/>
                        </a:rPr>
                        <a:t> has standing to enforce this right;</a:t>
                      </a:r>
                      <a:r>
                        <a:rPr lang="en-US" sz="900" kern="1200" baseline="0" dirty="0" smtClean="0">
                          <a:solidFill>
                            <a:schemeClr val="tx1"/>
                          </a:solidFill>
                          <a:latin typeface="+mn-lt"/>
                          <a:ea typeface="+mn-ea"/>
                          <a:cs typeface="+mn-cs"/>
                        </a:rPr>
                        <a:t> direct enforceability by Sole Member</a:t>
                      </a:r>
                      <a:r>
                        <a:rPr lang="en-US" sz="900" kern="1200" dirty="0" smtClean="0">
                          <a:solidFill>
                            <a:schemeClr val="tx1"/>
                          </a:solidFill>
                          <a:latin typeface="+mn-lt"/>
                          <a:ea typeface="+mn-ea"/>
                          <a:cs typeface="+mn-cs"/>
                        </a:rPr>
                        <a:t>.</a:t>
                      </a:r>
                      <a:r>
                        <a:rPr lang="en-US" sz="900" dirty="0" smtClean="0">
                          <a:solidFill>
                            <a:schemeClr val="tx1"/>
                          </a:solidFill>
                        </a:rPr>
                        <a:t> </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00" dirty="0" smtClean="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smtClean="0">
                          <a:solidFill>
                            <a:schemeClr val="tx1"/>
                          </a:solidFill>
                        </a:rPr>
                        <a:t>Bylaws would require Board to consult with community and reconsider</a:t>
                      </a:r>
                      <a:r>
                        <a:rPr lang="en-US" sz="900" baseline="0" dirty="0" smtClean="0">
                          <a:solidFill>
                            <a:schemeClr val="tx1"/>
                          </a:solidFill>
                        </a:rPr>
                        <a:t> </a:t>
                      </a:r>
                      <a:r>
                        <a:rPr lang="en-US" sz="900" kern="1200" dirty="0" smtClean="0">
                          <a:solidFill>
                            <a:schemeClr val="tx1"/>
                          </a:solidFill>
                        </a:rPr>
                        <a:t>budget/strategy/operating plan</a:t>
                      </a:r>
                      <a:r>
                        <a:rPr lang="en-US" sz="900" baseline="0" dirty="0" smtClean="0">
                          <a:solidFill>
                            <a:schemeClr val="tx1"/>
                          </a:solidFill>
                        </a:rPr>
                        <a:t> if community mechanism rejects it, and would impose restrictions on budget if implemented over community objection, within limits respecting Board fiduciary duties</a:t>
                      </a:r>
                      <a:r>
                        <a:rPr lang="en-US" sz="900" kern="1200" dirty="0" smtClean="0">
                          <a:solidFill>
                            <a:schemeClr val="tx1"/>
                          </a:solidFill>
                          <a:latin typeface="+mn-lt"/>
                          <a:ea typeface="+mn-ea"/>
                          <a:cs typeface="+mn-cs"/>
                        </a:rPr>
                        <a:t>.</a:t>
                      </a:r>
                      <a:endParaRPr lang="en-US" sz="900" baseline="0" dirty="0" smtClean="0">
                        <a:solidFill>
                          <a:schemeClr val="tx1"/>
                        </a:solidFill>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aseline="0" dirty="0" smtClean="0">
                          <a:solidFill>
                            <a:schemeClr val="tx1"/>
                          </a:solidFill>
                        </a:rPr>
                        <a:t>Community, through </a:t>
                      </a:r>
                      <a:r>
                        <a:rPr lang="en-US" sz="900" baseline="0" dirty="0" err="1" smtClean="0">
                          <a:solidFill>
                            <a:schemeClr val="tx1"/>
                          </a:solidFill>
                        </a:rPr>
                        <a:t>SOs</a:t>
                      </a:r>
                      <a:r>
                        <a:rPr lang="en-US" sz="900" baseline="0" dirty="0" smtClean="0">
                          <a:solidFill>
                            <a:schemeClr val="tx1"/>
                          </a:solidFill>
                        </a:rPr>
                        <a:t>/</a:t>
                      </a:r>
                      <a:r>
                        <a:rPr lang="en-US" sz="900" baseline="0" dirty="0" err="1" smtClean="0">
                          <a:solidFill>
                            <a:schemeClr val="tx1"/>
                          </a:solidFill>
                        </a:rPr>
                        <a:t>ACs</a:t>
                      </a:r>
                      <a:r>
                        <a:rPr lang="en-US" sz="900" baseline="0" dirty="0" smtClean="0">
                          <a:solidFill>
                            <a:schemeClr val="tx1"/>
                          </a:solidFill>
                        </a:rPr>
                        <a:t>, can reject Board’s plan up to two times; thereafter, can initiate process  to recall Board (#5.6) if it fails to make appropriate revisions in response to community rejection or fails to follow rules for consultation process</a:t>
                      </a:r>
                      <a:r>
                        <a:rPr lang="en-US" sz="900" kern="1200" dirty="0" smtClean="0">
                          <a:solidFill>
                            <a:schemeClr val="tx1"/>
                          </a:solidFill>
                          <a:latin typeface="+mn-lt"/>
                          <a:ea typeface="+mn-ea"/>
                          <a:cs typeface="+mn-cs"/>
                        </a:rPr>
                        <a:t>.</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If</a:t>
                      </a:r>
                      <a:r>
                        <a:rPr lang="en-US" sz="900" kern="1200" baseline="0" dirty="0" smtClean="0">
                          <a:solidFill>
                            <a:schemeClr val="tx1"/>
                          </a:solidFill>
                          <a:latin typeface="+mn-lt"/>
                          <a:ea typeface="+mn-ea"/>
                          <a:cs typeface="+mn-cs"/>
                        </a:rPr>
                        <a:t> Board ignores Bylaws requirements (set forth in Fundamental Bylaws),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may invoke MEM process, including forming MEM Issue Group (composed of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to bring action in California courts; MEM Issue Group capacity to sue unclear under Proposal or relevant law; unclear what if any legal recourse community has if Board determines that Bylaws requirements are inconsistent with Board’s fiduciary duties.</a:t>
                      </a:r>
                    </a:p>
                  </a:txBody>
                  <a:tcPr/>
                </a:tc>
              </a:tr>
              <a:tr h="1600200">
                <a:tc>
                  <a:txBody>
                    <a:bodyPr/>
                    <a:lstStyle/>
                    <a:p>
                      <a:pPr marL="227013" indent="-227013"/>
                      <a:r>
                        <a:rPr lang="en-US" sz="900" dirty="0" smtClean="0">
                          <a:solidFill>
                            <a:schemeClr val="tx1"/>
                          </a:solidFill>
                        </a:rPr>
                        <a:t>7.2  Reconsider/Reject</a:t>
                      </a:r>
                      <a:r>
                        <a:rPr lang="en-US" sz="900" baseline="0" dirty="0" smtClean="0">
                          <a:solidFill>
                            <a:schemeClr val="tx1"/>
                          </a:solidFill>
                        </a:rPr>
                        <a:t> Changes to ICANN “Standard” </a:t>
                      </a:r>
                      <a:r>
                        <a:rPr lang="en-US" sz="900" dirty="0" smtClean="0">
                          <a:solidFill>
                            <a:schemeClr val="tx1"/>
                          </a:solidFill>
                        </a:rPr>
                        <a:t>Bylaws</a:t>
                      </a:r>
                      <a:endParaRPr lang="en-US" sz="900" dirty="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given</a:t>
                      </a:r>
                      <a:r>
                        <a:rPr lang="en-US" sz="900" baseline="0" dirty="0" smtClean="0">
                          <a:solidFill>
                            <a:schemeClr val="tx1"/>
                          </a:solidFill>
                        </a:rPr>
                        <a:t> right to</a:t>
                      </a:r>
                      <a:r>
                        <a:rPr lang="en-US" sz="900" dirty="0" smtClean="0">
                          <a:solidFill>
                            <a:schemeClr val="tx1"/>
                          </a:solidFill>
                        </a:rPr>
                        <a:t> veto proposed Standard Bylaws</a:t>
                      </a:r>
                      <a:r>
                        <a:rPr lang="en-US" sz="900" kern="1200" dirty="0" smtClean="0">
                          <a:solidFill>
                            <a:schemeClr val="tx1"/>
                          </a:solidFill>
                          <a:latin typeface="+mn-lt"/>
                          <a:ea typeface="+mn-ea"/>
                          <a:cs typeface="+mn-cs"/>
                        </a:rPr>
                        <a:t> </a:t>
                      </a:r>
                      <a:r>
                        <a:rPr lang="en-US" sz="900" dirty="0" smtClean="0">
                          <a:solidFill>
                            <a:schemeClr val="tx1"/>
                          </a:solidFill>
                        </a:rPr>
                        <a:t>amendments.</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Sole Member decides whether to act via community</a:t>
                      </a:r>
                      <a:r>
                        <a:rPr lang="en-US" sz="900" kern="1200" baseline="0" dirty="0" smtClean="0">
                          <a:solidFill>
                            <a:schemeClr val="tx1"/>
                          </a:solidFill>
                          <a:latin typeface="+mn-lt"/>
                          <a:ea typeface="+mn-ea"/>
                          <a:cs typeface="+mn-cs"/>
                        </a:rPr>
                        <a:t> voting mechanism, with specified participation level and voting threshold for action.</a:t>
                      </a:r>
                      <a:endParaRPr lang="en-US" sz="900" dirty="0" smtClean="0">
                        <a:solidFill>
                          <a:schemeClr val="tx1"/>
                        </a:solidFill>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has standing to enforce this right;</a:t>
                      </a:r>
                      <a:r>
                        <a:rPr lang="en-US" sz="900" baseline="0" dirty="0" smtClean="0">
                          <a:solidFill>
                            <a:schemeClr val="tx1"/>
                          </a:solidFill>
                        </a:rPr>
                        <a:t> </a:t>
                      </a:r>
                      <a:r>
                        <a:rPr lang="en-US" sz="900" kern="1200" baseline="0" dirty="0" smtClean="0">
                          <a:solidFill>
                            <a:schemeClr val="tx1"/>
                          </a:solidFill>
                          <a:latin typeface="+mn-lt"/>
                          <a:ea typeface="+mn-ea"/>
                          <a:cs typeface="+mn-cs"/>
                        </a:rPr>
                        <a:t>direct enforceability by Sole Member</a:t>
                      </a:r>
                      <a:r>
                        <a:rPr lang="en-US" sz="900" dirty="0" smtClean="0">
                          <a:solidFill>
                            <a:schemeClr val="tx1"/>
                          </a:solidFill>
                        </a:rPr>
                        <a:t>.</a:t>
                      </a:r>
                    </a:p>
                  </a:txBody>
                  <a:tcPr/>
                </a:tc>
                <a:tc>
                  <a:txBody>
                    <a:bodyPr/>
                    <a:lstStyle/>
                    <a:p>
                      <a:pPr marL="114300" indent="-114300">
                        <a:buFont typeface="Arial" panose="020B0604020202020204" pitchFamily="34" charset="0"/>
                        <a:buChar char="•"/>
                      </a:pPr>
                      <a:r>
                        <a:rPr lang="en-US" sz="900" dirty="0" smtClean="0">
                          <a:solidFill>
                            <a:schemeClr val="tx1"/>
                          </a:solidFill>
                        </a:rPr>
                        <a:t>Board proposal contemplates process to be refined</a:t>
                      </a:r>
                      <a:r>
                        <a:rPr lang="en-US" sz="900" baseline="0" dirty="0" smtClean="0">
                          <a:solidFill>
                            <a:schemeClr val="tx1"/>
                          </a:solidFill>
                        </a:rPr>
                        <a:t> for </a:t>
                      </a:r>
                      <a:r>
                        <a:rPr lang="en-US" sz="900" baseline="0" dirty="0" err="1" smtClean="0">
                          <a:solidFill>
                            <a:schemeClr val="tx1"/>
                          </a:solidFill>
                        </a:rPr>
                        <a:t>SOs</a:t>
                      </a:r>
                      <a:r>
                        <a:rPr lang="en-US" sz="900" baseline="0" dirty="0" smtClean="0">
                          <a:solidFill>
                            <a:schemeClr val="tx1"/>
                          </a:solidFill>
                        </a:rPr>
                        <a:t> and </a:t>
                      </a:r>
                      <a:r>
                        <a:rPr lang="en-US" sz="900" baseline="0" dirty="0" err="1" smtClean="0">
                          <a:solidFill>
                            <a:schemeClr val="tx1"/>
                          </a:solidFill>
                        </a:rPr>
                        <a:t>ACs</a:t>
                      </a:r>
                      <a:r>
                        <a:rPr lang="en-US" sz="900" baseline="0" dirty="0" smtClean="0">
                          <a:solidFill>
                            <a:schemeClr val="tx1"/>
                          </a:solidFill>
                        </a:rPr>
                        <a:t> to demonstrate objection without conferring veto power on any or all </a:t>
                      </a:r>
                      <a:r>
                        <a:rPr lang="en-US" sz="900" baseline="0" dirty="0" err="1" smtClean="0">
                          <a:solidFill>
                            <a:schemeClr val="tx1"/>
                          </a:solidFill>
                        </a:rPr>
                        <a:t>SOs</a:t>
                      </a:r>
                      <a:r>
                        <a:rPr lang="en-US" sz="900" baseline="0" dirty="0" smtClean="0">
                          <a:solidFill>
                            <a:schemeClr val="tx1"/>
                          </a:solidFill>
                        </a:rPr>
                        <a:t>/</a:t>
                      </a:r>
                      <a:r>
                        <a:rPr lang="en-US" sz="900" baseline="0" dirty="0" err="1" smtClean="0">
                          <a:solidFill>
                            <a:schemeClr val="tx1"/>
                          </a:solidFill>
                        </a:rPr>
                        <a:t>ACs</a:t>
                      </a:r>
                      <a:r>
                        <a:rPr lang="en-US" sz="900" baseline="0" dirty="0" smtClean="0">
                          <a:solidFill>
                            <a:schemeClr val="tx1"/>
                          </a:solidFill>
                        </a:rPr>
                        <a:t>. Each SO and AC determines whether to voice an objection; if threshold met, Bylaws preclude Board changes to Standard Bylaws.  </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aseline="0" dirty="0" smtClean="0">
                          <a:solidFill>
                            <a:schemeClr val="tx1"/>
                          </a:solidFill>
                        </a:rPr>
                        <a:t>Community threshold to demonstrate an objection to be agreed upon.</a:t>
                      </a:r>
                      <a:endParaRPr lang="en-US" sz="900" dirty="0" smtClean="0">
                        <a:solidFill>
                          <a:schemeClr val="tx1"/>
                        </a:solidFill>
                      </a:endParaRPr>
                    </a:p>
                    <a:p>
                      <a:pPr marL="114300" indent="-114300">
                        <a:buFont typeface="Arial" panose="020B0604020202020204" pitchFamily="34" charset="0"/>
                        <a:buChar char="•"/>
                      </a:pPr>
                      <a:r>
                        <a:rPr lang="en-US" sz="900" dirty="0" smtClean="0">
                          <a:solidFill>
                            <a:schemeClr val="tx1"/>
                          </a:solidFill>
                        </a:rPr>
                        <a:t>While corporate law would permit named </a:t>
                      </a:r>
                      <a:r>
                        <a:rPr lang="en-US" sz="900" dirty="0" err="1" smtClean="0">
                          <a:solidFill>
                            <a:schemeClr val="tx1"/>
                          </a:solidFill>
                        </a:rPr>
                        <a:t>SOs</a:t>
                      </a:r>
                      <a:r>
                        <a:rPr lang="en-US" sz="900" dirty="0" smtClean="0">
                          <a:solidFill>
                            <a:schemeClr val="tx1"/>
                          </a:solidFill>
                        </a:rPr>
                        <a:t>/</a:t>
                      </a:r>
                      <a:r>
                        <a:rPr lang="en-US" sz="900" dirty="0" err="1" smtClean="0">
                          <a:solidFill>
                            <a:schemeClr val="tx1"/>
                          </a:solidFill>
                        </a:rPr>
                        <a:t>ACs</a:t>
                      </a:r>
                      <a:r>
                        <a:rPr lang="en-US" sz="900" dirty="0" smtClean="0">
                          <a:solidFill>
                            <a:schemeClr val="tx1"/>
                          </a:solidFill>
                        </a:rPr>
                        <a:t> </a:t>
                      </a:r>
                      <a:r>
                        <a:rPr lang="en-US" sz="900" strike="noStrike" dirty="0" smtClean="0">
                          <a:solidFill>
                            <a:schemeClr val="tx1"/>
                          </a:solidFill>
                        </a:rPr>
                        <a:t>to </a:t>
                      </a:r>
                      <a:r>
                        <a:rPr lang="en-US" sz="900" dirty="0" smtClean="0">
                          <a:solidFill>
                            <a:schemeClr val="tx1"/>
                          </a:solidFill>
                        </a:rPr>
                        <a:t>be given right in Bylaws</a:t>
                      </a:r>
                      <a:r>
                        <a:rPr lang="en-US" sz="900" baseline="0" dirty="0" smtClean="0">
                          <a:solidFill>
                            <a:schemeClr val="tx1"/>
                          </a:solidFill>
                        </a:rPr>
                        <a:t> </a:t>
                      </a:r>
                      <a:r>
                        <a:rPr lang="en-US" sz="900" dirty="0" smtClean="0">
                          <a:solidFill>
                            <a:schemeClr val="tx1"/>
                          </a:solidFill>
                        </a:rPr>
                        <a:t>to veto Standard Bylaws amendments</a:t>
                      </a:r>
                      <a:r>
                        <a:rPr lang="en-US" sz="900" baseline="0" dirty="0" smtClean="0">
                          <a:solidFill>
                            <a:schemeClr val="tx1"/>
                          </a:solidFill>
                        </a:rPr>
                        <a:t> approved by Board, unclear if that is what Board Proposal contemplates, and if so, to whom the veto power would be given. If named SO/</a:t>
                      </a:r>
                      <a:r>
                        <a:rPr lang="en-US" sz="900" baseline="0" dirty="0" err="1" smtClean="0">
                          <a:solidFill>
                            <a:schemeClr val="tx1"/>
                          </a:solidFill>
                        </a:rPr>
                        <a:t>ACs</a:t>
                      </a:r>
                      <a:r>
                        <a:rPr lang="en-US" sz="900" baseline="0" dirty="0" smtClean="0">
                          <a:solidFill>
                            <a:schemeClr val="tx1"/>
                          </a:solidFill>
                        </a:rPr>
                        <a:t> are given right to veto, need mechanism to prevent single SO or AC from vetoing in spite of community support.</a:t>
                      </a:r>
                      <a:endParaRPr lang="en-US" sz="900" b="0" i="1" baseline="0" dirty="0" smtClean="0">
                        <a:solidFill>
                          <a:schemeClr val="tx1"/>
                        </a:solidFill>
                      </a:endParaRPr>
                    </a:p>
                    <a:p>
                      <a:pPr marL="114300" indent="-114300">
                        <a:buFont typeface="Arial" panose="020B0604020202020204" pitchFamily="34" charset="0"/>
                        <a:buChar char="•"/>
                      </a:pPr>
                      <a:r>
                        <a:rPr lang="en-US" sz="900" dirty="0" smtClean="0">
                          <a:solidFill>
                            <a:schemeClr val="tx1"/>
                          </a:solidFill>
                        </a:rPr>
                        <a:t>Possible to initiate process</a:t>
                      </a:r>
                      <a:r>
                        <a:rPr lang="en-US" sz="900" baseline="0" dirty="0" smtClean="0">
                          <a:solidFill>
                            <a:schemeClr val="tx1"/>
                          </a:solidFill>
                        </a:rPr>
                        <a:t> to recall Board (#5.6) if Board ignores community rejection of Board-approved amendment</a:t>
                      </a:r>
                      <a:r>
                        <a:rPr lang="en-US" sz="900" kern="1200" dirty="0" smtClean="0">
                          <a:solidFill>
                            <a:schemeClr val="tx1"/>
                          </a:solidFill>
                          <a:latin typeface="+mn-lt"/>
                          <a:ea typeface="+mn-ea"/>
                          <a:cs typeface="+mn-cs"/>
                        </a:rPr>
                        <a:t>.</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If</a:t>
                      </a:r>
                      <a:r>
                        <a:rPr lang="en-US" sz="900" kern="1200" baseline="0" dirty="0" smtClean="0">
                          <a:solidFill>
                            <a:schemeClr val="tx1"/>
                          </a:solidFill>
                          <a:latin typeface="+mn-lt"/>
                          <a:ea typeface="+mn-ea"/>
                          <a:cs typeface="+mn-cs"/>
                        </a:rPr>
                        <a:t> Board ignores Bylaws requirements (set forth in Fundamental Bylaws),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may invoke MEM process, including forming MEM Issue Group (composed of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to bring action in California courts; MEM Issue Group capacity to sue unclear under Proposal or relevant law;  unless named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with personhood are given third party veto rights, unclear what if any legal recourse community has if Board determines community rejection of Standard Bylaws is inconsistent with Board’s fiduciary duties.</a:t>
                      </a:r>
                    </a:p>
                  </a:txBody>
                  <a:tcPr/>
                </a:tc>
              </a:tr>
            </a:tbl>
          </a:graphicData>
        </a:graphic>
      </p:graphicFrame>
      <p:sp>
        <p:nvSpPr>
          <p:cNvPr id="5" name="Date Placeholder 4"/>
          <p:cNvSpPr>
            <a:spLocks noGrp="1"/>
          </p:cNvSpPr>
          <p:nvPr>
            <p:ph type="dt" sz="half" idx="10"/>
          </p:nvPr>
        </p:nvSpPr>
        <p:spPr>
          <a:xfrm>
            <a:off x="38100" y="3154"/>
            <a:ext cx="2895600" cy="329184"/>
          </a:xfrm>
        </p:spPr>
        <p:txBody>
          <a:bodyPr/>
          <a:lstStyle/>
          <a:p>
            <a:fld id="{65C4A750-4FD5-4699-B632-7A4F577D916A}" type="datetime1">
              <a:rPr lang="en-US" smtClean="0"/>
              <a:pPr/>
              <a:t>9/22/2015</a:t>
            </a:fld>
            <a:endParaRPr lang="en-US" dirty="0"/>
          </a:p>
        </p:txBody>
      </p:sp>
      <p:sp>
        <p:nvSpPr>
          <p:cNvPr id="8" name="Slide Number Placeholder 15"/>
          <p:cNvSpPr>
            <a:spLocks noGrp="1"/>
          </p:cNvSpPr>
          <p:nvPr>
            <p:ph type="sldNum" sz="quarter" idx="12"/>
          </p:nvPr>
        </p:nvSpPr>
        <p:spPr>
          <a:xfrm>
            <a:off x="7823447" y="6452747"/>
            <a:ext cx="1066800" cy="329184"/>
          </a:xfrm>
        </p:spPr>
        <p:txBody>
          <a:bodyPr/>
          <a:lstStyle/>
          <a:p>
            <a:pPr algn="r"/>
            <a:fld id="{6C39E7C8-600F-A142-BBF0-CEF9FF1B63C7}" type="slidenum">
              <a:rPr lang="en-US" smtClean="0"/>
              <a:pPr algn="r"/>
              <a:t>2</a:t>
            </a:fld>
            <a:endParaRPr lang="en-US" dirty="0"/>
          </a:p>
        </p:txBody>
      </p:sp>
      <p:sp>
        <p:nvSpPr>
          <p:cNvPr id="7" name="Title 1"/>
          <p:cNvSpPr txBox="1">
            <a:spLocks/>
          </p:cNvSpPr>
          <p:nvPr/>
        </p:nvSpPr>
        <p:spPr>
          <a:xfrm>
            <a:off x="457200" y="418063"/>
            <a:ext cx="8229600" cy="554421"/>
          </a:xfrm>
          <a:prstGeom prst="rect">
            <a:avLst/>
          </a:prstGeom>
        </p:spPr>
        <p:txBody>
          <a:bodyPr>
            <a:normAutofit/>
          </a:bodyPr>
          <a:lstStyle/>
          <a:p>
            <a:pPr lvl="0" algn="ctr" defTabSz="914400">
              <a:spcBef>
                <a:spcPct val="0"/>
              </a:spcBef>
            </a:pPr>
            <a:r>
              <a:rPr lang="en-US" sz="2000" dirty="0" smtClean="0">
                <a:solidFill>
                  <a:srgbClr val="0070C0"/>
                </a:solidFill>
                <a:latin typeface="Arial" pitchFamily="34" charset="0"/>
                <a:ea typeface="Calibri" pitchFamily="34" charset="0"/>
                <a:cs typeface="Arial" pitchFamily="34" charset="0"/>
              </a:rPr>
              <a:t>Mechanism/Exercise/Enforcement </a:t>
            </a:r>
            <a:r>
              <a:rPr lang="en-US" sz="2000" dirty="0">
                <a:solidFill>
                  <a:srgbClr val="0070C0"/>
                </a:solidFill>
                <a:latin typeface="Arial" pitchFamily="34" charset="0"/>
                <a:ea typeface="Calibri" pitchFamily="34" charset="0"/>
                <a:cs typeface="Arial" pitchFamily="34" charset="0"/>
              </a:rPr>
              <a:t>of Community Powers</a:t>
            </a:r>
            <a:endParaRPr lang="en-US" sz="2000" spc="-100" dirty="0">
              <a:solidFill>
                <a:srgbClr val="0070C0"/>
              </a:solidFill>
            </a:endParaRPr>
          </a:p>
        </p:txBody>
      </p:sp>
    </p:spTree>
    <p:extLst>
      <p:ext uri="{BB962C8B-B14F-4D97-AF65-F5344CB8AC3E}">
        <p14:creationId xmlns="" xmlns:p14="http://schemas.microsoft.com/office/powerpoint/2010/main" val="2094798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4149778280"/>
              </p:ext>
            </p:extLst>
          </p:nvPr>
        </p:nvGraphicFramePr>
        <p:xfrm>
          <a:off x="38100" y="986522"/>
          <a:ext cx="9054695" cy="4677043"/>
        </p:xfrm>
        <a:graphic>
          <a:graphicData uri="http://schemas.openxmlformats.org/drawingml/2006/table">
            <a:tbl>
              <a:tblPr firstRow="1" bandRow="1">
                <a:tableStyleId>{5C22544A-7EE6-4342-B048-85BDC9FD1C3A}</a:tableStyleId>
              </a:tblPr>
              <a:tblGrid>
                <a:gridCol w="1381049"/>
                <a:gridCol w="3525926"/>
                <a:gridCol w="4147720"/>
              </a:tblGrid>
              <a:tr h="430573">
                <a:tc>
                  <a:txBody>
                    <a:bodyPr/>
                    <a:lstStyle/>
                    <a:p>
                      <a:pPr algn="r"/>
                      <a:r>
                        <a:rPr lang="en-US" sz="900" dirty="0" smtClean="0">
                          <a:solidFill>
                            <a:schemeClr val="bg1"/>
                          </a:solidFill>
                        </a:rPr>
                        <a:t>Model</a:t>
                      </a:r>
                      <a:br>
                        <a:rPr lang="en-US" sz="900" dirty="0" smtClean="0">
                          <a:solidFill>
                            <a:schemeClr val="bg1"/>
                          </a:solidFill>
                        </a:rPr>
                      </a:br>
                      <a:r>
                        <a:rPr lang="en-US" sz="900" dirty="0" smtClean="0">
                          <a:solidFill>
                            <a:schemeClr val="bg1"/>
                          </a:solidFill>
                        </a:rPr>
                        <a:t>-------------------------------</a:t>
                      </a:r>
                    </a:p>
                    <a:p>
                      <a:pPr algn="l"/>
                      <a:r>
                        <a:rPr lang="en-US" sz="900" dirty="0" smtClean="0">
                          <a:solidFill>
                            <a:schemeClr val="bg1"/>
                          </a:solidFill>
                        </a:rPr>
                        <a:t>Power</a:t>
                      </a:r>
                      <a:endParaRPr lang="en-US" sz="900" dirty="0">
                        <a:solidFill>
                          <a:schemeClr val="bg1"/>
                        </a:solidFill>
                      </a:endParaRPr>
                    </a:p>
                  </a:txBody>
                  <a:tcPr/>
                </a:tc>
                <a:tc>
                  <a:txBody>
                    <a:bodyPr/>
                    <a:lstStyle/>
                    <a:p>
                      <a:pPr algn="ctr"/>
                      <a:r>
                        <a:rPr lang="en-US" sz="900" dirty="0" smtClean="0">
                          <a:solidFill>
                            <a:schemeClr val="bg1"/>
                          </a:solidFill>
                        </a:rPr>
                        <a:t>Community Mechanism as Sole</a:t>
                      </a:r>
                      <a:r>
                        <a:rPr lang="en-US" sz="900" baseline="0" dirty="0" smtClean="0">
                          <a:solidFill>
                            <a:schemeClr val="bg1"/>
                          </a:solidFill>
                        </a:rPr>
                        <a:t> </a:t>
                      </a:r>
                      <a:r>
                        <a:rPr lang="en-US" sz="900" dirty="0" smtClean="0">
                          <a:solidFill>
                            <a:schemeClr val="bg1"/>
                          </a:solidFill>
                        </a:rPr>
                        <a:t>Member</a:t>
                      </a:r>
                      <a:r>
                        <a:rPr lang="en-US" sz="900" baseline="0" dirty="0" smtClean="0">
                          <a:solidFill>
                            <a:schemeClr val="bg1"/>
                          </a:solidFill>
                        </a:rPr>
                        <a:t> Model</a:t>
                      </a:r>
                      <a:endParaRPr lang="en-US" sz="900" dirty="0" smtClean="0">
                        <a:solidFill>
                          <a:schemeClr val="bg1"/>
                        </a:solidFill>
                      </a:endParaRPr>
                    </a:p>
                  </a:txBody>
                  <a:tcPr anchor="ctr"/>
                </a:tc>
                <a:tc>
                  <a:txBody>
                    <a:bodyPr/>
                    <a:lstStyle/>
                    <a:p>
                      <a:pPr algn="ctr"/>
                      <a:r>
                        <a:rPr lang="en-US" sz="900" dirty="0" err="1" smtClean="0">
                          <a:solidFill>
                            <a:schemeClr val="bg1"/>
                          </a:solidFill>
                        </a:rPr>
                        <a:t>ICANN</a:t>
                      </a:r>
                      <a:r>
                        <a:rPr lang="en-US" sz="900" dirty="0" smtClean="0">
                          <a:solidFill>
                            <a:schemeClr val="bg1"/>
                          </a:solidFill>
                        </a:rPr>
                        <a:t> Board Proposal</a:t>
                      </a:r>
                      <a:endParaRPr lang="en-US" sz="900" dirty="0">
                        <a:solidFill>
                          <a:schemeClr val="bg1"/>
                        </a:solidFill>
                      </a:endParaRPr>
                    </a:p>
                  </a:txBody>
                  <a:tcPr anchor="ctr"/>
                </a:tc>
              </a:tr>
              <a:tr h="2025283">
                <a:tc>
                  <a:txBody>
                    <a:bodyPr/>
                    <a:lstStyle/>
                    <a:p>
                      <a:pPr marL="227013" indent="-227013"/>
                      <a:r>
                        <a:rPr lang="en-US" sz="900" dirty="0" smtClean="0">
                          <a:solidFill>
                            <a:schemeClr val="tx1"/>
                          </a:solidFill>
                        </a:rPr>
                        <a:t>4.5  Approve Changes to  ICANN “F</a:t>
                      </a:r>
                      <a:r>
                        <a:rPr lang="en-US" sz="900" baseline="0" dirty="0" smtClean="0">
                          <a:solidFill>
                            <a:schemeClr val="tx1"/>
                          </a:solidFill>
                        </a:rPr>
                        <a:t>undamental” Bylaws</a:t>
                      </a:r>
                      <a:endParaRPr lang="en-US" sz="900" dirty="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given right to approve Fundamental Bylaws amendments</a:t>
                      </a:r>
                      <a:r>
                        <a:rPr lang="en-US" sz="900" kern="1200" dirty="0" smtClean="0">
                          <a:solidFill>
                            <a:schemeClr val="tx1"/>
                          </a:solidFill>
                          <a:latin typeface="+mn-lt"/>
                          <a:ea typeface="+mn-ea"/>
                          <a:cs typeface="+mn-cs"/>
                        </a:rPr>
                        <a:t>.</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Sole Member decides whether to act via community</a:t>
                      </a:r>
                      <a:r>
                        <a:rPr lang="en-US" sz="900" kern="1200" baseline="0" dirty="0" smtClean="0">
                          <a:solidFill>
                            <a:schemeClr val="tx1"/>
                          </a:solidFill>
                          <a:latin typeface="+mn-lt"/>
                          <a:ea typeface="+mn-ea"/>
                          <a:cs typeface="+mn-cs"/>
                        </a:rPr>
                        <a:t> voting mechanism, with specified participation level and voting threshold for action.</a:t>
                      </a:r>
                      <a:endParaRPr lang="en-US" sz="900" baseline="0" dirty="0" smtClean="0">
                        <a:solidFill>
                          <a:schemeClr val="tx1"/>
                        </a:solidFill>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kern="1200" dirty="0" smtClean="0">
                          <a:solidFill>
                            <a:schemeClr val="tx1"/>
                          </a:solidFill>
                          <a:latin typeface="+mn-lt"/>
                          <a:ea typeface="+mn-ea"/>
                          <a:cs typeface="+mn-cs"/>
                        </a:rPr>
                        <a:t> has standing to enforce this right; </a:t>
                      </a:r>
                      <a:r>
                        <a:rPr lang="en-US" sz="900" kern="1200" baseline="0" dirty="0" smtClean="0">
                          <a:solidFill>
                            <a:schemeClr val="tx1"/>
                          </a:solidFill>
                          <a:latin typeface="+mn-lt"/>
                          <a:ea typeface="+mn-ea"/>
                          <a:cs typeface="+mn-cs"/>
                        </a:rPr>
                        <a:t>direct enforceability by Sole Member</a:t>
                      </a:r>
                      <a:r>
                        <a:rPr lang="en-US" sz="900" kern="1200" dirty="0" smtClean="0">
                          <a:solidFill>
                            <a:schemeClr val="tx1"/>
                          </a:solidFill>
                          <a:latin typeface="+mn-lt"/>
                          <a:ea typeface="+mn-ea"/>
                          <a:cs typeface="+mn-cs"/>
                        </a:rPr>
                        <a:t>.</a:t>
                      </a:r>
                    </a:p>
                    <a:p>
                      <a:pPr marL="114300" indent="-114300">
                        <a:buFont typeface="Arial" panose="020B0604020202020204" pitchFamily="34" charset="0"/>
                        <a:buChar char="•"/>
                      </a:pPr>
                      <a:endParaRPr lang="en-US" sz="900" dirty="0">
                        <a:solidFill>
                          <a:schemeClr val="tx1"/>
                        </a:solidFill>
                      </a:endParaRPr>
                    </a:p>
                  </a:txBody>
                  <a:tcPr/>
                </a:tc>
                <a:tc>
                  <a:txBody>
                    <a:bodyPr/>
                    <a:lstStyle/>
                    <a:p>
                      <a:pPr marL="114300" indent="-114300">
                        <a:buFont typeface="Arial" panose="020B0604020202020204" pitchFamily="34" charset="0"/>
                        <a:buChar char="•"/>
                      </a:pPr>
                      <a:r>
                        <a:rPr lang="en-US" sz="900" dirty="0" smtClean="0">
                          <a:solidFill>
                            <a:schemeClr val="tx1"/>
                          </a:solidFill>
                        </a:rPr>
                        <a:t>Proposed Fundamental Bylaws changes must be presented to community for approval or veto before</a:t>
                      </a:r>
                      <a:r>
                        <a:rPr lang="en-US" sz="900" baseline="0" dirty="0" smtClean="0">
                          <a:solidFill>
                            <a:schemeClr val="tx1"/>
                          </a:solidFill>
                        </a:rPr>
                        <a:t> effective</a:t>
                      </a:r>
                      <a:r>
                        <a:rPr lang="en-US" sz="900" kern="1200" dirty="0" smtClean="0">
                          <a:solidFill>
                            <a:schemeClr val="tx1"/>
                          </a:solidFill>
                          <a:latin typeface="+mn-lt"/>
                          <a:ea typeface="+mn-ea"/>
                          <a:cs typeface="+mn-cs"/>
                        </a:rPr>
                        <a:t>.</a:t>
                      </a:r>
                    </a:p>
                    <a:p>
                      <a:pPr marL="114300" indent="-114300">
                        <a:buFont typeface="Arial" panose="020B0604020202020204" pitchFamily="34" charset="0"/>
                        <a:buChar char="•"/>
                      </a:pPr>
                      <a:r>
                        <a:rPr lang="en-US" sz="900" kern="1200" dirty="0" smtClean="0">
                          <a:solidFill>
                            <a:schemeClr val="tx1"/>
                          </a:solidFill>
                          <a:latin typeface="+mn-lt"/>
                          <a:ea typeface="+mn-ea"/>
                          <a:cs typeface="+mn-cs"/>
                        </a:rPr>
                        <a:t>As with Standard</a:t>
                      </a:r>
                      <a:r>
                        <a:rPr lang="en-US" sz="900" kern="1200" baseline="0" dirty="0" smtClean="0">
                          <a:solidFill>
                            <a:schemeClr val="tx1"/>
                          </a:solidFill>
                          <a:latin typeface="+mn-lt"/>
                          <a:ea typeface="+mn-ea"/>
                          <a:cs typeface="+mn-cs"/>
                        </a:rPr>
                        <a:t> Bylaws process (#5.3), unclear whether Board proposal anticipates giving named </a:t>
                      </a:r>
                      <a:r>
                        <a:rPr lang="en-US" sz="900" kern="1200" baseline="0" dirty="0" err="1" smtClean="0">
                          <a:solidFill>
                            <a:schemeClr val="tx1"/>
                          </a:solidFill>
                          <a:latin typeface="+mn-lt"/>
                          <a:ea typeface="+mn-ea"/>
                          <a:cs typeface="+mn-cs"/>
                        </a:rPr>
                        <a:t>SOs</a:t>
                      </a:r>
                      <a:r>
                        <a:rPr lang="en-US" sz="900" kern="1200" baseline="0" dirty="0" smtClean="0">
                          <a:solidFill>
                            <a:schemeClr val="tx1"/>
                          </a:solidFill>
                          <a:latin typeface="+mn-lt"/>
                          <a:ea typeface="+mn-ea"/>
                          <a:cs typeface="+mn-cs"/>
                        </a:rPr>
                        <a:t>/</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third party approval rights. </a:t>
                      </a:r>
                      <a:endParaRPr lang="en-US" sz="900" dirty="0" smtClean="0">
                        <a:solidFill>
                          <a:schemeClr val="tx1"/>
                        </a:solidFill>
                      </a:endParaRPr>
                    </a:p>
                    <a:p>
                      <a:pPr marL="114300" indent="-114300">
                        <a:buFont typeface="Arial" panose="020B0604020202020204" pitchFamily="34" charset="0"/>
                        <a:buChar char="•"/>
                      </a:pPr>
                      <a:r>
                        <a:rPr lang="en-US" sz="900" baseline="0" dirty="0" smtClean="0">
                          <a:solidFill>
                            <a:schemeClr val="tx1"/>
                          </a:solidFill>
                        </a:rPr>
                        <a:t>Community may initiate process to recall Board (#5.6) if Board amends a Fundamental Bylaws without community approval</a:t>
                      </a:r>
                      <a:r>
                        <a:rPr lang="en-US" sz="900" kern="1200" dirty="0" smtClean="0">
                          <a:solidFill>
                            <a:schemeClr val="tx1"/>
                          </a:solidFill>
                          <a:latin typeface="+mn-lt"/>
                          <a:ea typeface="+mn-ea"/>
                          <a:cs typeface="+mn-cs"/>
                        </a:rPr>
                        <a:t>.</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If</a:t>
                      </a:r>
                      <a:r>
                        <a:rPr lang="en-US" sz="900" kern="1200" baseline="0" dirty="0" smtClean="0">
                          <a:solidFill>
                            <a:schemeClr val="tx1"/>
                          </a:solidFill>
                          <a:latin typeface="+mn-lt"/>
                          <a:ea typeface="+mn-ea"/>
                          <a:cs typeface="+mn-cs"/>
                        </a:rPr>
                        <a:t> Board ignores Bylaws requirements (set forth in Fundamental Bylaws),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may invoke MEM process, including forming MEM Issue Group (composed of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to bring action in California courts; MEM Issue Group capacity to sue unclear under Proposal or relevant law; unless named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with personhood are given third party veto rights, unclear what if any legal recourse community has if Board determines community failure to approve Fundamental Bylaws amendment is inconsistent with Board’s fiduciary duties.</a:t>
                      </a:r>
                    </a:p>
                  </a:txBody>
                  <a:tcPr/>
                </a:tc>
              </a:tr>
              <a:tr h="899160">
                <a:tc>
                  <a:txBody>
                    <a:bodyPr/>
                    <a:lstStyle/>
                    <a:p>
                      <a:pPr marL="227013" indent="-227013"/>
                      <a:r>
                        <a:rPr lang="en-US" sz="900" dirty="0" smtClean="0">
                          <a:solidFill>
                            <a:schemeClr val="tx1"/>
                          </a:solidFill>
                        </a:rPr>
                        <a:t>7.3  Appoint</a:t>
                      </a:r>
                      <a:r>
                        <a:rPr lang="en-US" sz="900" baseline="0" dirty="0" smtClean="0">
                          <a:solidFill>
                            <a:schemeClr val="tx1"/>
                          </a:solidFill>
                        </a:rPr>
                        <a:t> and Remove I</a:t>
                      </a:r>
                      <a:r>
                        <a:rPr lang="en-US" sz="900" dirty="0" smtClean="0">
                          <a:solidFill>
                            <a:schemeClr val="tx1"/>
                          </a:solidFill>
                        </a:rPr>
                        <a:t>ndividual</a:t>
                      </a:r>
                      <a:r>
                        <a:rPr lang="en-US" sz="900" baseline="0" dirty="0" smtClean="0">
                          <a:solidFill>
                            <a:schemeClr val="tx1"/>
                          </a:solidFill>
                        </a:rPr>
                        <a:t> ICANN Directors</a:t>
                      </a:r>
                      <a:endParaRPr lang="en-US" sz="900" dirty="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appoints and removes individual directors based on direction from applicable SO/AC/</a:t>
                      </a:r>
                      <a:r>
                        <a:rPr lang="en-US" sz="900" dirty="0" err="1" smtClean="0">
                          <a:solidFill>
                            <a:schemeClr val="tx1"/>
                          </a:solidFill>
                        </a:rPr>
                        <a:t>NomCom</a:t>
                      </a:r>
                      <a:r>
                        <a:rPr lang="en-US" sz="900" kern="1200" dirty="0" smtClean="0">
                          <a:solidFill>
                            <a:schemeClr val="tx1"/>
                          </a:solidFill>
                          <a:latin typeface="+mn-lt"/>
                          <a:ea typeface="+mn-ea"/>
                          <a:cs typeface="+mn-cs"/>
                        </a:rPr>
                        <a:t>.</a:t>
                      </a:r>
                      <a:endParaRPr lang="en-US" sz="900" dirty="0" smtClean="0">
                        <a:solidFill>
                          <a:schemeClr val="tx1"/>
                        </a:solidFill>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a:t>
                      </a:r>
                      <a:r>
                        <a:rPr lang="en-US" sz="900" kern="1200" dirty="0" smtClean="0">
                          <a:solidFill>
                            <a:schemeClr val="tx1"/>
                          </a:solidFill>
                          <a:latin typeface="+mn-lt"/>
                          <a:ea typeface="+mn-ea"/>
                          <a:cs typeface="+mn-cs"/>
                        </a:rPr>
                        <a:t>has standing to enforce this right; </a:t>
                      </a:r>
                      <a:r>
                        <a:rPr lang="en-US" sz="900" kern="1200" baseline="0" dirty="0" smtClean="0">
                          <a:solidFill>
                            <a:schemeClr val="tx1"/>
                          </a:solidFill>
                          <a:latin typeface="+mn-lt"/>
                          <a:ea typeface="+mn-ea"/>
                          <a:cs typeface="+mn-cs"/>
                        </a:rPr>
                        <a:t>direct enforceability by Sole Member</a:t>
                      </a:r>
                      <a:r>
                        <a:rPr lang="en-US" sz="900" kern="1200" dirty="0" smtClean="0">
                          <a:solidFill>
                            <a:schemeClr val="tx1"/>
                          </a:solidFill>
                          <a:latin typeface="+mn-lt"/>
                          <a:ea typeface="+mn-ea"/>
                          <a:cs typeface="+mn-cs"/>
                        </a:rPr>
                        <a:t>.</a:t>
                      </a:r>
                      <a:r>
                        <a:rPr lang="en-US" sz="900" dirty="0" smtClean="0">
                          <a:solidFill>
                            <a:schemeClr val="tx1"/>
                          </a:solidFill>
                        </a:rPr>
                        <a:t> </a:t>
                      </a:r>
                      <a:endParaRPr lang="en-US" sz="900" dirty="0">
                        <a:solidFill>
                          <a:schemeClr val="tx1"/>
                        </a:solidFill>
                      </a:endParaRPr>
                    </a:p>
                  </a:txBody>
                  <a:tcPr/>
                </a:tc>
                <a:tc>
                  <a:txBody>
                    <a:bodyPr/>
                    <a:lstStyle/>
                    <a:p>
                      <a:pPr marL="114300" indent="-114300">
                        <a:buFont typeface="Arial" panose="020B0604020202020204" pitchFamily="34" charset="0"/>
                        <a:buChar char="•"/>
                      </a:pPr>
                      <a:r>
                        <a:rPr lang="en-US" sz="900" i="0" baseline="0" dirty="0" smtClean="0">
                          <a:solidFill>
                            <a:schemeClr val="tx1"/>
                          </a:solidFill>
                        </a:rPr>
                        <a:t>I</a:t>
                      </a:r>
                      <a:r>
                        <a:rPr lang="en-US" sz="900" baseline="0" dirty="0" smtClean="0">
                          <a:solidFill>
                            <a:schemeClr val="tx1"/>
                          </a:solidFill>
                        </a:rPr>
                        <a:t>ndividual </a:t>
                      </a:r>
                      <a:r>
                        <a:rPr lang="en-US" sz="900" strike="noStrike" baseline="0" dirty="0" smtClean="0">
                          <a:solidFill>
                            <a:schemeClr val="tx1"/>
                          </a:solidFill>
                        </a:rPr>
                        <a:t>SO/</a:t>
                      </a:r>
                      <a:r>
                        <a:rPr lang="en-US" sz="900" strike="noStrike" baseline="0" dirty="0" err="1" smtClean="0">
                          <a:solidFill>
                            <a:schemeClr val="tx1"/>
                          </a:solidFill>
                        </a:rPr>
                        <a:t>ACs</a:t>
                      </a:r>
                      <a:r>
                        <a:rPr lang="en-US" sz="900" strike="noStrike" baseline="0" dirty="0" smtClean="0">
                          <a:solidFill>
                            <a:schemeClr val="tx1"/>
                          </a:solidFill>
                        </a:rPr>
                        <a:t> are </a:t>
                      </a:r>
                      <a:r>
                        <a:rPr lang="en-US" sz="900" baseline="0" dirty="0" smtClean="0">
                          <a:solidFill>
                            <a:schemeClr val="tx1"/>
                          </a:solidFill>
                        </a:rPr>
                        <a:t>not given right to remove directors they appointed, but can initiate removal consideration by the community.</a:t>
                      </a:r>
                      <a:endParaRPr lang="en-US" sz="900" dirty="0" smtClean="0">
                        <a:solidFill>
                          <a:schemeClr val="tx1"/>
                        </a:solidFill>
                      </a:endParaRPr>
                    </a:p>
                    <a:p>
                      <a:pPr marL="114300" indent="-114300">
                        <a:buFont typeface="Arial" panose="020B0604020202020204" pitchFamily="34" charset="0"/>
                        <a:buChar char="•"/>
                      </a:pPr>
                      <a:r>
                        <a:rPr lang="en-US" sz="900" baseline="0" dirty="0" smtClean="0">
                          <a:solidFill>
                            <a:schemeClr val="tx1"/>
                          </a:solidFill>
                        </a:rPr>
                        <a:t>Directors sign p</a:t>
                      </a:r>
                      <a:r>
                        <a:rPr lang="en-US" sz="900" dirty="0" smtClean="0">
                          <a:solidFill>
                            <a:schemeClr val="tx1"/>
                          </a:solidFill>
                        </a:rPr>
                        <a:t>re-service letters resulting in removal only</a:t>
                      </a:r>
                      <a:r>
                        <a:rPr lang="en-US" sz="900" baseline="0" dirty="0" smtClean="0">
                          <a:solidFill>
                            <a:schemeClr val="tx1"/>
                          </a:solidFill>
                        </a:rPr>
                        <a:t> for defined causes and only by the community, represented by the SO/</a:t>
                      </a:r>
                      <a:r>
                        <a:rPr lang="en-US" sz="900" baseline="0" dirty="0" err="1" smtClean="0">
                          <a:solidFill>
                            <a:schemeClr val="tx1"/>
                          </a:solidFill>
                        </a:rPr>
                        <a:t>ACs</a:t>
                      </a:r>
                      <a:r>
                        <a:rPr lang="en-US" sz="900" baseline="0" dirty="0" smtClean="0">
                          <a:solidFill>
                            <a:schemeClr val="tx1"/>
                          </a:solidFill>
                        </a:rPr>
                        <a:t>.</a:t>
                      </a:r>
                    </a:p>
                    <a:p>
                      <a:pPr marL="114300" indent="-114300">
                        <a:buFont typeface="Arial" panose="020B0604020202020204" pitchFamily="34" charset="0"/>
                        <a:buChar char="•"/>
                      </a:pPr>
                      <a:r>
                        <a:rPr lang="en-US" sz="900" dirty="0" smtClean="0">
                          <a:solidFill>
                            <a:schemeClr val="tx1"/>
                          </a:solidFill>
                        </a:rPr>
                        <a:t>If</a:t>
                      </a:r>
                      <a:r>
                        <a:rPr lang="en-US" sz="900" baseline="0" dirty="0" smtClean="0">
                          <a:solidFill>
                            <a:schemeClr val="tx1"/>
                          </a:solidFill>
                        </a:rPr>
                        <a:t> an </a:t>
                      </a:r>
                      <a:r>
                        <a:rPr lang="en-US" sz="900" strike="noStrike" dirty="0" smtClean="0">
                          <a:solidFill>
                            <a:schemeClr val="tx1"/>
                          </a:solidFill>
                        </a:rPr>
                        <a:t>SO/AC </a:t>
                      </a:r>
                      <a:r>
                        <a:rPr lang="en-US" sz="900" dirty="0" smtClean="0">
                          <a:solidFill>
                            <a:schemeClr val="tx1"/>
                          </a:solidFill>
                        </a:rPr>
                        <a:t>is a legal person,</a:t>
                      </a:r>
                      <a:r>
                        <a:rPr lang="en-US" sz="900" baseline="0" dirty="0" smtClean="0">
                          <a:solidFill>
                            <a:schemeClr val="tx1"/>
                          </a:solidFill>
                        </a:rPr>
                        <a:t> </a:t>
                      </a:r>
                      <a:r>
                        <a:rPr lang="en-US" sz="900" strike="noStrike" baseline="0" dirty="0" smtClean="0">
                          <a:solidFill>
                            <a:schemeClr val="tx1"/>
                          </a:solidFill>
                          <a:effectLst/>
                        </a:rPr>
                        <a:t>should </a:t>
                      </a:r>
                      <a:r>
                        <a:rPr lang="en-US" sz="900" baseline="0" dirty="0" smtClean="0">
                          <a:solidFill>
                            <a:schemeClr val="tx1"/>
                          </a:solidFill>
                        </a:rPr>
                        <a:t>be able to enforce pre-service letters in California court.</a:t>
                      </a:r>
                    </a:p>
                    <a:p>
                      <a:pPr marL="114300" indent="-114300">
                        <a:buFont typeface="Arial" panose="020B0604020202020204" pitchFamily="34" charset="0"/>
                        <a:buChar char="•"/>
                      </a:pPr>
                      <a:r>
                        <a:rPr lang="en-US" sz="900" kern="1200" dirty="0" smtClean="0">
                          <a:solidFill>
                            <a:schemeClr val="tx1"/>
                          </a:solidFill>
                          <a:latin typeface="+mn-lt"/>
                          <a:ea typeface="+mn-ea"/>
                          <a:cs typeface="+mn-cs"/>
                        </a:rPr>
                        <a:t>If</a:t>
                      </a:r>
                      <a:r>
                        <a:rPr lang="en-US" sz="900" kern="1200" baseline="0" dirty="0" smtClean="0">
                          <a:solidFill>
                            <a:schemeClr val="tx1"/>
                          </a:solidFill>
                          <a:latin typeface="+mn-lt"/>
                          <a:ea typeface="+mn-ea"/>
                          <a:cs typeface="+mn-cs"/>
                        </a:rPr>
                        <a:t> director refuses to vacate in violation of pre-service letter (as set forth in Fundamental Bylaws),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may invoke MEM process, including forming MEM Issue Group (composed of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to bring action in California courts; MEM Issue Group capacity to sue unclear under Proposal or relevant law.</a:t>
                      </a:r>
                    </a:p>
                    <a:p>
                      <a:pPr marL="114300" indent="-114300">
                        <a:buFont typeface="Arial" panose="020B0604020202020204" pitchFamily="34" charset="0"/>
                        <a:buChar char="•"/>
                      </a:pPr>
                      <a:r>
                        <a:rPr lang="en-US" sz="900" baseline="0" dirty="0" smtClean="0">
                          <a:solidFill>
                            <a:schemeClr val="tx1"/>
                          </a:solidFill>
                        </a:rPr>
                        <a:t>If sitting directors refuse to vacate, new directors also have standing to enforce.</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aseline="0" dirty="0" smtClean="0">
                          <a:solidFill>
                            <a:schemeClr val="tx1"/>
                          </a:solidFill>
                        </a:rPr>
                        <a:t>If SO/</a:t>
                      </a:r>
                      <a:r>
                        <a:rPr lang="en-US" sz="900" baseline="0" dirty="0" err="1" smtClean="0">
                          <a:solidFill>
                            <a:schemeClr val="tx1"/>
                          </a:solidFill>
                        </a:rPr>
                        <a:t>ACs</a:t>
                      </a:r>
                      <a:r>
                        <a:rPr lang="en-US" sz="900" baseline="0" dirty="0" smtClean="0">
                          <a:solidFill>
                            <a:schemeClr val="tx1"/>
                          </a:solidFill>
                        </a:rPr>
                        <a:t> are designators, they will have a statutory right to remove regardless of Bylaws provisions under Board proposal.</a:t>
                      </a:r>
                    </a:p>
                  </a:txBody>
                  <a:tcPr/>
                </a:tc>
              </a:tr>
            </a:tbl>
          </a:graphicData>
        </a:graphic>
      </p:graphicFrame>
      <p:sp>
        <p:nvSpPr>
          <p:cNvPr id="2" name="Rectangle 1"/>
          <p:cNvSpPr/>
          <p:nvPr/>
        </p:nvSpPr>
        <p:spPr>
          <a:xfrm>
            <a:off x="152400" y="6451669"/>
            <a:ext cx="8763000" cy="276999"/>
          </a:xfrm>
          <a:prstGeom prst="rect">
            <a:avLst/>
          </a:prstGeom>
        </p:spPr>
        <p:txBody>
          <a:bodyPr wrap="square">
            <a:spAutoFit/>
          </a:bodyPr>
          <a:lstStyle/>
          <a:p>
            <a:pPr algn="ctr"/>
            <a:r>
              <a:rPr lang="en-US" sz="1200" b="1" i="1" dirty="0" smtClean="0"/>
              <a:t> </a:t>
            </a:r>
            <a:endParaRPr lang="en-US" sz="1200" dirty="0"/>
          </a:p>
        </p:txBody>
      </p:sp>
      <p:sp>
        <p:nvSpPr>
          <p:cNvPr id="5" name="Date Placeholder 4"/>
          <p:cNvSpPr>
            <a:spLocks noGrp="1"/>
          </p:cNvSpPr>
          <p:nvPr>
            <p:ph type="dt" sz="half" idx="10"/>
          </p:nvPr>
        </p:nvSpPr>
        <p:spPr>
          <a:xfrm>
            <a:off x="0" y="20287"/>
            <a:ext cx="2895600" cy="329184"/>
          </a:xfrm>
        </p:spPr>
        <p:txBody>
          <a:bodyPr/>
          <a:lstStyle/>
          <a:p>
            <a:fld id="{65C4A750-4FD5-4699-B632-7A4F577D916A}" type="datetime1">
              <a:rPr lang="en-US" smtClean="0"/>
              <a:pPr/>
              <a:t>9/22/2015</a:t>
            </a:fld>
            <a:endParaRPr lang="en-US" dirty="0"/>
          </a:p>
        </p:txBody>
      </p:sp>
      <p:sp>
        <p:nvSpPr>
          <p:cNvPr id="8" name="Slide Number Placeholder 15"/>
          <p:cNvSpPr>
            <a:spLocks noGrp="1"/>
          </p:cNvSpPr>
          <p:nvPr>
            <p:ph type="sldNum" sz="quarter" idx="12"/>
          </p:nvPr>
        </p:nvSpPr>
        <p:spPr>
          <a:xfrm>
            <a:off x="7823447" y="6451669"/>
            <a:ext cx="1066800" cy="329184"/>
          </a:xfrm>
        </p:spPr>
        <p:txBody>
          <a:bodyPr/>
          <a:lstStyle/>
          <a:p>
            <a:pPr algn="r"/>
            <a:fld id="{6C39E7C8-600F-A142-BBF0-CEF9FF1B63C7}" type="slidenum">
              <a:rPr lang="en-US" smtClean="0"/>
              <a:pPr algn="r"/>
              <a:t>3</a:t>
            </a:fld>
            <a:endParaRPr lang="en-US" dirty="0"/>
          </a:p>
        </p:txBody>
      </p:sp>
      <p:sp>
        <p:nvSpPr>
          <p:cNvPr id="7" name="Title 1"/>
          <p:cNvSpPr txBox="1">
            <a:spLocks/>
          </p:cNvSpPr>
          <p:nvPr/>
        </p:nvSpPr>
        <p:spPr>
          <a:xfrm>
            <a:off x="419100" y="454627"/>
            <a:ext cx="8229600" cy="554421"/>
          </a:xfrm>
          <a:prstGeom prst="rect">
            <a:avLst/>
          </a:prstGeom>
        </p:spPr>
        <p:txBody>
          <a:bodyPr>
            <a:normAutofit/>
          </a:bodyPr>
          <a:lstStyle/>
          <a:p>
            <a:pPr lvl="0" algn="ctr" defTabSz="914400">
              <a:spcBef>
                <a:spcPct val="0"/>
              </a:spcBef>
            </a:pPr>
            <a:r>
              <a:rPr lang="en-US" sz="2000" dirty="0">
                <a:solidFill>
                  <a:srgbClr val="0070C0"/>
                </a:solidFill>
                <a:latin typeface="Arial" pitchFamily="34" charset="0"/>
                <a:ea typeface="Calibri" pitchFamily="34" charset="0"/>
                <a:cs typeface="Arial" pitchFamily="34" charset="0"/>
              </a:rPr>
              <a:t>Mechanism/Exercise/Enforcement of Community </a:t>
            </a:r>
            <a:r>
              <a:rPr lang="en-US" sz="2000" dirty="0" smtClean="0">
                <a:solidFill>
                  <a:srgbClr val="0070C0"/>
                </a:solidFill>
                <a:latin typeface="Arial" pitchFamily="34" charset="0"/>
                <a:ea typeface="Calibri" pitchFamily="34" charset="0"/>
                <a:cs typeface="Arial" pitchFamily="34" charset="0"/>
              </a:rPr>
              <a:t>Powers (cont’d)</a:t>
            </a:r>
            <a:endParaRPr lang="en-US" sz="2000" spc="-100" dirty="0">
              <a:solidFill>
                <a:srgbClr val="0070C0"/>
              </a:solidFill>
            </a:endParaRPr>
          </a:p>
        </p:txBody>
      </p:sp>
    </p:spTree>
    <p:extLst>
      <p:ext uri="{BB962C8B-B14F-4D97-AF65-F5344CB8AC3E}">
        <p14:creationId xmlns="" xmlns:p14="http://schemas.microsoft.com/office/powerpoint/2010/main" val="3376520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1459890213"/>
              </p:ext>
            </p:extLst>
          </p:nvPr>
        </p:nvGraphicFramePr>
        <p:xfrm>
          <a:off x="76200" y="1132840"/>
          <a:ext cx="9029700" cy="3662045"/>
        </p:xfrm>
        <a:graphic>
          <a:graphicData uri="http://schemas.openxmlformats.org/drawingml/2006/table">
            <a:tbl>
              <a:tblPr firstRow="1" bandRow="1">
                <a:tableStyleId>{5C22544A-7EE6-4342-B048-85BDC9FD1C3A}</a:tableStyleId>
              </a:tblPr>
              <a:tblGrid>
                <a:gridCol w="1371600"/>
                <a:gridCol w="3721717"/>
                <a:gridCol w="3936383"/>
              </a:tblGrid>
              <a:tr h="438785">
                <a:tc>
                  <a:txBody>
                    <a:bodyPr/>
                    <a:lstStyle/>
                    <a:p>
                      <a:pPr algn="r"/>
                      <a:r>
                        <a:rPr lang="en-US" sz="900" dirty="0" smtClean="0">
                          <a:solidFill>
                            <a:schemeClr val="bg1"/>
                          </a:solidFill>
                        </a:rPr>
                        <a:t>Model</a:t>
                      </a:r>
                      <a:br>
                        <a:rPr lang="en-US" sz="900" dirty="0" smtClean="0">
                          <a:solidFill>
                            <a:schemeClr val="bg1"/>
                          </a:solidFill>
                        </a:rPr>
                      </a:br>
                      <a:r>
                        <a:rPr lang="en-US" sz="900" dirty="0" smtClean="0">
                          <a:solidFill>
                            <a:schemeClr val="bg1"/>
                          </a:solidFill>
                        </a:rPr>
                        <a:t>-------------------------------</a:t>
                      </a:r>
                    </a:p>
                    <a:p>
                      <a:pPr algn="l"/>
                      <a:r>
                        <a:rPr lang="en-US" sz="900" dirty="0" smtClean="0">
                          <a:solidFill>
                            <a:schemeClr val="bg1"/>
                          </a:solidFill>
                        </a:rPr>
                        <a:t>Power</a:t>
                      </a:r>
                      <a:endParaRPr lang="en-US" sz="900" dirty="0">
                        <a:solidFill>
                          <a:schemeClr val="bg1"/>
                        </a:solidFill>
                      </a:endParaRPr>
                    </a:p>
                  </a:txBody>
                  <a:tcPr anchor="ctr"/>
                </a:tc>
                <a:tc>
                  <a:txBody>
                    <a:bodyPr/>
                    <a:lstStyle/>
                    <a:p>
                      <a:pPr algn="ctr"/>
                      <a:r>
                        <a:rPr lang="en-US" sz="900" dirty="0" smtClean="0">
                          <a:solidFill>
                            <a:schemeClr val="bg1"/>
                          </a:solidFill>
                        </a:rPr>
                        <a:t>Community Mechanism as Sole</a:t>
                      </a:r>
                      <a:r>
                        <a:rPr lang="en-US" sz="900" baseline="0" dirty="0" smtClean="0">
                          <a:solidFill>
                            <a:schemeClr val="bg1"/>
                          </a:solidFill>
                        </a:rPr>
                        <a:t> </a:t>
                      </a:r>
                      <a:r>
                        <a:rPr lang="en-US" sz="900" dirty="0" smtClean="0">
                          <a:solidFill>
                            <a:schemeClr val="bg1"/>
                          </a:solidFill>
                        </a:rPr>
                        <a:t>Member</a:t>
                      </a:r>
                      <a:r>
                        <a:rPr lang="en-US" sz="900" baseline="0" dirty="0" smtClean="0">
                          <a:solidFill>
                            <a:schemeClr val="bg1"/>
                          </a:solidFill>
                        </a:rPr>
                        <a:t> Model</a:t>
                      </a:r>
                      <a:endParaRPr lang="en-US" sz="900" dirty="0" smtClean="0">
                        <a:solidFill>
                          <a:schemeClr val="bg1"/>
                        </a:solidFill>
                      </a:endParaRPr>
                    </a:p>
                  </a:txBody>
                  <a:tcPr anchor="ctr"/>
                </a:tc>
                <a:tc>
                  <a:txBody>
                    <a:bodyPr/>
                    <a:lstStyle/>
                    <a:p>
                      <a:pPr algn="ctr"/>
                      <a:r>
                        <a:rPr lang="en-US" sz="900" dirty="0" err="1" smtClean="0">
                          <a:solidFill>
                            <a:schemeClr val="bg1"/>
                          </a:solidFill>
                        </a:rPr>
                        <a:t>ICANN</a:t>
                      </a:r>
                      <a:r>
                        <a:rPr lang="en-US" sz="900" dirty="0" smtClean="0">
                          <a:solidFill>
                            <a:schemeClr val="bg1"/>
                          </a:solidFill>
                        </a:rPr>
                        <a:t> Board Proposal</a:t>
                      </a:r>
                      <a:endParaRPr lang="en-US" sz="900" dirty="0">
                        <a:solidFill>
                          <a:schemeClr val="bg1"/>
                        </a:solidFill>
                      </a:endParaRPr>
                    </a:p>
                  </a:txBody>
                  <a:tcPr anchor="ctr"/>
                </a:tc>
              </a:tr>
              <a:tr h="1421765">
                <a:tc>
                  <a:txBody>
                    <a:bodyPr/>
                    <a:lstStyle/>
                    <a:p>
                      <a:pPr marL="227013" indent="-227013"/>
                      <a:r>
                        <a:rPr lang="en-US" sz="900" dirty="0" smtClean="0">
                          <a:solidFill>
                            <a:schemeClr val="tx1"/>
                          </a:solidFill>
                        </a:rPr>
                        <a:t>7.4  Recall</a:t>
                      </a:r>
                      <a:r>
                        <a:rPr lang="en-US" sz="900" baseline="0" dirty="0" smtClean="0">
                          <a:solidFill>
                            <a:schemeClr val="tx1"/>
                          </a:solidFill>
                        </a:rPr>
                        <a:t> E</a:t>
                      </a:r>
                      <a:r>
                        <a:rPr lang="en-US" sz="900" dirty="0" smtClean="0">
                          <a:solidFill>
                            <a:schemeClr val="tx1"/>
                          </a:solidFill>
                        </a:rPr>
                        <a:t>ntire ICANN Board of Directors</a:t>
                      </a:r>
                      <a:endParaRPr lang="en-US" sz="900" dirty="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given power to</a:t>
                      </a:r>
                      <a:r>
                        <a:rPr lang="en-US" sz="900" kern="1200" dirty="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Sole Member decides whether to act via community</a:t>
                      </a:r>
                      <a:r>
                        <a:rPr lang="en-US" sz="900" kern="1200" baseline="0" dirty="0" smtClean="0">
                          <a:solidFill>
                            <a:schemeClr val="tx1"/>
                          </a:solidFill>
                          <a:latin typeface="+mn-lt"/>
                          <a:ea typeface="+mn-ea"/>
                          <a:cs typeface="+mn-cs"/>
                        </a:rPr>
                        <a:t> voting mechanism, with specified participation level and voting threshold for action.</a:t>
                      </a:r>
                      <a:endParaRPr lang="en-US" sz="900" kern="1200" dirty="0" smtClean="0">
                        <a:solidFill>
                          <a:schemeClr val="tx1"/>
                        </a:solidFill>
                        <a:latin typeface="+mn-lt"/>
                        <a:ea typeface="+mn-ea"/>
                        <a:cs typeface="+mn-cs"/>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a:t>
                      </a:r>
                      <a:r>
                        <a:rPr lang="en-US" sz="900" kern="1200" dirty="0" smtClean="0">
                          <a:solidFill>
                            <a:schemeClr val="tx1"/>
                          </a:solidFill>
                          <a:latin typeface="+mn-lt"/>
                          <a:ea typeface="+mn-ea"/>
                          <a:cs typeface="+mn-cs"/>
                        </a:rPr>
                        <a:t>has standing to enforce this right; </a:t>
                      </a:r>
                      <a:r>
                        <a:rPr lang="en-US" sz="900" kern="1200" baseline="0" dirty="0" smtClean="0">
                          <a:solidFill>
                            <a:schemeClr val="tx1"/>
                          </a:solidFill>
                          <a:latin typeface="+mn-lt"/>
                          <a:ea typeface="+mn-ea"/>
                          <a:cs typeface="+mn-cs"/>
                        </a:rPr>
                        <a:t>direct enforceability by Sole Member</a:t>
                      </a:r>
                      <a:r>
                        <a:rPr lang="en-US" sz="900" kern="1200" dirty="0" smtClean="0">
                          <a:solidFill>
                            <a:schemeClr val="tx1"/>
                          </a:solidFill>
                          <a:latin typeface="+mn-lt"/>
                          <a:ea typeface="+mn-ea"/>
                          <a:cs typeface="+mn-cs"/>
                        </a:rPr>
                        <a:t>.</a:t>
                      </a:r>
                    </a:p>
                  </a:txBody>
                  <a:tcPr/>
                </a:tc>
                <a:tc>
                  <a:txBody>
                    <a:bodyPr/>
                    <a:lstStyle/>
                    <a:p>
                      <a:pPr marL="114300" indent="-114300">
                        <a:buFont typeface="Arial" panose="020B0604020202020204" pitchFamily="34" charset="0"/>
                        <a:buChar char="•"/>
                      </a:pPr>
                      <a:r>
                        <a:rPr lang="en-US" sz="900" strike="noStrike" baseline="0" dirty="0" smtClean="0">
                          <a:solidFill>
                            <a:schemeClr val="tx1"/>
                          </a:solidFill>
                        </a:rPr>
                        <a:t>The</a:t>
                      </a:r>
                      <a:r>
                        <a:rPr lang="en-US" sz="900" baseline="0" dirty="0" smtClean="0">
                          <a:solidFill>
                            <a:schemeClr val="tx1"/>
                          </a:solidFill>
                        </a:rPr>
                        <a:t> Board Proposal does not provide for </a:t>
                      </a:r>
                      <a:r>
                        <a:rPr lang="en-US" sz="900" i="0" u="none" baseline="0" dirty="0" smtClean="0">
                          <a:solidFill>
                            <a:schemeClr val="tx1"/>
                          </a:solidFill>
                        </a:rPr>
                        <a:t>direct</a:t>
                      </a:r>
                      <a:r>
                        <a:rPr lang="en-US" sz="900" baseline="0" dirty="0" smtClean="0">
                          <a:solidFill>
                            <a:schemeClr val="tx1"/>
                          </a:solidFill>
                        </a:rPr>
                        <a:t>, coordinated action by community to recall entire ICANN Board.</a:t>
                      </a:r>
                      <a:endParaRPr lang="en-US" sz="900" dirty="0" smtClean="0">
                        <a:solidFill>
                          <a:schemeClr val="tx1"/>
                        </a:solidFill>
                      </a:endParaRPr>
                    </a:p>
                    <a:p>
                      <a:pPr marL="114300" indent="-114300">
                        <a:buFont typeface="Arial" panose="020B0604020202020204" pitchFamily="34" charset="0"/>
                        <a:buChar char="•"/>
                      </a:pPr>
                      <a:r>
                        <a:rPr lang="en-US" sz="900" dirty="0" smtClean="0">
                          <a:solidFill>
                            <a:schemeClr val="tx1"/>
                          </a:solidFill>
                        </a:rPr>
                        <a:t>Recall possible through simultaneous trigger</a:t>
                      </a:r>
                      <a:r>
                        <a:rPr lang="en-US" sz="900" baseline="0" dirty="0" smtClean="0">
                          <a:solidFill>
                            <a:schemeClr val="tx1"/>
                          </a:solidFill>
                        </a:rPr>
                        <a:t> </a:t>
                      </a:r>
                      <a:r>
                        <a:rPr lang="en-US" sz="900" dirty="0" smtClean="0">
                          <a:solidFill>
                            <a:schemeClr val="tx1"/>
                          </a:solidFill>
                        </a:rPr>
                        <a:t>of pre-service letters  that compel resignation of directors upon the occurrence of certain events.</a:t>
                      </a:r>
                    </a:p>
                    <a:p>
                      <a:pPr marL="114300" indent="-114300">
                        <a:buFont typeface="Arial" panose="020B0604020202020204" pitchFamily="34" charset="0"/>
                        <a:buChar char="•"/>
                      </a:pPr>
                      <a:r>
                        <a:rPr lang="en-US" sz="900" baseline="0" dirty="0" smtClean="0">
                          <a:solidFill>
                            <a:schemeClr val="tx1"/>
                          </a:solidFill>
                        </a:rPr>
                        <a:t>Refusal to vacate may be challenged individually as described in #5.5.  Refusal to vacate may also be challenged collectively though </a:t>
                      </a:r>
                      <a:r>
                        <a:rPr lang="en-US" sz="900" baseline="0" dirty="0" err="1" smtClean="0">
                          <a:solidFill>
                            <a:schemeClr val="tx1"/>
                          </a:solidFill>
                        </a:rPr>
                        <a:t>MEM</a:t>
                      </a:r>
                      <a:r>
                        <a:rPr lang="en-US" sz="900" baseline="0" dirty="0" smtClean="0">
                          <a:solidFill>
                            <a:schemeClr val="tx1"/>
                          </a:solidFill>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strike="sngStrike" baseline="0" dirty="0" smtClean="0">
                        <a:solidFill>
                          <a:schemeClr val="tx1"/>
                        </a:solidFill>
                      </a:endParaRPr>
                    </a:p>
                  </a:txBody>
                  <a:tcPr/>
                </a:tc>
              </a:tr>
              <a:tr h="1540070">
                <a:tc>
                  <a:txBody>
                    <a:bodyPr/>
                    <a:lstStyle/>
                    <a:p>
                      <a:pPr marL="227013" indent="-227013"/>
                      <a:r>
                        <a:rPr lang="en-US" sz="900" baseline="0" dirty="0" smtClean="0">
                          <a:solidFill>
                            <a:schemeClr val="tx1"/>
                          </a:solidFill>
                        </a:rPr>
                        <a:t>6.0 (</a:t>
                      </a:r>
                      <a:r>
                        <a:rPr lang="en-US" sz="900" baseline="0" dirty="0" err="1" smtClean="0">
                          <a:solidFill>
                            <a:schemeClr val="tx1"/>
                          </a:solidFill>
                        </a:rPr>
                        <a:t>para</a:t>
                      </a:r>
                      <a:r>
                        <a:rPr lang="en-US" sz="900" baseline="0" dirty="0" smtClean="0">
                          <a:solidFill>
                            <a:schemeClr val="tx1"/>
                          </a:solidFill>
                        </a:rPr>
                        <a:t> 300)</a:t>
                      </a:r>
                      <a:r>
                        <a:rPr lang="en-US" sz="900" dirty="0" smtClean="0">
                          <a:solidFill>
                            <a:schemeClr val="tx1"/>
                          </a:solidFill>
                        </a:rPr>
                        <a:t>  Reconsider/Reject Board</a:t>
                      </a:r>
                      <a:r>
                        <a:rPr lang="en-US" sz="900" baseline="0" dirty="0" smtClean="0">
                          <a:solidFill>
                            <a:schemeClr val="tx1"/>
                          </a:solidFill>
                        </a:rPr>
                        <a:t> Decisions Relating to Reviews of the IANA Functions, </a:t>
                      </a:r>
                      <a:br>
                        <a:rPr lang="en-US" sz="900" baseline="0" dirty="0" smtClean="0">
                          <a:solidFill>
                            <a:schemeClr val="tx1"/>
                          </a:solidFill>
                        </a:rPr>
                      </a:br>
                      <a:r>
                        <a:rPr lang="en-US" sz="900" baseline="0" dirty="0" smtClean="0">
                          <a:solidFill>
                            <a:schemeClr val="tx1"/>
                          </a:solidFill>
                        </a:rPr>
                        <a:t>Including Ability </a:t>
                      </a:r>
                      <a:br>
                        <a:rPr lang="en-US" sz="900" baseline="0" dirty="0" smtClean="0">
                          <a:solidFill>
                            <a:schemeClr val="tx1"/>
                          </a:solidFill>
                        </a:rPr>
                      </a:br>
                      <a:r>
                        <a:rPr lang="en-US" sz="900" baseline="0" dirty="0" smtClean="0">
                          <a:solidFill>
                            <a:schemeClr val="tx1"/>
                          </a:solidFill>
                        </a:rPr>
                        <a:t>to Trigger a Separation of PTI</a:t>
                      </a:r>
                      <a:endParaRPr lang="en-US" sz="900" dirty="0">
                        <a:solidFill>
                          <a:schemeClr val="tx1"/>
                        </a:solidFill>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a:t>
                      </a:r>
                      <a:r>
                        <a:rPr lang="en-US" sz="900" kern="1200" dirty="0" smtClean="0">
                          <a:solidFill>
                            <a:schemeClr val="tx1"/>
                          </a:solidFill>
                          <a:latin typeface="+mn-lt"/>
                          <a:ea typeface="+mn-ea"/>
                          <a:cs typeface="+mn-cs"/>
                        </a:rPr>
                        <a:t>given reserved power under Bylaws to override Board decision</a:t>
                      </a:r>
                      <a:r>
                        <a:rPr lang="en-US" sz="900" strike="noStrike" kern="1200" dirty="0" smtClean="0">
                          <a:solidFill>
                            <a:schemeClr val="tx1"/>
                          </a:solidFill>
                          <a:latin typeface="+mn-lt"/>
                          <a:ea typeface="+mn-ea"/>
                          <a:cs typeface="+mn-cs"/>
                        </a:rPr>
                        <a:t>,</a:t>
                      </a:r>
                      <a:r>
                        <a:rPr lang="en-US" sz="900" strike="noStrike" kern="1200" baseline="0" dirty="0" smtClean="0">
                          <a:solidFill>
                            <a:schemeClr val="tx1"/>
                          </a:solidFill>
                          <a:latin typeface="+mn-lt"/>
                          <a:ea typeface="+mn-ea"/>
                          <a:cs typeface="+mn-cs"/>
                        </a:rPr>
                        <a:t> </a:t>
                      </a:r>
                      <a:r>
                        <a:rPr lang="en-US" sz="900" kern="1200" dirty="0" smtClean="0">
                          <a:solidFill>
                            <a:schemeClr val="tx1"/>
                          </a:solidFill>
                          <a:latin typeface="+mn-lt"/>
                          <a:ea typeface="+mn-ea"/>
                          <a:cs typeface="+mn-cs"/>
                        </a:rPr>
                        <a:t>regardless</a:t>
                      </a:r>
                      <a:r>
                        <a:rPr lang="en-US" sz="900" kern="1200" baseline="0" dirty="0" smtClean="0">
                          <a:solidFill>
                            <a:schemeClr val="tx1"/>
                          </a:solidFill>
                          <a:latin typeface="+mn-lt"/>
                          <a:ea typeface="+mn-ea"/>
                          <a:cs typeface="+mn-cs"/>
                        </a:rPr>
                        <a:t> of Board </a:t>
                      </a:r>
                      <a:r>
                        <a:rPr lang="en-US" sz="900" strike="noStrike" kern="1200" dirty="0" smtClean="0">
                          <a:solidFill>
                            <a:schemeClr val="tx1"/>
                          </a:solidFill>
                          <a:latin typeface="+mn-lt"/>
                          <a:ea typeface="+mn-ea"/>
                          <a:cs typeface="+mn-cs"/>
                        </a:rPr>
                        <a:t>fiduciary duties</a:t>
                      </a:r>
                      <a:r>
                        <a:rPr lang="en-US" sz="900" kern="1200" dirty="0" smtClean="0">
                          <a:solidFill>
                            <a:schemeClr val="tx1"/>
                          </a:solidFill>
                          <a:latin typeface="+mn-lt"/>
                          <a:ea typeface="+mn-ea"/>
                          <a:cs typeface="+mn-cs"/>
                        </a:rPr>
                        <a:t>. </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Sole Member decides whether to act via community</a:t>
                      </a:r>
                      <a:r>
                        <a:rPr lang="en-US" sz="900" kern="1200" baseline="0" dirty="0" smtClean="0">
                          <a:solidFill>
                            <a:schemeClr val="tx1"/>
                          </a:solidFill>
                          <a:latin typeface="+mn-lt"/>
                          <a:ea typeface="+mn-ea"/>
                          <a:cs typeface="+mn-cs"/>
                        </a:rPr>
                        <a:t> voting mechanism, with specified participation level and voting threshold for action.</a:t>
                      </a:r>
                      <a:endParaRPr lang="en-US" sz="900" kern="1200" dirty="0" smtClean="0">
                        <a:solidFill>
                          <a:schemeClr val="tx1"/>
                        </a:solidFill>
                        <a:latin typeface="+mn-lt"/>
                        <a:ea typeface="+mn-ea"/>
                        <a:cs typeface="+mn-cs"/>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strike="noStrike" dirty="0" smtClean="0">
                          <a:solidFill>
                            <a:schemeClr val="tx1"/>
                          </a:solidFill>
                        </a:rPr>
                        <a:t>Sole Member</a:t>
                      </a:r>
                      <a:r>
                        <a:rPr lang="en-US" sz="900" dirty="0" smtClean="0">
                          <a:solidFill>
                            <a:schemeClr val="tx1"/>
                          </a:solidFill>
                        </a:rPr>
                        <a:t> </a:t>
                      </a:r>
                      <a:r>
                        <a:rPr lang="en-US" sz="900" kern="1200" dirty="0" smtClean="0">
                          <a:solidFill>
                            <a:schemeClr val="tx1"/>
                          </a:solidFill>
                          <a:latin typeface="+mn-lt"/>
                          <a:ea typeface="+mn-ea"/>
                          <a:cs typeface="+mn-cs"/>
                        </a:rPr>
                        <a:t>has standing to enforce this right; </a:t>
                      </a:r>
                      <a:r>
                        <a:rPr lang="en-US" sz="900" kern="1200" baseline="0" dirty="0" smtClean="0">
                          <a:solidFill>
                            <a:schemeClr val="tx1"/>
                          </a:solidFill>
                          <a:latin typeface="+mn-lt"/>
                          <a:ea typeface="+mn-ea"/>
                          <a:cs typeface="+mn-cs"/>
                        </a:rPr>
                        <a:t>direct enforceability by Sole Member</a:t>
                      </a:r>
                      <a:r>
                        <a:rPr lang="en-US" sz="900" kern="1200" dirty="0" smtClean="0">
                          <a:solidFill>
                            <a:schemeClr val="tx1"/>
                          </a:solidFill>
                          <a:latin typeface="+mn-lt"/>
                          <a:ea typeface="+mn-ea"/>
                          <a:cs typeface="+mn-cs"/>
                        </a:rPr>
                        <a:t>.</a:t>
                      </a:r>
                      <a:r>
                        <a:rPr lang="en-US" sz="900" dirty="0" smtClean="0">
                          <a:solidFill>
                            <a:schemeClr val="tx1"/>
                          </a:solidFill>
                        </a:rPr>
                        <a:t> </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00" kern="1200" dirty="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smtClean="0">
                          <a:solidFill>
                            <a:schemeClr val="tx1"/>
                          </a:solidFill>
                        </a:rPr>
                        <a:t>Bylaws would require Board to implement recommendations,</a:t>
                      </a:r>
                      <a:r>
                        <a:rPr lang="en-US" sz="900" baseline="0" dirty="0" smtClean="0">
                          <a:solidFill>
                            <a:schemeClr val="tx1"/>
                          </a:solidFill>
                        </a:rPr>
                        <a:t> within limits respecting Board fiduciary duties</a:t>
                      </a:r>
                      <a:r>
                        <a:rPr lang="en-US" sz="900" kern="1200" dirty="0" smtClean="0">
                          <a:solidFill>
                            <a:schemeClr val="tx1"/>
                          </a:solidFill>
                          <a:latin typeface="+mn-lt"/>
                          <a:ea typeface="+mn-ea"/>
                          <a:cs typeface="+mn-cs"/>
                        </a:rPr>
                        <a:t>.</a:t>
                      </a:r>
                      <a:endParaRPr lang="en-US" sz="900" baseline="0" dirty="0" smtClean="0">
                        <a:solidFill>
                          <a:schemeClr val="tx1"/>
                        </a:solidFill>
                      </a:endParaRP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aseline="0" dirty="0" smtClean="0">
                          <a:solidFill>
                            <a:schemeClr val="tx1"/>
                          </a:solidFill>
                        </a:rPr>
                        <a:t>Community, through SO/</a:t>
                      </a:r>
                      <a:r>
                        <a:rPr lang="en-US" sz="900" baseline="0" dirty="0" err="1" smtClean="0">
                          <a:solidFill>
                            <a:schemeClr val="tx1"/>
                          </a:solidFill>
                        </a:rPr>
                        <a:t>ACs</a:t>
                      </a:r>
                      <a:r>
                        <a:rPr lang="en-US" sz="900" baseline="0" dirty="0" smtClean="0">
                          <a:solidFill>
                            <a:schemeClr val="tx1"/>
                          </a:solidFill>
                        </a:rPr>
                        <a:t>, can initiate process to recall Board (#5.6) if it fails to implement recommendations.</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smtClean="0">
                          <a:solidFill>
                            <a:schemeClr val="tx1"/>
                          </a:solidFill>
                          <a:latin typeface="+mn-lt"/>
                          <a:ea typeface="+mn-ea"/>
                          <a:cs typeface="+mn-cs"/>
                        </a:rPr>
                        <a:t>If</a:t>
                      </a:r>
                      <a:r>
                        <a:rPr lang="en-US" sz="900" kern="1200" baseline="0" dirty="0" smtClean="0">
                          <a:solidFill>
                            <a:schemeClr val="tx1"/>
                          </a:solidFill>
                          <a:latin typeface="+mn-lt"/>
                          <a:ea typeface="+mn-ea"/>
                          <a:cs typeface="+mn-cs"/>
                        </a:rPr>
                        <a:t> Board ignores Bylaws requirements (set forth in Fundamental Bylaws),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may invoke MEM process, including forming MEM Issue Group (composed of SO/</a:t>
                      </a:r>
                      <a:r>
                        <a:rPr lang="en-US" sz="900" kern="1200" baseline="0" dirty="0" err="1" smtClean="0">
                          <a:solidFill>
                            <a:schemeClr val="tx1"/>
                          </a:solidFill>
                          <a:latin typeface="+mn-lt"/>
                          <a:ea typeface="+mn-ea"/>
                          <a:cs typeface="+mn-cs"/>
                        </a:rPr>
                        <a:t>ACs</a:t>
                      </a:r>
                      <a:r>
                        <a:rPr lang="en-US" sz="900" kern="1200" baseline="0" dirty="0" smtClean="0">
                          <a:solidFill>
                            <a:schemeClr val="tx1"/>
                          </a:solidFill>
                          <a:latin typeface="+mn-lt"/>
                          <a:ea typeface="+mn-ea"/>
                          <a:cs typeface="+mn-cs"/>
                        </a:rPr>
                        <a:t>) to bring action in California courts; MEM Issue Group capacity to sue unclear under Proposal or relevant law; unclear what if any legal recourse community has if Board determines that Bylaws requirements are inconsistent with Board’s fiduciary duties.</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00" baseline="0" dirty="0" smtClean="0">
                        <a:solidFill>
                          <a:srgbClr val="FF0000"/>
                        </a:solidFill>
                      </a:endParaRPr>
                    </a:p>
                  </a:txBody>
                  <a:tcPr/>
                </a:tc>
              </a:tr>
            </a:tbl>
          </a:graphicData>
        </a:graphic>
      </p:graphicFrame>
      <p:sp>
        <p:nvSpPr>
          <p:cNvPr id="5" name="Date Placeholder 4"/>
          <p:cNvSpPr>
            <a:spLocks noGrp="1"/>
          </p:cNvSpPr>
          <p:nvPr>
            <p:ph type="dt" sz="half" idx="10"/>
          </p:nvPr>
        </p:nvSpPr>
        <p:spPr>
          <a:xfrm>
            <a:off x="0" y="18288"/>
            <a:ext cx="2895600" cy="329184"/>
          </a:xfrm>
        </p:spPr>
        <p:txBody>
          <a:bodyPr/>
          <a:lstStyle/>
          <a:p>
            <a:fld id="{7C56E92F-17DB-418C-BEA8-B8BFA9B59C4A}" type="datetime1">
              <a:rPr lang="en-US" smtClean="0"/>
              <a:pPr/>
              <a:t>9/22/2015</a:t>
            </a:fld>
            <a:endParaRPr lang="en-US" dirty="0"/>
          </a:p>
        </p:txBody>
      </p:sp>
      <p:sp>
        <p:nvSpPr>
          <p:cNvPr id="8" name="Slide Number Placeholder 15"/>
          <p:cNvSpPr>
            <a:spLocks noGrp="1"/>
          </p:cNvSpPr>
          <p:nvPr>
            <p:ph type="sldNum" sz="quarter" idx="12"/>
          </p:nvPr>
        </p:nvSpPr>
        <p:spPr>
          <a:xfrm>
            <a:off x="7823447" y="6420928"/>
            <a:ext cx="1066800" cy="329184"/>
          </a:xfrm>
        </p:spPr>
        <p:txBody>
          <a:bodyPr/>
          <a:lstStyle/>
          <a:p>
            <a:pPr algn="r"/>
            <a:fld id="{6C39E7C8-600F-A142-BBF0-CEF9FF1B63C7}" type="slidenum">
              <a:rPr lang="en-US" smtClean="0"/>
              <a:pPr algn="r"/>
              <a:t>4</a:t>
            </a:fld>
            <a:endParaRPr lang="en-US" dirty="0"/>
          </a:p>
        </p:txBody>
      </p:sp>
      <p:sp>
        <p:nvSpPr>
          <p:cNvPr id="2" name="TextBox 1"/>
          <p:cNvSpPr txBox="1"/>
          <p:nvPr/>
        </p:nvSpPr>
        <p:spPr>
          <a:xfrm>
            <a:off x="551815" y="543560"/>
            <a:ext cx="7904480" cy="400110"/>
          </a:xfrm>
          <a:prstGeom prst="rect">
            <a:avLst/>
          </a:prstGeom>
          <a:noFill/>
        </p:spPr>
        <p:txBody>
          <a:bodyPr wrap="square" rtlCol="0">
            <a:spAutoFit/>
          </a:bodyPr>
          <a:lstStyle/>
          <a:p>
            <a:pPr lvl="0" algn="ctr" defTabSz="914400">
              <a:spcBef>
                <a:spcPct val="0"/>
              </a:spcBef>
            </a:pPr>
            <a:r>
              <a:rPr lang="en-US" sz="2000" dirty="0">
                <a:solidFill>
                  <a:srgbClr val="0070C0"/>
                </a:solidFill>
                <a:latin typeface="Arial" pitchFamily="34" charset="0"/>
                <a:ea typeface="Calibri" pitchFamily="34" charset="0"/>
                <a:cs typeface="Arial" pitchFamily="34" charset="0"/>
              </a:rPr>
              <a:t>Mechanism/Exercise/Enforcement of Community </a:t>
            </a:r>
            <a:r>
              <a:rPr lang="en-US" sz="2000" dirty="0" smtClean="0">
                <a:solidFill>
                  <a:srgbClr val="0070C0"/>
                </a:solidFill>
                <a:latin typeface="Arial" pitchFamily="34" charset="0"/>
                <a:ea typeface="Calibri" pitchFamily="34" charset="0"/>
                <a:cs typeface="Arial" pitchFamily="34" charset="0"/>
              </a:rPr>
              <a:t>Powers (cont’d)</a:t>
            </a:r>
            <a:endParaRPr lang="en-US" sz="2000" spc="-100" dirty="0">
              <a:solidFill>
                <a:srgbClr val="0070C0"/>
              </a:solidFill>
            </a:endParaRPr>
          </a:p>
        </p:txBody>
      </p:sp>
    </p:spTree>
    <p:extLst>
      <p:ext uri="{BB962C8B-B14F-4D97-AF65-F5344CB8AC3E}">
        <p14:creationId xmlns="" xmlns:p14="http://schemas.microsoft.com/office/powerpoint/2010/main" val="2395360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4953"/>
            <a:ext cx="2895600" cy="329184"/>
          </a:xfrm>
        </p:spPr>
        <p:txBody>
          <a:bodyPr/>
          <a:lstStyle/>
          <a:p>
            <a:fld id="{CB790691-5A9E-4C92-90C7-4888153B4923}" type="datetime1">
              <a:rPr lang="en-US" smtClean="0"/>
              <a:pPr/>
              <a:t>9/22/2015</a:t>
            </a:fld>
            <a:endParaRPr lang="en-US" dirty="0"/>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5</a:t>
            </a:fld>
            <a:endParaRPr lang="en-US" dirty="0"/>
          </a:p>
        </p:txBody>
      </p:sp>
      <p:graphicFrame>
        <p:nvGraphicFramePr>
          <p:cNvPr id="6" name="Table 5"/>
          <p:cNvGraphicFramePr>
            <a:graphicFrameLocks noGrp="1"/>
          </p:cNvGraphicFramePr>
          <p:nvPr>
            <p:extLst>
              <p:ext uri="{D42A27DB-BD31-4B8C-83A1-F6EECF244321}">
                <p14:modId xmlns="" xmlns:p14="http://schemas.microsoft.com/office/powerpoint/2010/main" val="2344543639"/>
              </p:ext>
            </p:extLst>
          </p:nvPr>
        </p:nvGraphicFramePr>
        <p:xfrm>
          <a:off x="127247" y="1051241"/>
          <a:ext cx="8881286" cy="3920809"/>
        </p:xfrm>
        <a:graphic>
          <a:graphicData uri="http://schemas.openxmlformats.org/drawingml/2006/table">
            <a:tbl>
              <a:tblPr firstRow="1" bandRow="1">
                <a:tableStyleId>{5C22544A-7EE6-4342-B048-85BDC9FD1C3A}</a:tableStyleId>
              </a:tblPr>
              <a:tblGrid>
                <a:gridCol w="1196728"/>
                <a:gridCol w="3695700"/>
                <a:gridCol w="3988858"/>
              </a:tblGrid>
              <a:tr h="377509">
                <a:tc>
                  <a:txBody>
                    <a:bodyPr/>
                    <a:lstStyle/>
                    <a:p>
                      <a:pPr algn="r"/>
                      <a:r>
                        <a:rPr lang="en-US" sz="900" dirty="0" smtClean="0">
                          <a:solidFill>
                            <a:schemeClr val="bg1"/>
                          </a:solidFill>
                        </a:rPr>
                        <a:t>Model</a:t>
                      </a:r>
                      <a:br>
                        <a:rPr lang="en-US" sz="900" dirty="0" smtClean="0">
                          <a:solidFill>
                            <a:schemeClr val="bg1"/>
                          </a:solidFill>
                        </a:rPr>
                      </a:br>
                      <a:r>
                        <a:rPr lang="en-US" sz="900" dirty="0" smtClean="0">
                          <a:solidFill>
                            <a:schemeClr val="bg1"/>
                          </a:solidFill>
                        </a:rPr>
                        <a:t>----------------------------</a:t>
                      </a:r>
                    </a:p>
                    <a:p>
                      <a:pPr algn="l"/>
                      <a:r>
                        <a:rPr lang="en-US" sz="900" dirty="0" smtClean="0">
                          <a:solidFill>
                            <a:schemeClr val="bg1"/>
                          </a:solidFill>
                        </a:rPr>
                        <a:t>Key</a:t>
                      </a:r>
                      <a:r>
                        <a:rPr lang="en-US" sz="900" baseline="0" dirty="0" smtClean="0">
                          <a:solidFill>
                            <a:schemeClr val="bg1"/>
                          </a:solidFill>
                        </a:rPr>
                        <a:t> Characteristic</a:t>
                      </a:r>
                      <a:endParaRPr lang="en-US" sz="900" dirty="0" smtClean="0">
                        <a:solidFill>
                          <a:schemeClr val="bg1"/>
                        </a:solidFill>
                      </a:endParaRPr>
                    </a:p>
                  </a:txBody>
                  <a:tcPr marL="54395" marR="54395" marT="34056" marB="3405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smtClean="0">
                          <a:ln>
                            <a:noFill/>
                          </a:ln>
                          <a:solidFill>
                            <a:schemeClr val="bg1"/>
                          </a:solidFill>
                          <a:effectLst/>
                          <a:uLnTx/>
                          <a:uFillTx/>
                          <a:latin typeface="+mn-lt"/>
                          <a:ea typeface="+mn-ea"/>
                          <a:cs typeface="+mn-cs"/>
                        </a:rPr>
                        <a:t>Community Mechanism as Sole Member Model</a:t>
                      </a:r>
                      <a:endParaRPr kumimoji="0" lang="en-US" sz="900" b="1" i="0" u="none" strike="noStrike" kern="1200" cap="none" spc="0" normalizeH="0" baseline="0" noProof="0" dirty="0" smtClean="0">
                        <a:ln>
                          <a:noFill/>
                        </a:ln>
                        <a:solidFill>
                          <a:schemeClr val="bg1"/>
                        </a:solidFill>
                        <a:effectLst/>
                        <a:uLnTx/>
                        <a:uFillTx/>
                        <a:latin typeface="+mn-lt"/>
                        <a:ea typeface="Times New Roman"/>
                        <a:cs typeface="+mn-cs"/>
                      </a:endParaRPr>
                    </a:p>
                  </a:txBody>
                  <a:tcPr marL="54395" marR="54395" marT="34056" marB="34056" anchor="ctr"/>
                </a:tc>
                <a:tc>
                  <a:txBody>
                    <a:bodyPr/>
                    <a:lstStyle/>
                    <a:p>
                      <a:pPr marL="0" marR="0" algn="ctr">
                        <a:spcBef>
                          <a:spcPts val="0"/>
                        </a:spcBef>
                        <a:spcAft>
                          <a:spcPts val="0"/>
                        </a:spcAft>
                      </a:pPr>
                      <a:r>
                        <a:rPr lang="en-US" sz="900" dirty="0" smtClean="0">
                          <a:solidFill>
                            <a:schemeClr val="bg1"/>
                          </a:solidFill>
                        </a:rPr>
                        <a:t>ICANN Board Proposal</a:t>
                      </a:r>
                      <a:endParaRPr lang="en-US" sz="900" dirty="0">
                        <a:solidFill>
                          <a:schemeClr val="bg1"/>
                        </a:solidFill>
                        <a:latin typeface="+mn-lt"/>
                        <a:ea typeface="Times New Roman"/>
                      </a:endParaRPr>
                    </a:p>
                  </a:txBody>
                  <a:tcPr marL="54395" marR="54395" marT="34056" marB="34056" anchor="ctr"/>
                </a:tc>
              </a:tr>
              <a:tr h="583717">
                <a:tc>
                  <a:txBody>
                    <a:bodyPr/>
                    <a:lstStyle/>
                    <a:p>
                      <a:pPr marL="0" marR="0">
                        <a:spcBef>
                          <a:spcPts val="0"/>
                        </a:spcBef>
                        <a:spcAft>
                          <a:spcPts val="0"/>
                        </a:spcAft>
                      </a:pPr>
                      <a:r>
                        <a:rPr lang="en-US" sz="900" dirty="0" smtClean="0">
                          <a:solidFill>
                            <a:schemeClr val="tx1"/>
                          </a:solidFill>
                        </a:rPr>
                        <a:t>Statutory powers</a:t>
                      </a: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dirty="0">
                          <a:solidFill>
                            <a:schemeClr val="tx1"/>
                          </a:solidFill>
                        </a:rPr>
                        <a:t>Broad statutory rights for </a:t>
                      </a:r>
                      <a:r>
                        <a:rPr lang="en-US" sz="900" strike="noStrike" dirty="0" smtClean="0">
                          <a:solidFill>
                            <a:schemeClr val="tx1"/>
                          </a:solidFill>
                        </a:rPr>
                        <a:t>Sole Member</a:t>
                      </a:r>
                      <a:r>
                        <a:rPr lang="en-US" sz="900" dirty="0" smtClean="0">
                          <a:solidFill>
                            <a:schemeClr val="tx1"/>
                          </a:solidFill>
                        </a:rPr>
                        <a:t>, but limited by institution of high voting thresholds for their exercise.</a:t>
                      </a: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dirty="0">
                          <a:solidFill>
                            <a:schemeClr val="tx1"/>
                          </a:solidFill>
                        </a:rPr>
                        <a:t>None.  </a:t>
                      </a:r>
                      <a:r>
                        <a:rPr lang="en-US" sz="900" dirty="0" smtClean="0">
                          <a:solidFill>
                            <a:schemeClr val="tx1"/>
                          </a:solidFill>
                        </a:rPr>
                        <a:t>SO/AC</a:t>
                      </a:r>
                      <a:r>
                        <a:rPr lang="en-US" sz="900" baseline="0" dirty="0" smtClean="0">
                          <a:solidFill>
                            <a:schemeClr val="tx1"/>
                          </a:solidFill>
                        </a:rPr>
                        <a:t> </a:t>
                      </a:r>
                      <a:r>
                        <a:rPr lang="en-US" sz="900" dirty="0" smtClean="0">
                          <a:solidFill>
                            <a:schemeClr val="tx1"/>
                          </a:solidFill>
                        </a:rPr>
                        <a:t>rights </a:t>
                      </a:r>
                      <a:r>
                        <a:rPr lang="en-US" sz="900" dirty="0">
                          <a:solidFill>
                            <a:schemeClr val="tx1"/>
                          </a:solidFill>
                        </a:rPr>
                        <a:t>limited to those stated in governing </a:t>
                      </a:r>
                      <a:r>
                        <a:rPr lang="en-US" sz="900" dirty="0" smtClean="0">
                          <a:solidFill>
                            <a:schemeClr val="tx1"/>
                          </a:solidFill>
                        </a:rPr>
                        <a:t>documents.</a:t>
                      </a:r>
                      <a:endParaRPr lang="en-US" sz="900" dirty="0">
                        <a:solidFill>
                          <a:schemeClr val="tx1"/>
                        </a:solidFill>
                        <a:latin typeface="+mn-lt"/>
                        <a:ea typeface="Times New Roman"/>
                      </a:endParaRPr>
                    </a:p>
                  </a:txBody>
                  <a:tcPr marL="54395" marR="54395" marT="34056" marB="34056" anchor="ctr"/>
                </a:tc>
              </a:tr>
              <a:tr h="638175">
                <a:tc>
                  <a:txBody>
                    <a:bodyPr/>
                    <a:lstStyle/>
                    <a:p>
                      <a:pPr marL="171450" marR="0" indent="-171450">
                        <a:spcBef>
                          <a:spcPts val="0"/>
                        </a:spcBef>
                        <a:spcAft>
                          <a:spcPts val="0"/>
                        </a:spcAft>
                      </a:pPr>
                      <a:r>
                        <a:rPr lang="en-US" sz="900" dirty="0" smtClean="0">
                          <a:solidFill>
                            <a:schemeClr val="tx1"/>
                          </a:solidFill>
                        </a:rPr>
                        <a:t>Legal </a:t>
                      </a:r>
                      <a:r>
                        <a:rPr lang="en-US" sz="900" dirty="0">
                          <a:solidFill>
                            <a:schemeClr val="tx1"/>
                          </a:solidFill>
                        </a:rPr>
                        <a:t>personhood</a:t>
                      </a: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strike="noStrike" dirty="0" smtClean="0">
                          <a:solidFill>
                            <a:schemeClr val="tx1"/>
                          </a:solidFill>
                        </a:rPr>
                        <a:t>Sole Member</a:t>
                      </a:r>
                      <a:r>
                        <a:rPr lang="en-US" sz="900" dirty="0" smtClean="0">
                          <a:solidFill>
                            <a:schemeClr val="tx1"/>
                          </a:solidFill>
                        </a:rPr>
                        <a:t> is an unincorporated association and legal person per</a:t>
                      </a:r>
                      <a:r>
                        <a:rPr lang="en-US" sz="900" baseline="0" dirty="0" smtClean="0">
                          <a:solidFill>
                            <a:schemeClr val="tx1"/>
                          </a:solidFill>
                        </a:rPr>
                        <a:t> ICANN bylaw provisions</a:t>
                      </a:r>
                      <a:r>
                        <a:rPr lang="en-US" sz="900" dirty="0" smtClean="0">
                          <a:solidFill>
                            <a:schemeClr val="tx1"/>
                          </a:solidFill>
                        </a:rPr>
                        <a:t>, </a:t>
                      </a:r>
                      <a:r>
                        <a:rPr lang="en-US" sz="900" dirty="0">
                          <a:solidFill>
                            <a:schemeClr val="tx1"/>
                          </a:solidFill>
                        </a:rPr>
                        <a:t>SO/AC participants in single member do </a:t>
                      </a:r>
                      <a:r>
                        <a:rPr lang="en-US" sz="900" dirty="0" smtClean="0">
                          <a:solidFill>
                            <a:schemeClr val="tx1"/>
                          </a:solidFill>
                        </a:rPr>
                        <a:t>not need to be legal persons</a:t>
                      </a:r>
                      <a:r>
                        <a:rPr lang="en-US" sz="900" kern="1200" dirty="0" smtClean="0">
                          <a:solidFill>
                            <a:schemeClr val="tx1"/>
                          </a:solidFill>
                          <a:latin typeface="+mn-lt"/>
                          <a:ea typeface="+mn-ea"/>
                          <a:cs typeface="+mn-cs"/>
                        </a:rPr>
                        <a:t>.</a:t>
                      </a: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dirty="0" smtClean="0">
                          <a:solidFill>
                            <a:schemeClr val="tx1"/>
                          </a:solidFill>
                        </a:rPr>
                        <a:t>SO/ACs that seek direct, legal </a:t>
                      </a:r>
                      <a:r>
                        <a:rPr lang="en-US" sz="900" dirty="0">
                          <a:solidFill>
                            <a:schemeClr val="tx1"/>
                          </a:solidFill>
                        </a:rPr>
                        <a:t>enforceability of their </a:t>
                      </a:r>
                      <a:r>
                        <a:rPr lang="en-US" sz="900" dirty="0" smtClean="0">
                          <a:solidFill>
                            <a:schemeClr val="tx1"/>
                          </a:solidFill>
                        </a:rPr>
                        <a:t>rights would need to be legal persons; MEM Issue Group for enforcement  could be organized as  legal person (depending on implementation).</a:t>
                      </a:r>
                    </a:p>
                  </a:txBody>
                  <a:tcPr marL="54395" marR="54395" marT="34056" marB="34056" anchor="ctr"/>
                </a:tc>
              </a:tr>
              <a:tr h="1885950">
                <a:tc rowSpan="2">
                  <a:txBody>
                    <a:bodyPr/>
                    <a:lstStyle/>
                    <a:p>
                      <a:pPr marL="171450" marR="0" indent="-171450">
                        <a:spcBef>
                          <a:spcPts val="0"/>
                        </a:spcBef>
                        <a:spcAft>
                          <a:spcPts val="0"/>
                        </a:spcAft>
                      </a:pPr>
                      <a:r>
                        <a:rPr lang="en-US" sz="900" dirty="0" smtClean="0">
                          <a:solidFill>
                            <a:schemeClr val="tx1"/>
                          </a:solidFill>
                        </a:rPr>
                        <a:t>Enforceability of</a:t>
                      </a:r>
                    </a:p>
                    <a:p>
                      <a:pPr marL="171450" marR="0" indent="-171450">
                        <a:spcBef>
                          <a:spcPts val="0"/>
                        </a:spcBef>
                        <a:spcAft>
                          <a:spcPts val="0"/>
                        </a:spcAft>
                      </a:pPr>
                      <a:r>
                        <a:rPr lang="en-US" sz="900" dirty="0" smtClean="0">
                          <a:solidFill>
                            <a:schemeClr val="tx1"/>
                          </a:solidFill>
                        </a:rPr>
                        <a:t>community </a:t>
                      </a:r>
                      <a:r>
                        <a:rPr lang="en-US" sz="900" dirty="0">
                          <a:solidFill>
                            <a:schemeClr val="tx1"/>
                          </a:solidFill>
                        </a:rPr>
                        <a:t>powers; </a:t>
                      </a:r>
                      <a:endParaRPr lang="en-US" sz="900" dirty="0" smtClean="0">
                        <a:solidFill>
                          <a:schemeClr val="tx1"/>
                        </a:solidFill>
                      </a:endParaRPr>
                    </a:p>
                    <a:p>
                      <a:pPr marL="171450" marR="0" indent="-171450">
                        <a:spcBef>
                          <a:spcPts val="0"/>
                        </a:spcBef>
                        <a:spcAft>
                          <a:spcPts val="0"/>
                        </a:spcAft>
                      </a:pPr>
                      <a:r>
                        <a:rPr lang="en-US" sz="900" dirty="0" smtClean="0">
                          <a:solidFill>
                            <a:schemeClr val="tx1"/>
                          </a:solidFill>
                        </a:rPr>
                        <a:t>susceptibility </a:t>
                      </a:r>
                      <a:r>
                        <a:rPr lang="en-US" sz="900" dirty="0">
                          <a:solidFill>
                            <a:schemeClr val="tx1"/>
                          </a:solidFill>
                        </a:rPr>
                        <a:t>to </a:t>
                      </a:r>
                      <a:endParaRPr lang="en-US" sz="900" dirty="0" smtClean="0">
                        <a:solidFill>
                          <a:schemeClr val="tx1"/>
                        </a:solidFill>
                      </a:endParaRPr>
                    </a:p>
                    <a:p>
                      <a:pPr marL="171450" marR="0" indent="-171450">
                        <a:spcBef>
                          <a:spcPts val="0"/>
                        </a:spcBef>
                        <a:spcAft>
                          <a:spcPts val="0"/>
                        </a:spcAft>
                      </a:pPr>
                      <a:r>
                        <a:rPr lang="en-US" sz="900" dirty="0" smtClean="0">
                          <a:solidFill>
                            <a:schemeClr val="tx1"/>
                          </a:solidFill>
                        </a:rPr>
                        <a:t>lawsuits regarding</a:t>
                      </a:r>
                    </a:p>
                    <a:p>
                      <a:pPr marL="171450" marR="0" indent="-171450">
                        <a:spcBef>
                          <a:spcPts val="0"/>
                        </a:spcBef>
                        <a:spcAft>
                          <a:spcPts val="0"/>
                        </a:spcAft>
                      </a:pPr>
                      <a:r>
                        <a:rPr lang="en-US" sz="900" dirty="0" smtClean="0">
                          <a:solidFill>
                            <a:schemeClr val="tx1"/>
                          </a:solidFill>
                        </a:rPr>
                        <a:t>internal </a:t>
                      </a:r>
                      <a:r>
                        <a:rPr lang="en-US" sz="900" dirty="0">
                          <a:solidFill>
                            <a:schemeClr val="tx1"/>
                          </a:solidFill>
                        </a:rPr>
                        <a:t>affairs</a:t>
                      </a: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strike="noStrike" dirty="0" smtClean="0">
                          <a:solidFill>
                            <a:schemeClr val="tx1"/>
                          </a:solidFill>
                        </a:rPr>
                        <a:t>Sole Member</a:t>
                      </a:r>
                      <a:r>
                        <a:rPr lang="en-US" sz="900" dirty="0" smtClean="0">
                          <a:solidFill>
                            <a:schemeClr val="tx1"/>
                          </a:solidFill>
                        </a:rPr>
                        <a:t> </a:t>
                      </a:r>
                      <a:r>
                        <a:rPr lang="en-US" sz="900" dirty="0">
                          <a:solidFill>
                            <a:schemeClr val="tx1"/>
                          </a:solidFill>
                        </a:rPr>
                        <a:t>can invoke </a:t>
                      </a:r>
                      <a:r>
                        <a:rPr lang="en-US" sz="900" dirty="0" err="1">
                          <a:solidFill>
                            <a:schemeClr val="tx1"/>
                          </a:solidFill>
                        </a:rPr>
                        <a:t>IRP</a:t>
                      </a:r>
                      <a:r>
                        <a:rPr lang="en-US" sz="900" dirty="0">
                          <a:solidFill>
                            <a:schemeClr val="tx1"/>
                          </a:solidFill>
                        </a:rPr>
                        <a:t>, agrees to be bound by internal </a:t>
                      </a:r>
                      <a:r>
                        <a:rPr lang="en-US" sz="900" dirty="0" err="1">
                          <a:solidFill>
                            <a:schemeClr val="tx1"/>
                          </a:solidFill>
                        </a:rPr>
                        <a:t>IRP</a:t>
                      </a:r>
                      <a:r>
                        <a:rPr lang="en-US" sz="900" dirty="0">
                          <a:solidFill>
                            <a:schemeClr val="tx1"/>
                          </a:solidFill>
                        </a:rPr>
                        <a:t> process.  Each SO/AC can invoke </a:t>
                      </a:r>
                      <a:r>
                        <a:rPr lang="en-US" sz="900" dirty="0" err="1">
                          <a:solidFill>
                            <a:schemeClr val="tx1"/>
                          </a:solidFill>
                        </a:rPr>
                        <a:t>IRP</a:t>
                      </a:r>
                      <a:r>
                        <a:rPr lang="en-US" sz="900" dirty="0">
                          <a:solidFill>
                            <a:schemeClr val="tx1"/>
                          </a:solidFill>
                        </a:rPr>
                        <a:t>. </a:t>
                      </a:r>
                      <a:r>
                        <a:rPr lang="en-US" sz="900" baseline="0" dirty="0" smtClean="0">
                          <a:solidFill>
                            <a:schemeClr val="tx1"/>
                          </a:solidFill>
                        </a:rPr>
                        <a:t> </a:t>
                      </a:r>
                      <a:r>
                        <a:rPr lang="en-US" sz="900" baseline="0" dirty="0" err="1" smtClean="0">
                          <a:solidFill>
                            <a:schemeClr val="tx1"/>
                          </a:solidFill>
                        </a:rPr>
                        <a:t>CMSM</a:t>
                      </a:r>
                      <a:r>
                        <a:rPr lang="en-US" sz="900" baseline="0" dirty="0" smtClean="0">
                          <a:solidFill>
                            <a:schemeClr val="tx1"/>
                          </a:solidFill>
                        </a:rPr>
                        <a:t> would have legal capacity and standing to enforce </a:t>
                      </a:r>
                      <a:r>
                        <a:rPr lang="en-US" sz="900" baseline="0" dirty="0" err="1" smtClean="0">
                          <a:solidFill>
                            <a:schemeClr val="tx1"/>
                          </a:solidFill>
                        </a:rPr>
                        <a:t>IRP</a:t>
                      </a:r>
                      <a:r>
                        <a:rPr lang="en-US" sz="900" baseline="0" dirty="0" smtClean="0">
                          <a:solidFill>
                            <a:schemeClr val="tx1"/>
                          </a:solidFill>
                        </a:rPr>
                        <a:t> results in court.</a:t>
                      </a:r>
                      <a:endParaRPr lang="en-US" sz="900" dirty="0" smtClean="0">
                        <a:solidFill>
                          <a:schemeClr val="tx1"/>
                        </a:solidFill>
                      </a:endParaRPr>
                    </a:p>
                    <a:p>
                      <a:pPr marL="0" marR="0">
                        <a:spcBef>
                          <a:spcPts val="0"/>
                        </a:spcBef>
                        <a:spcAft>
                          <a:spcPts val="0"/>
                        </a:spcAft>
                      </a:pPr>
                      <a:endParaRPr lang="en-US" sz="9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No single SO/AC has standing to bring derivative suits against fiduciaries</a:t>
                      </a:r>
                      <a:r>
                        <a:rPr lang="en-US" sz="900" kern="1200" dirty="0" smtClean="0">
                          <a:solidFill>
                            <a:schemeClr val="tx1"/>
                          </a:solidFill>
                          <a:latin typeface="+mn-lt"/>
                          <a:ea typeface="+mn-ea"/>
                          <a:cs typeface="+mn-cs"/>
                        </a:rPr>
                        <a:t>.</a:t>
                      </a:r>
                      <a:endParaRPr lang="en-US" sz="9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Sole Member</a:t>
                      </a:r>
                      <a:r>
                        <a:rPr lang="en-US" sz="900" baseline="0" dirty="0" smtClean="0">
                          <a:solidFill>
                            <a:schemeClr val="tx1"/>
                          </a:solidFill>
                        </a:rPr>
                        <a:t> would have clear rights to enforce results in California court and most other international courts.  Pa</a:t>
                      </a:r>
                      <a:r>
                        <a:rPr lang="en-US" sz="900" dirty="0" smtClean="0">
                          <a:solidFill>
                            <a:schemeClr val="tx1"/>
                          </a:solidFill>
                        </a:rPr>
                        <a:t>rticipants in sole member unincorporated association would enforce their rights,</a:t>
                      </a:r>
                      <a:r>
                        <a:rPr lang="en-US" sz="900" baseline="0" dirty="0" smtClean="0">
                          <a:solidFill>
                            <a:schemeClr val="tx1"/>
                          </a:solidFill>
                        </a:rPr>
                        <a:t> even if not</a:t>
                      </a:r>
                      <a:r>
                        <a:rPr lang="en-US" sz="900" dirty="0" smtClean="0">
                          <a:solidFill>
                            <a:schemeClr val="tx1"/>
                          </a:solidFill>
                        </a:rPr>
                        <a:t> legal persons, through the sole member.  </a:t>
                      </a:r>
                    </a:p>
                    <a:p>
                      <a:pPr marL="0" marR="0">
                        <a:spcBef>
                          <a:spcPts val="0"/>
                        </a:spcBef>
                        <a:spcAft>
                          <a:spcPts val="0"/>
                        </a:spcAft>
                      </a:pP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dirty="0" smtClean="0">
                          <a:solidFill>
                            <a:schemeClr val="tx1"/>
                          </a:solidFill>
                        </a:rPr>
                        <a:t>SO/AC can petition to invoke MEM Arbitration; </a:t>
                      </a:r>
                      <a:r>
                        <a:rPr lang="en-US" sz="900" baseline="0" dirty="0" smtClean="0">
                          <a:solidFill>
                            <a:schemeClr val="tx1"/>
                          </a:solidFill>
                        </a:rPr>
                        <a:t>upon reaching a certain threshold of SO/AC support a MEM Issue Group would be formed which  (depending upon implementation) c</a:t>
                      </a:r>
                      <a:r>
                        <a:rPr lang="en-US" sz="900" dirty="0" smtClean="0">
                          <a:solidFill>
                            <a:schemeClr val="tx1"/>
                          </a:solidFill>
                        </a:rPr>
                        <a:t>ould have standing under Bylaws and legal capacity to initiate</a:t>
                      </a:r>
                      <a:r>
                        <a:rPr lang="en-US" sz="900" baseline="0" dirty="0" smtClean="0">
                          <a:solidFill>
                            <a:schemeClr val="tx1"/>
                          </a:solidFill>
                        </a:rPr>
                        <a:t> and enforce arbitration.  Scope of permissible </a:t>
                      </a:r>
                      <a:r>
                        <a:rPr lang="en-US" sz="900" baseline="0" dirty="0" err="1" smtClean="0">
                          <a:solidFill>
                            <a:schemeClr val="tx1"/>
                          </a:solidFill>
                        </a:rPr>
                        <a:t>MEM</a:t>
                      </a:r>
                      <a:r>
                        <a:rPr lang="en-US" sz="900" baseline="0" dirty="0" smtClean="0">
                          <a:solidFill>
                            <a:schemeClr val="tx1"/>
                          </a:solidFill>
                        </a:rPr>
                        <a:t> arbitration (Fundamental Bylaw violation v. “new community power violation”) unclear.  SO/</a:t>
                      </a:r>
                      <a:r>
                        <a:rPr lang="en-US" sz="900" baseline="0" dirty="0" err="1" smtClean="0">
                          <a:solidFill>
                            <a:schemeClr val="tx1"/>
                          </a:solidFill>
                        </a:rPr>
                        <a:t>ACs</a:t>
                      </a:r>
                      <a:r>
                        <a:rPr lang="en-US" sz="900" baseline="0" dirty="0" smtClean="0">
                          <a:solidFill>
                            <a:schemeClr val="tx1"/>
                          </a:solidFill>
                        </a:rPr>
                        <a:t> may bring actions in CA courts seeking enforcement of MEM award, although this may require legal personhood.</a:t>
                      </a:r>
                    </a:p>
                    <a:p>
                      <a:pPr marL="0" marR="0">
                        <a:spcBef>
                          <a:spcPts val="0"/>
                        </a:spcBef>
                        <a:spcAft>
                          <a:spcPts val="0"/>
                        </a:spcAft>
                      </a:pPr>
                      <a:endParaRPr lang="en-US" sz="900" dirty="0" smtClean="0">
                        <a:solidFill>
                          <a:schemeClr val="tx1"/>
                        </a:solidFill>
                      </a:endParaRPr>
                    </a:p>
                    <a:p>
                      <a:pPr marL="0" marR="0">
                        <a:spcBef>
                          <a:spcPts val="0"/>
                        </a:spcBef>
                        <a:spcAft>
                          <a:spcPts val="0"/>
                        </a:spcAft>
                      </a:pPr>
                      <a:r>
                        <a:rPr lang="en-US" sz="900" dirty="0" smtClean="0">
                          <a:solidFill>
                            <a:schemeClr val="tx1"/>
                          </a:solidFill>
                        </a:rPr>
                        <a:t>No single SO/AC</a:t>
                      </a:r>
                      <a:r>
                        <a:rPr lang="en-US" sz="900" baseline="0" dirty="0" smtClean="0">
                          <a:solidFill>
                            <a:schemeClr val="tx1"/>
                          </a:solidFill>
                        </a:rPr>
                        <a:t> has</a:t>
                      </a:r>
                      <a:r>
                        <a:rPr lang="en-US" sz="900" dirty="0" smtClean="0">
                          <a:solidFill>
                            <a:schemeClr val="tx1"/>
                          </a:solidFill>
                        </a:rPr>
                        <a:t> standing to bring derivative suits against fiduciaries.  The MEM Issue Group, as a separate unincorporated association, would be part of each MEM.</a:t>
                      </a:r>
                      <a:endParaRPr lang="en-US" sz="900" dirty="0">
                        <a:solidFill>
                          <a:schemeClr val="tx1"/>
                        </a:solidFill>
                        <a:latin typeface="+mn-lt"/>
                        <a:ea typeface="Times New Roman"/>
                      </a:endParaRPr>
                    </a:p>
                  </a:txBody>
                  <a:tcPr marL="54395" marR="54395" marT="34056" marB="34056" anchor="ctr"/>
                </a:tc>
              </a:tr>
              <a:tr h="333375">
                <a:tc vMerge="1">
                  <a:txBody>
                    <a:bodyPr/>
                    <a:lstStyle/>
                    <a:p>
                      <a:endParaRPr 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Directors and officers can bring derivative suits; directors can sue to determine incumbency</a:t>
                      </a:r>
                      <a:r>
                        <a:rPr lang="en-US" sz="900" kern="1200" dirty="0" smtClean="0">
                          <a:solidFill>
                            <a:schemeClr val="tx1"/>
                          </a:solidFill>
                          <a:latin typeface="+mn-lt"/>
                          <a:ea typeface="+mn-ea"/>
                          <a:cs typeface="+mn-cs"/>
                        </a:rPr>
                        <a:t>.</a:t>
                      </a:r>
                      <a:endParaRPr lang="en-US" sz="900" dirty="0" smtClean="0">
                        <a:solidFill>
                          <a:schemeClr val="tx1"/>
                        </a:solidFill>
                        <a:latin typeface="+mn-lt"/>
                        <a:ea typeface="Times New Roman"/>
                      </a:endParaRPr>
                    </a:p>
                  </a:txBody>
                  <a:tcPr marL="54395" marR="54395" marT="34056" marB="34056" anchor="ctr">
                    <a:solidFill>
                      <a:schemeClr val="accent1">
                        <a:lumMod val="20000"/>
                        <a:lumOff val="80000"/>
                      </a:schemeClr>
                    </a:solidFill>
                  </a:tcPr>
                </a:tc>
                <a:tc hMerge="1">
                  <a:txBody>
                    <a:bodyPr/>
                    <a:lstStyle/>
                    <a:p>
                      <a:endParaRPr lang="en-US"/>
                    </a:p>
                  </a:txBody>
                  <a:tcPr/>
                </a:tc>
              </a:tr>
            </a:tbl>
          </a:graphicData>
        </a:graphic>
      </p:graphicFrame>
      <p:sp>
        <p:nvSpPr>
          <p:cNvPr id="7" name="Rectangle 6"/>
          <p:cNvSpPr/>
          <p:nvPr/>
        </p:nvSpPr>
        <p:spPr>
          <a:xfrm>
            <a:off x="127247" y="6564618"/>
            <a:ext cx="8763000" cy="276999"/>
          </a:xfrm>
          <a:prstGeom prst="rect">
            <a:avLst/>
          </a:prstGeom>
        </p:spPr>
        <p:txBody>
          <a:bodyPr wrap="square">
            <a:spAutoFit/>
          </a:bodyPr>
          <a:lstStyle/>
          <a:p>
            <a:pPr algn="ctr"/>
            <a:r>
              <a:rPr lang="en-US" sz="1200" b="1" i="1" dirty="0" smtClean="0"/>
              <a:t>                                                                                               </a:t>
            </a:r>
            <a:endParaRPr lang="en-US" sz="1200" dirty="0"/>
          </a:p>
        </p:txBody>
      </p:sp>
      <p:sp>
        <p:nvSpPr>
          <p:cNvPr id="8" name="TextBox 7"/>
          <p:cNvSpPr txBox="1"/>
          <p:nvPr/>
        </p:nvSpPr>
        <p:spPr>
          <a:xfrm>
            <a:off x="127247" y="486410"/>
            <a:ext cx="8881286" cy="400110"/>
          </a:xfrm>
          <a:prstGeom prst="rect">
            <a:avLst/>
          </a:prstGeom>
          <a:noFill/>
        </p:spPr>
        <p:txBody>
          <a:bodyPr wrap="square" rtlCol="0">
            <a:spAutoFit/>
          </a:bodyPr>
          <a:lstStyle/>
          <a:p>
            <a:pPr lvl="0" algn="ctr" defTabSz="914400">
              <a:spcBef>
                <a:spcPct val="0"/>
              </a:spcBef>
            </a:pPr>
            <a:r>
              <a:rPr lang="en-US" sz="2000" dirty="0" smtClean="0">
                <a:solidFill>
                  <a:srgbClr val="0070C0"/>
                </a:solidFill>
                <a:latin typeface="Arial" pitchFamily="34" charset="0"/>
                <a:cs typeface="Arial" pitchFamily="34" charset="0"/>
              </a:rPr>
              <a:t>Key Characteristics Summary Comparison: </a:t>
            </a:r>
            <a:r>
              <a:rPr lang="en-US" sz="2000" dirty="0" err="1" smtClean="0">
                <a:solidFill>
                  <a:srgbClr val="0070C0"/>
                </a:solidFill>
                <a:latin typeface="Arial" pitchFamily="34" charset="0"/>
                <a:cs typeface="Arial" pitchFamily="34" charset="0"/>
              </a:rPr>
              <a:t>CMSM</a:t>
            </a:r>
            <a:r>
              <a:rPr lang="en-US" sz="2000" dirty="0" smtClean="0">
                <a:solidFill>
                  <a:srgbClr val="0070C0"/>
                </a:solidFill>
                <a:latin typeface="Arial" pitchFamily="34" charset="0"/>
                <a:cs typeface="Arial" pitchFamily="34" charset="0"/>
              </a:rPr>
              <a:t> &amp; Board Proposal</a:t>
            </a:r>
            <a:endParaRPr lang="en-US" sz="2000" spc="-100" dirty="0">
              <a:solidFill>
                <a:srgbClr val="0070C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0"/>
            <a:ext cx="2895600" cy="329184"/>
          </a:xfrm>
        </p:spPr>
        <p:txBody>
          <a:bodyPr/>
          <a:lstStyle/>
          <a:p>
            <a:fld id="{CB790691-5A9E-4C92-90C7-4888153B4923}" type="datetime1">
              <a:rPr lang="en-US" smtClean="0"/>
              <a:pPr/>
              <a:t>9/22/2015</a:t>
            </a:fld>
            <a:endParaRPr lang="en-US" dirty="0"/>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6</a:t>
            </a:fld>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3210892241"/>
              </p:ext>
            </p:extLst>
          </p:nvPr>
        </p:nvGraphicFramePr>
        <p:xfrm>
          <a:off x="97611" y="1016452"/>
          <a:ext cx="8940558" cy="4517573"/>
        </p:xfrm>
        <a:graphic>
          <a:graphicData uri="http://schemas.openxmlformats.org/drawingml/2006/table">
            <a:tbl>
              <a:tblPr firstRow="1" bandRow="1">
                <a:tableStyleId>{5C22544A-7EE6-4342-B048-85BDC9FD1C3A}</a:tableStyleId>
              </a:tblPr>
              <a:tblGrid>
                <a:gridCol w="1293039"/>
                <a:gridCol w="3695700"/>
                <a:gridCol w="3951819"/>
              </a:tblGrid>
              <a:tr h="536123">
                <a:tc>
                  <a:txBody>
                    <a:bodyPr/>
                    <a:lstStyle/>
                    <a:p>
                      <a:pPr algn="r"/>
                      <a:r>
                        <a:rPr lang="en-US" sz="900" dirty="0" smtClean="0">
                          <a:solidFill>
                            <a:schemeClr val="bg1"/>
                          </a:solidFill>
                        </a:rPr>
                        <a:t>Model</a:t>
                      </a:r>
                    </a:p>
                    <a:p>
                      <a:pPr algn="ctr"/>
                      <a:r>
                        <a:rPr lang="en-US" sz="900" dirty="0" smtClean="0">
                          <a:solidFill>
                            <a:schemeClr val="bg1"/>
                          </a:solidFill>
                        </a:rPr>
                        <a:t>-------------------------------</a:t>
                      </a:r>
                    </a:p>
                    <a:p>
                      <a:pPr algn="l"/>
                      <a:r>
                        <a:rPr lang="en-US" sz="900" dirty="0" smtClean="0">
                          <a:solidFill>
                            <a:schemeClr val="bg1"/>
                          </a:solidFill>
                        </a:rPr>
                        <a:t>Key</a:t>
                      </a:r>
                      <a:r>
                        <a:rPr lang="en-US" sz="900" baseline="0" dirty="0" smtClean="0">
                          <a:solidFill>
                            <a:schemeClr val="bg1"/>
                          </a:solidFill>
                        </a:rPr>
                        <a:t> Characteristic</a:t>
                      </a:r>
                      <a:endParaRPr lang="en-US" sz="900" dirty="0" smtClean="0">
                        <a:solidFill>
                          <a:schemeClr val="bg1"/>
                        </a:solidFill>
                      </a:endParaRPr>
                    </a:p>
                  </a:txBody>
                  <a:tcPr marL="54093" marR="54093" marT="33867" marB="33867"/>
                </a:tc>
                <a:tc>
                  <a:txBody>
                    <a:bodyPr/>
                    <a:lstStyle/>
                    <a:p>
                      <a:pPr marL="0" marR="0" algn="ctr">
                        <a:spcBef>
                          <a:spcPts val="0"/>
                        </a:spcBef>
                        <a:spcAft>
                          <a:spcPts val="0"/>
                        </a:spcAft>
                      </a:pPr>
                      <a:r>
                        <a:rPr lang="en-US" sz="900" dirty="0">
                          <a:solidFill>
                            <a:schemeClr val="bg1"/>
                          </a:solidFill>
                        </a:rPr>
                        <a:t>Community Mechanism as Sole Member Model</a:t>
                      </a:r>
                      <a:endParaRPr lang="en-US" sz="900" dirty="0">
                        <a:solidFill>
                          <a:schemeClr val="bg1"/>
                        </a:solidFill>
                        <a:latin typeface="+mn-lt"/>
                        <a:ea typeface="Times New Roman"/>
                      </a:endParaRPr>
                    </a:p>
                  </a:txBody>
                  <a:tcPr marL="54093" marR="54093" marT="33867" marB="33867" anchor="ctr"/>
                </a:tc>
                <a:tc>
                  <a:txBody>
                    <a:bodyPr/>
                    <a:lstStyle/>
                    <a:p>
                      <a:pPr marL="0" marR="0" algn="ctr">
                        <a:spcBef>
                          <a:spcPts val="0"/>
                        </a:spcBef>
                        <a:spcAft>
                          <a:spcPts val="0"/>
                        </a:spcAft>
                      </a:pPr>
                      <a:r>
                        <a:rPr lang="en-US" sz="900" dirty="0" smtClean="0">
                          <a:solidFill>
                            <a:schemeClr val="bg1"/>
                          </a:solidFill>
                        </a:rPr>
                        <a:t>ICANN Board Proposal</a:t>
                      </a:r>
                      <a:endParaRPr lang="en-US" sz="900" dirty="0">
                        <a:solidFill>
                          <a:schemeClr val="bg1"/>
                        </a:solidFill>
                        <a:latin typeface="+mn-lt"/>
                        <a:ea typeface="Times New Roman"/>
                      </a:endParaRPr>
                    </a:p>
                  </a:txBody>
                  <a:tcPr marL="54093" marR="54093" marT="33867" marB="33867" anchor="ctr"/>
                </a:tc>
              </a:tr>
              <a:tr h="1943100">
                <a:tc>
                  <a:txBody>
                    <a:bodyPr/>
                    <a:lstStyle/>
                    <a:p>
                      <a:pPr marL="171450" marR="0" indent="-171450" algn="l">
                        <a:spcBef>
                          <a:spcPts val="0"/>
                        </a:spcBef>
                        <a:spcAft>
                          <a:spcPts val="0"/>
                        </a:spcAft>
                      </a:pPr>
                      <a:r>
                        <a:rPr lang="en-US" sz="900" dirty="0" smtClean="0">
                          <a:solidFill>
                            <a:schemeClr val="tx1"/>
                          </a:solidFill>
                        </a:rPr>
                        <a:t>Enforcement</a:t>
                      </a:r>
                      <a:r>
                        <a:rPr lang="en-US" sz="900" baseline="0" dirty="0" smtClean="0">
                          <a:solidFill>
                            <a:schemeClr val="tx1"/>
                          </a:solidFill>
                        </a:rPr>
                        <a:t> </a:t>
                      </a:r>
                    </a:p>
                    <a:p>
                      <a:pPr marL="171450" marR="0" indent="-171450" algn="l">
                        <a:spcBef>
                          <a:spcPts val="0"/>
                        </a:spcBef>
                        <a:spcAft>
                          <a:spcPts val="0"/>
                        </a:spcAft>
                      </a:pPr>
                      <a:r>
                        <a:rPr lang="en-US" sz="900" baseline="0" dirty="0" smtClean="0">
                          <a:solidFill>
                            <a:schemeClr val="tx1"/>
                          </a:solidFill>
                        </a:rPr>
                        <a:t>u</a:t>
                      </a:r>
                      <a:r>
                        <a:rPr lang="en-US" sz="900" dirty="0" smtClean="0">
                          <a:solidFill>
                            <a:schemeClr val="tx1"/>
                          </a:solidFill>
                        </a:rPr>
                        <a:t>ncertainties</a:t>
                      </a:r>
                      <a:endParaRPr lang="en-US" sz="900" dirty="0">
                        <a:solidFill>
                          <a:schemeClr val="tx1"/>
                        </a:solidFill>
                        <a:latin typeface="+mn-lt"/>
                        <a:ea typeface="Times New Roman"/>
                      </a:endParaRPr>
                    </a:p>
                  </a:txBody>
                  <a:tcPr marL="54395" marR="54395" marT="34056" marB="34056" anchor="ctr"/>
                </a:tc>
                <a:tc>
                  <a:txBody>
                    <a:bodyPr/>
                    <a:lstStyle/>
                    <a:p>
                      <a:pPr marL="0" marR="0">
                        <a:spcBef>
                          <a:spcPts val="0"/>
                        </a:spcBef>
                        <a:spcAft>
                          <a:spcPts val="0"/>
                        </a:spcAft>
                      </a:pPr>
                      <a:r>
                        <a:rPr lang="en-US" sz="900" dirty="0" smtClean="0">
                          <a:solidFill>
                            <a:schemeClr val="tx1"/>
                          </a:solidFill>
                          <a:latin typeface="+mn-lt"/>
                          <a:ea typeface="Times New Roman"/>
                        </a:rPr>
                        <a:t>Sole Member will have clear right to enforce its powers. Enforceability</a:t>
                      </a:r>
                      <a:r>
                        <a:rPr lang="en-US" sz="900" baseline="0" dirty="0" smtClean="0">
                          <a:solidFill>
                            <a:schemeClr val="tx1"/>
                          </a:solidFill>
                          <a:latin typeface="+mn-lt"/>
                          <a:ea typeface="Times New Roman"/>
                        </a:rPr>
                        <a:t> of rights of participants in sole member unincorporated association is unclear, especially where some participants are not legal persons. </a:t>
                      </a:r>
                      <a:endParaRPr lang="en-US" sz="900" dirty="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aseline="0" dirty="0" smtClean="0">
                          <a:solidFill>
                            <a:schemeClr val="tx1"/>
                          </a:solidFill>
                        </a:rPr>
                        <a:t>SO/AC power limited by law, including fiduciary duties, which could result in specific Bylaws provisions being invalidated rather than enforced by a court.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9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aseline="0" dirty="0" smtClean="0">
                          <a:solidFill>
                            <a:schemeClr val="tx1"/>
                          </a:solidFill>
                        </a:rPr>
                        <a:t>Lack of clarity  (similar to status quo ) regarding whether SO/ACs are designators with rights </a:t>
                      </a:r>
                      <a:r>
                        <a:rPr lang="en-US" sz="900" strike="noStrike" baseline="0" dirty="0" smtClean="0">
                          <a:solidFill>
                            <a:schemeClr val="tx1"/>
                          </a:solidFill>
                        </a:rPr>
                        <a:t>inherent under CA law </a:t>
                      </a:r>
                      <a:r>
                        <a:rPr lang="en-US" sz="900" baseline="0" dirty="0" smtClean="0">
                          <a:solidFill>
                            <a:schemeClr val="tx1"/>
                          </a:solidFill>
                        </a:rPr>
                        <a:t>(e.g., individual director removal powers).  </a:t>
                      </a:r>
                      <a:endParaRPr lang="en-US" sz="900" i="1"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latin typeface="+mn-lt"/>
                          <a:ea typeface="Times New Roman"/>
                        </a:rPr>
                        <a:t>MEM</a:t>
                      </a:r>
                      <a:r>
                        <a:rPr lang="en-US" sz="900" baseline="0" dirty="0" smtClean="0">
                          <a:solidFill>
                            <a:schemeClr val="tx1"/>
                          </a:solidFill>
                          <a:latin typeface="+mn-lt"/>
                          <a:ea typeface="Times New Roman"/>
                        </a:rPr>
                        <a:t> process would result in a </a:t>
                      </a:r>
                      <a:r>
                        <a:rPr lang="en-US" sz="900" strike="noStrike" baseline="0" dirty="0" smtClean="0">
                          <a:solidFill>
                            <a:schemeClr val="tx1"/>
                          </a:solidFill>
                          <a:latin typeface="+mn-lt"/>
                          <a:ea typeface="Times New Roman"/>
                        </a:rPr>
                        <a:t>decision </a:t>
                      </a:r>
                      <a:r>
                        <a:rPr lang="en-US" sz="900" baseline="0" dirty="0" smtClean="0">
                          <a:solidFill>
                            <a:schemeClr val="tx1"/>
                          </a:solidFill>
                          <a:latin typeface="+mn-lt"/>
                          <a:ea typeface="Times New Roman"/>
                        </a:rPr>
                        <a:t>that could be enforced by the MEM Issue Group  (depending upon implementation) in California state court</a:t>
                      </a:r>
                      <a:r>
                        <a:rPr lang="en-US" sz="900" baseline="0" dirty="0" smtClean="0">
                          <a:solidFill>
                            <a:schemeClr val="tx1"/>
                          </a:solidFill>
                          <a:latin typeface="+mn-lt"/>
                          <a:ea typeface="+mn-ea"/>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900" baseline="0" dirty="0" smtClean="0">
                          <a:solidFill>
                            <a:schemeClr val="tx1"/>
                          </a:solidFill>
                          <a:latin typeface="+mn-lt"/>
                          <a:ea typeface="+mn-ea"/>
                        </a:rPr>
                        <a:t/>
                      </a:r>
                      <a:br>
                        <a:rPr lang="en-US" sz="900" baseline="0" dirty="0" smtClean="0">
                          <a:solidFill>
                            <a:schemeClr val="tx1"/>
                          </a:solidFill>
                          <a:latin typeface="+mn-lt"/>
                          <a:ea typeface="+mn-ea"/>
                        </a:rPr>
                      </a:br>
                      <a:r>
                        <a:rPr lang="en-US" sz="900" baseline="0" dirty="0" smtClean="0">
                          <a:solidFill>
                            <a:schemeClr val="tx1"/>
                          </a:solidFill>
                        </a:rPr>
                        <a:t>Scope of  Board ability to subject exercise of fiduciary duties to review by SOs/ACs or arbitral process uncertain</a:t>
                      </a:r>
                      <a:r>
                        <a:rPr lang="en-US" sz="900" kern="1200" dirty="0" smtClean="0">
                          <a:solidFill>
                            <a:schemeClr val="tx1"/>
                          </a:solidFill>
                          <a:latin typeface="+mn-lt"/>
                          <a:ea typeface="+mn-ea"/>
                          <a:cs typeface="+mn-cs"/>
                        </a:rPr>
                        <a:t>.</a:t>
                      </a:r>
                      <a:endParaRPr lang="en-US" sz="900" baseline="0" dirty="0" smtClean="0">
                        <a:solidFill>
                          <a:schemeClr val="tx1"/>
                        </a:solidFill>
                      </a:endParaRPr>
                    </a:p>
                  </a:txBody>
                  <a:tcPr marL="54395" marR="54395" marT="34056" marB="34056" anchor="ctr"/>
                </a:tc>
              </a:tr>
              <a:tr h="552450">
                <a:tc rowSpan="2">
                  <a:txBody>
                    <a:bodyPr/>
                    <a:lstStyle/>
                    <a:p>
                      <a:pPr marL="171450" marR="0" indent="-171450" algn="l" defTabSz="914400" rtl="0" eaLnBrk="1" latinLnBrk="0" hangingPunct="1">
                        <a:spcBef>
                          <a:spcPts val="0"/>
                        </a:spcBef>
                        <a:spcAft>
                          <a:spcPts val="0"/>
                        </a:spcAft>
                      </a:pPr>
                      <a:r>
                        <a:rPr lang="en-US" sz="900" kern="1200" dirty="0" smtClean="0">
                          <a:solidFill>
                            <a:schemeClr val="tx1"/>
                          </a:solidFill>
                          <a:latin typeface="+mn-lt"/>
                          <a:ea typeface="+mn-ea"/>
                          <a:cs typeface="+mn-cs"/>
                        </a:rPr>
                        <a:t>ICANN </a:t>
                      </a:r>
                      <a:r>
                        <a:rPr lang="en-US" sz="900" kern="1200" dirty="0">
                          <a:solidFill>
                            <a:schemeClr val="tx1"/>
                          </a:solidFill>
                          <a:latin typeface="+mn-lt"/>
                          <a:ea typeface="+mn-ea"/>
                          <a:cs typeface="+mn-cs"/>
                        </a:rPr>
                        <a:t>capture </a:t>
                      </a:r>
                      <a:r>
                        <a:rPr lang="en-US" sz="900" kern="1200" dirty="0" smtClean="0">
                          <a:solidFill>
                            <a:schemeClr val="tx1"/>
                          </a:solidFill>
                          <a:latin typeface="+mn-lt"/>
                          <a:ea typeface="+mn-ea"/>
                          <a:cs typeface="+mn-cs"/>
                        </a:rPr>
                        <a:t>by</a:t>
                      </a:r>
                    </a:p>
                    <a:p>
                      <a:pPr marL="171450" marR="0" indent="-171450" algn="l" defTabSz="914400" rtl="0" eaLnBrk="1" latinLnBrk="0" hangingPunct="1">
                        <a:spcBef>
                          <a:spcPts val="0"/>
                        </a:spcBef>
                        <a:spcAft>
                          <a:spcPts val="0"/>
                        </a:spcAft>
                      </a:pPr>
                      <a:r>
                        <a:rPr lang="en-US" sz="900" kern="1200" dirty="0" smtClean="0">
                          <a:solidFill>
                            <a:schemeClr val="tx1"/>
                          </a:solidFill>
                          <a:latin typeface="+mn-lt"/>
                          <a:ea typeface="+mn-ea"/>
                          <a:cs typeface="+mn-cs"/>
                        </a:rPr>
                        <a:t>single stakeholder</a:t>
                      </a:r>
                    </a:p>
                    <a:p>
                      <a:pPr marL="171450" marR="0" indent="-171450" algn="l" defTabSz="914400" rtl="0" eaLnBrk="1" latinLnBrk="0" hangingPunct="1">
                        <a:spcBef>
                          <a:spcPts val="0"/>
                        </a:spcBef>
                        <a:spcAft>
                          <a:spcPts val="0"/>
                        </a:spcAft>
                      </a:pPr>
                      <a:r>
                        <a:rPr lang="en-US" sz="900" kern="1200" dirty="0" smtClean="0">
                          <a:solidFill>
                            <a:schemeClr val="tx1"/>
                          </a:solidFill>
                          <a:latin typeface="+mn-lt"/>
                          <a:ea typeface="+mn-ea"/>
                          <a:cs typeface="+mn-cs"/>
                        </a:rPr>
                        <a:t>group</a:t>
                      </a:r>
                      <a:endParaRPr lang="en-US" sz="900" kern="1200" dirty="0">
                        <a:solidFill>
                          <a:schemeClr val="tx1"/>
                        </a:solidFill>
                        <a:latin typeface="+mn-lt"/>
                        <a:ea typeface="+mn-ea"/>
                        <a:cs typeface="+mn-cs"/>
                      </a:endParaRPr>
                    </a:p>
                  </a:txBody>
                  <a:tcPr marL="54093" marR="54093" marT="33867" marB="33867" anchor="ctr"/>
                </a:tc>
                <a:tc>
                  <a:txBody>
                    <a:bodyPr/>
                    <a:lstStyle/>
                    <a:p>
                      <a:pPr marL="0" marR="0">
                        <a:spcBef>
                          <a:spcPts val="0"/>
                        </a:spcBef>
                        <a:spcAft>
                          <a:spcPts val="0"/>
                        </a:spcAft>
                      </a:pPr>
                      <a:r>
                        <a:rPr lang="en-US" sz="900" b="1" dirty="0">
                          <a:solidFill>
                            <a:schemeClr val="tx1"/>
                          </a:solidFill>
                        </a:rPr>
                        <a:t>Likelihood:  </a:t>
                      </a:r>
                      <a:r>
                        <a:rPr lang="en-US" sz="900" dirty="0">
                          <a:solidFill>
                            <a:schemeClr val="tx1"/>
                          </a:solidFill>
                        </a:rPr>
                        <a:t>Very </a:t>
                      </a:r>
                      <a:r>
                        <a:rPr lang="en-US" sz="900" dirty="0" smtClean="0">
                          <a:solidFill>
                            <a:schemeClr val="tx1"/>
                          </a:solidFill>
                        </a:rPr>
                        <a:t>low likelihood of capture</a:t>
                      </a:r>
                      <a:r>
                        <a:rPr lang="en-US" sz="900" baseline="0" dirty="0" smtClean="0">
                          <a:solidFill>
                            <a:schemeClr val="tx1"/>
                          </a:solidFill>
                        </a:rPr>
                        <a:t> of Sole Member by single stakeholder group; Board controls ICANN in absence of Sole Member action on reserved powers.  </a:t>
                      </a:r>
                      <a:endParaRPr lang="en-US" sz="900" strike="sngStrike" dirty="0">
                        <a:solidFill>
                          <a:schemeClr val="tx1"/>
                        </a:solidFill>
                        <a:latin typeface="+mn-lt"/>
                        <a:ea typeface="Times New Roman"/>
                      </a:endParaRPr>
                    </a:p>
                  </a:txBody>
                  <a:tcPr marL="54093" marR="54093" marT="33867" marB="33867"/>
                </a:tc>
                <a:tc>
                  <a:txBody>
                    <a:bodyPr/>
                    <a:lstStyle/>
                    <a:p>
                      <a:pPr marL="0" marR="0">
                        <a:spcBef>
                          <a:spcPts val="0"/>
                        </a:spcBef>
                        <a:spcAft>
                          <a:spcPts val="0"/>
                        </a:spcAft>
                      </a:pPr>
                      <a:r>
                        <a:rPr lang="en-US" sz="900" b="1" dirty="0" smtClean="0">
                          <a:solidFill>
                            <a:schemeClr val="tx1"/>
                          </a:solidFill>
                        </a:rPr>
                        <a:t>Likelihood:</a:t>
                      </a:r>
                      <a:r>
                        <a:rPr lang="en-US" sz="900" b="0" baseline="0" dirty="0">
                          <a:solidFill>
                            <a:schemeClr val="tx1"/>
                          </a:solidFill>
                        </a:rPr>
                        <a:t> </a:t>
                      </a:r>
                      <a:r>
                        <a:rPr lang="en-US" sz="900" b="0" baseline="0" dirty="0" smtClean="0">
                          <a:solidFill>
                            <a:schemeClr val="tx1"/>
                          </a:solidFill>
                        </a:rPr>
                        <a:t> V</a:t>
                      </a:r>
                      <a:r>
                        <a:rPr lang="en-US" sz="900" dirty="0" smtClean="0">
                          <a:solidFill>
                            <a:schemeClr val="tx1"/>
                          </a:solidFill>
                        </a:rPr>
                        <a:t>ery low likelihood of capture of </a:t>
                      </a:r>
                      <a:r>
                        <a:rPr lang="en-US" sz="900" dirty="0" err="1" smtClean="0">
                          <a:solidFill>
                            <a:schemeClr val="tx1"/>
                          </a:solidFill>
                        </a:rPr>
                        <a:t>MEM</a:t>
                      </a:r>
                      <a:r>
                        <a:rPr lang="en-US" sz="900" dirty="0" smtClean="0">
                          <a:solidFill>
                            <a:schemeClr val="tx1"/>
                          </a:solidFill>
                        </a:rPr>
                        <a:t> process by single</a:t>
                      </a:r>
                      <a:r>
                        <a:rPr lang="en-US" sz="900" baseline="0" dirty="0" smtClean="0">
                          <a:solidFill>
                            <a:schemeClr val="tx1"/>
                          </a:solidFill>
                        </a:rPr>
                        <a:t> </a:t>
                      </a:r>
                      <a:r>
                        <a:rPr lang="en-US" sz="900" dirty="0" smtClean="0">
                          <a:solidFill>
                            <a:schemeClr val="tx1"/>
                          </a:solidFill>
                        </a:rPr>
                        <a:t>stakeholder group; Board controls ICANN in absence of enforceable MEM arbitration decision on Fundamental Bylaws.  </a:t>
                      </a:r>
                      <a:endParaRPr lang="en-US" sz="900" strike="sngStrike" baseline="0" dirty="0" smtClean="0">
                        <a:solidFill>
                          <a:schemeClr val="tx1"/>
                        </a:solidFill>
                      </a:endParaRPr>
                    </a:p>
                  </a:txBody>
                  <a:tcPr marL="54093" marR="54093" marT="33867" marB="33867"/>
                </a:tc>
              </a:tr>
              <a:tr h="457200">
                <a:tc vMerge="1">
                  <a:txBody>
                    <a:bodyPr/>
                    <a:lstStyle/>
                    <a:p>
                      <a:endParaRPr lang="en-US"/>
                    </a:p>
                  </a:txBody>
                  <a:tcPr/>
                </a:tc>
                <a:tc>
                  <a:txBody>
                    <a:bodyPr/>
                    <a:lstStyle/>
                    <a:p>
                      <a:pPr marL="0" marR="0">
                        <a:spcBef>
                          <a:spcPts val="0"/>
                        </a:spcBef>
                        <a:spcAft>
                          <a:spcPts val="0"/>
                        </a:spcAft>
                      </a:pPr>
                      <a:r>
                        <a:rPr lang="en-US" sz="900" b="1" dirty="0" smtClean="0">
                          <a:solidFill>
                            <a:schemeClr val="tx1"/>
                          </a:solidFill>
                        </a:rPr>
                        <a:t>Consequences:  </a:t>
                      </a:r>
                      <a:r>
                        <a:rPr lang="en-US" sz="900" baseline="0" dirty="0" smtClean="0">
                          <a:solidFill>
                            <a:schemeClr val="tx1"/>
                          </a:solidFill>
                        </a:rPr>
                        <a:t>If Sole Member is captured, </a:t>
                      </a:r>
                      <a:r>
                        <a:rPr lang="en-US" sz="900" b="0" dirty="0" smtClean="0">
                          <a:solidFill>
                            <a:schemeClr val="tx1"/>
                          </a:solidFill>
                        </a:rPr>
                        <a:t>f</a:t>
                      </a:r>
                      <a:r>
                        <a:rPr lang="en-US" sz="900" dirty="0" smtClean="0">
                          <a:solidFill>
                            <a:schemeClr val="tx1"/>
                          </a:solidFill>
                        </a:rPr>
                        <a:t>ull </a:t>
                      </a:r>
                      <a:r>
                        <a:rPr lang="en-US" sz="900" dirty="0">
                          <a:solidFill>
                            <a:schemeClr val="tx1"/>
                          </a:solidFill>
                        </a:rPr>
                        <a:t>power of member held by single stakeholder </a:t>
                      </a:r>
                      <a:r>
                        <a:rPr lang="en-US" sz="900" dirty="0" smtClean="0">
                          <a:solidFill>
                            <a:schemeClr val="tx1"/>
                          </a:solidFill>
                        </a:rPr>
                        <a:t>group. </a:t>
                      </a:r>
                      <a:endParaRPr lang="en-US" sz="900" strike="sngStrike" dirty="0" smtClean="0">
                        <a:solidFill>
                          <a:schemeClr val="tx1"/>
                        </a:solidFill>
                      </a:endParaRPr>
                    </a:p>
                    <a:p>
                      <a:pPr marL="0" marR="0">
                        <a:spcBef>
                          <a:spcPts val="0"/>
                        </a:spcBef>
                        <a:spcAft>
                          <a:spcPts val="0"/>
                        </a:spcAft>
                      </a:pPr>
                      <a:endParaRPr lang="en-US" sz="900" dirty="0" smtClean="0">
                        <a:solidFill>
                          <a:schemeClr val="tx1"/>
                        </a:solidFill>
                        <a:latin typeface="+mn-lt"/>
                        <a:ea typeface="Times New Roman"/>
                      </a:endParaRPr>
                    </a:p>
                  </a:txBody>
                  <a:tcPr marL="54093" marR="54093" marT="33867" marB="33867">
                    <a:solidFill>
                      <a:schemeClr val="accent1">
                        <a:lumMod val="40000"/>
                        <a:lumOff val="60000"/>
                      </a:schemeClr>
                    </a:solidFill>
                  </a:tcPr>
                </a:tc>
                <a:tc>
                  <a:txBody>
                    <a:bodyPr/>
                    <a:lstStyle/>
                    <a:p>
                      <a:pPr marL="0" marR="0">
                        <a:spcBef>
                          <a:spcPts val="0"/>
                        </a:spcBef>
                        <a:spcAft>
                          <a:spcPts val="0"/>
                        </a:spcAft>
                      </a:pPr>
                      <a:r>
                        <a:rPr lang="en-US" sz="900" b="1" dirty="0">
                          <a:solidFill>
                            <a:schemeClr val="tx1"/>
                          </a:solidFill>
                        </a:rPr>
                        <a:t>Consequences: </a:t>
                      </a:r>
                      <a:r>
                        <a:rPr lang="en-US" sz="900" strike="noStrike" baseline="0" dirty="0" smtClean="0">
                          <a:solidFill>
                            <a:schemeClr val="tx1"/>
                          </a:solidFill>
                        </a:rPr>
                        <a:t>If MEM process captured, MEM process may be invoked by single stakeholder; possible excessive arbitration. </a:t>
                      </a:r>
                      <a:endParaRPr lang="en-US" sz="900" strike="sngStrike" baseline="0" dirty="0" smtClean="0">
                        <a:solidFill>
                          <a:schemeClr val="tx1"/>
                        </a:solidFill>
                      </a:endParaRPr>
                    </a:p>
                  </a:txBody>
                  <a:tcPr marL="54093" marR="54093" marT="33867" marB="33867">
                    <a:solidFill>
                      <a:schemeClr val="accent1">
                        <a:lumMod val="40000"/>
                        <a:lumOff val="60000"/>
                      </a:schemeClr>
                    </a:solidFill>
                  </a:tcPr>
                </a:tc>
              </a:tr>
              <a:tr h="1006686">
                <a:tc>
                  <a:txBody>
                    <a:bodyPr/>
                    <a:lstStyle/>
                    <a:p>
                      <a:pPr marL="171450" marR="0" indent="-171450">
                        <a:spcBef>
                          <a:spcPts val="0"/>
                        </a:spcBef>
                        <a:spcAft>
                          <a:spcPts val="0"/>
                        </a:spcAft>
                      </a:pPr>
                      <a:r>
                        <a:rPr lang="en-US" sz="900" dirty="0" smtClean="0">
                          <a:solidFill>
                            <a:schemeClr val="tx1"/>
                          </a:solidFill>
                        </a:rPr>
                        <a:t>Changes </a:t>
                      </a:r>
                      <a:r>
                        <a:rPr lang="en-US" sz="900">
                          <a:solidFill>
                            <a:schemeClr val="tx1"/>
                          </a:solidFill>
                        </a:rPr>
                        <a:t>to </a:t>
                      </a:r>
                      <a:r>
                        <a:rPr lang="en-US" sz="900" smtClean="0">
                          <a:solidFill>
                            <a:schemeClr val="tx1"/>
                          </a:solidFill>
                        </a:rPr>
                        <a:t>ICANN</a:t>
                      </a:r>
                    </a:p>
                    <a:p>
                      <a:pPr marL="171450" marR="0" indent="-171450">
                        <a:spcBef>
                          <a:spcPts val="0"/>
                        </a:spcBef>
                        <a:spcAft>
                          <a:spcPts val="0"/>
                        </a:spcAft>
                      </a:pPr>
                      <a:r>
                        <a:rPr lang="en-US" sz="900" smtClean="0">
                          <a:solidFill>
                            <a:schemeClr val="tx1"/>
                          </a:solidFill>
                        </a:rPr>
                        <a:t>governing </a:t>
                      </a:r>
                      <a:r>
                        <a:rPr lang="en-US" sz="900" dirty="0">
                          <a:solidFill>
                            <a:schemeClr val="tx1"/>
                          </a:solidFill>
                        </a:rPr>
                        <a:t>documents</a:t>
                      </a:r>
                      <a:endParaRPr lang="en-US" sz="900" dirty="0">
                        <a:solidFill>
                          <a:schemeClr val="tx1"/>
                        </a:solidFill>
                        <a:latin typeface="+mn-lt"/>
                        <a:ea typeface="Times New Roman"/>
                      </a:endParaRPr>
                    </a:p>
                  </a:txBody>
                  <a:tcPr marL="54093" marR="54093" marT="33867" marB="33867" anchor="ctr">
                    <a:solidFill>
                      <a:schemeClr val="accent1">
                        <a:lumMod val="20000"/>
                        <a:lumOff val="80000"/>
                      </a:schemeClr>
                    </a:solidFill>
                  </a:tcPr>
                </a:tc>
                <a:tc>
                  <a:txBody>
                    <a:bodyPr/>
                    <a:lstStyle/>
                    <a:p>
                      <a:pPr marL="0" marR="0">
                        <a:spcBef>
                          <a:spcPts val="0"/>
                        </a:spcBef>
                        <a:spcAft>
                          <a:spcPts val="0"/>
                        </a:spcAft>
                      </a:pPr>
                      <a:r>
                        <a:rPr lang="en-US" sz="900" b="1" dirty="0" smtClean="0">
                          <a:solidFill>
                            <a:schemeClr val="tx1"/>
                          </a:solidFill>
                        </a:rPr>
                        <a:t>Moderate:</a:t>
                      </a:r>
                      <a:r>
                        <a:rPr lang="en-US" sz="900" b="1" baseline="0" dirty="0" smtClean="0">
                          <a:solidFill>
                            <a:schemeClr val="tx1"/>
                          </a:solidFill>
                        </a:rPr>
                        <a:t>  </a:t>
                      </a:r>
                      <a:r>
                        <a:rPr lang="en-US" sz="900" dirty="0" smtClean="0">
                          <a:solidFill>
                            <a:schemeClr val="tx1"/>
                          </a:solidFill>
                        </a:rPr>
                        <a:t>Need  to amend Bylaws </a:t>
                      </a:r>
                      <a:r>
                        <a:rPr lang="en-US" sz="900" dirty="0">
                          <a:solidFill>
                            <a:schemeClr val="tx1"/>
                          </a:solidFill>
                        </a:rPr>
                        <a:t>to:</a:t>
                      </a:r>
                    </a:p>
                    <a:p>
                      <a:pPr marL="0" marR="0">
                        <a:spcBef>
                          <a:spcPts val="0"/>
                        </a:spcBef>
                        <a:spcAft>
                          <a:spcPts val="0"/>
                        </a:spcAft>
                        <a:buFontTx/>
                        <a:buChar char="-"/>
                      </a:pPr>
                      <a:r>
                        <a:rPr lang="en-US" sz="900" dirty="0" smtClean="0">
                          <a:solidFill>
                            <a:schemeClr val="tx1"/>
                          </a:solidFill>
                        </a:rPr>
                        <a:t>set </a:t>
                      </a:r>
                      <a:r>
                        <a:rPr lang="en-US" sz="900" dirty="0">
                          <a:solidFill>
                            <a:schemeClr val="tx1"/>
                          </a:solidFill>
                        </a:rPr>
                        <a:t>up community mechanism as </a:t>
                      </a:r>
                      <a:r>
                        <a:rPr lang="en-US" sz="900" dirty="0" smtClean="0">
                          <a:solidFill>
                            <a:schemeClr val="tx1"/>
                          </a:solidFill>
                        </a:rPr>
                        <a:t>Sole Member</a:t>
                      </a:r>
                    </a:p>
                    <a:p>
                      <a:pPr marL="0" marR="0">
                        <a:spcBef>
                          <a:spcPts val="0"/>
                        </a:spcBef>
                        <a:spcAft>
                          <a:spcPts val="0"/>
                        </a:spcAft>
                        <a:buFontTx/>
                        <a:buChar char="-"/>
                      </a:pPr>
                      <a:r>
                        <a:rPr lang="en-US" sz="900" dirty="0" smtClean="0">
                          <a:solidFill>
                            <a:schemeClr val="tx1"/>
                          </a:solidFill>
                        </a:rPr>
                        <a:t>provide for community powers</a:t>
                      </a:r>
                      <a:endParaRPr lang="en-US" sz="900" dirty="0">
                        <a:solidFill>
                          <a:schemeClr val="tx1"/>
                        </a:solidFill>
                      </a:endParaRPr>
                    </a:p>
                    <a:p>
                      <a:pPr marL="0" marR="0">
                        <a:spcBef>
                          <a:spcPts val="0"/>
                        </a:spcBef>
                        <a:spcAft>
                          <a:spcPts val="0"/>
                        </a:spcAft>
                        <a:buFontTx/>
                        <a:buChar char="-"/>
                      </a:pPr>
                      <a:r>
                        <a:rPr lang="en-US" sz="900" dirty="0" smtClean="0">
                          <a:solidFill>
                            <a:schemeClr val="tx1"/>
                          </a:solidFill>
                        </a:rPr>
                        <a:t>Enhance</a:t>
                      </a:r>
                      <a:r>
                        <a:rPr lang="en-US" sz="900" baseline="0" dirty="0" smtClean="0">
                          <a:solidFill>
                            <a:schemeClr val="tx1"/>
                          </a:solidFill>
                        </a:rPr>
                        <a:t> IRP</a:t>
                      </a:r>
                      <a:endParaRPr lang="en-US" sz="900" dirty="0">
                        <a:solidFill>
                          <a:schemeClr val="tx1"/>
                        </a:solidFill>
                      </a:endParaRPr>
                    </a:p>
                    <a:p>
                      <a:pPr marL="0" marR="0">
                        <a:spcBef>
                          <a:spcPts val="0"/>
                        </a:spcBef>
                        <a:spcAft>
                          <a:spcPts val="0"/>
                        </a:spcAft>
                      </a:pPr>
                      <a:r>
                        <a:rPr lang="en-US" sz="900" dirty="0">
                          <a:solidFill>
                            <a:schemeClr val="tx1"/>
                          </a:solidFill>
                        </a:rPr>
                        <a:t>- address membership structure with one member</a:t>
                      </a:r>
                      <a:endParaRPr lang="en-US" sz="900" dirty="0">
                        <a:solidFill>
                          <a:schemeClr val="tx1"/>
                        </a:solidFill>
                        <a:latin typeface="+mn-lt"/>
                        <a:ea typeface="Times New Roman"/>
                      </a:endParaRPr>
                    </a:p>
                  </a:txBody>
                  <a:tcPr marL="54093" marR="54093" marT="33867" marB="33867">
                    <a:solidFill>
                      <a:schemeClr val="accent1">
                        <a:lumMod val="20000"/>
                        <a:lumOff val="80000"/>
                      </a:schemeClr>
                    </a:solidFill>
                  </a:tcPr>
                </a:tc>
                <a:tc>
                  <a:txBody>
                    <a:bodyPr/>
                    <a:lstStyle/>
                    <a:p>
                      <a:pPr marL="0" marR="0">
                        <a:spcBef>
                          <a:spcPts val="0"/>
                        </a:spcBef>
                        <a:spcAft>
                          <a:spcPts val="0"/>
                        </a:spcAft>
                      </a:pPr>
                      <a:r>
                        <a:rPr lang="en-US" sz="900" b="1" dirty="0" smtClean="0">
                          <a:solidFill>
                            <a:schemeClr val="tx1"/>
                          </a:solidFill>
                        </a:rPr>
                        <a:t>Moderate:</a:t>
                      </a:r>
                      <a:r>
                        <a:rPr lang="en-US" sz="900" b="1" baseline="0" dirty="0" smtClean="0">
                          <a:solidFill>
                            <a:schemeClr val="tx1"/>
                          </a:solidFill>
                        </a:rPr>
                        <a:t>  </a:t>
                      </a:r>
                      <a:r>
                        <a:rPr lang="en-US" sz="900" dirty="0" smtClean="0">
                          <a:solidFill>
                            <a:schemeClr val="tx1"/>
                          </a:solidFill>
                        </a:rPr>
                        <a:t>Need to amend Bylaws  </a:t>
                      </a:r>
                      <a:r>
                        <a:rPr lang="en-US" sz="900" dirty="0">
                          <a:solidFill>
                            <a:schemeClr val="tx1"/>
                          </a:solidFill>
                        </a:rPr>
                        <a:t>to:</a:t>
                      </a:r>
                    </a:p>
                    <a:p>
                      <a:pPr marL="0" marR="0">
                        <a:spcBef>
                          <a:spcPts val="0"/>
                        </a:spcBef>
                        <a:spcAft>
                          <a:spcPts val="0"/>
                        </a:spcAft>
                      </a:pPr>
                      <a:r>
                        <a:rPr lang="en-US" sz="900" dirty="0">
                          <a:solidFill>
                            <a:schemeClr val="tx1"/>
                          </a:solidFill>
                        </a:rPr>
                        <a:t>- enhance </a:t>
                      </a:r>
                      <a:r>
                        <a:rPr lang="en-US" sz="900" dirty="0" smtClean="0">
                          <a:solidFill>
                            <a:schemeClr val="tx1"/>
                          </a:solidFill>
                        </a:rPr>
                        <a:t>community (SO/AC)</a:t>
                      </a:r>
                      <a:r>
                        <a:rPr lang="en-US" sz="900" baseline="0" dirty="0" smtClean="0">
                          <a:solidFill>
                            <a:schemeClr val="tx1"/>
                          </a:solidFill>
                        </a:rPr>
                        <a:t> </a:t>
                      </a:r>
                      <a:r>
                        <a:rPr lang="en-US" sz="900" dirty="0" smtClean="0">
                          <a:solidFill>
                            <a:schemeClr val="tx1"/>
                          </a:solidFill>
                        </a:rPr>
                        <a:t>rights</a:t>
                      </a:r>
                      <a:endParaRPr lang="en-US" sz="900" dirty="0">
                        <a:solidFill>
                          <a:schemeClr val="tx1"/>
                        </a:solidFill>
                      </a:endParaRPr>
                    </a:p>
                    <a:p>
                      <a:pPr marL="0" marR="0">
                        <a:spcBef>
                          <a:spcPts val="0"/>
                        </a:spcBef>
                        <a:spcAft>
                          <a:spcPts val="0"/>
                        </a:spcAft>
                        <a:buFontTx/>
                        <a:buChar char="-"/>
                      </a:pPr>
                      <a:r>
                        <a:rPr lang="en-US" sz="900" dirty="0" smtClean="0">
                          <a:solidFill>
                            <a:schemeClr val="tx1"/>
                          </a:solidFill>
                        </a:rPr>
                        <a:t> set </a:t>
                      </a:r>
                      <a:r>
                        <a:rPr lang="en-US" sz="900" dirty="0">
                          <a:solidFill>
                            <a:schemeClr val="tx1"/>
                          </a:solidFill>
                        </a:rPr>
                        <a:t>up community </a:t>
                      </a:r>
                      <a:r>
                        <a:rPr lang="en-US" sz="900" dirty="0" smtClean="0">
                          <a:solidFill>
                            <a:schemeClr val="tx1"/>
                          </a:solidFill>
                        </a:rPr>
                        <a:t>mechanism</a:t>
                      </a:r>
                    </a:p>
                    <a:p>
                      <a:pPr marL="0" marR="0">
                        <a:spcBef>
                          <a:spcPts val="0"/>
                        </a:spcBef>
                        <a:spcAft>
                          <a:spcPts val="0"/>
                        </a:spcAft>
                        <a:buFontTx/>
                        <a:buChar char="-"/>
                      </a:pPr>
                      <a:r>
                        <a:rPr lang="en-US" sz="900" dirty="0" smtClean="0">
                          <a:solidFill>
                            <a:schemeClr val="tx1"/>
                          </a:solidFill>
                        </a:rPr>
                        <a:t> set up</a:t>
                      </a:r>
                      <a:r>
                        <a:rPr lang="en-US" sz="900" baseline="0" dirty="0" smtClean="0">
                          <a:solidFill>
                            <a:schemeClr val="tx1"/>
                          </a:solidFill>
                        </a:rPr>
                        <a:t> </a:t>
                      </a:r>
                      <a:r>
                        <a:rPr lang="en-US" sz="900" baseline="0" dirty="0" err="1" smtClean="0">
                          <a:solidFill>
                            <a:schemeClr val="tx1"/>
                          </a:solidFill>
                        </a:rPr>
                        <a:t>MEM</a:t>
                      </a:r>
                      <a:r>
                        <a:rPr lang="en-US" sz="900" baseline="0" dirty="0" smtClean="0">
                          <a:solidFill>
                            <a:schemeClr val="tx1"/>
                          </a:solidFill>
                        </a:rPr>
                        <a:t> Arbitration</a:t>
                      </a:r>
                      <a:endParaRPr lang="en-US" sz="900" dirty="0">
                        <a:solidFill>
                          <a:schemeClr val="tx1"/>
                        </a:solidFill>
                      </a:endParaRPr>
                    </a:p>
                    <a:p>
                      <a:pPr marL="0" marR="0">
                        <a:spcBef>
                          <a:spcPts val="0"/>
                        </a:spcBef>
                        <a:spcAft>
                          <a:spcPts val="0"/>
                        </a:spcAft>
                        <a:buFontTx/>
                        <a:buChar char="-"/>
                      </a:pPr>
                      <a:r>
                        <a:rPr lang="en-US" sz="900" dirty="0" smtClean="0">
                          <a:solidFill>
                            <a:schemeClr val="tx1"/>
                          </a:solidFill>
                        </a:rPr>
                        <a:t> address </a:t>
                      </a:r>
                      <a:r>
                        <a:rPr lang="en-US" sz="900" dirty="0">
                          <a:solidFill>
                            <a:schemeClr val="tx1"/>
                          </a:solidFill>
                        </a:rPr>
                        <a:t>indirect/coordinated enforcement </a:t>
                      </a:r>
                      <a:r>
                        <a:rPr lang="en-US" sz="900" dirty="0" smtClean="0">
                          <a:solidFill>
                            <a:schemeClr val="tx1"/>
                          </a:solidFill>
                        </a:rPr>
                        <a:t>mechanisms</a:t>
                      </a:r>
                    </a:p>
                  </a:txBody>
                  <a:tcPr marL="54093" marR="54093" marT="33867" marB="33867">
                    <a:solidFill>
                      <a:schemeClr val="accent1">
                        <a:lumMod val="20000"/>
                        <a:lumOff val="80000"/>
                      </a:schemeClr>
                    </a:solidFill>
                  </a:tcPr>
                </a:tc>
              </a:tr>
            </a:tbl>
          </a:graphicData>
        </a:graphic>
      </p:graphicFrame>
      <p:sp>
        <p:nvSpPr>
          <p:cNvPr id="6" name="TextBox 5"/>
          <p:cNvSpPr txBox="1"/>
          <p:nvPr/>
        </p:nvSpPr>
        <p:spPr>
          <a:xfrm>
            <a:off x="127247" y="486410"/>
            <a:ext cx="8881286" cy="400110"/>
          </a:xfrm>
          <a:prstGeom prst="rect">
            <a:avLst/>
          </a:prstGeom>
          <a:noFill/>
        </p:spPr>
        <p:txBody>
          <a:bodyPr wrap="square" rtlCol="0">
            <a:spAutoFit/>
          </a:bodyPr>
          <a:lstStyle/>
          <a:p>
            <a:pPr lvl="0" algn="ctr" defTabSz="914400">
              <a:spcBef>
                <a:spcPct val="0"/>
              </a:spcBef>
            </a:pPr>
            <a:r>
              <a:rPr lang="en-US" sz="2000" dirty="0" smtClean="0">
                <a:solidFill>
                  <a:srgbClr val="0070C0"/>
                </a:solidFill>
                <a:latin typeface="Arial" pitchFamily="34" charset="0"/>
                <a:cs typeface="Arial" pitchFamily="34" charset="0"/>
              </a:rPr>
              <a:t>Key Characteristics Summary Comparison: </a:t>
            </a:r>
            <a:r>
              <a:rPr lang="en-US" sz="2000" dirty="0" err="1" smtClean="0">
                <a:solidFill>
                  <a:srgbClr val="0070C0"/>
                </a:solidFill>
                <a:latin typeface="Arial" pitchFamily="34" charset="0"/>
                <a:cs typeface="Arial" pitchFamily="34" charset="0"/>
              </a:rPr>
              <a:t>CMSM</a:t>
            </a:r>
            <a:r>
              <a:rPr lang="en-US" sz="2000" dirty="0" smtClean="0">
                <a:solidFill>
                  <a:srgbClr val="0070C0"/>
                </a:solidFill>
                <a:latin typeface="Arial" pitchFamily="34" charset="0"/>
                <a:cs typeface="Arial" pitchFamily="34" charset="0"/>
              </a:rPr>
              <a:t> &amp; Board Proposal (cont’d)</a:t>
            </a:r>
            <a:endParaRPr lang="en-US" sz="2000" spc="-100" dirty="0">
              <a:solidFill>
                <a:srgbClr val="0070C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itlesOfParts>
    <vt:vector size="7" baseType="lpstr">
      <vt:lpstr>Clarity</vt:lpstr>
      <vt:lpstr>key characteristics Comparison:  Community  Mechanism  As  Sole  Member Model   &amp;  ICANN Board  Proposal    September 22, 2015</vt:lpstr>
      <vt:lpstr>Slide 2</vt:lpstr>
      <vt:lpstr>Slide 3</vt:lpstr>
      <vt:lpstr>Slide 4</vt:lpstr>
      <vt:lpstr>Slide 5</vt:lpstr>
      <vt:lpstr>Slide 6</vt:lpstr>
    </vt:vector>
  </TitlesOfPart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file>