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6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5" d="100"/>
          <a:sy n="95" d="100"/>
        </p:scale>
        <p:origin x="-119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handoutMaster" Target="handoutMasters/handout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4E97A2-0C69-AF40-8396-40F620189CFA}" type="datetimeFigureOut">
              <a:rPr lang="en-US" smtClean="0"/>
              <a:t>6/20/15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C3469E-8234-9848-A6DF-1CFA671561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742715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D362FA-9C4A-1F44-824B-D9C3BDDD0FC4}" type="datetimeFigureOut">
              <a:rPr lang="en-US" smtClean="0"/>
              <a:t>6/20/15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3A0D62-1467-004B-911D-CF892DD5390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654392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D41F2-79DC-444D-B2D5-B61E2B2313F7}" type="datetime1">
              <a:rPr lang="en-US" smtClean="0"/>
              <a:t>6/21/15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DRAFT FOR COMMENT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9E7C8-600F-A142-BBF0-CEF9FF1B63C7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D40E4-C7EE-C346-9EC8-7C9882EFC7BB}" type="datetime1">
              <a:rPr lang="en-US" smtClean="0"/>
              <a:t>6/21/15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DRAFT FOR COMMENT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9E7C8-600F-A142-BBF0-CEF9FF1B63C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7CC18-5278-6947-903D-D8E3148D1F11}" type="datetime1">
              <a:rPr lang="en-US" smtClean="0"/>
              <a:t>6/21/15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DRAFT FOR COMMENT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9E7C8-600F-A142-BBF0-CEF9FF1B63C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C2C04-553B-894A-BF10-8278439BE6BF}" type="datetime1">
              <a:rPr lang="en-US" smtClean="0"/>
              <a:t>6/21/15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DRAFT FOR COMMENT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9E7C8-600F-A142-BBF0-CEF9FF1B63C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6FE72-4193-D346-8C84-EB8E12B366B9}" type="datetime1">
              <a:rPr lang="en-US" smtClean="0"/>
              <a:t>6/21/15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DRAFT FOR COMMENT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9E7C8-600F-A142-BBF0-CEF9FF1B63C7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F8DDA-5C1E-4944-8B19-4EF250B9961F}" type="datetime1">
              <a:rPr lang="en-US" smtClean="0"/>
              <a:t>6/21/15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DRAFT FOR COMMENT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9E7C8-600F-A142-BBF0-CEF9FF1B63C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8DE6F-0C73-EE49-91BA-A347803EDD95}" type="datetime1">
              <a:rPr lang="en-US" smtClean="0"/>
              <a:t>6/21/15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DRAFT FOR COMMENT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9E7C8-600F-A142-BBF0-CEF9FF1B63C7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06754-677E-8243-90C9-AA5EA5F256A6}" type="datetime1">
              <a:rPr lang="en-US" smtClean="0"/>
              <a:t>6/21/15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DRAFT FOR COMMENT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9E7C8-600F-A142-BBF0-CEF9FF1B63C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335DD-C604-C647-9DA0-FC48EA48CE39}" type="datetime1">
              <a:rPr lang="en-US" smtClean="0"/>
              <a:t>6/21/15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DRAFT FOR COMMENT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9E7C8-600F-A142-BBF0-CEF9FF1B63C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F5A7A-700F-474F-ABD2-4454589624D7}" type="datetime1">
              <a:rPr lang="en-US" smtClean="0"/>
              <a:t>6/21/15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DRAFT FOR COMMENT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9E7C8-600F-A142-BBF0-CEF9FF1B63C7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4FFD0-50F2-844F-BD27-EFE4F2337B98}" type="datetime1">
              <a:rPr lang="en-US" smtClean="0"/>
              <a:t>6/21/15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DRAFT FOR COMMENT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9E7C8-600F-A142-BBF0-CEF9FF1B63C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4F33E66B-BB0A-C046-83EC-198A85438A29}" type="datetime1">
              <a:rPr lang="en-US" smtClean="0"/>
              <a:t>6/21/15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DRAFT FOR COMMENT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6C39E7C8-600F-A142-BBF0-CEF9FF1B63C7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hf sldNum="0" hdr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600" dirty="0" smtClean="0"/>
              <a:t>The “Empowered SO/AC Model”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982053"/>
            <a:ext cx="6400800" cy="17526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Reflecting and Respecting Multi-Stakeholder Input on ICANN Accountability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DRAFT FOR COMMENT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AA1E2-BF1D-6F46-B734-A08B488675D0}" type="datetime1">
              <a:rPr lang="en-US" smtClean="0"/>
              <a:t>6/21/15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3467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Goal of the Empowered SO/AC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A simple, fast, </a:t>
            </a:r>
            <a:r>
              <a:rPr lang="en-US" dirty="0" smtClean="0"/>
              <a:t>low/no </a:t>
            </a:r>
            <a:r>
              <a:rPr lang="en-US" dirty="0" smtClean="0"/>
              <a:t>risk path to enhanced accountability that:</a:t>
            </a:r>
          </a:p>
          <a:p>
            <a:pPr marL="0" indent="0">
              <a:buNone/>
            </a:pPr>
            <a:endParaRPr lang="en-US" sz="900" dirty="0" smtClean="0"/>
          </a:p>
          <a:p>
            <a:pPr lvl="1">
              <a:spcBef>
                <a:spcPts val="1176"/>
              </a:spcBef>
            </a:pPr>
            <a:r>
              <a:rPr lang="en-US" dirty="0"/>
              <a:t>Permits timely implementation of accountability </a:t>
            </a:r>
            <a:r>
              <a:rPr lang="en-US" dirty="0" smtClean="0"/>
              <a:t>enhancements;</a:t>
            </a:r>
            <a:endParaRPr lang="en-US" dirty="0" smtClean="0"/>
          </a:p>
          <a:p>
            <a:pPr lvl="1">
              <a:spcBef>
                <a:spcPts val="1176"/>
              </a:spcBef>
            </a:pPr>
            <a:r>
              <a:rPr lang="en-US" dirty="0" smtClean="0"/>
              <a:t>Relies on the SO/AC structure that we know and trust;</a:t>
            </a:r>
          </a:p>
          <a:p>
            <a:pPr lvl="1">
              <a:spcBef>
                <a:spcPts val="1176"/>
              </a:spcBef>
            </a:pPr>
            <a:r>
              <a:rPr lang="en-US" dirty="0" smtClean="0"/>
              <a:t>Requires no change in the structure and operating procedures of SOs and ACs;</a:t>
            </a:r>
          </a:p>
          <a:p>
            <a:pPr lvl="1">
              <a:spcBef>
                <a:spcPts val="1176"/>
              </a:spcBef>
            </a:pPr>
            <a:r>
              <a:rPr lang="en-US" dirty="0" smtClean="0"/>
              <a:t>Respects and addresses </a:t>
            </a:r>
            <a:r>
              <a:rPr lang="en-US" dirty="0" smtClean="0"/>
              <a:t>the variety of community perspectives/concerns with both the “avatar” membership model and the voluntary/cooperative model; and</a:t>
            </a:r>
          </a:p>
          <a:p>
            <a:pPr lvl="1">
              <a:spcBef>
                <a:spcPts val="1176"/>
              </a:spcBef>
            </a:pPr>
            <a:r>
              <a:rPr lang="en-US" dirty="0" smtClean="0"/>
              <a:t>Provides flexibility for the future. </a:t>
            </a:r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DRAFT FOR COMMENT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9E04E-A142-A645-927F-6F55C89060BB}" type="datetime1">
              <a:rPr lang="en-US" smtClean="0"/>
              <a:t>6/21/15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0024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 SOs and ACs </a:t>
            </a:r>
            <a:r>
              <a:rPr lang="en-US" dirty="0" smtClean="0"/>
              <a:t>need </a:t>
            </a:r>
            <a:r>
              <a:rPr lang="en-US" dirty="0" smtClean="0"/>
              <a:t>to do?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spcBef>
                <a:spcPts val="1176"/>
              </a:spcBef>
            </a:pPr>
            <a:r>
              <a:rPr lang="en-US" dirty="0" smtClean="0"/>
              <a:t>Nothing</a:t>
            </a:r>
          </a:p>
          <a:p>
            <a:pPr>
              <a:spcBef>
                <a:spcPts val="1176"/>
              </a:spcBef>
            </a:pPr>
            <a:r>
              <a:rPr lang="en-US" dirty="0" smtClean="0"/>
              <a:t>Individual </a:t>
            </a:r>
            <a:r>
              <a:rPr lang="en-US" dirty="0"/>
              <a:t>SOs and ACs </a:t>
            </a:r>
            <a:r>
              <a:rPr lang="en-US" i="1" dirty="0" smtClean="0"/>
              <a:t>have the choice</a:t>
            </a:r>
            <a:r>
              <a:rPr lang="en-US" dirty="0" smtClean="0"/>
              <a:t> </a:t>
            </a:r>
            <a:r>
              <a:rPr lang="en-US" dirty="0" smtClean="0"/>
              <a:t>to declare </a:t>
            </a:r>
            <a:r>
              <a:rPr lang="en-US" dirty="0"/>
              <a:t>their intention to come together </a:t>
            </a:r>
            <a:r>
              <a:rPr lang="en-US" dirty="0" smtClean="0"/>
              <a:t>(associate) to </a:t>
            </a:r>
            <a:r>
              <a:rPr lang="en-US" dirty="0"/>
              <a:t>exercise </a:t>
            </a:r>
            <a:r>
              <a:rPr lang="en-US" dirty="0" smtClean="0"/>
              <a:t>the rights granted in the Bylaws.</a:t>
            </a:r>
            <a:endParaRPr lang="en-US" dirty="0"/>
          </a:p>
          <a:p>
            <a:pPr lvl="1">
              <a:spcBef>
                <a:spcPts val="1176"/>
              </a:spcBef>
            </a:pPr>
            <a:r>
              <a:rPr lang="en-US" dirty="0" smtClean="0"/>
              <a:t>A simple statement </a:t>
            </a:r>
            <a:r>
              <a:rPr lang="en-US" dirty="0"/>
              <a:t>of intent </a:t>
            </a:r>
            <a:r>
              <a:rPr lang="en-US" dirty="0" smtClean="0"/>
              <a:t>to do so confers </a:t>
            </a:r>
            <a:r>
              <a:rPr lang="en-US" dirty="0"/>
              <a:t>the legal status (personhood) needed to enforce </a:t>
            </a:r>
            <a:r>
              <a:rPr lang="en-US" dirty="0" smtClean="0"/>
              <a:t>recommended powers and authorities</a:t>
            </a:r>
            <a:endParaRPr lang="en-US" dirty="0"/>
          </a:p>
          <a:p>
            <a:pPr lvl="1">
              <a:spcBef>
                <a:spcPts val="1176"/>
              </a:spcBef>
            </a:pPr>
            <a:r>
              <a:rPr lang="en-US" dirty="0"/>
              <a:t>No legal filings are </a:t>
            </a:r>
            <a:r>
              <a:rPr lang="en-US" dirty="0" smtClean="0"/>
              <a:t>required</a:t>
            </a:r>
          </a:p>
          <a:p>
            <a:pPr lvl="1">
              <a:spcBef>
                <a:spcPts val="1176"/>
              </a:spcBef>
            </a:pPr>
            <a:r>
              <a:rPr lang="en-US" dirty="0" smtClean="0"/>
              <a:t>No need to do this by a date </a:t>
            </a:r>
            <a:r>
              <a:rPr lang="en-US" dirty="0" smtClean="0"/>
              <a:t>certain – declaration of intent may be issued now, two years from now, or never </a:t>
            </a:r>
          </a:p>
          <a:p>
            <a:pPr>
              <a:spcBef>
                <a:spcPts val="1176"/>
              </a:spcBef>
            </a:pPr>
            <a:r>
              <a:rPr lang="en-US" dirty="0" smtClean="0"/>
              <a:t>SOs </a:t>
            </a:r>
            <a:r>
              <a:rPr lang="en-US" dirty="0"/>
              <a:t>and ACs </a:t>
            </a:r>
            <a:r>
              <a:rPr lang="en-US" dirty="0" smtClean="0"/>
              <a:t>that decide not to declare this </a:t>
            </a:r>
            <a:r>
              <a:rPr lang="en-US" dirty="0" smtClean="0"/>
              <a:t>intent: </a:t>
            </a:r>
            <a:endParaRPr lang="en-US" dirty="0" smtClean="0"/>
          </a:p>
          <a:p>
            <a:pPr lvl="1">
              <a:spcBef>
                <a:spcPts val="1176"/>
              </a:spcBef>
            </a:pPr>
            <a:r>
              <a:rPr lang="en-US" dirty="0"/>
              <a:t>E</a:t>
            </a:r>
            <a:r>
              <a:rPr lang="en-US" dirty="0" smtClean="0"/>
              <a:t>njoy all the rights </a:t>
            </a:r>
            <a:r>
              <a:rPr lang="en-US" dirty="0"/>
              <a:t>and authorities </a:t>
            </a:r>
            <a:r>
              <a:rPr lang="en-US" dirty="0" smtClean="0"/>
              <a:t>granted to SOs and ACs in the </a:t>
            </a:r>
            <a:r>
              <a:rPr lang="en-US" dirty="0" smtClean="0"/>
              <a:t>Bylaws;</a:t>
            </a:r>
          </a:p>
          <a:p>
            <a:pPr lvl="1">
              <a:spcBef>
                <a:spcPts val="1176"/>
              </a:spcBef>
            </a:pPr>
            <a:r>
              <a:rPr lang="en-US" dirty="0"/>
              <a:t>E</a:t>
            </a:r>
            <a:r>
              <a:rPr lang="en-US" dirty="0" smtClean="0"/>
              <a:t>nforcement </a:t>
            </a:r>
            <a:r>
              <a:rPr lang="en-US" dirty="0" smtClean="0"/>
              <a:t>through </a:t>
            </a:r>
            <a:r>
              <a:rPr lang="en-US" dirty="0" smtClean="0"/>
              <a:t>the </a:t>
            </a:r>
            <a:r>
              <a:rPr lang="en-US" dirty="0" smtClean="0"/>
              <a:t>voluntary/cooperative </a:t>
            </a:r>
            <a:r>
              <a:rPr lang="en-US" dirty="0" smtClean="0"/>
              <a:t>approach;</a:t>
            </a:r>
            <a:endParaRPr lang="en-US" dirty="0" smtClean="0"/>
          </a:p>
          <a:p>
            <a:pPr lvl="1">
              <a:spcBef>
                <a:spcPts val="1176"/>
              </a:spcBef>
            </a:pPr>
            <a:r>
              <a:rPr lang="en-US" dirty="0"/>
              <a:t>Bylaws provisions </a:t>
            </a:r>
            <a:r>
              <a:rPr lang="en-US" dirty="0" smtClean="0"/>
              <a:t>safeguard against </a:t>
            </a:r>
            <a:r>
              <a:rPr lang="en-US" dirty="0"/>
              <a:t>capture by </a:t>
            </a:r>
            <a:r>
              <a:rPr lang="en-US" dirty="0" smtClean="0"/>
              <a:t>an</a:t>
            </a:r>
            <a:r>
              <a:rPr lang="en-US" dirty="0" smtClean="0"/>
              <a:t> SO </a:t>
            </a:r>
            <a:r>
              <a:rPr lang="en-US" dirty="0"/>
              <a:t>or </a:t>
            </a:r>
            <a:r>
              <a:rPr lang="en-US" dirty="0" smtClean="0"/>
              <a:t>AC acting unilaterally, and;</a:t>
            </a:r>
            <a:endParaRPr lang="en-US" dirty="0"/>
          </a:p>
          <a:p>
            <a:pPr lvl="1">
              <a:spcBef>
                <a:spcPts val="1176"/>
              </a:spcBef>
            </a:pPr>
            <a:r>
              <a:rPr lang="en-US" dirty="0"/>
              <a:t>H</a:t>
            </a:r>
            <a:r>
              <a:rPr lang="en-US" dirty="0" smtClean="0"/>
              <a:t>ave </a:t>
            </a:r>
            <a:r>
              <a:rPr lang="en-US" dirty="0" smtClean="0"/>
              <a:t>the option to issue the declaration of intent in the </a:t>
            </a:r>
            <a:r>
              <a:rPr lang="en-US" dirty="0" smtClean="0"/>
              <a:t>future.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DRAFT FOR COMMENT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18BBB-7B7E-844C-BC96-8F6B773D3EE8}" type="datetime1">
              <a:rPr lang="en-US" smtClean="0"/>
              <a:t>6/21/15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15441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ICANN need to do?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17580"/>
            <a:ext cx="8229600" cy="4859420"/>
          </a:xfrm>
        </p:spPr>
        <p:txBody>
          <a:bodyPr>
            <a:normAutofit/>
          </a:bodyPr>
          <a:lstStyle/>
          <a:p>
            <a:pPr>
              <a:spcBef>
                <a:spcPts val="1680"/>
              </a:spcBef>
            </a:pPr>
            <a:r>
              <a:rPr lang="en-US" sz="2000" dirty="0" smtClean="0"/>
              <a:t>Take the s</a:t>
            </a:r>
            <a:r>
              <a:rPr lang="en-US" sz="2000" dirty="0" smtClean="0"/>
              <a:t>teps </a:t>
            </a:r>
            <a:r>
              <a:rPr lang="en-US" sz="2000" dirty="0" smtClean="0"/>
              <a:t>necessary to admit members under applicable </a:t>
            </a:r>
            <a:r>
              <a:rPr lang="en-US" sz="2000" dirty="0" smtClean="0"/>
              <a:t>law in the event any SO or AC elects to declare its intent to work collectively to exercise or enforce authority granted in the Bylaws</a:t>
            </a:r>
            <a:endParaRPr lang="en-US" sz="2000" dirty="0" smtClean="0"/>
          </a:p>
          <a:p>
            <a:pPr>
              <a:spcBef>
                <a:spcPts val="1680"/>
              </a:spcBef>
            </a:pPr>
            <a:r>
              <a:rPr lang="en-US" sz="2000" dirty="0" smtClean="0"/>
              <a:t>Adopt </a:t>
            </a:r>
            <a:r>
              <a:rPr lang="en-US" sz="2000" dirty="0" smtClean="0"/>
              <a:t>recommended Bylaws provisions regarding role and authority of SOs and ACs </a:t>
            </a:r>
          </a:p>
          <a:p>
            <a:pPr lvl="1">
              <a:spcBef>
                <a:spcPts val="1680"/>
              </a:spcBef>
            </a:pPr>
            <a:r>
              <a:rPr lang="en-US" dirty="0" smtClean="0"/>
              <a:t>Direct </a:t>
            </a:r>
            <a:r>
              <a:rPr lang="en-US" dirty="0" smtClean="0"/>
              <a:t>empowerment of SOs and ACs – no avatar or new “who’s watching the watchers” problem</a:t>
            </a:r>
          </a:p>
          <a:p>
            <a:pPr>
              <a:spcBef>
                <a:spcPts val="1680"/>
              </a:spcBef>
            </a:pPr>
            <a:r>
              <a:rPr lang="en-US" sz="2000" dirty="0" smtClean="0"/>
              <a:t>Adopt recommended Bylaws provisions to prevent capture by </a:t>
            </a:r>
            <a:r>
              <a:rPr lang="en-US" sz="2000" dirty="0" smtClean="0"/>
              <a:t>individual SO or AC, </a:t>
            </a:r>
            <a:r>
              <a:rPr lang="en-US" sz="2000" dirty="0" smtClean="0"/>
              <a:t>provide for dispute </a:t>
            </a:r>
            <a:r>
              <a:rPr lang="en-US" sz="2000" dirty="0" smtClean="0"/>
              <a:t>resolution, </a:t>
            </a:r>
            <a:r>
              <a:rPr lang="en-US" sz="2000" dirty="0" smtClean="0"/>
              <a:t>and implement other consensus supported enhancements</a:t>
            </a:r>
          </a:p>
          <a:p>
            <a:pPr lvl="2"/>
            <a:r>
              <a:rPr lang="en-US" sz="2000" dirty="0" smtClean="0"/>
              <a:t>E.g., requirement to use </a:t>
            </a:r>
            <a:r>
              <a:rPr lang="en-US" sz="2000" dirty="0" smtClean="0"/>
              <a:t>IRP, </a:t>
            </a:r>
            <a:r>
              <a:rPr lang="en-US" sz="2000" dirty="0" smtClean="0"/>
              <a:t>safeguards to prevent unilateral action by an SO or AC acting without multistakeholder support</a:t>
            </a:r>
          </a:p>
          <a:p>
            <a:r>
              <a:rPr lang="en-US" sz="2000" dirty="0" smtClean="0"/>
              <a:t>Secure advance letters of resignation from members of the Board</a:t>
            </a:r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DRAFT FOR COMMENT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7A991-3F5E-6046-829A-BBCABCA71DA2}" type="datetime1">
              <a:rPr lang="en-US" smtClean="0"/>
              <a:t>6/21/15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98653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Notes and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176"/>
              </a:spcBef>
            </a:pPr>
            <a:r>
              <a:rPr lang="en-US" dirty="0" smtClean="0"/>
              <a:t>It appears that this hybrid (springing membership) model would also work in </a:t>
            </a:r>
            <a:r>
              <a:rPr lang="en-US" dirty="0" smtClean="0"/>
              <a:t>the designator context</a:t>
            </a:r>
          </a:p>
          <a:p>
            <a:pPr>
              <a:spcBef>
                <a:spcPts val="1176"/>
              </a:spcBef>
            </a:pPr>
            <a:r>
              <a:rPr lang="en-US" dirty="0" smtClean="0"/>
              <a:t>ICANN </a:t>
            </a:r>
            <a:r>
              <a:rPr lang="en-US" dirty="0" smtClean="0"/>
              <a:t>indemnification is </a:t>
            </a:r>
            <a:r>
              <a:rPr lang="en-US" dirty="0" smtClean="0"/>
              <a:t>likely needed </a:t>
            </a:r>
            <a:r>
              <a:rPr lang="en-US" dirty="0" smtClean="0"/>
              <a:t>for SOs and ACs </a:t>
            </a:r>
          </a:p>
          <a:p>
            <a:pPr>
              <a:spcBef>
                <a:spcPts val="1176"/>
              </a:spcBef>
            </a:pPr>
            <a:r>
              <a:rPr lang="en-US" dirty="0" smtClean="0"/>
              <a:t>Work Stream 1 and 2 tasks still need to be completed</a:t>
            </a:r>
          </a:p>
          <a:p>
            <a:pPr>
              <a:spcBef>
                <a:spcPts val="1176"/>
              </a:spcBef>
            </a:pPr>
            <a:r>
              <a:rPr lang="en-US" dirty="0" smtClean="0"/>
              <a:t>This approach needs to be considered in the context of stress testing and impact assessment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DRAFT FOR COMMENT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7E3DC-B48F-E44F-B990-00A6919C9356}" type="datetime1">
              <a:rPr lang="en-US" smtClean="0"/>
              <a:t>6/21/15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748557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Clarity.thmx</Template>
  <TotalTime>855</TotalTime>
  <Words>460</Words>
  <Application>Microsoft Macintosh PowerPoint</Application>
  <PresentationFormat>On-screen Show (4:3)</PresentationFormat>
  <Paragraphs>43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Clarity</vt:lpstr>
      <vt:lpstr>The “Empowered SO/AC Model”</vt:lpstr>
      <vt:lpstr>Goal of the Empowered SO/AC Model</vt:lpstr>
      <vt:lpstr>What do SOs and ACs need to do?</vt:lpstr>
      <vt:lpstr>What does ICANN need to do?</vt:lpstr>
      <vt:lpstr>Other Notes and Issues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“Empowered SO/AC Model”</dc:title>
  <dc:creator>Becky Burr</dc:creator>
  <cp:lastModifiedBy>Becky Burr</cp:lastModifiedBy>
  <cp:revision>13</cp:revision>
  <dcterms:created xsi:type="dcterms:W3CDTF">2015-06-20T16:47:28Z</dcterms:created>
  <dcterms:modified xsi:type="dcterms:W3CDTF">2015-06-21T13:15:01Z</dcterms:modified>
</cp:coreProperties>
</file>