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58" r:id="rId4"/>
    <p:sldId id="269" r:id="rId5"/>
    <p:sldId id="261" r:id="rId6"/>
    <p:sldId id="262" r:id="rId7"/>
    <p:sldId id="263" r:id="rId8"/>
    <p:sldId id="264" r:id="rId9"/>
    <p:sldId id="265" r:id="rId10"/>
    <p:sldId id="271" r:id="rId11"/>
    <p:sldId id="270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29D95-4272-354E-9FF5-5EEA04B8BB80}" type="datetimeFigureOut">
              <a:rPr lang="en-US" smtClean="0"/>
              <a:t>2/5/15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DE78D-AA25-9F46-8497-40F98F78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67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0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1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28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9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60300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70809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6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6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0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1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0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8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7E2DA-D452-6D40-9B04-E7AB0A107330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community.icann.org/category/accountabilit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85614" y="4836297"/>
            <a:ext cx="6621724" cy="4950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3200" b="1" smtClean="0">
                <a:solidFill>
                  <a:srgbClr val="FFFFFF"/>
                </a:solidFill>
                <a:latin typeface="Source Sans Pro"/>
                <a:cs typeface="Source Sans Pro"/>
              </a:rPr>
              <a:t>Enhancing </a:t>
            </a:r>
            <a:r>
              <a:rPr lang="en-US" sz="32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ICANN Accountability</a:t>
            </a:r>
            <a:endParaRPr lang="en-US" sz="3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45646" y="6271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898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pPr marL="285750" indent="-285750"/>
            <a:r>
              <a:rPr lang="en-US" b="1" dirty="0"/>
              <a:t>WP 1 – Community Empowerment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8818" y="1307861"/>
            <a:ext cx="842428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1. Enabling communication empowerment over Board decisions with limited, strictly enumerated, last resort powers</a:t>
            </a:r>
          </a:p>
          <a:p>
            <a:pPr marL="342900" indent="-342900">
              <a:buFont typeface="+mj-lt"/>
              <a:buAutoNum type="arabicPeriod"/>
            </a:pPr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WP 1 – Community Empowerment (examples being considered)</a:t>
            </a:r>
          </a:p>
          <a:p>
            <a:pPr marL="285750" indent="-285750">
              <a:buFont typeface="Wingdings" charset="2"/>
              <a:buChar char="Ø"/>
            </a:pPr>
            <a:endParaRPr lang="en-US" sz="1700" b="1" dirty="0" smtClean="0">
              <a:solidFill>
                <a:schemeClr val="accent6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approval of the Strategic Plan, Business/Operating Plan and Budget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approval of proposed changes to the bylaws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establishing that a particular action was contrary to the Bylaws and refer it back to the ICANN Board for reconsideration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establishing and reaching consensus on community opposition to a Board or Staff decision and referring it to the ICANN Board for reconsideration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invalidating a decision of the ICANN Board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removing one or more members of the ICANN Board (recall mechanisms)</a:t>
            </a:r>
          </a:p>
          <a:p>
            <a:endParaRPr lang="en-US" sz="1700" b="1" dirty="0" smtClean="0">
              <a:solidFill>
                <a:schemeClr val="accent6">
                  <a:lumMod val="75000"/>
                </a:schemeClr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854867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pPr marL="285750" indent="-285750"/>
            <a:r>
              <a:rPr lang="en-US" b="1" dirty="0"/>
              <a:t>WP 2 – Review &amp; Redress </a:t>
            </a:r>
          </a:p>
        </p:txBody>
      </p:sp>
      <p:sp>
        <p:nvSpPr>
          <p:cNvPr id="5" name="Rectangle 4"/>
          <p:cNvSpPr/>
          <p:nvPr/>
        </p:nvSpPr>
        <p:spPr>
          <a:xfrm>
            <a:off x="398818" y="1307861"/>
            <a:ext cx="8424281" cy="2708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700" dirty="0">
              <a:latin typeface="Source Sans Pro"/>
              <a:cs typeface="Source Sans Pro"/>
            </a:endParaRPr>
          </a:p>
          <a:p>
            <a:r>
              <a:rPr lang="en-US" sz="1700" b="1" dirty="0" smtClean="0">
                <a:solidFill>
                  <a:srgbClr val="1F497D"/>
                </a:solidFill>
                <a:latin typeface="Source Sans Pro"/>
                <a:cs typeface="Source Sans Pro"/>
              </a:rPr>
              <a:t>2. Enhancing review and redress processes</a:t>
            </a:r>
          </a:p>
          <a:p>
            <a:endParaRPr lang="en-US" sz="1700" b="1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rgbClr val="E46C0A"/>
                </a:solidFill>
                <a:latin typeface="Source Sans Pro"/>
                <a:cs typeface="Source Sans Pro"/>
              </a:rPr>
              <a:t>WP 2 – Review &amp; Redress </a:t>
            </a:r>
          </a:p>
          <a:p>
            <a:pPr marL="285750" indent="-285750">
              <a:buFont typeface="Wingdings" charset="2"/>
              <a:buChar char="Ø"/>
            </a:pPr>
            <a:endParaRPr lang="en-US" sz="1700" b="1" dirty="0">
              <a:solidFill>
                <a:srgbClr val="E46C0A"/>
              </a:solidFill>
              <a:latin typeface="Source Sans Pro"/>
              <a:cs typeface="Source Sans Pro"/>
            </a:endParaRPr>
          </a:p>
          <a:p>
            <a:pPr marL="285750" lvl="0" indent="-285750">
              <a:buFont typeface="Wingdings" charset="2"/>
              <a:buChar char="Ø"/>
            </a:pPr>
            <a:r>
              <a:rPr lang="en-US" sz="1700" dirty="0"/>
              <a:t>review of current accountability mechanisms, considering design of binding independent review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1700" dirty="0"/>
              <a:t>incorporation of the Affirmation of Commitments (</a:t>
            </a:r>
            <a:r>
              <a:rPr lang="en-US" sz="1700" dirty="0" err="1"/>
              <a:t>AoC</a:t>
            </a:r>
            <a:r>
              <a:rPr lang="en-US" sz="1700" dirty="0"/>
              <a:t>) into the ICANN Bylaws, including consideration of which review processes should be added. </a:t>
            </a:r>
            <a:endParaRPr lang="en-US" sz="1700" b="1" dirty="0" smtClean="0">
              <a:solidFill>
                <a:srgbClr val="E46C0A"/>
              </a:solidFill>
              <a:latin typeface="Source Sans Pro"/>
              <a:cs typeface="Source Sans Pro"/>
            </a:endParaRPr>
          </a:p>
          <a:p>
            <a:endParaRPr lang="en-US" sz="1700" dirty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131221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Timeline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9655" y="889052"/>
            <a:ext cx="852583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700" dirty="0" smtClean="0">
              <a:latin typeface="Source Sans Pro"/>
              <a:cs typeface="Source Sans Pro"/>
            </a:endParaRPr>
          </a:p>
          <a:p>
            <a:endParaRPr lang="en-US" sz="1700" dirty="0">
              <a:latin typeface="Source Sans Pro"/>
              <a:cs typeface="Source Sans Pro"/>
            </a:endParaRPr>
          </a:p>
          <a:p>
            <a:endParaRPr lang="en-US" sz="1700" dirty="0" smtClean="0">
              <a:latin typeface="Source Sans Pro"/>
              <a:cs typeface="Source Sans Pro"/>
            </a:endParaRPr>
          </a:p>
        </p:txBody>
      </p:sp>
      <p:pic>
        <p:nvPicPr>
          <p:cNvPr id="2" name="Picture 1" descr="Screen Shot 2015-02-03 at 11.36.4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6215"/>
            <a:ext cx="9144000" cy="367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950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Follow our Activities!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8075" y="1793594"/>
            <a:ext cx="8072652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Source Sans Pro"/>
                <a:cs typeface="Source Sans Pro"/>
              </a:rPr>
              <a:t>For more information on scope and membership, to view CCWG-Accountability drafts, activities, to read/listen to meeting archives</a:t>
            </a:r>
          </a:p>
          <a:p>
            <a:pPr>
              <a:spcAft>
                <a:spcPts val="600"/>
              </a:spcAft>
            </a:pPr>
            <a:endParaRPr lang="en-US" sz="2000" b="1" dirty="0" smtClean="0">
              <a:solidFill>
                <a:srgbClr val="0A1F24"/>
              </a:solidFill>
              <a:latin typeface="Source Sans Pro"/>
              <a:cs typeface="Source Sans Pro"/>
            </a:endParaRPr>
          </a:p>
          <a:p>
            <a:pPr>
              <a:spcAft>
                <a:spcPts val="600"/>
              </a:spcAft>
            </a:pPr>
            <a:r>
              <a:rPr lang="en-US" sz="2800" b="1" dirty="0" smtClean="0">
                <a:solidFill>
                  <a:srgbClr val="0A1F24"/>
                </a:solidFill>
                <a:latin typeface="Source Sans Pro"/>
                <a:cs typeface="Source Sans Pro"/>
              </a:rPr>
              <a:t>Enhancing ICANN Accountability Wiki</a:t>
            </a:r>
          </a:p>
          <a:p>
            <a:pPr>
              <a:spcAft>
                <a:spcPts val="600"/>
              </a:spcAft>
            </a:pPr>
            <a:r>
              <a:rPr lang="en-US" sz="2400" b="1" dirty="0" smtClean="0">
                <a:solidFill>
                  <a:srgbClr val="0B5D97"/>
                </a:solidFill>
                <a:latin typeface="Source Sans Pro"/>
                <a:cs typeface="Source Sans Pro"/>
                <a:hlinkClick r:id="rId3"/>
              </a:rPr>
              <a:t>https://community.icann.org/category/accountability</a:t>
            </a:r>
            <a:endParaRPr lang="en-US" sz="2400" b="1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endParaRPr lang="en-US" sz="17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509468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CCWG-Accountability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8046" y="1207073"/>
            <a:ext cx="8498856" cy="1543101"/>
            <a:chOff x="3348537" y="1433667"/>
            <a:chExt cx="5321300" cy="1543101"/>
          </a:xfrm>
        </p:grpSpPr>
        <p:sp>
          <p:nvSpPr>
            <p:cNvPr id="6" name="TextBox 5"/>
            <p:cNvSpPr txBox="1"/>
            <p:nvPr/>
          </p:nvSpPr>
          <p:spPr>
            <a:xfrm>
              <a:off x="3397364" y="2602307"/>
              <a:ext cx="4425059" cy="374461"/>
            </a:xfrm>
            <a:prstGeom prst="rect">
              <a:avLst/>
            </a:prstGeom>
            <a:noFill/>
          </p:spPr>
          <p:txBody>
            <a:bodyPr wrap="square" lIns="27000" rIns="27000" anchor="ctr">
              <a:spAutoFit/>
            </a:bodyPr>
            <a:lstStyle/>
            <a:p>
              <a:pPr defTabSz="457082" eaLnBrk="1" fontAlgn="auto" hangingPunct="1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defRPr/>
              </a:pPr>
              <a:r>
                <a:rPr lang="en-AU" sz="2000" b="1" dirty="0" smtClean="0">
                  <a:solidFill>
                    <a:srgbClr val="1768B1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Scope</a:t>
              </a:r>
              <a:endParaRPr lang="en-AU" sz="2000" b="1" dirty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3348537" y="1433667"/>
              <a:ext cx="5321300" cy="1054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marL="285750" indent="-285750">
                <a:spcBef>
                  <a:spcPts val="300"/>
                </a:spcBef>
                <a:buFont typeface="Wingdings" charset="2"/>
                <a:buChar char="Ø"/>
              </a:pPr>
              <a:r>
                <a:rPr lang="en-US" sz="1500" dirty="0" smtClean="0">
                  <a:solidFill>
                    <a:srgbClr val="0C1F24"/>
                  </a:solidFill>
                  <a:latin typeface="Source Sans Pro"/>
                  <a:cs typeface="Source Sans Pro"/>
                </a:rPr>
                <a:t>During discussions around the IANA functions </a:t>
              </a:r>
              <a:r>
                <a:rPr lang="en-US" sz="1500" dirty="0">
                  <a:solidFill>
                    <a:srgbClr val="0C1F24"/>
                  </a:solidFill>
                  <a:latin typeface="Source Sans Pro"/>
                  <a:cs typeface="Source Sans Pro"/>
                </a:rPr>
                <a:t>stewardship transition the community raised the broader topic of the impact of the change on ICANN's accountability </a:t>
              </a:r>
              <a:endParaRPr lang="en-US" sz="1500" dirty="0" smtClean="0">
                <a:solidFill>
                  <a:srgbClr val="0C1F24"/>
                </a:solidFill>
                <a:latin typeface="Source Sans Pro"/>
                <a:cs typeface="Source Sans Pro"/>
              </a:endParaRPr>
            </a:p>
            <a:p>
              <a:pPr marL="285750" indent="-285750">
                <a:spcBef>
                  <a:spcPts val="300"/>
                </a:spcBef>
                <a:buFont typeface="Wingdings" charset="2"/>
                <a:buChar char="Ø"/>
              </a:pPr>
              <a:r>
                <a:rPr lang="en-US" sz="1500" dirty="0" smtClean="0">
                  <a:solidFill>
                    <a:srgbClr val="0C1F24"/>
                  </a:solidFill>
                  <a:latin typeface="Source Sans Pro"/>
                  <a:cs typeface="Source Sans Pro"/>
                </a:rPr>
                <a:t>Concerns </a:t>
              </a:r>
              <a:r>
                <a:rPr lang="en-US" sz="1500" dirty="0">
                  <a:solidFill>
                    <a:srgbClr val="0C1F24"/>
                  </a:solidFill>
                  <a:latin typeface="Source Sans Pro"/>
                  <a:cs typeface="Source Sans Pro"/>
                </a:rPr>
                <a:t>raised </a:t>
              </a:r>
              <a:r>
                <a:rPr lang="en-US" sz="1500" dirty="0" smtClean="0">
                  <a:solidFill>
                    <a:srgbClr val="0C1F24"/>
                  </a:solidFill>
                  <a:latin typeface="Source Sans Pro"/>
                  <a:cs typeface="Source Sans Pro"/>
                </a:rPr>
                <a:t>indicated </a:t>
              </a:r>
              <a:r>
                <a:rPr lang="en-US" sz="1500" dirty="0">
                  <a:solidFill>
                    <a:srgbClr val="0C1F24"/>
                  </a:solidFill>
                  <a:latin typeface="Source Sans Pro"/>
                  <a:cs typeface="Source Sans Pro"/>
                </a:rPr>
                <a:t>that the existing ICANN accountability mechanisms do not yet meet stakeholder expectations.    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6030" y="4350944"/>
            <a:ext cx="8553985" cy="1873333"/>
            <a:chOff x="3238330" y="1359243"/>
            <a:chExt cx="5355817" cy="1873333"/>
          </a:xfrm>
        </p:grpSpPr>
        <p:sp>
          <p:nvSpPr>
            <p:cNvPr id="12" name="TextBox 11"/>
            <p:cNvSpPr txBox="1"/>
            <p:nvPr/>
          </p:nvSpPr>
          <p:spPr>
            <a:xfrm>
              <a:off x="3238330" y="1359243"/>
              <a:ext cx="4425059" cy="374461"/>
            </a:xfrm>
            <a:prstGeom prst="rect">
              <a:avLst/>
            </a:prstGeom>
            <a:noFill/>
          </p:spPr>
          <p:txBody>
            <a:bodyPr wrap="square" lIns="27000" rIns="27000" anchor="ctr">
              <a:spAutoFit/>
            </a:bodyPr>
            <a:lstStyle/>
            <a:p>
              <a:pPr defTabSz="457082" eaLnBrk="1" fontAlgn="auto" hangingPunct="1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defRPr/>
              </a:pPr>
              <a:r>
                <a:rPr lang="en-AU" sz="2000" b="1" dirty="0" smtClean="0">
                  <a:solidFill>
                    <a:srgbClr val="1768B1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Work Streams</a:t>
              </a:r>
              <a:endParaRPr lang="en-AU" sz="2000" b="1" dirty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3272847" y="1733704"/>
              <a:ext cx="5321300" cy="1498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>
                <a:spcBef>
                  <a:spcPts val="984"/>
                </a:spcBef>
              </a:pPr>
              <a:r>
                <a:rPr lang="en-US" sz="1500" dirty="0" smtClean="0">
                  <a:latin typeface="Source Sans Pro"/>
                  <a:cs typeface="Source Sans Pro"/>
                </a:rPr>
                <a:t>The group’s work is divided into two work streams:</a:t>
              </a:r>
            </a:p>
            <a:p>
              <a:pPr marL="285750" indent="-285750">
                <a:spcBef>
                  <a:spcPts val="984"/>
                </a:spcBef>
                <a:buFont typeface="Wingdings" charset="2"/>
                <a:buChar char="Ø"/>
              </a:pPr>
              <a:r>
                <a:rPr lang="en-US" sz="1500" dirty="0" smtClean="0">
                  <a:latin typeface="Source Sans Pro"/>
                  <a:cs typeface="Source Sans Pro"/>
                </a:rPr>
                <a:t>Work Stream 1: focused on identifying mechanisms that must be in place or committed to within the timeframe of the IANA Stewardship Transition</a:t>
              </a:r>
            </a:p>
            <a:p>
              <a:pPr marL="285750" indent="-285750">
                <a:spcBef>
                  <a:spcPts val="984"/>
                </a:spcBef>
                <a:buFont typeface="Wingdings" charset="2"/>
                <a:buChar char="Ø"/>
              </a:pPr>
              <a:r>
                <a:rPr lang="en-US" sz="1500" dirty="0" smtClean="0">
                  <a:latin typeface="Source Sans Pro"/>
                  <a:cs typeface="Source Sans Pro"/>
                </a:rPr>
                <a:t>Work Stream 2: focused on addressing accountability topics for which a timeline for developing solutions and full implementation may extend beyond the IANA Stewardship Transition</a:t>
              </a:r>
            </a:p>
          </p:txBody>
        </p:sp>
      </p:grpSp>
      <p:sp>
        <p:nvSpPr>
          <p:cNvPr id="14" name="Chevron 13"/>
          <p:cNvSpPr/>
          <p:nvPr/>
        </p:nvSpPr>
        <p:spPr>
          <a:xfrm>
            <a:off x="1475198" y="4117724"/>
            <a:ext cx="790970" cy="168430"/>
          </a:xfrm>
          <a:prstGeom prst="chevron">
            <a:avLst>
              <a:gd name="adj" fmla="val 27026"/>
            </a:avLst>
          </a:prstGeom>
          <a:solidFill>
            <a:srgbClr val="1A8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 eaLnBrk="1" fontAlgn="auto" hangingPunct="1">
              <a:lnSpc>
                <a:spcPts val="2380"/>
              </a:lnSpc>
              <a:spcBef>
                <a:spcPts val="0"/>
              </a:spcBef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2941045" y="4117724"/>
            <a:ext cx="790970" cy="168430"/>
          </a:xfrm>
          <a:prstGeom prst="chevron">
            <a:avLst>
              <a:gd name="adj" fmla="val 2702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4484430" y="4117724"/>
            <a:ext cx="790970" cy="168430"/>
          </a:xfrm>
          <a:prstGeom prst="chevron">
            <a:avLst>
              <a:gd name="adj" fmla="val 2702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7" name="Chevron 16"/>
          <p:cNvSpPr/>
          <p:nvPr/>
        </p:nvSpPr>
        <p:spPr>
          <a:xfrm>
            <a:off x="6008429" y="4143640"/>
            <a:ext cx="790970" cy="168430"/>
          </a:xfrm>
          <a:prstGeom prst="chevron">
            <a:avLst>
              <a:gd name="adj" fmla="val 2702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3" y="2788863"/>
            <a:ext cx="84003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500" dirty="0" smtClean="0">
                <a:latin typeface="Source Sans Pro"/>
                <a:cs typeface="Source Sans Pro"/>
              </a:rPr>
              <a:t>Ensure that ICANN enhances its existing accountability in the absence of its historical contractual relationship with the U.S. Government</a:t>
            </a:r>
          </a:p>
          <a:p>
            <a:pPr marL="285750" indent="-285750">
              <a:lnSpc>
                <a:spcPct val="70000"/>
              </a:lnSpc>
              <a:buFont typeface="Wingdings" charset="2"/>
              <a:buChar char="Ø"/>
            </a:pPr>
            <a:endParaRPr lang="en-US" sz="1500" dirty="0" smtClean="0">
              <a:latin typeface="Source Sans Pro"/>
              <a:cs typeface="Source Sans Pro"/>
            </a:endParaRPr>
          </a:p>
          <a:p>
            <a:pPr marL="285750" indent="-285750">
              <a:lnSpc>
                <a:spcPct val="70000"/>
              </a:lnSpc>
              <a:buFont typeface="Wingdings" charset="2"/>
              <a:buChar char="Ø"/>
            </a:pPr>
            <a:r>
              <a:rPr lang="en-US" sz="1500" dirty="0" smtClean="0">
                <a:latin typeface="Source Sans Pro"/>
                <a:cs typeface="Source Sans Pro"/>
              </a:rPr>
              <a:t>Investigate accountability mechanisms regarding all of the functions provided by ICANN</a:t>
            </a:r>
          </a:p>
          <a:p>
            <a:pPr>
              <a:lnSpc>
                <a:spcPct val="70000"/>
              </a:lnSpc>
            </a:pPr>
            <a:endParaRPr lang="en-US" sz="1500" dirty="0" smtClean="0">
              <a:latin typeface="Source Sans Pro"/>
              <a:cs typeface="Source Sans Pro"/>
            </a:endParaRPr>
          </a:p>
          <a:p>
            <a:pPr marL="285750" indent="-285750">
              <a:lnSpc>
                <a:spcPct val="70000"/>
              </a:lnSpc>
              <a:buFont typeface="Wingdings" charset="2"/>
              <a:buChar char="Ø"/>
            </a:pPr>
            <a:r>
              <a:rPr lang="en-US" sz="1500" dirty="0" smtClean="0">
                <a:latin typeface="Source Sans Pro"/>
                <a:cs typeface="Source Sans Pro"/>
              </a:rPr>
              <a:t>Deliver proposals that would enhance ICANN’s accountability towards all stakeholders</a:t>
            </a:r>
          </a:p>
          <a:p>
            <a:endParaRPr lang="en-US" sz="1600" dirty="0">
              <a:latin typeface="Source Sans Pro"/>
              <a:cs typeface="Source Sans Pro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8046" y="786968"/>
            <a:ext cx="7067435" cy="374461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0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Problem Statement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871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>
            <a:spLocks noChangeAspect="1"/>
          </p:cNvSpPr>
          <p:nvPr/>
        </p:nvSpPr>
        <p:spPr>
          <a:xfrm>
            <a:off x="3105615" y="1608424"/>
            <a:ext cx="605784" cy="64008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CCWG-Accountability Statistics</a:t>
            </a:r>
            <a:endParaRPr lang="en-US" b="1" dirty="0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507075" y="1663034"/>
            <a:ext cx="645360" cy="64008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9434" y="1553814"/>
            <a:ext cx="2120686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chemeClr val="accent3"/>
                </a:solidFill>
                <a:latin typeface="Source Sans Pro"/>
                <a:cs typeface="Source Sans Pro"/>
              </a:rPr>
              <a:t>136 Participants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Actively contribute to mailing list conversations and meetings</a:t>
            </a: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5973851" y="1608424"/>
            <a:ext cx="645360" cy="6400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31717" y="1519179"/>
            <a:ext cx="224674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chemeClr val="accent5"/>
                </a:solidFill>
                <a:latin typeface="Source Sans Pro"/>
                <a:cs typeface="Source Sans Pro"/>
              </a:rPr>
              <a:t>38 Mailing List </a:t>
            </a:r>
            <a:br>
              <a:rPr lang="en-US" sz="1600" b="1" dirty="0" smtClean="0">
                <a:solidFill>
                  <a:schemeClr val="accent5"/>
                </a:solidFill>
                <a:latin typeface="Source Sans Pro"/>
                <a:cs typeface="Source Sans Pro"/>
              </a:rPr>
            </a:br>
            <a:r>
              <a:rPr lang="en-US" sz="1600" b="1" dirty="0" smtClean="0">
                <a:solidFill>
                  <a:schemeClr val="accent5"/>
                </a:solidFill>
                <a:latin typeface="Source Sans Pro"/>
                <a:cs typeface="Source Sans Pro"/>
              </a:rPr>
              <a:t>Observers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Read-only access to mailing list</a:t>
            </a:r>
          </a:p>
        </p:txBody>
      </p:sp>
      <p:pic>
        <p:nvPicPr>
          <p:cNvPr id="12" name="Picture 11" descr="Emai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852" y="1725264"/>
            <a:ext cx="422904" cy="42290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23516" y="79088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B5D97"/>
              </a:buClr>
              <a:buSzPct val="75000"/>
            </a:pPr>
            <a:r>
              <a:rPr lang="en-US" b="1" dirty="0" smtClean="0">
                <a:latin typeface="Source Sans Pro"/>
                <a:cs typeface="Source Sans Pro"/>
              </a:rPr>
              <a:t>There are currently </a:t>
            </a:r>
            <a:r>
              <a:rPr lang="en-US" b="1" dirty="0" smtClean="0">
                <a:solidFill>
                  <a:schemeClr val="accent6"/>
                </a:solidFill>
                <a:latin typeface="Source Sans Pro"/>
                <a:cs typeface="Source Sans Pro"/>
              </a:rPr>
              <a:t>161 people </a:t>
            </a:r>
            <a:r>
              <a:rPr lang="en-US" b="1" dirty="0" smtClean="0">
                <a:latin typeface="Source Sans Pro"/>
                <a:cs typeface="Source Sans Pro"/>
              </a:rPr>
              <a:t>in the Cross Community Working Group on Enhancing ICANN Accountability (CCWG-Accountability):</a:t>
            </a:r>
          </a:p>
        </p:txBody>
      </p:sp>
      <p:pic>
        <p:nvPicPr>
          <p:cNvPr id="15" name="Picture 14" descr="Assemb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075" y="1702174"/>
            <a:ext cx="429481" cy="45753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78990" y="1566520"/>
            <a:ext cx="212068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Source Sans Pro"/>
                <a:cs typeface="Source Sans Pro"/>
              </a:rPr>
              <a:t>25 Members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Chartering organization-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appointed members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027" y="2571090"/>
            <a:ext cx="8229600" cy="4210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rgbClr val="0B5D97"/>
              </a:buClr>
              <a:buSzPct val="75000"/>
            </a:pPr>
            <a:r>
              <a:rPr lang="en-US" sz="1600" b="1" dirty="0" smtClean="0">
                <a:latin typeface="Source Sans Pro"/>
                <a:cs typeface="Source Sans Pro"/>
              </a:rPr>
              <a:t>Regional Representation 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39 North America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36 Europe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32 Asia/Asia Pacific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27 (not specified)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18 Africa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9 Latin America</a:t>
            </a:r>
          </a:p>
          <a:p>
            <a:pPr>
              <a:spcAft>
                <a:spcPts val="600"/>
              </a:spcAft>
              <a:buSzPct val="75000"/>
            </a:pPr>
            <a:endParaRPr lang="en-US" sz="700" dirty="0" smtClean="0">
              <a:latin typeface="Source Sans Pro"/>
              <a:cs typeface="Source Sans Pro"/>
            </a:endParaRPr>
          </a:p>
          <a:p>
            <a:pPr>
              <a:spcAft>
                <a:spcPts val="600"/>
              </a:spcAft>
              <a:buClr>
                <a:srgbClr val="0B5D97"/>
              </a:buClr>
              <a:buSzPct val="75000"/>
            </a:pPr>
            <a:r>
              <a:rPr lang="en-US" sz="1600" b="1" dirty="0" smtClean="0">
                <a:latin typeface="Source Sans Pro"/>
                <a:cs typeface="Source Sans Pro"/>
              </a:rPr>
              <a:t>Stakeholder Group Representation: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61 (no affiliation)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40 GNSO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25 GAC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20 ALAC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11 </a:t>
            </a:r>
            <a:r>
              <a:rPr lang="en-US" sz="14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ccNSO</a:t>
            </a: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/</a:t>
            </a:r>
            <a:r>
              <a:rPr lang="en-US" sz="14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ccTLD</a:t>
            </a:r>
            <a:endParaRPr lang="en-US" sz="14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4 ASO</a:t>
            </a:r>
          </a:p>
          <a:p>
            <a:pPr>
              <a:buClr>
                <a:srgbClr val="0B5D97"/>
              </a:buClr>
              <a:buSzPct val="75000"/>
            </a:pPr>
            <a:endParaRPr lang="en-US" dirty="0" smtClean="0">
              <a:latin typeface="Source Sans Pro"/>
              <a:cs typeface="Source Sans Pro"/>
            </a:endParaRPr>
          </a:p>
          <a:p>
            <a:pPr>
              <a:buClr>
                <a:srgbClr val="0B5D97"/>
              </a:buClr>
              <a:buSzPct val="75000"/>
            </a:pPr>
            <a:endParaRPr lang="en-US" dirty="0" smtClean="0">
              <a:latin typeface="Source Sans Pro"/>
              <a:cs typeface="Source Sans Pro"/>
            </a:endParaRPr>
          </a:p>
        </p:txBody>
      </p:sp>
      <p:pic>
        <p:nvPicPr>
          <p:cNvPr id="18" name="Picture 17" descr="Individia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0" y="1608424"/>
            <a:ext cx="707625" cy="70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78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0633" y="1922871"/>
            <a:ext cx="8402836" cy="278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Comply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with its own rules and processes (“due process”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)</a:t>
            </a: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Comply with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applicable legislation, in jurisdictions where it 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operates</a:t>
            </a: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Achieve certain levels of performance as well as security</a:t>
            </a: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Ensure definitions are for benefit of the public, not just for a particular set of stakeholders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0633" y="1203018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Purpose of accountability</a:t>
            </a:r>
            <a:endParaRPr lang="en-AU" sz="28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76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8617" y="757881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What is accountability? 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3" y="1229899"/>
            <a:ext cx="8699382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Transparency</a:t>
            </a:r>
            <a:r>
              <a:rPr lang="en-US" sz="1700" dirty="0" smtClean="0">
                <a:latin typeface="Source Sans Pro"/>
                <a:cs typeface="Source Sans Pro"/>
              </a:rPr>
              <a:t>: Being open and visible 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Consultation</a:t>
            </a:r>
            <a:r>
              <a:rPr lang="en-US" sz="1700" dirty="0" smtClean="0">
                <a:solidFill>
                  <a:schemeClr val="tx2"/>
                </a:solidFill>
                <a:latin typeface="Source Sans Pro"/>
                <a:cs typeface="Source Sans Pro"/>
              </a:rPr>
              <a:t>: </a:t>
            </a:r>
            <a:r>
              <a:rPr lang="en-US" sz="1700" dirty="0" smtClean="0">
                <a:latin typeface="Source Sans Pro"/>
                <a:cs typeface="Source Sans Pro"/>
              </a:rPr>
              <a:t>Explain intended actions to stakeholders and adjust plans in light of information</a:t>
            </a:r>
          </a:p>
          <a:p>
            <a:pPr marL="285750" indent="-285750">
              <a:buFont typeface="Wingdings" charset="2"/>
              <a:buChar char="Ø"/>
            </a:pPr>
            <a:endParaRPr lang="en-US" sz="1700" b="1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Checks &amp; Balances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: </a:t>
            </a:r>
            <a:r>
              <a:rPr lang="en-US" sz="1700" dirty="0" smtClean="0">
                <a:latin typeface="Source Sans Pro"/>
                <a:cs typeface="Source Sans Pro"/>
              </a:rPr>
              <a:t>Mechanisms to address concerns from interested parties in discussion and decision process and to ensure decision is made in interest of all</a:t>
            </a:r>
          </a:p>
          <a:p>
            <a:endParaRPr lang="en-US" sz="1700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Review</a:t>
            </a:r>
            <a:r>
              <a:rPr lang="en-US" sz="1700" dirty="0" smtClean="0">
                <a:solidFill>
                  <a:schemeClr val="tx2"/>
                </a:solidFill>
                <a:latin typeface="Source Sans Pro"/>
                <a:cs typeface="Source Sans Pro"/>
              </a:rPr>
              <a:t>: </a:t>
            </a:r>
            <a:r>
              <a:rPr lang="en-US" sz="1700" dirty="0" smtClean="0">
                <a:latin typeface="Source Sans Pro"/>
                <a:cs typeface="Source Sans Pro"/>
              </a:rPr>
              <a:t>Mechanisms to assess performance and relevance of processes or structures, and provide non-binding recommendations for improvement</a:t>
            </a:r>
          </a:p>
          <a:p>
            <a:endParaRPr lang="en-US" sz="1700" b="1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Redress</a:t>
            </a:r>
            <a:r>
              <a:rPr lang="en-US" sz="1700" dirty="0" smtClean="0">
                <a:latin typeface="Source Sans Pro"/>
                <a:cs typeface="Source Sans Pro"/>
              </a:rPr>
              <a:t>: Mechanisms that focus on assessing compliance or relevance of a certain decisions and has power to confirm, cancel or amend decision  </a:t>
            </a:r>
          </a:p>
          <a:p>
            <a:endParaRPr lang="en-US" sz="1700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Independence</a:t>
            </a:r>
            <a:r>
              <a:rPr lang="en-US" sz="1700" dirty="0" smtClean="0">
                <a:solidFill>
                  <a:schemeClr val="tx2"/>
                </a:solidFill>
                <a:latin typeface="Source Sans Pro"/>
                <a:cs typeface="Source Sans Pro"/>
              </a:rPr>
              <a:t>: </a:t>
            </a:r>
            <a:endParaRPr lang="en-US" sz="1700" b="1" dirty="0" smtClean="0">
              <a:solidFill>
                <a:schemeClr val="tx2"/>
              </a:solidFill>
              <a:latin typeface="Source Sans Pro"/>
              <a:cs typeface="Source Sans Pro"/>
            </a:endParaRPr>
          </a:p>
          <a:p>
            <a:pPr marL="742950" lvl="1" indent="-285750">
              <a:buFont typeface="Wingdings" charset="2"/>
              <a:buChar char="²"/>
            </a:pPr>
            <a:r>
              <a:rPr lang="en-US" sz="1700" b="1" dirty="0" smtClean="0">
                <a:latin typeface="Source Sans Pro"/>
                <a:cs typeface="Source Sans Pro"/>
              </a:rPr>
              <a:t>Independence of persons participating in decision process</a:t>
            </a:r>
            <a:r>
              <a:rPr lang="en-US" sz="1700" dirty="0" smtClean="0">
                <a:latin typeface="Source Sans Pro"/>
                <a:cs typeface="Source Sans Pro"/>
              </a:rPr>
              <a:t>: assessed along lines of material relationship, transaction or professional aspiration. 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700" b="1" dirty="0" smtClean="0">
                <a:latin typeface="Source Sans Pro"/>
                <a:cs typeface="Source Sans Pro"/>
              </a:rPr>
              <a:t>Independence of a specific accountability mechanism</a:t>
            </a:r>
            <a:r>
              <a:rPr lang="en-US" sz="1700" dirty="0" smtClean="0">
                <a:latin typeface="Source Sans Pro"/>
                <a:cs typeface="Source Sans Pro"/>
              </a:rPr>
              <a:t>: examine similarity, appointment, material relationships, conflict  of interests</a:t>
            </a:r>
          </a:p>
        </p:txBody>
      </p:sp>
    </p:spTree>
    <p:extLst>
      <p:ext uri="{BB962C8B-B14F-4D97-AF65-F5344CB8AC3E}">
        <p14:creationId xmlns:p14="http://schemas.microsoft.com/office/powerpoint/2010/main" val="3474654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0633" y="1029868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To whom should ICANN be accountable?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3" y="1614394"/>
            <a:ext cx="839474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>
                <a:latin typeface="Source Sans Pro"/>
                <a:cs typeface="Source Sans Pro"/>
              </a:rPr>
              <a:t>CCWG-Accountability is expected to deliver proposals that would enhance ICANN’s accountability towards </a:t>
            </a:r>
            <a:r>
              <a:rPr lang="en-US" sz="1700" b="1" dirty="0" smtClean="0">
                <a:latin typeface="Source Sans Pro"/>
                <a:cs typeface="Source Sans Pro"/>
              </a:rPr>
              <a:t>all stakeholders</a:t>
            </a:r>
            <a:r>
              <a:rPr lang="en-US" sz="1700" dirty="0" smtClean="0">
                <a:latin typeface="Source Sans Pro"/>
                <a:cs typeface="Source Sans Pro"/>
              </a:rPr>
              <a:t>; stakeholders is considered in its wider acceptance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rgbClr val="1F497D"/>
                </a:solidFill>
                <a:latin typeface="Source Sans Pro"/>
                <a:cs typeface="Source Sans Pro"/>
              </a:rPr>
              <a:t>Affected parties</a:t>
            </a:r>
            <a:r>
              <a:rPr lang="en-US" sz="1700" dirty="0" smtClean="0">
                <a:latin typeface="Source Sans Pro"/>
                <a:cs typeface="Source Sans Pro"/>
              </a:rPr>
              <a:t>: Individuals/parties upon which decisions made by ICANN have an impact</a:t>
            </a:r>
          </a:p>
          <a:p>
            <a:pPr marL="857250" lvl="1" indent="-4000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Directly-affected parties</a:t>
            </a:r>
            <a:r>
              <a:rPr lang="en-US" sz="1700" dirty="0" smtClean="0">
                <a:latin typeface="Source Sans Pro"/>
                <a:cs typeface="Source Sans Pro"/>
              </a:rPr>
              <a:t>: affected through contracts, individual decisions or policies i.e. </a:t>
            </a:r>
            <a:r>
              <a:rPr lang="en-US" sz="1700" dirty="0" err="1" smtClean="0">
                <a:latin typeface="Source Sans Pro"/>
                <a:cs typeface="Source Sans Pro"/>
              </a:rPr>
              <a:t>gTLD</a:t>
            </a:r>
            <a:r>
              <a:rPr lang="en-US" sz="1700" dirty="0" smtClean="0">
                <a:latin typeface="Source Sans Pro"/>
                <a:cs typeface="Source Sans Pro"/>
              </a:rPr>
              <a:t> registries, ICANN-accredited registrars, </a:t>
            </a:r>
            <a:r>
              <a:rPr lang="en-US" sz="1700" dirty="0" err="1" smtClean="0">
                <a:latin typeface="Source Sans Pro"/>
                <a:cs typeface="Source Sans Pro"/>
              </a:rPr>
              <a:t>gTLD</a:t>
            </a:r>
            <a:r>
              <a:rPr lang="en-US" sz="1700" dirty="0" smtClean="0">
                <a:latin typeface="Source Sans Pro"/>
                <a:cs typeface="Source Sans Pro"/>
              </a:rPr>
              <a:t> registrants,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registrants, governments, IP right owners, free speech and civil liberties advocates, RIRs and RIR communities, ISPs, registry service providers, domain name resellers,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managers, IDN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managers, IETF, dispute resolution providers, ICANN contractors.</a:t>
            </a:r>
          </a:p>
          <a:p>
            <a:pPr marL="857250" lvl="1" indent="-4000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Indirectly-affected parties</a:t>
            </a:r>
            <a:r>
              <a:rPr lang="en-US" sz="1700" dirty="0" smtClean="0">
                <a:latin typeface="Source Sans Pro"/>
                <a:cs typeface="Source Sans Pro"/>
              </a:rPr>
              <a:t>: industries or sector of economy,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registrars, root zone maintainer, DNS name server operators.</a:t>
            </a:r>
          </a:p>
          <a:p>
            <a:pPr lvl="1"/>
            <a:r>
              <a:rPr lang="en-US" sz="1700" dirty="0" smtClean="0">
                <a:latin typeface="Source Sans Pro"/>
                <a:cs typeface="Source Sans Pro"/>
              </a:rPr>
              <a:t> 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380040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0633" y="1077637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To whom should ICANN be accountable?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2" y="1726299"/>
            <a:ext cx="7968251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Parties that affect ICANN</a:t>
            </a:r>
            <a:r>
              <a:rPr lang="en-US" sz="1700" dirty="0" smtClean="0">
                <a:latin typeface="Source Sans Pro"/>
                <a:cs typeface="Source Sans Pro"/>
              </a:rPr>
              <a:t>: Influence ICANN’s decisions or actions, either directly or indirectly, or shape the environment in which ICANN operates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Parties affecting ICANN directly</a:t>
            </a:r>
            <a:r>
              <a:rPr lang="en-US" sz="1700" dirty="0" smtClean="0">
                <a:latin typeface="Source Sans Pro"/>
                <a:cs typeface="Source Sans Pro"/>
              </a:rPr>
              <a:t>:</a:t>
            </a:r>
            <a:r>
              <a:rPr lang="en-US" sz="1700" b="1" dirty="0" smtClean="0">
                <a:latin typeface="Source Sans Pro"/>
                <a:cs typeface="Source Sans Pro"/>
              </a:rPr>
              <a:t> </a:t>
            </a:r>
            <a:r>
              <a:rPr lang="en-US" sz="1700" dirty="0" smtClean="0">
                <a:latin typeface="Source Sans Pro"/>
                <a:cs typeface="Source Sans Pro"/>
              </a:rPr>
              <a:t>individual/parties that participate in </a:t>
            </a:r>
            <a:r>
              <a:rPr lang="en-US" sz="1700" dirty="0" err="1" smtClean="0">
                <a:latin typeface="Source Sans Pro"/>
                <a:cs typeface="Source Sans Pro"/>
              </a:rPr>
              <a:t>ICANN’decision</a:t>
            </a:r>
            <a:r>
              <a:rPr lang="en-US" sz="1700" dirty="0" smtClean="0">
                <a:latin typeface="Source Sans Pro"/>
                <a:cs typeface="Source Sans Pro"/>
              </a:rPr>
              <a:t> processes i.e. </a:t>
            </a:r>
            <a:r>
              <a:rPr lang="en-US" sz="1700" dirty="0" err="1" smtClean="0">
                <a:latin typeface="Source Sans Pro"/>
                <a:cs typeface="Source Sans Pro"/>
              </a:rPr>
              <a:t>RySG</a:t>
            </a:r>
            <a:r>
              <a:rPr lang="en-US" sz="1700" dirty="0" smtClean="0">
                <a:latin typeface="Source Sans Pro"/>
                <a:cs typeface="Source Sans Pro"/>
              </a:rPr>
              <a:t>, </a:t>
            </a:r>
            <a:r>
              <a:rPr lang="en-US" sz="1700" dirty="0" err="1" smtClean="0">
                <a:latin typeface="Source Sans Pro"/>
                <a:cs typeface="Source Sans Pro"/>
              </a:rPr>
              <a:t>RrSG</a:t>
            </a:r>
            <a:r>
              <a:rPr lang="en-US" sz="1700" dirty="0" smtClean="0">
                <a:latin typeface="Source Sans Pro"/>
                <a:cs typeface="Source Sans Pro"/>
              </a:rPr>
              <a:t>, CSG, BC, IPC, ISPCP, NCSG, NCUC, NPOC, GAC, SSAC, users (through ALAC), RIR communities (through ASO),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managers (</a:t>
            </a:r>
            <a:r>
              <a:rPr lang="en-US" sz="1700" dirty="0" err="1" smtClean="0">
                <a:latin typeface="Source Sans Pro"/>
                <a:cs typeface="Source Sans Pro"/>
              </a:rPr>
              <a:t>ccNSO</a:t>
            </a:r>
            <a:r>
              <a:rPr lang="en-US" sz="1700" dirty="0" smtClean="0">
                <a:latin typeface="Source Sans Pro"/>
                <a:cs typeface="Source Sans Pro"/>
              </a:rPr>
              <a:t> members),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regional organizations, </a:t>
            </a:r>
            <a:r>
              <a:rPr lang="en-US" sz="1700" dirty="0" err="1" smtClean="0">
                <a:latin typeface="Source Sans Pro"/>
                <a:cs typeface="Source Sans Pro"/>
              </a:rPr>
              <a:t>NomCom</a:t>
            </a:r>
            <a:r>
              <a:rPr lang="en-US" sz="1700" dirty="0" smtClean="0">
                <a:latin typeface="Source Sans Pro"/>
                <a:cs typeface="Source Sans Pro"/>
              </a:rPr>
              <a:t> nominees, RSSAC, NTIA (through </a:t>
            </a:r>
            <a:r>
              <a:rPr lang="en-US" sz="1700" dirty="0" err="1" smtClean="0">
                <a:latin typeface="Source Sans Pro"/>
                <a:cs typeface="Source Sans Pro"/>
              </a:rPr>
              <a:t>AoC</a:t>
            </a:r>
            <a:r>
              <a:rPr lang="en-US" sz="1700" dirty="0" smtClean="0">
                <a:latin typeface="Source Sans Pro"/>
                <a:cs typeface="Source Sans Pro"/>
              </a:rPr>
              <a:t>), ICANN Board, ICANN staff and contractors, community, IETF, auditors (working groups, review teams) </a:t>
            </a:r>
            <a:endParaRPr lang="en-US" sz="1700" b="1" dirty="0" smtClean="0">
              <a:latin typeface="Source Sans Pro"/>
              <a:cs typeface="Source Sans Pro"/>
            </a:endParaRPr>
          </a:p>
          <a:p>
            <a:pPr marL="742950" lvl="1" indent="-2857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Parties affecting ICANN indirectly</a:t>
            </a:r>
            <a:r>
              <a:rPr lang="en-US" sz="1700" dirty="0" smtClean="0">
                <a:latin typeface="Source Sans Pro"/>
                <a:cs typeface="Source Sans Pro"/>
              </a:rPr>
              <a:t>: parties affecting ICANN or shaping is environment indirectly i.e. US Congress, governments (not GAC members), </a:t>
            </a:r>
            <a:r>
              <a:rPr lang="en-US" sz="1700" dirty="0" err="1" smtClean="0">
                <a:latin typeface="Source Sans Pro"/>
                <a:cs typeface="Source Sans Pro"/>
              </a:rPr>
              <a:t>ccTLDs</a:t>
            </a:r>
            <a:r>
              <a:rPr lang="en-US" sz="1700" dirty="0" smtClean="0">
                <a:latin typeface="Source Sans Pro"/>
                <a:cs typeface="Source Sans Pro"/>
              </a:rPr>
              <a:t> that are not </a:t>
            </a:r>
            <a:r>
              <a:rPr lang="en-US" sz="1700" dirty="0" err="1" smtClean="0">
                <a:latin typeface="Source Sans Pro"/>
                <a:cs typeface="Source Sans Pro"/>
              </a:rPr>
              <a:t>ccNSO</a:t>
            </a:r>
            <a:r>
              <a:rPr lang="en-US" sz="1700" dirty="0" smtClean="0">
                <a:latin typeface="Source Sans Pro"/>
                <a:cs typeface="Source Sans Pro"/>
              </a:rPr>
              <a:t> members, others entities working on communication policy (e.g. IGF, UN organization, Internet society), potential domain name registrants, future users. </a:t>
            </a:r>
          </a:p>
        </p:txBody>
      </p:sp>
    </p:spTree>
    <p:extLst>
      <p:ext uri="{BB962C8B-B14F-4D97-AF65-F5344CB8AC3E}">
        <p14:creationId xmlns:p14="http://schemas.microsoft.com/office/powerpoint/2010/main" val="886251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Contingencies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9655" y="819799"/>
            <a:ext cx="8525837" cy="5509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Source Sans Pro"/>
                <a:cs typeface="Source Sans Pro"/>
              </a:rPr>
              <a:t>Work is structured to ensure that stress tests can be designed, carried out and its results being analyzed timely before the transition.</a:t>
            </a:r>
          </a:p>
          <a:p>
            <a:r>
              <a:rPr lang="en-US" sz="1600" dirty="0" smtClean="0">
                <a:latin typeface="Source Sans Pro"/>
                <a:cs typeface="Source Sans Pro"/>
              </a:rPr>
              <a:t>25 contingencies consolidated into 5 categories of stress tests:</a:t>
            </a:r>
          </a:p>
          <a:p>
            <a:endParaRPr lang="en-US" sz="1600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Financial crisis or insolvency</a:t>
            </a:r>
            <a:r>
              <a:rPr lang="en-US" sz="1600" dirty="0" smtClean="0">
                <a:latin typeface="Source Sans Pro"/>
                <a:cs typeface="Source Sans Pro"/>
              </a:rPr>
              <a:t>: ICANN becomes fiscally insolvent, and lacks resources to adequately meet obligations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Failure to meet operational obligations</a:t>
            </a:r>
            <a:r>
              <a:rPr lang="en-US" sz="1600" dirty="0" smtClean="0">
                <a:latin typeface="Source Sans Pro"/>
                <a:cs typeface="Source Sans Pro"/>
              </a:rPr>
              <a:t>: ICANN fails to process change or delegation requests to the IANA Root Zones, or executes a change of delegation over objections of stakeholders</a:t>
            </a:r>
          </a:p>
          <a:p>
            <a:endParaRPr lang="en-US" sz="16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Legal/legislative action</a:t>
            </a:r>
            <a:r>
              <a:rPr lang="en-US" sz="1600" dirty="0" smtClean="0">
                <a:latin typeface="Source Sans Pro"/>
                <a:cs typeface="Source Sans Pro"/>
              </a:rPr>
              <a:t>: ICANN is subject of litigation under existing or future policies, legislation or regulation. ICANN attempts to delegate a new TLD or </a:t>
            </a:r>
            <a:r>
              <a:rPr lang="en-US" sz="1600" dirty="0" err="1" smtClean="0">
                <a:latin typeface="Source Sans Pro"/>
                <a:cs typeface="Source Sans Pro"/>
              </a:rPr>
              <a:t>redelegate</a:t>
            </a:r>
            <a:r>
              <a:rPr lang="en-US" sz="1600" dirty="0" smtClean="0">
                <a:latin typeface="Source Sans Pro"/>
                <a:cs typeface="Source Sans Pro"/>
              </a:rPr>
              <a:t> a non compliant existing TLD</a:t>
            </a:r>
          </a:p>
          <a:p>
            <a:endParaRPr lang="en-US" sz="16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Failure of accountability</a:t>
            </a:r>
            <a:r>
              <a:rPr lang="en-US" sz="1600" dirty="0" smtClean="0">
                <a:latin typeface="Source Sans Pro"/>
                <a:cs typeface="Source Sans Pro"/>
              </a:rPr>
              <a:t>: Action by one or more Board members, CEO, staff are contrary to mission or bylaws. ICANN is captured by one stakeholder segment</a:t>
            </a:r>
          </a:p>
          <a:p>
            <a:endParaRPr lang="en-US" sz="1600" b="1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Failure of accountability to external stakeholders</a:t>
            </a:r>
            <a:r>
              <a:rPr lang="en-US" sz="1600" dirty="0" smtClean="0">
                <a:latin typeface="Source Sans Pro"/>
                <a:cs typeface="Source Sans Pro"/>
              </a:rPr>
              <a:t>: ICANN modifies its structure to avoid obligation to external stakeholders. ICANN delegates, subcontracts, or abdicates obligations to third party. ICANN merges or is acquired by unaccountable third party</a:t>
            </a:r>
          </a:p>
          <a:p>
            <a:endParaRPr lang="en-US" sz="16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98041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Work Stream 1 - Requirements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8818" y="1307861"/>
            <a:ext cx="8424281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>
                <a:latin typeface="Source Sans Pro"/>
                <a:cs typeface="Source Sans Pro"/>
              </a:rPr>
              <a:t>CCWG-Accountability reached agreement on Work Stream 1 requirements e.g. approval of key decisions, review and redress, etc. that will guide the next phase of the group’s work</a:t>
            </a:r>
          </a:p>
          <a:p>
            <a:endParaRPr lang="en-US" sz="1700" dirty="0">
              <a:latin typeface="Source Sans Pro"/>
              <a:cs typeface="Source Sans Pro"/>
            </a:endParaRPr>
          </a:p>
          <a:p>
            <a:r>
              <a:rPr lang="en-US" sz="1700" dirty="0" smtClean="0">
                <a:latin typeface="Source Sans Pro"/>
                <a:cs typeface="Source Sans Pro"/>
              </a:rPr>
              <a:t>Two tracks were identified and working parties formed to help advance work: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  <a:p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1. Enabling communication empowerment over Board decisions with limited, strictly enumerated, last resort powers</a:t>
            </a:r>
          </a:p>
          <a:p>
            <a:pPr marL="342900" indent="-342900">
              <a:buFont typeface="+mj-lt"/>
              <a:buAutoNum type="arabicPeriod"/>
            </a:pPr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WP 1 – Community Empowerment</a:t>
            </a:r>
            <a:endParaRPr lang="en-US" sz="1700" dirty="0" smtClean="0">
              <a:solidFill>
                <a:schemeClr val="accent6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pPr marL="342900" indent="-342900">
              <a:buFont typeface="+mj-lt"/>
              <a:buAutoNum type="arabicPeriod"/>
            </a:pPr>
            <a:endParaRPr lang="en-US" sz="1700" dirty="0">
              <a:latin typeface="Source Sans Pro"/>
              <a:cs typeface="Source Sans Pro"/>
            </a:endParaRPr>
          </a:p>
          <a:p>
            <a:r>
              <a:rPr lang="en-US" sz="1700" b="1" dirty="0" smtClean="0">
                <a:solidFill>
                  <a:srgbClr val="1F497D"/>
                </a:solidFill>
                <a:latin typeface="Source Sans Pro"/>
                <a:cs typeface="Source Sans Pro"/>
              </a:rPr>
              <a:t>2. Enhancing review and redress processes</a:t>
            </a:r>
          </a:p>
          <a:p>
            <a:endParaRPr lang="en-US" sz="1700" b="1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rgbClr val="E46C0A"/>
                </a:solidFill>
                <a:latin typeface="Source Sans Pro"/>
                <a:cs typeface="Source Sans Pro"/>
              </a:rPr>
              <a:t>WP 2 – Review &amp; Redress </a:t>
            </a:r>
          </a:p>
          <a:p>
            <a:endParaRPr lang="en-US" sz="1700" dirty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53168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1370</Words>
  <Application>Microsoft Macintosh PowerPoint</Application>
  <PresentationFormat>On-screen Show (4:3)</PresentationFormat>
  <Paragraphs>152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CCWG-Accountability</vt:lpstr>
      <vt:lpstr>CCWG-Accountability Statistics</vt:lpstr>
      <vt:lpstr>Definitions</vt:lpstr>
      <vt:lpstr>Definitions</vt:lpstr>
      <vt:lpstr>Definitions</vt:lpstr>
      <vt:lpstr>Definitions</vt:lpstr>
      <vt:lpstr>Contingencies</vt:lpstr>
      <vt:lpstr>Work Stream 1 - Requirements</vt:lpstr>
      <vt:lpstr>WP 1 – Community Empowerment</vt:lpstr>
      <vt:lpstr>WP 2 – Review &amp; Redress </vt:lpstr>
      <vt:lpstr>Timeline</vt:lpstr>
      <vt:lpstr>Follow our Activities!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Jansen</dc:creator>
  <cp:lastModifiedBy>Adam Peake</cp:lastModifiedBy>
  <cp:revision>45</cp:revision>
  <dcterms:created xsi:type="dcterms:W3CDTF">2015-02-03T08:06:17Z</dcterms:created>
  <dcterms:modified xsi:type="dcterms:W3CDTF">2015-02-05T02:04:12Z</dcterms:modified>
</cp:coreProperties>
</file>