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5" d="100"/>
          <a:sy n="85" d="100"/>
        </p:scale>
        <p:origin x="-122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34F65B-D489-E047-9616-337C34E1BDEB}" type="datetimeFigureOut">
              <a:rPr lang="en-US" smtClean="0"/>
              <a:t>11/12/15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1494571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4F65B-D489-E047-9616-337C34E1BDEB}" type="datetimeFigureOut">
              <a:rPr lang="en-US" smtClean="0"/>
              <a:t>11/12/15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393310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4F65B-D489-E047-9616-337C34E1BDEB}" type="datetimeFigureOut">
              <a:rPr lang="en-US" smtClean="0"/>
              <a:t>11/12/15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277931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4F65B-D489-E047-9616-337C34E1BDEB}" type="datetimeFigureOut">
              <a:rPr lang="en-US" smtClean="0"/>
              <a:t>11/12/15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2374781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34F65B-D489-E047-9616-337C34E1BDEB}" type="datetimeFigureOut">
              <a:rPr lang="en-US" smtClean="0"/>
              <a:t>11/12/15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2210475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34F65B-D489-E047-9616-337C34E1BDEB}" type="datetimeFigureOut">
              <a:rPr lang="en-US" smtClean="0"/>
              <a:t>11/12/15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1187895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34F65B-D489-E047-9616-337C34E1BDEB}" type="datetimeFigureOut">
              <a:rPr lang="en-US" smtClean="0"/>
              <a:t>11/12/15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198917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34F65B-D489-E047-9616-337C34E1BDEB}" type="datetimeFigureOut">
              <a:rPr lang="en-US" smtClean="0"/>
              <a:t>11/12/15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2026983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34F65B-D489-E047-9616-337C34E1BDEB}" type="datetimeFigureOut">
              <a:rPr lang="en-US" smtClean="0"/>
              <a:t>11/12/15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1285699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34F65B-D489-E047-9616-337C34E1BDEB}" type="datetimeFigureOut">
              <a:rPr lang="en-US" smtClean="0"/>
              <a:t>11/12/15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3704849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34F65B-D489-E047-9616-337C34E1BDEB}" type="datetimeFigureOut">
              <a:rPr lang="en-US" smtClean="0"/>
              <a:t>11/12/15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C6B7-DE57-0D43-AB44-3CA760532F18}" type="slidenum">
              <a:rPr lang="en-US" smtClean="0"/>
              <a:t>‹#›</a:t>
            </a:fld>
            <a:endParaRPr lang="en-US"/>
          </a:p>
        </p:txBody>
      </p:sp>
    </p:spTree>
    <p:extLst>
      <p:ext uri="{BB962C8B-B14F-4D97-AF65-F5344CB8AC3E}">
        <p14:creationId xmlns:p14="http://schemas.microsoft.com/office/powerpoint/2010/main" val="69930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34F65B-D489-E047-9616-337C34E1BDEB}" type="datetimeFigureOut">
              <a:rPr lang="en-US" smtClean="0"/>
              <a:t>11/12/15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1C6B7-DE57-0D43-AB44-3CA760532F18}" type="slidenum">
              <a:rPr lang="en-US" smtClean="0"/>
              <a:t>‹#›</a:t>
            </a:fld>
            <a:endParaRPr lang="en-US"/>
          </a:p>
        </p:txBody>
      </p:sp>
    </p:spTree>
    <p:extLst>
      <p:ext uri="{BB962C8B-B14F-4D97-AF65-F5344CB8AC3E}">
        <p14:creationId xmlns:p14="http://schemas.microsoft.com/office/powerpoint/2010/main" val="445800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77009"/>
          </a:xfrm>
        </p:spPr>
        <p:txBody>
          <a:bodyPr>
            <a:normAutofit fontScale="90000"/>
          </a:bodyPr>
          <a:lstStyle/>
          <a:p>
            <a:r>
              <a:rPr lang="en-US" dirty="0" smtClean="0"/>
              <a:t>Mission Statement</a:t>
            </a:r>
            <a:endParaRPr lang="en-US" dirty="0"/>
          </a:p>
        </p:txBody>
      </p:sp>
      <p:sp>
        <p:nvSpPr>
          <p:cNvPr id="5" name="Content Placeholder 4"/>
          <p:cNvSpPr>
            <a:spLocks noGrp="1"/>
          </p:cNvSpPr>
          <p:nvPr>
            <p:ph sz="half" idx="1"/>
          </p:nvPr>
        </p:nvSpPr>
        <p:spPr>
          <a:xfrm>
            <a:off x="457200" y="1120588"/>
            <a:ext cx="4038600" cy="5005575"/>
          </a:xfrm>
        </p:spPr>
        <p:txBody>
          <a:bodyPr>
            <a:normAutofit fontScale="25000" lnSpcReduction="20000"/>
          </a:bodyPr>
          <a:lstStyle/>
          <a:p>
            <a:pPr marL="0" indent="0">
              <a:lnSpc>
                <a:spcPct val="120000"/>
              </a:lnSpc>
              <a:spcBef>
                <a:spcPts val="0"/>
              </a:spcBef>
              <a:buNone/>
            </a:pPr>
            <a:r>
              <a:rPr lang="en-US" sz="6400" dirty="0" smtClean="0"/>
              <a:t>2</a:t>
            </a:r>
            <a:r>
              <a:rPr lang="en-US" sz="6400" baseline="30000" dirty="0" smtClean="0"/>
              <a:t>nd</a:t>
            </a:r>
            <a:r>
              <a:rPr lang="en-US" sz="6400" dirty="0" smtClean="0"/>
              <a:t> Draft Report</a:t>
            </a:r>
          </a:p>
          <a:p>
            <a:pPr marL="0" indent="0">
              <a:lnSpc>
                <a:spcPct val="120000"/>
              </a:lnSpc>
              <a:spcBef>
                <a:spcPts val="0"/>
              </a:spcBef>
              <a:buNone/>
            </a:pPr>
            <a:endParaRPr lang="en-US" sz="6400" dirty="0"/>
          </a:p>
          <a:p>
            <a:pPr marL="0" indent="0">
              <a:lnSpc>
                <a:spcPct val="120000"/>
              </a:lnSpc>
              <a:spcBef>
                <a:spcPts val="0"/>
              </a:spcBef>
              <a:buNone/>
            </a:pPr>
            <a:r>
              <a:rPr lang="en-US" sz="6400" dirty="0" smtClean="0"/>
              <a:t>ICANN </a:t>
            </a:r>
            <a:r>
              <a:rPr lang="en-US" sz="6400" dirty="0"/>
              <a:t>shall act strictly in accordance with, and only as reasonably appropriate to achieve its Mission. </a:t>
            </a:r>
            <a:endParaRPr lang="en-US" sz="6400" dirty="0" smtClean="0"/>
          </a:p>
          <a:p>
            <a:pPr marL="0" indent="0">
              <a:lnSpc>
                <a:spcPct val="120000"/>
              </a:lnSpc>
              <a:spcBef>
                <a:spcPts val="0"/>
              </a:spcBef>
              <a:buNone/>
            </a:pPr>
            <a:endParaRPr lang="en-US" sz="6400" dirty="0"/>
          </a:p>
          <a:p>
            <a:pPr marL="0" indent="0">
              <a:lnSpc>
                <a:spcPct val="120000"/>
              </a:lnSpc>
              <a:spcBef>
                <a:spcPts val="0"/>
              </a:spcBef>
              <a:buNone/>
            </a:pPr>
            <a:r>
              <a:rPr lang="en-US" sz="6400" dirty="0" smtClean="0"/>
              <a:t>Without </a:t>
            </a:r>
            <a:r>
              <a:rPr lang="en-US" sz="6400" dirty="0"/>
              <a:t>in any way limiting the foregoing absolute prohibition, ICANN shall not regulate services that use the Internet's unique identifiers, or the content that such services carry or provide</a:t>
            </a:r>
            <a:r>
              <a:rPr lang="en-US" sz="6400" i="1" dirty="0"/>
              <a:t>. </a:t>
            </a:r>
            <a:endParaRPr lang="en-US" sz="6400" i="1" dirty="0" smtClean="0"/>
          </a:p>
          <a:p>
            <a:pPr>
              <a:lnSpc>
                <a:spcPct val="120000"/>
              </a:lnSpc>
              <a:spcBef>
                <a:spcPts val="0"/>
              </a:spcBef>
            </a:pPr>
            <a:endParaRPr lang="en-US" sz="6400" i="1" dirty="0" smtClean="0"/>
          </a:p>
          <a:p>
            <a:pPr>
              <a:lnSpc>
                <a:spcPct val="120000"/>
              </a:lnSpc>
              <a:spcBef>
                <a:spcPts val="0"/>
              </a:spcBef>
            </a:pPr>
            <a:endParaRPr lang="en-US" sz="6400" i="1" dirty="0"/>
          </a:p>
          <a:p>
            <a:pPr marL="0" indent="0">
              <a:lnSpc>
                <a:spcPct val="120000"/>
              </a:lnSpc>
              <a:spcBef>
                <a:spcPts val="0"/>
              </a:spcBef>
              <a:buNone/>
            </a:pPr>
            <a:r>
              <a:rPr lang="en-US" sz="6400" i="1" dirty="0" smtClean="0"/>
              <a:t>[Post Dublin] ICANN </a:t>
            </a:r>
            <a:r>
              <a:rPr lang="en-US" sz="6400" i="1" dirty="0"/>
              <a:t>shall have the ability to enforce agreements with contracted parties, subject to established means of community input on those agreements and reasonable checks and balances on its ability to impose obligations exceeding ICANN’s Mission on registries and registrars</a:t>
            </a:r>
            <a:r>
              <a:rPr lang="en-US" sz="6400" i="1" dirty="0" smtClean="0"/>
              <a:t>.</a:t>
            </a:r>
            <a:endParaRPr lang="en-US" sz="6400" dirty="0"/>
          </a:p>
          <a:p>
            <a:endParaRPr lang="en-US" dirty="0"/>
          </a:p>
        </p:txBody>
      </p:sp>
      <p:sp>
        <p:nvSpPr>
          <p:cNvPr id="6" name="Content Placeholder 5"/>
          <p:cNvSpPr>
            <a:spLocks noGrp="1"/>
          </p:cNvSpPr>
          <p:nvPr>
            <p:ph sz="half" idx="2"/>
          </p:nvPr>
        </p:nvSpPr>
        <p:spPr>
          <a:xfrm>
            <a:off x="4648200" y="1120588"/>
            <a:ext cx="4038600" cy="5005575"/>
          </a:xfrm>
        </p:spPr>
        <p:txBody>
          <a:bodyPr>
            <a:noAutofit/>
          </a:bodyPr>
          <a:lstStyle/>
          <a:p>
            <a:pPr marL="0" indent="0">
              <a:spcBef>
                <a:spcPts val="0"/>
              </a:spcBef>
              <a:buNone/>
            </a:pPr>
            <a:r>
              <a:rPr lang="en-US" sz="1600" dirty="0" err="1" smtClean="0"/>
              <a:t>Shatan</a:t>
            </a:r>
            <a:r>
              <a:rPr lang="en-US" sz="1600" dirty="0" smtClean="0"/>
              <a:t> Proposal 12 Nov 2015</a:t>
            </a:r>
          </a:p>
          <a:p>
            <a:pPr marL="0" indent="0">
              <a:spcBef>
                <a:spcPts val="0"/>
              </a:spcBef>
              <a:buNone/>
            </a:pPr>
            <a:endParaRPr lang="en-US" sz="1600" dirty="0" smtClean="0"/>
          </a:p>
          <a:p>
            <a:pPr marL="0" indent="0">
              <a:spcBef>
                <a:spcPts val="0"/>
              </a:spcBef>
              <a:buNone/>
            </a:pPr>
            <a:r>
              <a:rPr lang="en-US" sz="1600" dirty="0" smtClean="0"/>
              <a:t>ICANN shall act strictly in accordance with, and only as reasonably appropriate to achieve its Mission.</a:t>
            </a:r>
          </a:p>
          <a:p>
            <a:pPr marL="0" indent="0">
              <a:spcBef>
                <a:spcPts val="0"/>
              </a:spcBef>
              <a:buNone/>
            </a:pPr>
            <a:endParaRPr lang="en-US" sz="1600" dirty="0"/>
          </a:p>
          <a:p>
            <a:pPr marL="0" indent="0">
              <a:spcBef>
                <a:spcPts val="0"/>
              </a:spcBef>
              <a:buNone/>
            </a:pPr>
            <a:r>
              <a:rPr lang="en-US" sz="1600" dirty="0" smtClean="0"/>
              <a:t> </a:t>
            </a:r>
            <a:r>
              <a:rPr lang="en-US" sz="1600" dirty="0" smtClean="0"/>
              <a:t>ICANN </a:t>
            </a:r>
            <a:r>
              <a:rPr lang="en-US" sz="1600" dirty="0"/>
              <a:t>shall not impose regulations on:</a:t>
            </a:r>
          </a:p>
          <a:p>
            <a:pPr>
              <a:spcBef>
                <a:spcPts val="0"/>
              </a:spcBef>
            </a:pPr>
            <a:r>
              <a:rPr lang="en-US" sz="1600" dirty="0"/>
              <a:t>services (i.e., the software processes by which commands received via the Internet are processed and a response is generated and transmitted via the Internet, to be viewed in a web browser, email client, or the like) which use the Internet’s unique identifiers, or</a:t>
            </a:r>
          </a:p>
          <a:p>
            <a:pPr>
              <a:spcBef>
                <a:spcPts val="0"/>
              </a:spcBef>
            </a:pPr>
            <a:r>
              <a:rPr lang="en-US" sz="1600" dirty="0"/>
              <a:t>the content that such services carry or </a:t>
            </a:r>
            <a:r>
              <a:rPr lang="en-US" sz="1600" dirty="0" smtClean="0"/>
              <a:t>provide</a:t>
            </a:r>
          </a:p>
          <a:p>
            <a:pPr marL="0" indent="0">
              <a:spcBef>
                <a:spcPts val="0"/>
              </a:spcBef>
              <a:buNone/>
            </a:pPr>
            <a:endParaRPr lang="en-US" sz="1600" dirty="0" smtClean="0"/>
          </a:p>
          <a:p>
            <a:pPr marL="0" indent="0">
              <a:spcBef>
                <a:spcPts val="0"/>
              </a:spcBef>
              <a:buNone/>
            </a:pPr>
            <a:r>
              <a:rPr lang="en-US" sz="1600" dirty="0" smtClean="0"/>
              <a:t>ICANN </a:t>
            </a:r>
            <a:r>
              <a:rPr lang="en-US" sz="1600" dirty="0"/>
              <a:t>shall have the ability to enter into and enforce agreements with contracted parties, in furtherance of its Mission. </a:t>
            </a:r>
          </a:p>
        </p:txBody>
      </p:sp>
    </p:spTree>
    <p:extLst>
      <p:ext uri="{BB962C8B-B14F-4D97-AF65-F5344CB8AC3E}">
        <p14:creationId xmlns:p14="http://schemas.microsoft.com/office/powerpoint/2010/main" val="16095322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TotalTime>
  <Words>211</Words>
  <Application>Microsoft Macintosh PowerPoint</Application>
  <PresentationFormat>On-screen Show (4:3)</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Mission Statement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Statement</dc:title>
  <dc:creator>Becky Burr</dc:creator>
  <cp:lastModifiedBy>Becky Burr</cp:lastModifiedBy>
  <cp:revision>2</cp:revision>
  <dcterms:created xsi:type="dcterms:W3CDTF">2015-11-13T02:15:32Z</dcterms:created>
  <dcterms:modified xsi:type="dcterms:W3CDTF">2015-11-13T02:26:50Z</dcterms:modified>
</cp:coreProperties>
</file>