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2"></Relationship><Relationship Target="docProps/app.xml" Type="http://schemas.openxmlformats.org/officeDocument/2006/relationships/extended-properties" Id="rId3"></Relationship><Relationship Target="docProps/custom.xml" Type="http://schemas.openxmlformats.org/officeDocument/2006/relationships/custom-properties" Id="rId4"></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notesMasterIdLst>
    <p:notesMasterId r:id="rId24"/>
  </p:notesMasterIdLst>
  <p:handoutMasterIdLst>
    <p:handoutMasterId r:id="rId25"/>
  </p:handoutMasterIdLst>
  <p:sldIdLst>
    <p:sldId id="256" r:id="rId2"/>
    <p:sldId id="272" r:id="rId3"/>
    <p:sldId id="276" r:id="rId4"/>
    <p:sldId id="278" r:id="rId5"/>
    <p:sldId id="257" r:id="rId6"/>
    <p:sldId id="274" r:id="rId7"/>
    <p:sldId id="269" r:id="rId8"/>
    <p:sldId id="270" r:id="rId9"/>
    <p:sldId id="261" r:id="rId10"/>
    <p:sldId id="271" r:id="rId11"/>
    <p:sldId id="264" r:id="rId12"/>
    <p:sldId id="273" r:id="rId13"/>
    <p:sldId id="286" r:id="rId14"/>
    <p:sldId id="281" r:id="rId15"/>
    <p:sldId id="282" r:id="rId16"/>
    <p:sldId id="283" r:id="rId17"/>
    <p:sldId id="284" r:id="rId18"/>
    <p:sldId id="285" r:id="rId19"/>
    <p:sldId id="277" r:id="rId20"/>
    <p:sldId id="288" r:id="rId21"/>
    <p:sldId id="280" r:id="rId22"/>
    <p:sldId id="28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4" d="100"/>
          <a:sy n="64" d="100"/>
        </p:scale>
        <p:origin x="-135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6" d="100"/>
          <a:sy n="86" d="100"/>
        </p:scale>
        <p:origin x="-1926" y="-84"/>
      </p:cViewPr>
      <p:guideLst>
        <p:guide orient="horz" pos="2880"/>
        <p:guide pos="2160"/>
      </p:guideLst>
    </p:cSldViewPr>
  </p:notesViewPr>
  <p:gridSpacing cx="78028800" cy="78028800"/>
</p:viewPr>
</file>

<file path=ppt/_rels/presentation.xml.rels><?xml version="1.0" encoding="UTF-8" ?><Relationships xmlns="http://schemas.openxmlformats.org/package/2006/relationships"><Relationship Target="slides/slide7.xml" Type="http://schemas.openxmlformats.org/officeDocument/2006/relationships/slide" Id="rId8"></Relationship><Relationship Target="slides/slide12.xml" Type="http://schemas.openxmlformats.org/officeDocument/2006/relationships/slide" Id="rId13"></Relationship><Relationship Target="slides/slide17.xml" Type="http://schemas.openxmlformats.org/officeDocument/2006/relationships/slide" Id="rId18"></Relationship><Relationship Target="presProps.xml" Type="http://schemas.openxmlformats.org/officeDocument/2006/relationships/presProps" Id="rId26"></Relationship><Relationship Target="slides/slide2.xml" Type="http://schemas.openxmlformats.org/officeDocument/2006/relationships/slide" Id="rId3"></Relationship><Relationship Target="slides/slide20.xml" Type="http://schemas.openxmlformats.org/officeDocument/2006/relationships/slide" Id="rId21"></Relationship><Relationship Target="slides/slide6.xml" Type="http://schemas.openxmlformats.org/officeDocument/2006/relationships/slide" Id="rId7"></Relationship><Relationship Target="slides/slide11.xml" Type="http://schemas.openxmlformats.org/officeDocument/2006/relationships/slide" Id="rId12"></Relationship><Relationship Target="slides/slide16.xml" Type="http://schemas.openxmlformats.org/officeDocument/2006/relationships/slide" Id="rId17"></Relationship><Relationship Target="handoutMasters/handoutMaster1.xml" Type="http://schemas.openxmlformats.org/officeDocument/2006/relationships/handoutMaster" Id="rId25"></Relationship><Relationship Target="slides/slide1.xml" Type="http://schemas.openxmlformats.org/officeDocument/2006/relationships/slide" Id="rId2"></Relationship><Relationship Target="slides/slide15.xml" Type="http://schemas.openxmlformats.org/officeDocument/2006/relationships/slide" Id="rId16"></Relationship><Relationship Target="slides/slide19.xml" Type="http://schemas.openxmlformats.org/officeDocument/2006/relationships/slide" Id="rId20"></Relationship><Relationship Target="tableStyles.xml" Type="http://schemas.openxmlformats.org/officeDocument/2006/relationships/tableStyles" Id="rId29"></Relationship><Relationship Target="slideMasters/slideMaster1.xml" Type="http://schemas.openxmlformats.org/officeDocument/2006/relationships/slideMaster" Id="rId1"></Relationship><Relationship Target="slides/slide5.xml" Type="http://schemas.openxmlformats.org/officeDocument/2006/relationships/slide" Id="rId6"></Relationship><Relationship Target="slides/slide10.xml" Type="http://schemas.openxmlformats.org/officeDocument/2006/relationships/slide" Id="rId11"></Relationship><Relationship Target="notesMasters/notesMaster1.xml" Type="http://schemas.openxmlformats.org/officeDocument/2006/relationships/notesMaster" Id="rId24"></Relationship><Relationship Target="slides/slide4.xml" Type="http://schemas.openxmlformats.org/officeDocument/2006/relationships/slide" Id="rId5"></Relationship><Relationship Target="slides/slide14.xml" Type="http://schemas.openxmlformats.org/officeDocument/2006/relationships/slide" Id="rId15"></Relationship><Relationship Target="slides/slide22.xml" Type="http://schemas.openxmlformats.org/officeDocument/2006/relationships/slide" Id="rId23"></Relationship><Relationship Target="theme/theme1.xml" Type="http://schemas.openxmlformats.org/officeDocument/2006/relationships/theme" Id="rId28"></Relationship><Relationship Target="slides/slide9.xml" Type="http://schemas.openxmlformats.org/officeDocument/2006/relationships/slide" Id="rId10"></Relationship><Relationship Target="slides/slide18.xml" Type="http://schemas.openxmlformats.org/officeDocument/2006/relationships/slide" Id="rId19"></Relationship><Relationship Target="slides/slide3.xml" Type="http://schemas.openxmlformats.org/officeDocument/2006/relationships/slide" Id="rId4"></Relationship><Relationship Target="slides/slide8.xml" Type="http://schemas.openxmlformats.org/officeDocument/2006/relationships/slide" Id="rId9"></Relationship><Relationship Target="slides/slide13.xml" Type="http://schemas.openxmlformats.org/officeDocument/2006/relationships/slide" Id="rId14"></Relationship><Relationship Target="slides/slide21.xml" Type="http://schemas.openxmlformats.org/officeDocument/2006/relationships/slide" Id="rId22"></Relationship><Relationship Target="viewProps.xml" Type="http://schemas.openxmlformats.org/officeDocument/2006/relationships/viewProps" Id="rId27"></Relationship></Relationships>
</file>

<file path=ppt/charts/_rels/chart1.xml.rels><?xml version="1.0" encoding="UTF-8" ?><Relationships xmlns="http://schemas.openxmlformats.org/package/2006/relationships"><Relationship Target="../embeddings/Microsoft_Office_Excel_Worksheet1.xlsx" Type="http://schemas.openxmlformats.org/officeDocument/2006/relationships/package" Id="rId1"></Relationship></Relationships>
</file>

<file path=ppt/charts/_rels/chart2.xml.rels><?xml version="1.0" encoding="UTF-8" ?><Relationships xmlns="http://schemas.openxmlformats.org/package/2006/relationships"><Relationship Target="../embeddings/Microsoft_Office_Excel_Worksheet2.xlsx" Type="http://schemas.openxmlformats.org/officeDocument/2006/relationships/package" Id="rId1"></Relationship></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doughnutChart>
        <c:varyColors val="1"/>
        <c:ser>
          <c:idx val="0"/>
          <c:order val="0"/>
          <c:tx>
            <c:strRef>
              <c:f>Sheet1!$B$1</c:f>
              <c:strCache>
                <c:ptCount val="1"/>
                <c:pt idx="0">
                  <c:v>Sales</c:v>
                </c:pt>
              </c:strCache>
            </c:strRef>
          </c:tx>
          <c:spPr>
            <a:solidFill>
              <a:schemeClr val="bg1"/>
            </a:solidFill>
            <a:ln>
              <a:solidFill>
                <a:prstClr val="black"/>
              </a:solidFill>
            </a:ln>
          </c:spPr>
          <c:cat>
            <c:strRef>
              <c:f>Sheet1!$A$2:$A$6</c:f>
              <c:strCache>
                <c:ptCount val="5"/>
                <c:pt idx="0">
                  <c:v>ASO</c:v>
                </c:pt>
                <c:pt idx="1">
                  <c:v>GAC</c:v>
                </c:pt>
                <c:pt idx="2">
                  <c:v>At-Large</c:v>
                </c:pt>
                <c:pt idx="3">
                  <c:v>4th Qtr</c:v>
                </c:pt>
                <c:pt idx="4">
                  <c:v>GNSO</c:v>
                </c:pt>
              </c:strCache>
            </c:strRef>
          </c:cat>
          <c:val>
            <c:numRef>
              <c:f>Sheet1!$B$2:$B$6</c:f>
              <c:numCache>
                <c:formatCode>General</c:formatCode>
                <c:ptCount val="5"/>
                <c:pt idx="0">
                  <c:v>1</c:v>
                </c:pt>
                <c:pt idx="1">
                  <c:v>1</c:v>
                </c:pt>
                <c:pt idx="2">
                  <c:v>1</c:v>
                </c:pt>
                <c:pt idx="3">
                  <c:v>1</c:v>
                </c:pt>
                <c:pt idx="4">
                  <c:v>1</c:v>
                </c:pt>
              </c:numCache>
            </c:numRef>
          </c:val>
        </c:ser>
        <c:firstSliceAng val="0"/>
        <c:holeSize val="74"/>
      </c:doughnutChart>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doughnutChart>
        <c:varyColors val="1"/>
        <c:ser>
          <c:idx val="0"/>
          <c:order val="0"/>
          <c:tx>
            <c:strRef>
              <c:f>Sheet1!$B$1</c:f>
              <c:strCache>
                <c:ptCount val="1"/>
                <c:pt idx="0">
                  <c:v>Sales</c:v>
                </c:pt>
              </c:strCache>
            </c:strRef>
          </c:tx>
          <c:spPr>
            <a:solidFill>
              <a:schemeClr val="bg1"/>
            </a:solidFill>
            <a:ln w="19050">
              <a:solidFill>
                <a:prstClr val="black"/>
              </a:solidFill>
            </a:ln>
          </c:spPr>
          <c:cat>
            <c:strRef>
              <c:f>Sheet1!$A$2:$A$6</c:f>
              <c:strCache>
                <c:ptCount val="5"/>
                <c:pt idx="0">
                  <c:v>ASO</c:v>
                </c:pt>
                <c:pt idx="1">
                  <c:v>GAC</c:v>
                </c:pt>
                <c:pt idx="2">
                  <c:v>At-Large</c:v>
                </c:pt>
                <c:pt idx="3">
                  <c:v>4th Qtr</c:v>
                </c:pt>
                <c:pt idx="4">
                  <c:v>GNSO</c:v>
                </c:pt>
              </c:strCache>
            </c:strRef>
          </c:cat>
          <c:val>
            <c:numRef>
              <c:f>Sheet1!$B$2:$B$6</c:f>
              <c:numCache>
                <c:formatCode>General</c:formatCode>
                <c:ptCount val="5"/>
                <c:pt idx="0">
                  <c:v>1</c:v>
                </c:pt>
                <c:pt idx="1">
                  <c:v>1</c:v>
                </c:pt>
                <c:pt idx="2">
                  <c:v>1</c:v>
                </c:pt>
                <c:pt idx="3">
                  <c:v>1</c:v>
                </c:pt>
                <c:pt idx="4">
                  <c:v>1</c:v>
                </c:pt>
              </c:numCache>
            </c:numRef>
          </c:val>
        </c:ser>
        <c:firstSliceAng val="0"/>
        <c:holeSize val="74"/>
      </c:doughnutChart>
    </c:plotArea>
    <c:plotVisOnly val="1"/>
  </c:chart>
  <c:txPr>
    <a:bodyPr/>
    <a:lstStyle/>
    <a:p>
      <a:pPr>
        <a:defRPr sz="1800"/>
      </a:pPr>
      <a:endParaRPr lang="en-US"/>
    </a:p>
  </c:txPr>
  <c:externalData r:id="rId1"/>
</c:chartSpace>
</file>

<file path=ppt/handoutMasters/_rels/handoutMaster1.xml.rels><?xml version="1.0" encoding="UTF-8" ?><Relationships xmlns="http://schemas.openxmlformats.org/package/2006/relationships"><Relationship Target="../theme/theme3.xml" Type="http://schemas.openxmlformats.org/officeDocument/2006/relationships/theme" Id="rId1"></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4E97A2-0C69-AF40-8396-40F620189CFA}" type="datetimeFigureOut">
              <a:rPr lang="en-US" smtClean="0"/>
              <a:pPr/>
              <a:t>7/7/2015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C3469E-8234-9848-A6DF-1CFA6715611E}" type="slidenum">
              <a:rPr lang="en-US" smtClean="0"/>
              <a:pPr/>
              <a:t>‹#›</a:t>
            </a:fld>
            <a:endParaRPr lang="en-US" dirty="0"/>
          </a:p>
        </p:txBody>
      </p:sp>
    </p:spTree>
    <p:extLst>
      <p:ext uri="{BB962C8B-B14F-4D97-AF65-F5344CB8AC3E}">
        <p14:creationId xmlns=""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362FA-9C4A-1F44-824B-D9C3BDDD0FC4}" type="datetimeFigureOut">
              <a:rPr lang="en-US" smtClean="0"/>
              <a:pPr/>
              <a:t>7/7/2015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A0D62-1467-004B-911D-CF892DD53907}" type="slidenum">
              <a:rPr lang="en-US" smtClean="0"/>
              <a:pPr/>
              <a:t>‹#›</a:t>
            </a:fld>
            <a:endParaRPr lang="en-US" dirty="0"/>
          </a:p>
        </p:txBody>
      </p:sp>
    </p:spTree>
    <p:extLst>
      <p:ext uri="{BB962C8B-B14F-4D97-AF65-F5344CB8AC3E}">
        <p14:creationId xmlns=""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44043B-B750-4293-95D9-647C1ABBB897}" type="datetime1">
              <a:rPr lang="en-US" smtClean="0"/>
              <a:pPr/>
              <a:t>7/7/2015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D312E-9B91-40A9-961C-7794385B6C8B}" type="datetime1">
              <a:rPr lang="en-US" smtClean="0"/>
              <a:pPr/>
              <a:t>7/7/2015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292576-2052-4CD2-A252-E0CD1A543249}" type="datetime1">
              <a:rPr lang="en-US" smtClean="0"/>
              <a:pPr/>
              <a:t>7/7/2015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D01E32-AAE1-495C-B50D-84FF45FE36C4}" type="datetime1">
              <a:rPr lang="en-US" smtClean="0"/>
              <a:pPr/>
              <a:t>7/7/2015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lvl1pPr algn="r">
              <a:defRPr/>
            </a:lvl1pPr>
          </a:lstStyle>
          <a:p>
            <a:fld id="{6C39E7C8-600F-A142-BBF0-CEF9FF1B63C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A26C0-115D-453F-AB7D-0D99DE06EA76}" type="datetime1">
              <a:rPr lang="en-US" smtClean="0"/>
              <a:pPr/>
              <a:t>7/7/2015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99F02E-B8C1-4873-8AB6-B8D4314782DB}" type="datetime1">
              <a:rPr lang="en-US" smtClean="0"/>
              <a:pPr/>
              <a:t>7/7/2015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51F113-92AF-4675-818B-C4B02E066BBE}" type="datetime1">
              <a:rPr lang="en-US" smtClean="0"/>
              <a:pPr/>
              <a:t>7/7/2015</a:t>
            </a:fld>
            <a:endParaRPr lang="en-US" dirty="0"/>
          </a:p>
        </p:txBody>
      </p:sp>
      <p:sp>
        <p:nvSpPr>
          <p:cNvPr id="8" name="Footer Placeholder 7"/>
          <p:cNvSpPr>
            <a:spLocks noGrp="1"/>
          </p:cNvSpPr>
          <p:nvPr>
            <p:ph type="ftr" sz="quarter" idx="11"/>
          </p:nvPr>
        </p:nvSpPr>
        <p:spPr/>
        <p:txBody>
          <a:bodyPr/>
          <a:lstStyle/>
          <a:p>
            <a:r>
              <a:rPr lang="en-US" dirty="0" smtClean="0"/>
              <a:t>DRAFT FOR COMMENT</a:t>
            </a:r>
            <a:endParaRPr lang="en-US" dirty="0"/>
          </a:p>
        </p:txBody>
      </p:sp>
      <p:sp>
        <p:nvSpPr>
          <p:cNvPr id="9" name="Slide Number Placeholder 8"/>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A87D5-7B11-4044-9EED-937700073745}" type="datetime1">
              <a:rPr lang="en-US" smtClean="0"/>
              <a:pPr/>
              <a:t>7/7/2015</a:t>
            </a:fld>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Slide Number Placeholder 4"/>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pPr/>
              <a:t>7/7/2015</a:t>
            </a:fld>
            <a:endParaRPr lang="en-US" dirty="0"/>
          </a:p>
        </p:txBody>
      </p:sp>
      <p:sp>
        <p:nvSpPr>
          <p:cNvPr id="3" name="Footer Placeholder 2"/>
          <p:cNvSpPr>
            <a:spLocks noGrp="1"/>
          </p:cNvSpPr>
          <p:nvPr>
            <p:ph type="ftr" sz="quarter" idx="11"/>
          </p:nvPr>
        </p:nvSpPr>
        <p:spPr/>
        <p:txBody>
          <a:bodyPr/>
          <a:lstStyle/>
          <a:p>
            <a:r>
              <a:rPr lang="en-US" dirty="0" smtClean="0"/>
              <a:t>DRAFT FOR COMMENT</a:t>
            </a:r>
            <a:endParaRPr lang="en-US" dirty="0"/>
          </a:p>
        </p:txBody>
      </p:sp>
      <p:sp>
        <p:nvSpPr>
          <p:cNvPr id="4" name="Slide Number Placeholder 3"/>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777D2-A5F0-490C-933D-448DBE996224}" type="datetime1">
              <a:rPr lang="en-US" smtClean="0"/>
              <a:pPr/>
              <a:t>7/7/2015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092A7-B318-4F0B-8519-0968CDBCF7C6}" type="datetime1">
              <a:rPr lang="en-US" smtClean="0"/>
              <a:pPr/>
              <a:t>7/7/2015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pPr/>
              <a:t>‹#›</a:t>
            </a:fld>
            <a:endParaRPr lang="en-US" dirty="0"/>
          </a:p>
        </p:txBody>
      </p:sp>
    </p:spTree>
  </p:cSld>
  <p:clrMapOvr>
    <a:masterClrMapping/>
  </p:clrMapOvr>
</p:sldLayout>
</file>

<file path=ppt/slideMasters/_rels/slideMaster1.xml.rels><?xml version="1.0" encoding="UTF-8" ?><Relationships xmlns="http://schemas.openxmlformats.org/package/2006/relationships"><Relationship Target="../slideLayouts/slideLayout8.xml" Type="http://schemas.openxmlformats.org/officeDocument/2006/relationships/slideLayout" Id="rId8"></Relationship><Relationship Target="../slideLayouts/slideLayout3.xml" Type="http://schemas.openxmlformats.org/officeDocument/2006/relationships/slideLayout" Id="rId3"></Relationship><Relationship Target="../slideLayouts/slideLayout7.xml" Type="http://schemas.openxmlformats.org/officeDocument/2006/relationships/slideLayout" Id="rId7"></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1.xml" Type="http://schemas.openxmlformats.org/officeDocument/2006/relationships/slideLayout" Id="rId1"></Relationship><Relationship Target="../slideLayouts/slideLayout6.xml" Type="http://schemas.openxmlformats.org/officeDocument/2006/relationships/slideLayout" Id="rId6"></Relationship><Relationship Target="../slideLayouts/slideLayout11.xml" Type="http://schemas.openxmlformats.org/officeDocument/2006/relationships/slideLayout" Id="rId11"></Relationship><Relationship Target="../slideLayouts/slideLayout5.xml" Type="http://schemas.openxmlformats.org/officeDocument/2006/relationships/slideLayout" Id="rId5"></Relationship><Relationship Target="../slideLayouts/slideLayout10.xml" Type="http://schemas.openxmlformats.org/officeDocument/2006/relationships/slideLayout" Id="rId10"></Relationship><Relationship Target="../slideLayouts/slideLayout4.xml" Type="http://schemas.openxmlformats.org/officeDocument/2006/relationships/slideLayout" Id="rId4"></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F4179C-1A49-4261-91B3-FB17CDC21458}" type="datetime1">
              <a:rPr lang="en-US" smtClean="0"/>
              <a:pPr/>
              <a:t>7/7/2015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DRAFT FOR COMMENT</a:t>
            </a:r>
            <a:endParaRPr lang="en-US" dirty="0"/>
          </a:p>
        </p:txBody>
      </p:sp>
      <p:sp>
        <p:nvSpPr>
          <p:cNvPr id="6" name="Slide Number Placeholder 5"/>
          <p:cNvSpPr>
            <a:spLocks noGrp="1"/>
          </p:cNvSpPr>
          <p:nvPr>
            <p:ph type="sldNum" sz="quarter" idx="4"/>
          </p:nvPr>
        </p:nvSpPr>
        <p:spPr>
          <a:xfrm>
            <a:off x="7823447" y="6312408"/>
            <a:ext cx="1066800" cy="329184"/>
          </a:xfrm>
          <a:prstGeom prst="rect">
            <a:avLst/>
          </a:prstGeom>
        </p:spPr>
        <p:txBody>
          <a:bodyPr vert="horz" lIns="91440" tIns="45720" rIns="91440" bIns="45720" rtlCol="0" anchor="ctr"/>
          <a:lstStyle>
            <a:lvl1pPr algn="l">
              <a:defRPr sz="1400" b="1" baseline="0">
                <a:solidFill>
                  <a:schemeClr val="tx1"/>
                </a:solidFill>
              </a:defRPr>
            </a:lvl1pPr>
          </a:lstStyle>
          <a:p>
            <a:fld id="{6C39E7C8-600F-A142-BBF0-CEF9FF1B63C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media/image2.emf" Type="http://schemas.openxmlformats.org/officeDocument/2006/relationships/image" Id="rId3"></Relationship><Relationship Target="../slideLayouts/slideLayout1.xml" Type="http://schemas.openxmlformats.org/officeDocument/2006/relationships/slideLayout" Id="rId1"></Relationship><Relationship Target="../media/image3.jpeg" Type="http://schemas.openxmlformats.org/officeDocument/2006/relationships/image" Id="rId4"></Relationship></Relationships>
</file>

<file path=ppt/slides/_rels/slide10.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11.xml.rels><?xml version="1.0" encoding="UTF-8" ?><Relationships xmlns="http://schemas.openxmlformats.org/package/2006/relationships"><Relationship Target="../charts/chart1.xml" Type="http://schemas.openxmlformats.org/officeDocument/2006/relationships/chart" Id="rId3"></Relationship><Relationship Target="../slideLayouts/slideLayout2.xml" Type="http://schemas.openxmlformats.org/officeDocument/2006/relationships/slideLayout" Id="rId1"></Relationship><Relationship Target="../charts/chart2.xml" Type="http://schemas.openxmlformats.org/officeDocument/2006/relationships/chart" Id="rId4"></Relationship></Relationships>
</file>

<file path=ppt/slides/_rels/slide12.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13.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14.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5.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6.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7.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8.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9.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2.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20.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21.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22.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3.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4.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5.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6.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7.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8.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9.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1021"/>
            <a:ext cx="7848600" cy="1269250"/>
          </a:xfrm>
        </p:spPr>
        <p:txBody>
          <a:bodyPr/>
          <a:lstStyle/>
          <a:p>
            <a:pPr algn="ct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EMPOWERED SO/AC MEMBERSHIP </a:t>
            </a:r>
            <a:br>
              <a:rPr lang="en-US" sz="2800" b="1" dirty="0" smtClean="0">
                <a:solidFill>
                  <a:srgbClr val="0070C0"/>
                </a:solidFill>
              </a:rPr>
            </a:br>
            <a:r>
              <a:rPr lang="en-US" sz="2800" b="1" dirty="0" smtClean="0">
                <a:solidFill>
                  <a:srgbClr val="0070C0"/>
                </a:solidFill>
              </a:rPr>
              <a:t>&amp; DESIGNATOR MODELS</a:t>
            </a:r>
            <a:br>
              <a:rPr lang="en-US" sz="2800" b="1" dirty="0" smtClean="0">
                <a:solidFill>
                  <a:srgbClr val="0070C0"/>
                </a:solidFill>
              </a:rPr>
            </a:br>
            <a:r>
              <a:rPr lang="en-US" sz="2800" b="1" dirty="0" smtClean="0">
                <a:solidFill>
                  <a:srgbClr val="0070C0"/>
                </a:solidFill>
              </a:rPr>
              <a:t>For Community Empowerment</a:t>
            </a:r>
            <a:endParaRPr lang="en-US" sz="2800" b="1" dirty="0">
              <a:solidFill>
                <a:srgbClr val="0070C0"/>
              </a:solidFill>
            </a:endParaRPr>
          </a:p>
        </p:txBody>
      </p:sp>
      <p:sp>
        <p:nvSpPr>
          <p:cNvPr id="3" name="Subtitle 2"/>
          <p:cNvSpPr>
            <a:spLocks noGrp="1"/>
          </p:cNvSpPr>
          <p:nvPr>
            <p:ph type="subTitle" idx="1"/>
          </p:nvPr>
        </p:nvSpPr>
        <p:spPr>
          <a:xfrm>
            <a:off x="1144344" y="3572851"/>
            <a:ext cx="6850962" cy="2080484"/>
          </a:xfrm>
        </p:spPr>
        <p:txBody>
          <a:bodyPr>
            <a:noAutofit/>
          </a:bodyPr>
          <a:lstStyle/>
          <a:p>
            <a:pPr algn="ctr"/>
            <a:r>
              <a:rPr lang="en-US" b="1" dirty="0" smtClean="0">
                <a:solidFill>
                  <a:srgbClr val="0070C0"/>
                </a:solidFill>
              </a:rPr>
              <a:t>Description, Comparison and Legal Analysis</a:t>
            </a:r>
            <a:endParaRPr lang="en-US" b="1" i="1" dirty="0"/>
          </a:p>
        </p:txBody>
      </p:sp>
      <p:sp>
        <p:nvSpPr>
          <p:cNvPr id="5" name="Date Placeholder 4"/>
          <p:cNvSpPr>
            <a:spLocks noGrp="1"/>
          </p:cNvSpPr>
          <p:nvPr>
            <p:ph type="dt" sz="half" idx="10"/>
          </p:nvPr>
        </p:nvSpPr>
        <p:spPr/>
        <p:txBody>
          <a:bodyPr/>
          <a:lstStyle/>
          <a:p>
            <a:r>
              <a:rPr lang="en-US" dirty="0" smtClean="0"/>
              <a:t>July 6, 2015</a:t>
            </a:r>
            <a:endParaRPr lang="en-US" dirty="0"/>
          </a:p>
        </p:txBody>
      </p:sp>
      <p:pic>
        <p:nvPicPr>
          <p:cNvPr id="7" name="Picture 6"/>
          <p:cNvPicPr>
            <a:picLocks noChangeAspect="1"/>
          </p:cNvPicPr>
          <p:nvPr/>
        </p:nvPicPr>
        <p:blipFill>
          <a:blip r:embed="rId3" cstate="print"/>
          <a:srcRect/>
          <a:stretch>
            <a:fillRect/>
          </a:stretch>
        </p:blipFill>
        <p:spPr bwMode="auto">
          <a:xfrm>
            <a:off x="458543" y="591126"/>
            <a:ext cx="1625625" cy="433125"/>
          </a:xfrm>
          <a:prstGeom prst="rect">
            <a:avLst/>
          </a:prstGeom>
          <a:noFill/>
          <a:ln w="9525">
            <a:noFill/>
            <a:miter lim="800000"/>
            <a:headEnd/>
            <a:tailEnd/>
          </a:ln>
        </p:spPr>
      </p:pic>
      <p:pic>
        <p:nvPicPr>
          <p:cNvPr id="1026" name="Picture 2"/>
          <p:cNvPicPr>
            <a:picLocks noChangeAspect="1" noChangeArrowheads="1"/>
          </p:cNvPicPr>
          <p:nvPr/>
        </p:nvPicPr>
        <p:blipFill>
          <a:blip r:embed="rId4"/>
          <a:srcRect/>
          <a:stretch>
            <a:fillRect/>
          </a:stretch>
        </p:blipFill>
        <p:spPr bwMode="auto">
          <a:xfrm>
            <a:off x="6901825" y="476778"/>
            <a:ext cx="1849526" cy="688574"/>
          </a:xfrm>
          <a:prstGeom prst="rect">
            <a:avLst/>
          </a:prstGeom>
          <a:noFill/>
          <a:ln w="9525">
            <a:noFill/>
            <a:miter lim="800000"/>
            <a:headEnd/>
            <a:tailEnd/>
          </a:ln>
          <a:effectLst/>
        </p:spPr>
      </p:pic>
    </p:spTree>
    <p:extLst>
      <p:ext uri="{BB962C8B-B14F-4D97-AF65-F5344CB8AC3E}">
        <p14:creationId xmlns="" xmlns:p14="http://schemas.microsoft.com/office/powerpoint/2010/main" val="413346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292" y="1656809"/>
            <a:ext cx="8393839" cy="4808646"/>
          </a:xfrm>
        </p:spPr>
        <p:txBody>
          <a:bodyPr>
            <a:noAutofit/>
          </a:bodyPr>
          <a:lstStyle/>
          <a:p>
            <a:pPr lvl="1">
              <a:buNone/>
            </a:pPr>
            <a:r>
              <a:rPr lang="en-US" sz="1400" b="1" dirty="0" smtClean="0">
                <a:solidFill>
                  <a:srgbClr val="0070C0"/>
                </a:solidFill>
              </a:rPr>
              <a:t>LEGAL  ISSUES</a:t>
            </a:r>
          </a:p>
          <a:p>
            <a:pPr lvl="1"/>
            <a:r>
              <a:rPr lang="en-US" sz="1600" i="1" dirty="0" smtClean="0"/>
              <a:t>Differential rights:   </a:t>
            </a:r>
            <a:r>
              <a:rPr lang="en-US" sz="1600" dirty="0" smtClean="0"/>
              <a:t>What potential is there for differential rights to arise as between legal and non-legal persons regarding the exercise of “Designator” rights described herein?  In addition,  will legal persons have greater enforcement rights than non-legal persons? (The statute is silent on whether  the right to designate directors must be exercised by legal persons.  However, the ability for a third party to be given rights to veto bylaws does require legal personhood.) </a:t>
            </a:r>
          </a:p>
          <a:p>
            <a:pPr lvl="1"/>
            <a:r>
              <a:rPr lang="en-US" sz="1600" i="1" dirty="0" smtClean="0"/>
              <a:t>Enforceability concern:  </a:t>
            </a:r>
            <a:r>
              <a:rPr lang="en-US" sz="1600" dirty="0" smtClean="0"/>
              <a:t>To what extent can the community rely on the binding IRP mechanism to support its direct and indirect rights – including if SOs and ACs are not legal persons?  For example, if a non-legal entity designator were to attempt to remove its director and the director refused, how could the entity enforce its rights?</a:t>
            </a:r>
          </a:p>
          <a:p>
            <a:pPr lvl="1"/>
            <a:r>
              <a:rPr lang="en-US" sz="1600" i="1" dirty="0" smtClean="0"/>
              <a:t>Arbitration impact:  </a:t>
            </a:r>
            <a:r>
              <a:rPr lang="en-US" sz="1600" dirty="0" smtClean="0"/>
              <a:t>Would the ability of a non-legal entity to use the IRP process undermine it as a binding arbitration mechanism with respect to legal entities? </a:t>
            </a:r>
          </a:p>
          <a:p>
            <a:pPr lvl="1"/>
            <a:r>
              <a:rPr lang="en-US" sz="1600" i="1" dirty="0" smtClean="0"/>
              <a:t>Standing:  </a:t>
            </a:r>
            <a:r>
              <a:rPr lang="en-US" sz="1600" dirty="0" smtClean="0"/>
              <a:t>Can issues of standing be waived for the binding IRP mechanism?</a:t>
            </a:r>
          </a:p>
          <a:p>
            <a:pPr lvl="1"/>
            <a:endParaRPr lang="en-US" sz="1400" dirty="0" smtClean="0"/>
          </a:p>
          <a:p>
            <a:pPr lvl="1">
              <a:buNone/>
            </a:pPr>
            <a:r>
              <a:rPr lang="en-US" sz="1400" b="1" dirty="0" err="1" smtClean="0">
                <a:solidFill>
                  <a:srgbClr val="0070C0"/>
                </a:solidFill>
              </a:rPr>
              <a:t>CWG</a:t>
            </a:r>
            <a:r>
              <a:rPr lang="en-US" sz="1400" b="1" dirty="0" smtClean="0">
                <a:solidFill>
                  <a:srgbClr val="0070C0"/>
                </a:solidFill>
              </a:rPr>
              <a:t> DEPENDENCIES</a:t>
            </a:r>
          </a:p>
          <a:p>
            <a:pPr lvl="1"/>
            <a:r>
              <a:rPr lang="en-US" sz="1600" dirty="0" smtClean="0"/>
              <a:t>Would the indirect  enforcement  of certain designator rights satisfy the CWG dependencies?</a:t>
            </a:r>
          </a:p>
          <a:p>
            <a:pPr lvl="1">
              <a:buNone/>
            </a:pPr>
            <a:endParaRPr lang="en-US" sz="1400" b="1" dirty="0" smtClean="0">
              <a:solidFill>
                <a:srgbClr val="0070C0"/>
              </a:solidFill>
            </a:endParaRPr>
          </a:p>
          <a:p>
            <a:pPr lvl="1"/>
            <a:endParaRPr lang="en-US" sz="1400" dirty="0" smtClean="0"/>
          </a:p>
        </p:txBody>
      </p:sp>
      <p:sp>
        <p:nvSpPr>
          <p:cNvPr id="4" name="Date Placeholder 3"/>
          <p:cNvSpPr>
            <a:spLocks noGrp="1"/>
          </p:cNvSpPr>
          <p:nvPr>
            <p:ph type="dt" sz="half" idx="10"/>
          </p:nvPr>
        </p:nvSpPr>
        <p:spPr/>
        <p:txBody>
          <a:bodyPr/>
          <a:lstStyle/>
          <a:p>
            <a:fld id="{19D636B2-B18A-4A54-82DD-4CD08E21F2D7}"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10</a:t>
            </a:fld>
            <a:endParaRPr lang="en-US" dirty="0"/>
          </a:p>
        </p:txBody>
      </p:sp>
      <p:sp>
        <p:nvSpPr>
          <p:cNvPr id="8" name="Title 1"/>
          <p:cNvSpPr>
            <a:spLocks noGrp="1"/>
          </p:cNvSpPr>
          <p:nvPr>
            <p:ph type="title"/>
          </p:nvPr>
        </p:nvSpPr>
        <p:spPr>
          <a:xfrm>
            <a:off x="457200" y="336172"/>
            <a:ext cx="8229600" cy="990600"/>
          </a:xfrm>
        </p:spPr>
        <p:txBody>
          <a:bodyPr>
            <a:normAutofit/>
          </a:bodyPr>
          <a:lstStyle/>
          <a:p>
            <a:pPr algn="ctr"/>
            <a:r>
              <a:rPr lang="en-US" sz="2800" b="1" dirty="0" smtClean="0">
                <a:solidFill>
                  <a:srgbClr val="0070C0"/>
                </a:solidFill>
              </a:rPr>
              <a:t>Empowered </a:t>
            </a:r>
            <a:r>
              <a:rPr lang="en-US" sz="2800" b="1" smtClean="0">
                <a:solidFill>
                  <a:srgbClr val="0070C0"/>
                </a:solidFill>
              </a:rPr>
              <a:t>SO/AC </a:t>
            </a:r>
            <a:r>
              <a:rPr lang="en-US" sz="2800" b="1" smtClean="0">
                <a:solidFill>
                  <a:srgbClr val="0070C0"/>
                </a:solidFill>
              </a:rPr>
              <a:t>Designator</a:t>
            </a:r>
            <a:r>
              <a:rPr lang="en-US" sz="2800" b="1" smtClean="0">
                <a:solidFill>
                  <a:srgbClr val="0070C0"/>
                </a:solidFill>
              </a:rPr>
              <a:t> </a:t>
            </a:r>
            <a:r>
              <a:rPr lang="en-US" sz="2800" b="1" dirty="0" smtClean="0">
                <a:solidFill>
                  <a:srgbClr val="0070C0"/>
                </a:solidFill>
              </a:rPr>
              <a:t>Model</a:t>
            </a:r>
            <a:br>
              <a:rPr lang="en-US" sz="2800" b="1" dirty="0" smtClean="0">
                <a:solidFill>
                  <a:srgbClr val="0070C0"/>
                </a:solidFill>
              </a:rPr>
            </a:br>
            <a:r>
              <a:rPr lang="en-US" sz="1800" b="1" dirty="0" smtClean="0">
                <a:solidFill>
                  <a:srgbClr val="0070C0"/>
                </a:solidFill>
              </a:rPr>
              <a:t>Proposed in Buenos Aires</a:t>
            </a:r>
            <a:endParaRPr lang="en-US" sz="1800" b="1" dirty="0">
              <a:solidFill>
                <a:srgbClr val="0070C0"/>
              </a:solidFill>
            </a:endParaRPr>
          </a:p>
        </p:txBody>
      </p:sp>
    </p:spTree>
    <p:extLst>
      <p:ext uri="{BB962C8B-B14F-4D97-AF65-F5344CB8AC3E}">
        <p14:creationId xmlns="" xmlns:p14="http://schemas.microsoft.com/office/powerpoint/2010/main" val="2814499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323896"/>
            <a:ext cx="8995064" cy="990600"/>
          </a:xfrm>
        </p:spPr>
        <p:txBody>
          <a:bodyPr>
            <a:noAutofit/>
          </a:bodyPr>
          <a:lstStyle/>
          <a:p>
            <a:pPr algn="ctr"/>
            <a:r>
              <a:rPr lang="en-US" sz="2800" b="1" dirty="0" smtClean="0">
                <a:solidFill>
                  <a:srgbClr val="0070C0"/>
                </a:solidFill>
              </a:rPr>
              <a:t>How do Community Powers Work?</a:t>
            </a:r>
            <a:endParaRPr lang="en-US" sz="2800" b="1" dirty="0">
              <a:solidFill>
                <a:srgbClr val="0070C0"/>
              </a:solidFill>
            </a:endParaRPr>
          </a:p>
        </p:txBody>
      </p:sp>
      <p:sp>
        <p:nvSpPr>
          <p:cNvPr id="3" name="Content Placeholder 2"/>
          <p:cNvSpPr>
            <a:spLocks noGrp="1"/>
          </p:cNvSpPr>
          <p:nvPr>
            <p:ph idx="1"/>
          </p:nvPr>
        </p:nvSpPr>
        <p:spPr>
          <a:xfrm>
            <a:off x="457200" y="1250948"/>
            <a:ext cx="8537864" cy="647687"/>
          </a:xfrm>
        </p:spPr>
        <p:txBody>
          <a:bodyPr>
            <a:noAutofit/>
          </a:bodyPr>
          <a:lstStyle/>
          <a:p>
            <a:pPr>
              <a:spcBef>
                <a:spcPts val="1680"/>
              </a:spcBef>
            </a:pPr>
            <a:r>
              <a:rPr lang="en-US" sz="1800" dirty="0" smtClean="0"/>
              <a:t>Under either model, community powers are engaged by any SO/AC via petition and a “weighted vote” approval process (the “community mechanism”)</a:t>
            </a:r>
          </a:p>
          <a:p>
            <a:pPr>
              <a:spcBef>
                <a:spcPts val="1680"/>
              </a:spcBef>
            </a:pPr>
            <a:r>
              <a:rPr lang="en-US" sz="1800" dirty="0" smtClean="0"/>
              <a:t>Each power has its own threshold for community approval</a:t>
            </a:r>
          </a:p>
          <a:p>
            <a:pPr>
              <a:spcBef>
                <a:spcPts val="1680"/>
              </a:spcBef>
            </a:pPr>
            <a:endParaRPr lang="en-US" sz="1600" dirty="0" smtClean="0"/>
          </a:p>
        </p:txBody>
      </p:sp>
      <p:sp>
        <p:nvSpPr>
          <p:cNvPr id="5" name="Date Placeholder 4"/>
          <p:cNvSpPr>
            <a:spLocks noGrp="1"/>
          </p:cNvSpPr>
          <p:nvPr>
            <p:ph type="dt" sz="half" idx="10"/>
          </p:nvPr>
        </p:nvSpPr>
        <p:spPr/>
        <p:txBody>
          <a:bodyPr/>
          <a:lstStyle/>
          <a:p>
            <a:fld id="{181EB4AB-CC71-4C99-B8C6-0EB077329517}" type="datetime1">
              <a:rPr lang="en-US" smtClean="0"/>
              <a:pPr/>
              <a:t>7/7/2015</a:t>
            </a:fld>
            <a:endParaRPr lang="en-US" dirty="0"/>
          </a:p>
        </p:txBody>
      </p:sp>
      <p:sp>
        <p:nvSpPr>
          <p:cNvPr id="7" name="Content Placeholder 2"/>
          <p:cNvSpPr txBox="1">
            <a:spLocks/>
          </p:cNvSpPr>
          <p:nvPr/>
        </p:nvSpPr>
        <p:spPr>
          <a:xfrm>
            <a:off x="457200" y="2626824"/>
            <a:ext cx="2971800" cy="2891495"/>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r>
              <a:rPr lang="en-US" sz="1800" dirty="0" smtClean="0"/>
              <a:t>ICANN follows through with execution on community’s decision</a:t>
            </a:r>
          </a:p>
        </p:txBody>
      </p:sp>
      <p:sp>
        <p:nvSpPr>
          <p:cNvPr id="9" name="Content Placeholder 2"/>
          <p:cNvSpPr txBox="1">
            <a:spLocks/>
          </p:cNvSpPr>
          <p:nvPr/>
        </p:nvSpPr>
        <p:spPr>
          <a:xfrm>
            <a:off x="431014" y="5776755"/>
            <a:ext cx="8537864" cy="647687"/>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endParaRPr lang="en-US" sz="1200" dirty="0" smtClean="0"/>
          </a:p>
        </p:txBody>
      </p:sp>
      <p:grpSp>
        <p:nvGrpSpPr>
          <p:cNvPr id="10" name="Group 9"/>
          <p:cNvGrpSpPr>
            <a:grpSpLocks noChangeAspect="1"/>
          </p:cNvGrpSpPr>
          <p:nvPr/>
        </p:nvGrpSpPr>
        <p:grpSpPr>
          <a:xfrm>
            <a:off x="3440656" y="2622536"/>
            <a:ext cx="5298316" cy="3267066"/>
            <a:chOff x="1868056" y="1849012"/>
            <a:chExt cx="4816650" cy="2970060"/>
          </a:xfrm>
        </p:grpSpPr>
        <p:cxnSp>
          <p:nvCxnSpPr>
            <p:cNvPr id="11" name="Straight Arrow Connector 10"/>
            <p:cNvCxnSpPr/>
            <p:nvPr/>
          </p:nvCxnSpPr>
          <p:spPr>
            <a:xfrm>
              <a:off x="5038801" y="2826543"/>
              <a:ext cx="1191" cy="245269"/>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920553" y="2083591"/>
              <a:ext cx="228600" cy="228600"/>
            </a:xfrm>
            <a:prstGeom prst="ellipse">
              <a:avLst/>
            </a:prstGeom>
            <a:solidFill>
              <a:schemeClr val="bg1"/>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0070C0"/>
                  </a:solidFill>
                  <a:latin typeface="Calibri" pitchFamily="34" charset="0"/>
                </a:rPr>
                <a:t>A</a:t>
              </a:r>
              <a:endParaRPr lang="en-US" sz="1400" b="1" dirty="0">
                <a:solidFill>
                  <a:srgbClr val="0070C0"/>
                </a:solidFill>
                <a:latin typeface="Calibri" pitchFamily="34" charset="0"/>
              </a:endParaRPr>
            </a:p>
          </p:txBody>
        </p:sp>
        <p:sp>
          <p:nvSpPr>
            <p:cNvPr id="13" name="Oval 12"/>
            <p:cNvSpPr/>
            <p:nvPr/>
          </p:nvSpPr>
          <p:spPr>
            <a:xfrm>
              <a:off x="2620643" y="2083591"/>
              <a:ext cx="228600" cy="228600"/>
            </a:xfrm>
            <a:prstGeom prst="ellipse">
              <a:avLst/>
            </a:prstGeom>
            <a:solidFill>
              <a:schemeClr val="bg1"/>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0070C0"/>
                  </a:solidFill>
                  <a:latin typeface="Calibri" pitchFamily="34" charset="0"/>
                </a:rPr>
                <a:t>B</a:t>
              </a:r>
              <a:endParaRPr lang="en-US" sz="1400" b="1" dirty="0">
                <a:solidFill>
                  <a:srgbClr val="0070C0"/>
                </a:solidFill>
                <a:latin typeface="Calibri" pitchFamily="34" charset="0"/>
              </a:endParaRPr>
            </a:p>
          </p:txBody>
        </p:sp>
        <p:sp>
          <p:nvSpPr>
            <p:cNvPr id="14" name="Oval 13"/>
            <p:cNvSpPr/>
            <p:nvPr/>
          </p:nvSpPr>
          <p:spPr>
            <a:xfrm>
              <a:off x="4392299" y="2083591"/>
              <a:ext cx="228600" cy="228600"/>
            </a:xfrm>
            <a:prstGeom prst="ellipse">
              <a:avLst/>
            </a:prstGeom>
            <a:solidFill>
              <a:schemeClr val="bg1"/>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0070C0"/>
                  </a:solidFill>
                  <a:latin typeface="Calibri" pitchFamily="34" charset="0"/>
                </a:rPr>
                <a:t>C</a:t>
              </a:r>
              <a:endParaRPr lang="en-US" sz="1400" b="1" dirty="0">
                <a:solidFill>
                  <a:srgbClr val="0070C0"/>
                </a:solidFill>
                <a:latin typeface="Calibri" pitchFamily="34" charset="0"/>
              </a:endParaRPr>
            </a:p>
          </p:txBody>
        </p:sp>
        <p:sp>
          <p:nvSpPr>
            <p:cNvPr id="15" name="TextBox 14"/>
            <p:cNvSpPr txBox="1"/>
            <p:nvPr/>
          </p:nvSpPr>
          <p:spPr>
            <a:xfrm>
              <a:off x="1996753" y="2347911"/>
              <a:ext cx="533400" cy="492443"/>
            </a:xfrm>
            <a:prstGeom prst="rect">
              <a:avLst/>
            </a:prstGeom>
            <a:noFill/>
          </p:spPr>
          <p:txBody>
            <a:bodyPr wrap="square" lIns="0" tIns="0" rIns="0" bIns="0" rtlCol="0">
              <a:spAutoFit/>
            </a:bodyPr>
            <a:lstStyle/>
            <a:p>
              <a:pPr algn="ctr"/>
              <a:r>
                <a:rPr lang="en-US" sz="800" dirty="0" smtClean="0">
                  <a:latin typeface="Calibri" pitchFamily="34" charset="0"/>
                </a:rPr>
                <a:t>An </a:t>
              </a:r>
              <a:r>
                <a:rPr lang="en-US" sz="800" u="sng" dirty="0" smtClean="0">
                  <a:latin typeface="Calibri" pitchFamily="34" charset="0"/>
                </a:rPr>
                <a:t>SO</a:t>
              </a:r>
              <a:r>
                <a:rPr lang="en-US" sz="800" dirty="0" smtClean="0">
                  <a:latin typeface="Calibri" pitchFamily="34" charset="0"/>
                </a:rPr>
                <a:t> or </a:t>
              </a:r>
              <a:r>
                <a:rPr lang="en-US" sz="800" u="sng" dirty="0" smtClean="0">
                  <a:latin typeface="Calibri" pitchFamily="34" charset="0"/>
                </a:rPr>
                <a:t>AC</a:t>
              </a:r>
              <a:r>
                <a:rPr lang="en-US" sz="800" dirty="0" smtClean="0">
                  <a:latin typeface="Calibri" pitchFamily="34" charset="0"/>
                </a:rPr>
                <a:t> SETS </a:t>
              </a:r>
              <a:br>
                <a:rPr lang="en-US" sz="800" dirty="0" smtClean="0">
                  <a:latin typeface="Calibri" pitchFamily="34" charset="0"/>
                </a:rPr>
              </a:br>
              <a:r>
                <a:rPr lang="en-US" sz="800" b="1" dirty="0" smtClean="0">
                  <a:solidFill>
                    <a:srgbClr val="0070C0"/>
                  </a:solidFill>
                  <a:latin typeface="Calibri" pitchFamily="34" charset="0"/>
                </a:rPr>
                <a:t>A PETITION</a:t>
              </a:r>
              <a:r>
                <a:rPr lang="en-US" sz="800" dirty="0" smtClean="0">
                  <a:latin typeface="Calibri" pitchFamily="34" charset="0"/>
                </a:rPr>
                <a:t> IN ACTION</a:t>
              </a:r>
              <a:endParaRPr lang="en-US" sz="800" dirty="0">
                <a:latin typeface="Calibri" pitchFamily="34" charset="0"/>
              </a:endParaRPr>
            </a:p>
          </p:txBody>
        </p:sp>
        <p:sp>
          <p:nvSpPr>
            <p:cNvPr id="16" name="TextBox 15"/>
            <p:cNvSpPr txBox="1"/>
            <p:nvPr/>
          </p:nvSpPr>
          <p:spPr>
            <a:xfrm>
              <a:off x="2606353" y="2347911"/>
              <a:ext cx="1097280" cy="492443"/>
            </a:xfrm>
            <a:prstGeom prst="rect">
              <a:avLst/>
            </a:prstGeom>
            <a:noFill/>
          </p:spPr>
          <p:txBody>
            <a:bodyPr wrap="square" lIns="91440" tIns="0" rIns="91440" bIns="0" rtlCol="0">
              <a:spAutoFit/>
            </a:bodyPr>
            <a:lstStyle/>
            <a:p>
              <a:pPr algn="ctr"/>
              <a:r>
                <a:rPr lang="en-US" sz="800" dirty="0" smtClean="0">
                  <a:latin typeface="Calibri" pitchFamily="34" charset="0"/>
                </a:rPr>
                <a:t>CHECK TO SEE IF THE PETITION MEETS </a:t>
              </a:r>
              <a:r>
                <a:rPr lang="en-US" sz="800" b="1" dirty="0" smtClean="0">
                  <a:solidFill>
                    <a:srgbClr val="0070C0"/>
                  </a:solidFill>
                  <a:latin typeface="Calibri" pitchFamily="34" charset="0"/>
                </a:rPr>
                <a:t>THE REQUIRED THRESHOLD</a:t>
              </a:r>
              <a:endParaRPr lang="en-US" sz="800" b="1" dirty="0">
                <a:solidFill>
                  <a:srgbClr val="0070C0"/>
                </a:solidFill>
                <a:latin typeface="Calibri" pitchFamily="34" charset="0"/>
              </a:endParaRPr>
            </a:p>
          </p:txBody>
        </p:sp>
        <p:sp>
          <p:nvSpPr>
            <p:cNvPr id="17" name="Rectangle 16"/>
            <p:cNvSpPr/>
            <p:nvPr/>
          </p:nvSpPr>
          <p:spPr>
            <a:xfrm>
              <a:off x="3911278" y="3797916"/>
              <a:ext cx="2773428" cy="677108"/>
            </a:xfrm>
            <a:prstGeom prst="rect">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100" b="1" dirty="0" smtClean="0">
                  <a:latin typeface="Calibri" pitchFamily="34" charset="0"/>
                </a:rPr>
                <a:t>Influence in the Community Mechanism</a:t>
              </a:r>
            </a:p>
            <a:p>
              <a:r>
                <a:rPr lang="en-US" sz="900" dirty="0" smtClean="0">
                  <a:latin typeface="Calibri" pitchFamily="34" charset="0"/>
                </a:rPr>
                <a:t>Each SO and AC has a number of “votes” in the community mechanism, deciding on the powers established for the community</a:t>
              </a:r>
              <a:endParaRPr lang="en-US" sz="900" dirty="0">
                <a:latin typeface="Calibri" pitchFamily="34" charset="0"/>
              </a:endParaRPr>
            </a:p>
          </p:txBody>
        </p:sp>
        <p:cxnSp>
          <p:nvCxnSpPr>
            <p:cNvPr id="18" name="Straight Arrow Connector 17"/>
            <p:cNvCxnSpPr>
              <a:stCxn id="17" idx="1"/>
            </p:cNvCxnSpPr>
            <p:nvPr/>
          </p:nvCxnSpPr>
          <p:spPr>
            <a:xfrm flipH="1">
              <a:off x="3611244" y="4136470"/>
              <a:ext cx="30003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606353" y="2397799"/>
              <a:ext cx="1" cy="392668"/>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703632" y="2397798"/>
              <a:ext cx="1" cy="392668"/>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606353" y="2594133"/>
              <a:ext cx="100584" cy="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199761" y="3070830"/>
              <a:ext cx="1" cy="392668"/>
            </a:xfrm>
            <a:prstGeom prst="straightConnector1">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09922" y="3036332"/>
              <a:ext cx="990600" cy="461665"/>
            </a:xfrm>
            <a:prstGeom prst="rect">
              <a:avLst/>
            </a:prstGeom>
            <a:noFill/>
          </p:spPr>
          <p:txBody>
            <a:bodyPr wrap="square" lIns="45720" tIns="45720" rIns="45720" bIns="45720" rtlCol="0">
              <a:spAutoFit/>
            </a:bodyPr>
            <a:lstStyle/>
            <a:p>
              <a:r>
                <a:rPr lang="en-US" sz="800" b="1" dirty="0" smtClean="0">
                  <a:latin typeface="Calibri" pitchFamily="34" charset="0"/>
                </a:rPr>
                <a:t>FOLLOW THROUGH ON COMMUNITY’S DECISION</a:t>
              </a:r>
              <a:endParaRPr lang="en-US" sz="800" b="1" dirty="0">
                <a:latin typeface="Calibri" pitchFamily="34" charset="0"/>
              </a:endParaRPr>
            </a:p>
          </p:txBody>
        </p:sp>
        <p:sp>
          <p:nvSpPr>
            <p:cNvPr id="24" name="Oval 23"/>
            <p:cNvSpPr/>
            <p:nvPr/>
          </p:nvSpPr>
          <p:spPr>
            <a:xfrm>
              <a:off x="4193061" y="3048000"/>
              <a:ext cx="228600" cy="228600"/>
            </a:xfrm>
            <a:prstGeom prst="ellipse">
              <a:avLst/>
            </a:prstGeom>
            <a:solidFill>
              <a:schemeClr val="bg1"/>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0070C0"/>
                  </a:solidFill>
                  <a:latin typeface="Calibri" pitchFamily="34" charset="0"/>
                </a:rPr>
                <a:t>D</a:t>
              </a:r>
            </a:p>
          </p:txBody>
        </p:sp>
        <p:cxnSp>
          <p:nvCxnSpPr>
            <p:cNvPr id="25" name="Straight Arrow Connector 24"/>
            <p:cNvCxnSpPr/>
            <p:nvPr/>
          </p:nvCxnSpPr>
          <p:spPr>
            <a:xfrm flipH="1">
              <a:off x="4447855" y="3267164"/>
              <a:ext cx="201168" cy="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01841" y="3036332"/>
              <a:ext cx="873919" cy="461665"/>
            </a:xfrm>
            <a:prstGeom prst="rect">
              <a:avLst/>
            </a:prstGeom>
            <a:noFill/>
          </p:spPr>
          <p:txBody>
            <a:bodyPr wrap="square" lIns="45720" tIns="45720" rIns="45720" bIns="45720" rtlCol="0">
              <a:spAutoFit/>
            </a:bodyPr>
            <a:lstStyle/>
            <a:p>
              <a:pPr algn="ctr"/>
              <a:r>
                <a:rPr lang="en-US" sz="800" b="1" dirty="0" smtClean="0">
                  <a:latin typeface="Calibri" pitchFamily="34" charset="0"/>
                </a:rPr>
                <a:t>IF VOTING THRESHOLD IS MET</a:t>
              </a:r>
              <a:endParaRPr lang="en-US" sz="800" b="1" dirty="0">
                <a:latin typeface="Calibri" pitchFamily="34" charset="0"/>
              </a:endParaRPr>
            </a:p>
          </p:txBody>
        </p:sp>
        <p:sp>
          <p:nvSpPr>
            <p:cNvPr id="27" name="Oval 26"/>
            <p:cNvSpPr>
              <a:spLocks noChangeAspect="1"/>
            </p:cNvSpPr>
            <p:nvPr/>
          </p:nvSpPr>
          <p:spPr>
            <a:xfrm>
              <a:off x="5761774" y="1849012"/>
              <a:ext cx="922932" cy="927716"/>
            </a:xfrm>
            <a:prstGeom prst="ellipse">
              <a:avLst/>
            </a:prstGeom>
            <a:solidFill>
              <a:schemeClr val="bg1"/>
            </a:solidFill>
            <a:ln w="19050">
              <a:solidFill>
                <a:schemeClr val="tx1"/>
              </a:solidFill>
            </a:ln>
          </p:spPr>
          <p:txBody>
            <a:bodyPr wrap="none" lIns="0" tIns="45720" rIns="0" bIns="45720" rtlCol="0" anchor="ctr" anchorCtr="0">
              <a:noAutofit/>
            </a:bodyPr>
            <a:lstStyle/>
            <a:p>
              <a:pPr algn="ctr"/>
              <a:r>
                <a:rPr lang="en-US" sz="800" b="1" dirty="0" smtClean="0">
                  <a:solidFill>
                    <a:schemeClr val="tx1"/>
                  </a:solidFill>
                  <a:latin typeface="Calibri" pitchFamily="34" charset="0"/>
                </a:rPr>
                <a:t>REFLECTING</a:t>
              </a:r>
            </a:p>
            <a:p>
              <a:pPr algn="ctr"/>
              <a:r>
                <a:rPr lang="en-US" sz="800" b="1" dirty="0" smtClean="0">
                  <a:solidFill>
                    <a:schemeClr val="tx1"/>
                  </a:solidFill>
                  <a:latin typeface="Calibri" pitchFamily="34" charset="0"/>
                </a:rPr>
                <a:t>SO/AC </a:t>
              </a:r>
              <a:r>
                <a:rPr lang="en-US" sz="800" b="1" dirty="0">
                  <a:solidFill>
                    <a:schemeClr val="tx1"/>
                  </a:solidFill>
                  <a:latin typeface="Calibri" pitchFamily="34" charset="0"/>
                </a:rPr>
                <a:t>POSITION</a:t>
              </a:r>
            </a:p>
          </p:txBody>
        </p:sp>
        <p:grpSp>
          <p:nvGrpSpPr>
            <p:cNvPr id="28" name="Group 108"/>
            <p:cNvGrpSpPr/>
            <p:nvPr/>
          </p:nvGrpSpPr>
          <p:grpSpPr>
            <a:xfrm>
              <a:off x="4457694" y="1905000"/>
              <a:ext cx="1143000" cy="1066800"/>
              <a:chOff x="7066280" y="-76200"/>
              <a:chExt cx="1143000" cy="1066800"/>
            </a:xfrm>
          </p:grpSpPr>
          <p:grpSp>
            <p:nvGrpSpPr>
              <p:cNvPr id="72" name="Group 105"/>
              <p:cNvGrpSpPr/>
              <p:nvPr/>
            </p:nvGrpSpPr>
            <p:grpSpPr>
              <a:xfrm>
                <a:off x="7066280" y="-76200"/>
                <a:ext cx="1143000" cy="1066800"/>
                <a:chOff x="2211292" y="2990595"/>
                <a:chExt cx="1143000" cy="1066800"/>
              </a:xfrm>
            </p:grpSpPr>
            <p:graphicFrame>
              <p:nvGraphicFramePr>
                <p:cNvPr id="74" name="Chart 73"/>
                <p:cNvGraphicFramePr/>
                <p:nvPr/>
              </p:nvGraphicFramePr>
              <p:xfrm>
                <a:off x="2211292" y="2990595"/>
                <a:ext cx="1143000" cy="106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75" name="Group 77"/>
                <p:cNvGrpSpPr/>
                <p:nvPr/>
              </p:nvGrpSpPr>
              <p:grpSpPr>
                <a:xfrm rot="420000">
                  <a:off x="2439003" y="3180206"/>
                  <a:ext cx="687578" cy="687578"/>
                  <a:chOff x="3561878" y="2416982"/>
                  <a:chExt cx="2017397" cy="2012631"/>
                </a:xfrm>
              </p:grpSpPr>
              <p:sp>
                <p:nvSpPr>
                  <p:cNvPr id="76" name="Oval 75"/>
                  <p:cNvSpPr/>
                  <p:nvPr/>
                </p:nvSpPr>
                <p:spPr>
                  <a:xfrm>
                    <a:off x="4547717" y="2416982"/>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77" name="Oval 76"/>
                  <p:cNvSpPr/>
                  <p:nvPr/>
                </p:nvSpPr>
                <p:spPr>
                  <a:xfrm>
                    <a:off x="4300066" y="245745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78" name="Oval 77"/>
                  <p:cNvSpPr/>
                  <p:nvPr/>
                </p:nvSpPr>
                <p:spPr>
                  <a:xfrm>
                    <a:off x="4069085" y="254080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79" name="Oval 78"/>
                  <p:cNvSpPr/>
                  <p:nvPr/>
                </p:nvSpPr>
                <p:spPr>
                  <a:xfrm>
                    <a:off x="3873822" y="26884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0" name="Oval 79"/>
                  <p:cNvSpPr/>
                  <p:nvPr/>
                </p:nvSpPr>
                <p:spPr>
                  <a:xfrm>
                    <a:off x="3719042" y="28789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1" name="Oval 80"/>
                  <p:cNvSpPr/>
                  <p:nvPr/>
                </p:nvSpPr>
                <p:spPr>
                  <a:xfrm>
                    <a:off x="3609975" y="310038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2" name="Oval 81"/>
                  <p:cNvSpPr/>
                  <p:nvPr/>
                </p:nvSpPr>
                <p:spPr>
                  <a:xfrm>
                    <a:off x="3561878" y="333852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3" name="Oval 82"/>
                  <p:cNvSpPr/>
                  <p:nvPr/>
                </p:nvSpPr>
                <p:spPr>
                  <a:xfrm flipH="1">
                    <a:off x="4795367" y="245745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4" name="Oval 83"/>
                  <p:cNvSpPr/>
                  <p:nvPr/>
                </p:nvSpPr>
                <p:spPr>
                  <a:xfrm flipH="1">
                    <a:off x="5026348" y="254080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5" name="Oval 84"/>
                  <p:cNvSpPr/>
                  <p:nvPr/>
                </p:nvSpPr>
                <p:spPr>
                  <a:xfrm flipH="1">
                    <a:off x="5221611" y="26884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6" name="Oval 85"/>
                  <p:cNvSpPr/>
                  <p:nvPr/>
                </p:nvSpPr>
                <p:spPr>
                  <a:xfrm flipH="1">
                    <a:off x="5376391" y="28789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7" name="Oval 86"/>
                  <p:cNvSpPr/>
                  <p:nvPr/>
                </p:nvSpPr>
                <p:spPr>
                  <a:xfrm flipH="1">
                    <a:off x="5485458" y="310038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8" name="Oval 87"/>
                  <p:cNvSpPr/>
                  <p:nvPr/>
                </p:nvSpPr>
                <p:spPr>
                  <a:xfrm flipH="1">
                    <a:off x="5533555" y="333852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89" name="Oval 88"/>
                  <p:cNvSpPr/>
                  <p:nvPr/>
                </p:nvSpPr>
                <p:spPr>
                  <a:xfrm flipH="1">
                    <a:off x="5512126" y="35980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0" name="Oval 89"/>
                  <p:cNvSpPr/>
                  <p:nvPr/>
                </p:nvSpPr>
                <p:spPr>
                  <a:xfrm flipH="1">
                    <a:off x="5440688" y="38266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1" name="Oval 90"/>
                  <p:cNvSpPr/>
                  <p:nvPr/>
                </p:nvSpPr>
                <p:spPr>
                  <a:xfrm flipH="1">
                    <a:off x="5307338" y="404099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2" name="Oval 91"/>
                  <p:cNvSpPr/>
                  <p:nvPr/>
                </p:nvSpPr>
                <p:spPr>
                  <a:xfrm flipH="1">
                    <a:off x="5128744" y="420767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3" name="Oval 92"/>
                  <p:cNvSpPr/>
                  <p:nvPr/>
                </p:nvSpPr>
                <p:spPr>
                  <a:xfrm flipH="1">
                    <a:off x="4902525" y="432436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4" name="Oval 93"/>
                  <p:cNvSpPr/>
                  <p:nvPr/>
                </p:nvSpPr>
                <p:spPr>
                  <a:xfrm flipH="1">
                    <a:off x="4669162" y="438389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5" name="Oval 94"/>
                  <p:cNvSpPr/>
                  <p:nvPr/>
                </p:nvSpPr>
                <p:spPr>
                  <a:xfrm>
                    <a:off x="3581400" y="35980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6" name="Oval 95"/>
                  <p:cNvSpPr/>
                  <p:nvPr/>
                </p:nvSpPr>
                <p:spPr>
                  <a:xfrm>
                    <a:off x="3652838" y="38266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7" name="Oval 96"/>
                  <p:cNvSpPr/>
                  <p:nvPr/>
                </p:nvSpPr>
                <p:spPr>
                  <a:xfrm>
                    <a:off x="3786188" y="404099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8" name="Oval 97"/>
                  <p:cNvSpPr/>
                  <p:nvPr/>
                </p:nvSpPr>
                <p:spPr>
                  <a:xfrm>
                    <a:off x="3964782" y="420767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99" name="Oval 98"/>
                  <p:cNvSpPr/>
                  <p:nvPr/>
                </p:nvSpPr>
                <p:spPr>
                  <a:xfrm>
                    <a:off x="4191001" y="432436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100" name="Oval 99"/>
                  <p:cNvSpPr/>
                  <p:nvPr/>
                </p:nvSpPr>
                <p:spPr>
                  <a:xfrm>
                    <a:off x="4424364" y="438389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grpSp>
          </p:grpSp>
          <p:sp>
            <p:nvSpPr>
              <p:cNvPr id="73" name="TextBox 72"/>
              <p:cNvSpPr txBox="1"/>
              <p:nvPr/>
            </p:nvSpPr>
            <p:spPr>
              <a:xfrm>
                <a:off x="7356774" y="326395"/>
                <a:ext cx="562013" cy="261610"/>
              </a:xfrm>
              <a:prstGeom prst="rect">
                <a:avLst/>
              </a:prstGeom>
              <a:noFill/>
            </p:spPr>
            <p:txBody>
              <a:bodyPr wrap="none" lIns="45720" tIns="45720" rIns="45720" bIns="45720" rtlCol="0">
                <a:spAutoFit/>
              </a:bodyPr>
              <a:lstStyle/>
              <a:p>
                <a:pPr algn="ctr"/>
                <a:r>
                  <a:rPr lang="en-US" sz="1100" b="1" dirty="0" smtClean="0">
                    <a:latin typeface="Calibri" pitchFamily="34" charset="0"/>
                  </a:rPr>
                  <a:t>VOTING</a:t>
                </a:r>
                <a:endParaRPr lang="en-US" sz="1100" b="1" dirty="0">
                  <a:latin typeface="Calibri" pitchFamily="34" charset="0"/>
                </a:endParaRPr>
              </a:p>
            </p:txBody>
          </p:sp>
        </p:grpSp>
        <p:sp>
          <p:nvSpPr>
            <p:cNvPr id="29" name="Arc 28"/>
            <p:cNvSpPr/>
            <p:nvPr/>
          </p:nvSpPr>
          <p:spPr>
            <a:xfrm>
              <a:off x="5077332" y="2009779"/>
              <a:ext cx="885824" cy="688182"/>
            </a:xfrm>
            <a:prstGeom prst="arc">
              <a:avLst>
                <a:gd name="adj1" fmla="val 1637121"/>
                <a:gd name="adj2" fmla="val 9061047"/>
              </a:avLst>
            </a:prstGeom>
            <a:ln w="12700">
              <a:solidFill>
                <a:srgbClr val="0070C0"/>
              </a:solidFill>
              <a:prstDash val="dash"/>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Calibri" pitchFamily="34" charset="0"/>
              </a:endParaRPr>
            </a:p>
          </p:txBody>
        </p:sp>
        <p:grpSp>
          <p:nvGrpSpPr>
            <p:cNvPr id="30" name="Group 146"/>
            <p:cNvGrpSpPr/>
            <p:nvPr/>
          </p:nvGrpSpPr>
          <p:grpSpPr>
            <a:xfrm>
              <a:off x="2097401" y="3474720"/>
              <a:ext cx="1371600" cy="1280160"/>
              <a:chOff x="4734559" y="1493520"/>
              <a:chExt cx="1371600" cy="1280160"/>
            </a:xfrm>
          </p:grpSpPr>
          <p:grpSp>
            <p:nvGrpSpPr>
              <p:cNvPr id="43" name="Group 145"/>
              <p:cNvGrpSpPr/>
              <p:nvPr/>
            </p:nvGrpSpPr>
            <p:grpSpPr>
              <a:xfrm>
                <a:off x="4734559" y="1493520"/>
                <a:ext cx="1371600" cy="1280160"/>
                <a:chOff x="4734559" y="1493520"/>
                <a:chExt cx="1371600" cy="1280160"/>
              </a:xfrm>
            </p:grpSpPr>
            <p:graphicFrame>
              <p:nvGraphicFramePr>
                <p:cNvPr id="45" name="Chart 44"/>
                <p:cNvGraphicFramePr/>
                <p:nvPr/>
              </p:nvGraphicFramePr>
              <p:xfrm>
                <a:off x="4734559" y="1493520"/>
                <a:ext cx="1371600" cy="1280160"/>
              </p:xfrm>
              <a:graphic>
                <a:graphicData uri="http://schemas.openxmlformats.org/drawingml/2006/chart">
                  <c:chart xmlns:c="http://schemas.openxmlformats.org/drawingml/2006/chart" xmlns:r="http://schemas.openxmlformats.org/officeDocument/2006/relationships" r:id="rId4"/>
                </a:graphicData>
              </a:graphic>
            </p:graphicFrame>
            <p:grpSp>
              <p:nvGrpSpPr>
                <p:cNvPr id="46" name="Group 119"/>
                <p:cNvGrpSpPr>
                  <a:grpSpLocks noChangeAspect="1"/>
                </p:cNvGrpSpPr>
                <p:nvPr/>
              </p:nvGrpSpPr>
              <p:grpSpPr>
                <a:xfrm rot="420000">
                  <a:off x="4974029" y="1687270"/>
                  <a:ext cx="892660" cy="892660"/>
                  <a:chOff x="3561878" y="2416982"/>
                  <a:chExt cx="2017397" cy="2012631"/>
                </a:xfrm>
              </p:grpSpPr>
              <p:sp>
                <p:nvSpPr>
                  <p:cNvPr id="47" name="Oval 46"/>
                  <p:cNvSpPr/>
                  <p:nvPr/>
                </p:nvSpPr>
                <p:spPr>
                  <a:xfrm>
                    <a:off x="4547717" y="2416982"/>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48" name="Oval 47"/>
                  <p:cNvSpPr/>
                  <p:nvPr/>
                </p:nvSpPr>
                <p:spPr>
                  <a:xfrm>
                    <a:off x="4300066" y="245745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49" name="Oval 48"/>
                  <p:cNvSpPr/>
                  <p:nvPr/>
                </p:nvSpPr>
                <p:spPr>
                  <a:xfrm>
                    <a:off x="4069085" y="254080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0" name="Oval 49"/>
                  <p:cNvSpPr/>
                  <p:nvPr/>
                </p:nvSpPr>
                <p:spPr>
                  <a:xfrm>
                    <a:off x="3873822" y="26884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1" name="Oval 50"/>
                  <p:cNvSpPr/>
                  <p:nvPr/>
                </p:nvSpPr>
                <p:spPr>
                  <a:xfrm>
                    <a:off x="3719042" y="28789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2" name="Oval 51"/>
                  <p:cNvSpPr/>
                  <p:nvPr/>
                </p:nvSpPr>
                <p:spPr>
                  <a:xfrm>
                    <a:off x="3609975" y="310038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3" name="Oval 52"/>
                  <p:cNvSpPr/>
                  <p:nvPr/>
                </p:nvSpPr>
                <p:spPr>
                  <a:xfrm>
                    <a:off x="3561878" y="333852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4" name="Oval 53"/>
                  <p:cNvSpPr/>
                  <p:nvPr/>
                </p:nvSpPr>
                <p:spPr>
                  <a:xfrm flipH="1">
                    <a:off x="4795367" y="245745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5" name="Oval 54"/>
                  <p:cNvSpPr/>
                  <p:nvPr/>
                </p:nvSpPr>
                <p:spPr>
                  <a:xfrm flipH="1">
                    <a:off x="5026348" y="254080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6" name="Oval 55"/>
                  <p:cNvSpPr/>
                  <p:nvPr/>
                </p:nvSpPr>
                <p:spPr>
                  <a:xfrm flipH="1">
                    <a:off x="5221611" y="26884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7" name="Oval 56"/>
                  <p:cNvSpPr/>
                  <p:nvPr/>
                </p:nvSpPr>
                <p:spPr>
                  <a:xfrm flipH="1">
                    <a:off x="5376391" y="2878940"/>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8" name="Oval 57"/>
                  <p:cNvSpPr/>
                  <p:nvPr/>
                </p:nvSpPr>
                <p:spPr>
                  <a:xfrm flipH="1">
                    <a:off x="5485458" y="310038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59" name="Oval 58"/>
                  <p:cNvSpPr/>
                  <p:nvPr/>
                </p:nvSpPr>
                <p:spPr>
                  <a:xfrm flipH="1">
                    <a:off x="5533555" y="333852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0" name="Oval 59"/>
                  <p:cNvSpPr/>
                  <p:nvPr/>
                </p:nvSpPr>
                <p:spPr>
                  <a:xfrm flipH="1">
                    <a:off x="5512126" y="35980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1" name="Oval 60"/>
                  <p:cNvSpPr/>
                  <p:nvPr/>
                </p:nvSpPr>
                <p:spPr>
                  <a:xfrm flipH="1">
                    <a:off x="5440688" y="38266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2" name="Oval 61"/>
                  <p:cNvSpPr/>
                  <p:nvPr/>
                </p:nvSpPr>
                <p:spPr>
                  <a:xfrm flipH="1">
                    <a:off x="5307338" y="404099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3" name="Oval 62"/>
                  <p:cNvSpPr/>
                  <p:nvPr/>
                </p:nvSpPr>
                <p:spPr>
                  <a:xfrm flipH="1">
                    <a:off x="5128744" y="420767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4" name="Oval 63"/>
                  <p:cNvSpPr/>
                  <p:nvPr/>
                </p:nvSpPr>
                <p:spPr>
                  <a:xfrm flipH="1">
                    <a:off x="4902525" y="432436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5" name="Oval 64"/>
                  <p:cNvSpPr/>
                  <p:nvPr/>
                </p:nvSpPr>
                <p:spPr>
                  <a:xfrm flipH="1">
                    <a:off x="4669162" y="438389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6" name="Oval 65"/>
                  <p:cNvSpPr/>
                  <p:nvPr/>
                </p:nvSpPr>
                <p:spPr>
                  <a:xfrm>
                    <a:off x="3581400" y="35980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7" name="Oval 66"/>
                  <p:cNvSpPr/>
                  <p:nvPr/>
                </p:nvSpPr>
                <p:spPr>
                  <a:xfrm>
                    <a:off x="3652838" y="3826678"/>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8" name="Oval 67"/>
                  <p:cNvSpPr/>
                  <p:nvPr/>
                </p:nvSpPr>
                <p:spPr>
                  <a:xfrm>
                    <a:off x="3786188" y="404099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69" name="Oval 68"/>
                  <p:cNvSpPr/>
                  <p:nvPr/>
                </p:nvSpPr>
                <p:spPr>
                  <a:xfrm>
                    <a:off x="3964782" y="4207679"/>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70" name="Oval 69"/>
                  <p:cNvSpPr/>
                  <p:nvPr/>
                </p:nvSpPr>
                <p:spPr>
                  <a:xfrm>
                    <a:off x="4191001" y="4324361"/>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sp>
                <p:nvSpPr>
                  <p:cNvPr id="71" name="Oval 70"/>
                  <p:cNvSpPr/>
                  <p:nvPr/>
                </p:nvSpPr>
                <p:spPr>
                  <a:xfrm>
                    <a:off x="4424364" y="4383893"/>
                    <a:ext cx="45720" cy="457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itchFamily="34" charset="0"/>
                    </a:endParaRPr>
                  </a:p>
                </p:txBody>
              </p:sp>
            </p:grpSp>
          </p:grpSp>
          <p:sp>
            <p:nvSpPr>
              <p:cNvPr id="44" name="TextBox 43"/>
              <p:cNvSpPr txBox="1"/>
              <p:nvPr/>
            </p:nvSpPr>
            <p:spPr>
              <a:xfrm>
                <a:off x="5220303" y="1864296"/>
                <a:ext cx="400110" cy="538609"/>
              </a:xfrm>
              <a:prstGeom prst="rect">
                <a:avLst/>
              </a:prstGeom>
              <a:noFill/>
            </p:spPr>
            <p:txBody>
              <a:bodyPr wrap="none" lIns="45720" tIns="45720" rIns="45720" bIns="45720" rtlCol="0" anchor="ctr" anchorCtr="0">
                <a:spAutoFit/>
              </a:bodyPr>
              <a:lstStyle/>
              <a:p>
                <a:pPr algn="ctr"/>
                <a:r>
                  <a:rPr lang="en-US" sz="2000" b="1" dirty="0" smtClean="0">
                    <a:latin typeface="Calibri" pitchFamily="34" charset="0"/>
                  </a:rPr>
                  <a:t>25</a:t>
                </a:r>
              </a:p>
              <a:p>
                <a:pPr algn="ctr"/>
                <a:r>
                  <a:rPr lang="en-US" sz="900" dirty="0" smtClean="0">
                    <a:latin typeface="Calibri" pitchFamily="34" charset="0"/>
                  </a:rPr>
                  <a:t>VOTES</a:t>
                </a:r>
                <a:endParaRPr lang="en-US" sz="900" dirty="0">
                  <a:latin typeface="Calibri" pitchFamily="34" charset="0"/>
                </a:endParaRPr>
              </a:p>
            </p:txBody>
          </p:sp>
        </p:grpSp>
        <p:sp>
          <p:nvSpPr>
            <p:cNvPr id="31" name="TextBox 30"/>
            <p:cNvSpPr txBox="1"/>
            <p:nvPr/>
          </p:nvSpPr>
          <p:spPr>
            <a:xfrm>
              <a:off x="3097054" y="3581403"/>
              <a:ext cx="388248" cy="230832"/>
            </a:xfrm>
            <a:prstGeom prst="rect">
              <a:avLst/>
            </a:prstGeom>
            <a:noFill/>
          </p:spPr>
          <p:txBody>
            <a:bodyPr wrap="none" rtlCol="0">
              <a:spAutoFit/>
            </a:bodyPr>
            <a:lstStyle/>
            <a:p>
              <a:r>
                <a:rPr lang="en-US" sz="900" b="1" dirty="0" smtClean="0">
                  <a:latin typeface="Calibri" pitchFamily="34" charset="0"/>
                </a:rPr>
                <a:t>ASO</a:t>
              </a:r>
              <a:endParaRPr lang="en-US" sz="900" b="1" dirty="0">
                <a:latin typeface="Calibri" pitchFamily="34" charset="0"/>
              </a:endParaRPr>
            </a:p>
          </p:txBody>
        </p:sp>
        <p:sp>
          <p:nvSpPr>
            <p:cNvPr id="32" name="TextBox 31"/>
            <p:cNvSpPr txBox="1"/>
            <p:nvPr/>
          </p:nvSpPr>
          <p:spPr>
            <a:xfrm>
              <a:off x="3231515" y="4183859"/>
              <a:ext cx="389850" cy="230832"/>
            </a:xfrm>
            <a:prstGeom prst="rect">
              <a:avLst/>
            </a:prstGeom>
            <a:noFill/>
          </p:spPr>
          <p:txBody>
            <a:bodyPr wrap="none" rtlCol="0">
              <a:spAutoFit/>
            </a:bodyPr>
            <a:lstStyle/>
            <a:p>
              <a:r>
                <a:rPr lang="en-US" sz="900" b="1" dirty="0" smtClean="0">
                  <a:latin typeface="Calibri" pitchFamily="34" charset="0"/>
                </a:rPr>
                <a:t>GAC</a:t>
              </a:r>
              <a:endParaRPr lang="en-US" sz="900" b="1" dirty="0">
                <a:latin typeface="Calibri" pitchFamily="34" charset="0"/>
              </a:endParaRPr>
            </a:p>
          </p:txBody>
        </p:sp>
        <p:sp>
          <p:nvSpPr>
            <p:cNvPr id="33" name="TextBox 32"/>
            <p:cNvSpPr txBox="1"/>
            <p:nvPr/>
          </p:nvSpPr>
          <p:spPr>
            <a:xfrm>
              <a:off x="2590800" y="4588240"/>
              <a:ext cx="590226" cy="230832"/>
            </a:xfrm>
            <a:prstGeom prst="rect">
              <a:avLst/>
            </a:prstGeom>
            <a:noFill/>
          </p:spPr>
          <p:txBody>
            <a:bodyPr wrap="none" rtlCol="0">
              <a:spAutoFit/>
            </a:bodyPr>
            <a:lstStyle/>
            <a:p>
              <a:r>
                <a:rPr lang="en-US" sz="900" b="1" dirty="0" smtClean="0">
                  <a:latin typeface="Calibri" pitchFamily="34" charset="0"/>
                </a:rPr>
                <a:t>At-Large</a:t>
              </a:r>
              <a:endParaRPr lang="en-US" sz="900" b="1" dirty="0">
                <a:latin typeface="Calibri" pitchFamily="34" charset="0"/>
              </a:endParaRPr>
            </a:p>
          </p:txBody>
        </p:sp>
        <p:sp>
          <p:nvSpPr>
            <p:cNvPr id="34" name="TextBox 33"/>
            <p:cNvSpPr txBox="1"/>
            <p:nvPr/>
          </p:nvSpPr>
          <p:spPr>
            <a:xfrm>
              <a:off x="1868056" y="4183859"/>
              <a:ext cx="466794" cy="230832"/>
            </a:xfrm>
            <a:prstGeom prst="rect">
              <a:avLst/>
            </a:prstGeom>
            <a:noFill/>
          </p:spPr>
          <p:txBody>
            <a:bodyPr wrap="none" rtlCol="0">
              <a:spAutoFit/>
            </a:bodyPr>
            <a:lstStyle/>
            <a:p>
              <a:r>
                <a:rPr lang="en-US" sz="900" b="1" dirty="0" smtClean="0">
                  <a:latin typeface="Calibri" pitchFamily="34" charset="0"/>
                </a:rPr>
                <a:t>GNSO</a:t>
              </a:r>
              <a:endParaRPr lang="en-US" sz="900" b="1" dirty="0">
                <a:latin typeface="Calibri" pitchFamily="34" charset="0"/>
              </a:endParaRPr>
            </a:p>
          </p:txBody>
        </p:sp>
        <p:sp>
          <p:nvSpPr>
            <p:cNvPr id="35" name="TextBox 34"/>
            <p:cNvSpPr txBox="1"/>
            <p:nvPr/>
          </p:nvSpPr>
          <p:spPr>
            <a:xfrm>
              <a:off x="1969045" y="3536738"/>
              <a:ext cx="514885" cy="230832"/>
            </a:xfrm>
            <a:prstGeom prst="rect">
              <a:avLst/>
            </a:prstGeom>
            <a:noFill/>
          </p:spPr>
          <p:txBody>
            <a:bodyPr wrap="none" rtlCol="0">
              <a:spAutoFit/>
            </a:bodyPr>
            <a:lstStyle/>
            <a:p>
              <a:r>
                <a:rPr lang="en-US" sz="900" b="1" dirty="0" smtClean="0">
                  <a:latin typeface="Calibri" pitchFamily="34" charset="0"/>
                </a:rPr>
                <a:t>CCNSO</a:t>
              </a:r>
              <a:endParaRPr lang="en-US" sz="900" b="1" dirty="0">
                <a:latin typeface="Calibri" pitchFamily="34" charset="0"/>
              </a:endParaRPr>
            </a:p>
          </p:txBody>
        </p:sp>
        <p:sp>
          <p:nvSpPr>
            <p:cNvPr id="36" name="Rectangle 35"/>
            <p:cNvSpPr/>
            <p:nvPr/>
          </p:nvSpPr>
          <p:spPr>
            <a:xfrm>
              <a:off x="3849367" y="2420777"/>
              <a:ext cx="304800" cy="137160"/>
            </a:xfrm>
            <a:prstGeom prst="rect">
              <a:avLst/>
            </a:prstGeom>
            <a:solidFill>
              <a:schemeClr val="bg1"/>
            </a:solidFill>
            <a:ln>
              <a:solidFill>
                <a:schemeClr val="tx1"/>
              </a:solidFill>
            </a:ln>
          </p:spPr>
          <p:txBody>
            <a:bodyPr wrap="none" lIns="0" tIns="45720" rIns="0" bIns="45720" rtlCol="0" anchor="ctr" anchorCtr="0">
              <a:noAutofit/>
            </a:bodyPr>
            <a:lstStyle/>
            <a:p>
              <a:pPr algn="ctr"/>
              <a:r>
                <a:rPr lang="en-US" sz="800" b="1" dirty="0" smtClean="0">
                  <a:solidFill>
                    <a:srgbClr val="0070C0"/>
                  </a:solidFill>
                  <a:latin typeface="Calibri" pitchFamily="34" charset="0"/>
                </a:rPr>
                <a:t>YES</a:t>
              </a:r>
              <a:endParaRPr lang="en-US" sz="800" b="1" dirty="0">
                <a:solidFill>
                  <a:srgbClr val="0070C0"/>
                </a:solidFill>
                <a:latin typeface="Calibri" pitchFamily="34" charset="0"/>
              </a:endParaRPr>
            </a:p>
          </p:txBody>
        </p:sp>
        <p:sp>
          <p:nvSpPr>
            <p:cNvPr id="37" name="Rectangle 36"/>
            <p:cNvSpPr/>
            <p:nvPr/>
          </p:nvSpPr>
          <p:spPr>
            <a:xfrm>
              <a:off x="3849367" y="2630327"/>
              <a:ext cx="304800" cy="137160"/>
            </a:xfrm>
            <a:prstGeom prst="rect">
              <a:avLst/>
            </a:prstGeom>
            <a:solidFill>
              <a:schemeClr val="bg1"/>
            </a:solidFill>
            <a:ln>
              <a:solidFill>
                <a:srgbClr val="FF0000"/>
              </a:solidFill>
            </a:ln>
          </p:spPr>
          <p:txBody>
            <a:bodyPr wrap="none" lIns="0" tIns="45720" rIns="0" bIns="45720" rtlCol="0" anchor="ctr" anchorCtr="0">
              <a:noAutofit/>
            </a:bodyPr>
            <a:lstStyle/>
            <a:p>
              <a:pPr algn="ctr"/>
              <a:r>
                <a:rPr lang="en-US" sz="800" b="1" dirty="0" smtClean="0">
                  <a:solidFill>
                    <a:srgbClr val="FF0000"/>
                  </a:solidFill>
                  <a:latin typeface="Calibri" pitchFamily="34" charset="0"/>
                </a:rPr>
                <a:t>NO</a:t>
              </a:r>
              <a:endParaRPr lang="en-US" sz="800" b="1" dirty="0">
                <a:solidFill>
                  <a:srgbClr val="FF0000"/>
                </a:solidFill>
                <a:latin typeface="Calibri" pitchFamily="34" charset="0"/>
              </a:endParaRPr>
            </a:p>
          </p:txBody>
        </p:sp>
        <p:cxnSp>
          <p:nvCxnSpPr>
            <p:cNvPr id="38" name="Elbow Connector 37"/>
            <p:cNvCxnSpPr>
              <a:stCxn id="16" idx="3"/>
              <a:endCxn id="37" idx="1"/>
            </p:cNvCxnSpPr>
            <p:nvPr/>
          </p:nvCxnSpPr>
          <p:spPr>
            <a:xfrm>
              <a:off x="3703633" y="2594133"/>
              <a:ext cx="145734" cy="104774"/>
            </a:xfrm>
            <a:prstGeom prst="bentConnector3">
              <a:avLst>
                <a:gd name="adj1" fmla="val 50000"/>
              </a:avLst>
            </a:prstGeom>
            <a:ln>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39" name="Elbow Connector 38"/>
            <p:cNvCxnSpPr>
              <a:stCxn id="16" idx="3"/>
              <a:endCxn id="36" idx="1"/>
            </p:cNvCxnSpPr>
            <p:nvPr/>
          </p:nvCxnSpPr>
          <p:spPr>
            <a:xfrm flipV="1">
              <a:off x="3703633" y="2489357"/>
              <a:ext cx="145734" cy="104776"/>
            </a:xfrm>
            <a:prstGeom prst="bentConnector3">
              <a:avLst>
                <a:gd name="adj1" fmla="val 50000"/>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36" idx="3"/>
            </p:cNvCxnSpPr>
            <p:nvPr/>
          </p:nvCxnSpPr>
          <p:spPr>
            <a:xfrm>
              <a:off x="4154167" y="2489357"/>
              <a:ext cx="447675" cy="0"/>
            </a:xfrm>
            <a:prstGeom prst="straightConnector1">
              <a:avLst/>
            </a:prstGeom>
            <a:ln w="190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7" idx="3"/>
            </p:cNvCxnSpPr>
            <p:nvPr/>
          </p:nvCxnSpPr>
          <p:spPr>
            <a:xfrm>
              <a:off x="4154167" y="2698907"/>
              <a:ext cx="123825" cy="0"/>
            </a:xfrm>
            <a:prstGeom prst="straightConnector1">
              <a:avLst/>
            </a:prstGeom>
            <a:ln cap="sq">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4163690" y="2571746"/>
              <a:ext cx="251992" cy="246221"/>
            </a:xfrm>
            <a:prstGeom prst="rect">
              <a:avLst/>
            </a:prstGeom>
            <a:noFill/>
          </p:spPr>
          <p:txBody>
            <a:bodyPr wrap="none" rtlCol="0">
              <a:spAutoFit/>
            </a:bodyPr>
            <a:lstStyle/>
            <a:p>
              <a:r>
                <a:rPr lang="en-US" sz="1000" dirty="0" smtClean="0">
                  <a:solidFill>
                    <a:srgbClr val="FF0000"/>
                  </a:solidFill>
                  <a:latin typeface="Calibri" pitchFamily="34" charset="0"/>
                </a:rPr>
                <a:t>X</a:t>
              </a:r>
              <a:endParaRPr lang="en-US" sz="1000" dirty="0">
                <a:solidFill>
                  <a:srgbClr val="FF0000"/>
                </a:solidFill>
                <a:latin typeface="Calibri" pitchFamily="34" charset="0"/>
              </a:endParaRPr>
            </a:p>
          </p:txBody>
        </p:sp>
      </p:grpSp>
      <p:sp>
        <p:nvSpPr>
          <p:cNvPr id="101" name="Slide Number Placeholder 100"/>
          <p:cNvSpPr>
            <a:spLocks noGrp="1"/>
          </p:cNvSpPr>
          <p:nvPr>
            <p:ph type="sldNum" sz="quarter" idx="12"/>
          </p:nvPr>
        </p:nvSpPr>
        <p:spPr/>
        <p:txBody>
          <a:bodyPr/>
          <a:lstStyle/>
          <a:p>
            <a:fld id="{6C39E7C8-600F-A142-BBF0-CEF9FF1B63C7}" type="slidenum">
              <a:rPr lang="en-US" smtClean="0"/>
              <a:pPr/>
              <a:t>11</a:t>
            </a:fld>
            <a:endParaRPr lang="en-US" dirty="0"/>
          </a:p>
        </p:txBody>
      </p:sp>
    </p:spTree>
    <p:extLst>
      <p:ext uri="{BB962C8B-B14F-4D97-AF65-F5344CB8AC3E}">
        <p14:creationId xmlns="" xmlns:p14="http://schemas.microsoft.com/office/powerpoint/2010/main" val="474379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323896"/>
            <a:ext cx="8995064" cy="990600"/>
          </a:xfrm>
        </p:spPr>
        <p:txBody>
          <a:bodyPr>
            <a:noAutofit/>
          </a:bodyPr>
          <a:lstStyle/>
          <a:p>
            <a:pPr algn="ctr"/>
            <a:r>
              <a:rPr lang="en-US" sz="2800" b="1" dirty="0" smtClean="0">
                <a:solidFill>
                  <a:srgbClr val="0070C0"/>
                </a:solidFill>
              </a:rPr>
              <a:t>How are Community Powers Enforceable?</a:t>
            </a:r>
            <a:endParaRPr lang="en-US" sz="2800" b="1" dirty="0">
              <a:solidFill>
                <a:srgbClr val="0070C0"/>
              </a:solidFill>
            </a:endParaRPr>
          </a:p>
        </p:txBody>
      </p:sp>
      <p:sp>
        <p:nvSpPr>
          <p:cNvPr id="3" name="Content Placeholder 2"/>
          <p:cNvSpPr>
            <a:spLocks noGrp="1"/>
          </p:cNvSpPr>
          <p:nvPr>
            <p:ph idx="1"/>
          </p:nvPr>
        </p:nvSpPr>
        <p:spPr>
          <a:xfrm>
            <a:off x="457200" y="1250948"/>
            <a:ext cx="8537864" cy="647687"/>
          </a:xfrm>
        </p:spPr>
        <p:txBody>
          <a:bodyPr>
            <a:noAutofit/>
          </a:bodyPr>
          <a:lstStyle/>
          <a:p>
            <a:pPr>
              <a:spcBef>
                <a:spcPts val="1680"/>
              </a:spcBef>
            </a:pPr>
            <a:r>
              <a:rPr lang="en-US" sz="1600" dirty="0" smtClean="0"/>
              <a:t>Under both models, each SO/AC has ability to remove director(s) selected by that SO/AC</a:t>
            </a:r>
          </a:p>
          <a:p>
            <a:pPr>
              <a:spcBef>
                <a:spcPts val="1680"/>
              </a:spcBef>
            </a:pPr>
            <a:r>
              <a:rPr lang="en-US" sz="1600" dirty="0" smtClean="0"/>
              <a:t>Under both models, the community — through SOs/ACs — has the ability to use the </a:t>
            </a:r>
            <a:br>
              <a:rPr lang="en-US" sz="1600" dirty="0" smtClean="0"/>
            </a:br>
            <a:r>
              <a:rPr lang="en-US" sz="1600" dirty="0" smtClean="0"/>
              <a:t>IRP process and its related internally binding arbitration to enforce community powers: </a:t>
            </a:r>
          </a:p>
          <a:p>
            <a:pPr lvl="1">
              <a:spcBef>
                <a:spcPts val="1680"/>
              </a:spcBef>
            </a:pPr>
            <a:r>
              <a:rPr lang="en-US" sz="1400" dirty="0" smtClean="0"/>
              <a:t>If  the ICANN Board were to ignore the provisions of the Bylaws and the outcome of </a:t>
            </a:r>
            <a:br>
              <a:rPr lang="en-US" sz="1400" dirty="0" smtClean="0"/>
            </a:br>
            <a:r>
              <a:rPr lang="en-US" sz="1400" dirty="0" smtClean="0"/>
              <a:t>internally binding arbitration, SOs/ACs  could:</a:t>
            </a:r>
          </a:p>
          <a:p>
            <a:pPr lvl="2">
              <a:spcBef>
                <a:spcPts val="1680"/>
              </a:spcBef>
            </a:pPr>
            <a:r>
              <a:rPr lang="en-US" sz="1400" dirty="0" smtClean="0"/>
              <a:t>trigger community consideration of full Board recall (accomplished by Designator removal actions and/or springing resignations; note also that replacement directors themselves would have standing to enforce if former directors refused to vacate)  </a:t>
            </a:r>
          </a:p>
          <a:p>
            <a:pPr lvl="2">
              <a:spcBef>
                <a:spcPts val="1680"/>
              </a:spcBef>
            </a:pPr>
            <a:r>
              <a:rPr lang="en-US" sz="1400" dirty="0" smtClean="0"/>
              <a:t>seek enforcement of the  internally binding IRP decision (as binding arbitration award)in court through </a:t>
            </a:r>
          </a:p>
          <a:p>
            <a:pPr lvl="3">
              <a:spcBef>
                <a:spcPts val="1680"/>
              </a:spcBef>
            </a:pPr>
            <a:r>
              <a:rPr lang="en-US" sz="1400" dirty="0" smtClean="0"/>
              <a:t>an SO or AC that qualified as a legal person or </a:t>
            </a:r>
          </a:p>
          <a:p>
            <a:pPr lvl="3">
              <a:spcBef>
                <a:spcPts val="1680"/>
              </a:spcBef>
            </a:pPr>
            <a:r>
              <a:rPr lang="en-US" sz="1400" dirty="0" smtClean="0"/>
              <a:t>a director (or officer) of ICANN asserting that failure of ICANN to abide by internally binding decision as provided in the Bylaws is a breach of the Bylaws *</a:t>
            </a:r>
          </a:p>
          <a:p>
            <a:pPr lvl="1">
              <a:spcBef>
                <a:spcPts val="1680"/>
              </a:spcBef>
              <a:buNone/>
            </a:pPr>
            <a:r>
              <a:rPr lang="en-US" sz="1400" dirty="0" smtClean="0"/>
              <a:t>	</a:t>
            </a:r>
            <a:r>
              <a:rPr lang="en-US" sz="1200" b="1" dirty="0" smtClean="0">
                <a:solidFill>
                  <a:srgbClr val="0070C0"/>
                </a:solidFill>
              </a:rPr>
              <a:t>*  In a dispute between the community and the Board, it is not inconceivable – it may even be even likely – that at least one director appointed by an AC or SO would be willing to stand up for the processes embedded in the Bylaws</a:t>
            </a:r>
            <a:r>
              <a:rPr lang="en-US" sz="1200" b="1" i="1" dirty="0" smtClean="0">
                <a:solidFill>
                  <a:srgbClr val="0070C0"/>
                </a:solidFill>
              </a:rPr>
              <a:t>  </a:t>
            </a:r>
            <a:r>
              <a:rPr lang="en-US" sz="1400" i="1" dirty="0" smtClean="0"/>
              <a:t/>
            </a:r>
            <a:br>
              <a:rPr lang="en-US" sz="1400" i="1" dirty="0" smtClean="0"/>
            </a:br>
            <a:endParaRPr lang="en-US" sz="1400" i="1" dirty="0" smtClean="0"/>
          </a:p>
        </p:txBody>
      </p:sp>
      <p:sp>
        <p:nvSpPr>
          <p:cNvPr id="5" name="Date Placeholder 4"/>
          <p:cNvSpPr>
            <a:spLocks noGrp="1"/>
          </p:cNvSpPr>
          <p:nvPr>
            <p:ph type="dt" sz="half" idx="10"/>
          </p:nvPr>
        </p:nvSpPr>
        <p:spPr/>
        <p:txBody>
          <a:bodyPr/>
          <a:lstStyle/>
          <a:p>
            <a:fld id="{C5D445C4-ACFF-4BA6-86A4-6DA935CDF37C}" type="datetime1">
              <a:rPr lang="en-US" smtClean="0"/>
              <a:pPr/>
              <a:t>7/7/2015</a:t>
            </a:fld>
            <a:endParaRPr lang="en-US" dirty="0"/>
          </a:p>
        </p:txBody>
      </p:sp>
      <p:sp>
        <p:nvSpPr>
          <p:cNvPr id="7" name="Content Placeholder 2"/>
          <p:cNvSpPr txBox="1">
            <a:spLocks/>
          </p:cNvSpPr>
          <p:nvPr/>
        </p:nvSpPr>
        <p:spPr>
          <a:xfrm>
            <a:off x="457200" y="2044956"/>
            <a:ext cx="2971800" cy="2891495"/>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endParaRPr lang="en-US" sz="1800" i="1" dirty="0" smtClean="0"/>
          </a:p>
        </p:txBody>
      </p:sp>
      <p:sp>
        <p:nvSpPr>
          <p:cNvPr id="9" name="Content Placeholder 2"/>
          <p:cNvSpPr txBox="1">
            <a:spLocks/>
          </p:cNvSpPr>
          <p:nvPr/>
        </p:nvSpPr>
        <p:spPr>
          <a:xfrm>
            <a:off x="457200" y="5531371"/>
            <a:ext cx="8537864" cy="893072"/>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lvl="1">
              <a:spcBef>
                <a:spcPts val="1680"/>
              </a:spcBef>
            </a:pPr>
            <a:endParaRPr lang="en-US" sz="1200" dirty="0" smtClean="0"/>
          </a:p>
        </p:txBody>
      </p:sp>
      <p:sp>
        <p:nvSpPr>
          <p:cNvPr id="8" name="Slide Number Placeholder 7"/>
          <p:cNvSpPr>
            <a:spLocks noGrp="1"/>
          </p:cNvSpPr>
          <p:nvPr>
            <p:ph type="sldNum" sz="quarter" idx="12"/>
          </p:nvPr>
        </p:nvSpPr>
        <p:spPr/>
        <p:txBody>
          <a:bodyPr/>
          <a:lstStyle/>
          <a:p>
            <a:fld id="{6C39E7C8-600F-A142-BBF0-CEF9FF1B63C7}" type="slidenum">
              <a:rPr lang="en-US" smtClean="0"/>
              <a:pPr/>
              <a:t>12</a:t>
            </a:fld>
            <a:endParaRPr lang="en-US" dirty="0"/>
          </a:p>
        </p:txBody>
      </p:sp>
    </p:spTree>
    <p:extLst>
      <p:ext uri="{BB962C8B-B14F-4D97-AF65-F5344CB8AC3E}">
        <p14:creationId xmlns="" xmlns:p14="http://schemas.microsoft.com/office/powerpoint/2010/main" val="474379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0070C0"/>
                </a:solidFill>
              </a:rPr>
              <a:t>Implementing the Models</a:t>
            </a:r>
            <a:endParaRPr lang="en-US" sz="2800" b="1" dirty="0">
              <a:solidFill>
                <a:srgbClr val="0070C0"/>
              </a:solidFill>
            </a:endParaRPr>
          </a:p>
        </p:txBody>
      </p:sp>
      <p:sp>
        <p:nvSpPr>
          <p:cNvPr id="3" name="Content Placeholder 2"/>
          <p:cNvSpPr>
            <a:spLocks noGrp="1"/>
          </p:cNvSpPr>
          <p:nvPr>
            <p:ph idx="1"/>
          </p:nvPr>
        </p:nvSpPr>
        <p:spPr/>
        <p:txBody>
          <a:bodyPr/>
          <a:lstStyle/>
          <a:p>
            <a:r>
              <a:rPr lang="en-US" sz="1600" dirty="0" smtClean="0"/>
              <a:t>The discussion that follows includes counsel’s ideas on how the two models could be implemented and how some of the concerns that have been identified could be addressed.  </a:t>
            </a:r>
          </a:p>
          <a:p>
            <a:r>
              <a:rPr lang="en-US" sz="1600" dirty="0" smtClean="0"/>
              <a:t>These implementation ideas include greater detail than set forth in the models as proposed and include some modifications to aid in implementation</a:t>
            </a:r>
            <a:r>
              <a:rPr lang="en-US" dirty="0" smtClean="0"/>
              <a:t>   </a:t>
            </a:r>
            <a:endParaRPr lang="en-US" dirty="0"/>
          </a:p>
        </p:txBody>
      </p:sp>
      <p:sp>
        <p:nvSpPr>
          <p:cNvPr id="4" name="Date Placeholder 3"/>
          <p:cNvSpPr>
            <a:spLocks noGrp="1"/>
          </p:cNvSpPr>
          <p:nvPr>
            <p:ph type="dt" sz="half" idx="10"/>
          </p:nvPr>
        </p:nvSpPr>
        <p:spPr/>
        <p:txBody>
          <a:bodyPr/>
          <a:lstStyle/>
          <a:p>
            <a:fld id="{79C3B1C8-01FA-465E-B5CC-6852F458648E}"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81200" y="440636"/>
            <a:ext cx="5257800" cy="646331"/>
          </a:xfrm>
          <a:prstGeom prst="rect">
            <a:avLst/>
          </a:prstGeom>
          <a:noFill/>
        </p:spPr>
        <p:txBody>
          <a:bodyPr wrap="square" rtlCol="0">
            <a:spAutoFit/>
          </a:bodyPr>
          <a:lstStyle/>
          <a:p>
            <a:pPr algn="ctr"/>
            <a:r>
              <a:rPr lang="en-US" b="1" dirty="0" smtClean="0">
                <a:solidFill>
                  <a:srgbClr val="0070C0"/>
                </a:solidFill>
              </a:rPr>
              <a:t>Review of Current ICANN Structure:</a:t>
            </a:r>
          </a:p>
          <a:p>
            <a:pPr algn="ctr"/>
            <a:r>
              <a:rPr lang="en-US" b="1" i="1" dirty="0" smtClean="0">
                <a:solidFill>
                  <a:srgbClr val="0070C0"/>
                </a:solidFill>
              </a:rPr>
              <a:t>VOLUNTARY QUASI-DESIGNATOR MODEL</a:t>
            </a:r>
            <a:endParaRPr lang="en-US" b="1" i="1" dirty="0">
              <a:solidFill>
                <a:srgbClr val="0070C0"/>
              </a:solidFill>
            </a:endParaRPr>
          </a:p>
        </p:txBody>
      </p:sp>
      <p:sp>
        <p:nvSpPr>
          <p:cNvPr id="6" name="TextBox 5"/>
          <p:cNvSpPr txBox="1"/>
          <p:nvPr/>
        </p:nvSpPr>
        <p:spPr>
          <a:xfrm>
            <a:off x="1217691" y="1295400"/>
            <a:ext cx="6629400" cy="1292662"/>
          </a:xfrm>
          <a:prstGeom prst="rect">
            <a:avLst/>
          </a:prstGeom>
          <a:noFill/>
          <a:ln w="38100">
            <a:solidFill>
              <a:schemeClr val="tx1">
                <a:alpha val="60000"/>
              </a:schemeClr>
            </a:solidFill>
          </a:ln>
        </p:spPr>
        <p:txBody>
          <a:bodyPr wrap="square" rtlCol="0">
            <a:spAutoFit/>
          </a:bodyPr>
          <a:lstStyle/>
          <a:p>
            <a:pPr algn="ctr"/>
            <a:r>
              <a:rPr lang="en-US" u="sng" dirty="0" smtClean="0"/>
              <a:t>ICANN BOARD OF DIRECTORS</a:t>
            </a:r>
          </a:p>
          <a:p>
            <a:pPr marL="285750" indent="-285750">
              <a:buFont typeface="Arial" panose="020B0604020202020204" pitchFamily="34" charset="0"/>
              <a:buChar char="•"/>
            </a:pPr>
            <a:r>
              <a:rPr lang="en-US" sz="1200" dirty="0" smtClean="0"/>
              <a:t>Sole power to amend Articles/Bylaws</a:t>
            </a:r>
          </a:p>
          <a:p>
            <a:pPr marL="285750" indent="-285750">
              <a:buFont typeface="Arial" panose="020B0604020202020204" pitchFamily="34" charset="0"/>
              <a:buChar char="•"/>
            </a:pPr>
            <a:r>
              <a:rPr lang="en-US" sz="1200" dirty="0" smtClean="0"/>
              <a:t>May be able to remove individual directors without input from SOs/ACs </a:t>
            </a:r>
          </a:p>
          <a:p>
            <a:r>
              <a:rPr lang="en-US" sz="1200" dirty="0" smtClean="0"/>
              <a:t>        (depends on whether court recognizes SOs/ACs/Nom Comm as Designators)</a:t>
            </a:r>
          </a:p>
          <a:p>
            <a:pPr marL="285750" indent="-285750">
              <a:buFont typeface="Arial" panose="020B0604020202020204" pitchFamily="34" charset="0"/>
              <a:buChar char="•"/>
            </a:pPr>
            <a:r>
              <a:rPr lang="en-US" sz="1200" dirty="0" smtClean="0"/>
              <a:t>Can disregard review panel decisions and community input  without legal consequence</a:t>
            </a:r>
          </a:p>
          <a:p>
            <a:pPr marL="285750" indent="-285750" algn="ctr">
              <a:buFont typeface="Arial" panose="020B0604020202020204" pitchFamily="34" charset="0"/>
              <a:buChar char="•"/>
            </a:pPr>
            <a:endParaRPr lang="en-US" sz="1200" dirty="0"/>
          </a:p>
        </p:txBody>
      </p:sp>
      <p:sp>
        <p:nvSpPr>
          <p:cNvPr id="7" name="TextBox 6"/>
          <p:cNvSpPr txBox="1"/>
          <p:nvPr/>
        </p:nvSpPr>
        <p:spPr>
          <a:xfrm>
            <a:off x="2055891" y="5414390"/>
            <a:ext cx="4953000" cy="1200329"/>
          </a:xfrm>
          <a:prstGeom prst="rect">
            <a:avLst/>
          </a:prstGeom>
          <a:noFill/>
          <a:ln w="38100">
            <a:solidFill>
              <a:schemeClr val="tx1">
                <a:alpha val="50000"/>
              </a:schemeClr>
            </a:solidFill>
          </a:ln>
        </p:spPr>
        <p:txBody>
          <a:bodyPr wrap="square" rtlCol="0">
            <a:spAutoFit/>
          </a:bodyPr>
          <a:lstStyle/>
          <a:p>
            <a:pPr algn="ctr"/>
            <a:r>
              <a:rPr lang="en-US" u="sng" dirty="0" smtClean="0"/>
              <a:t>QUASI-DESIGNATORS</a:t>
            </a:r>
          </a:p>
          <a:p>
            <a:pPr algn="ctr"/>
            <a:r>
              <a:rPr lang="en-US" dirty="0" smtClean="0"/>
              <a:t>GNSO, ccNSO, ASO</a:t>
            </a:r>
          </a:p>
          <a:p>
            <a:pPr algn="ctr"/>
            <a:r>
              <a:rPr lang="en-US" dirty="0" smtClean="0"/>
              <a:t>ALAC</a:t>
            </a:r>
          </a:p>
          <a:p>
            <a:pPr algn="ctr"/>
            <a:r>
              <a:rPr lang="en-US" dirty="0" smtClean="0"/>
              <a:t>Nominating Committee</a:t>
            </a:r>
            <a:endParaRPr lang="en-US" dirty="0"/>
          </a:p>
        </p:txBody>
      </p:sp>
      <p:cxnSp>
        <p:nvCxnSpPr>
          <p:cNvPr id="9" name="Straight Arrow Connector 8"/>
          <p:cNvCxnSpPr>
            <a:stCxn id="7" idx="0"/>
            <a:endCxn id="6" idx="2"/>
          </p:cNvCxnSpPr>
          <p:nvPr/>
        </p:nvCxnSpPr>
        <p:spPr>
          <a:xfrm flipV="1">
            <a:off x="4532391" y="2588062"/>
            <a:ext cx="0" cy="28263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775650" y="2828996"/>
            <a:ext cx="3663500" cy="2123658"/>
          </a:xfrm>
          <a:prstGeom prst="rect">
            <a:avLst/>
          </a:prstGeom>
          <a:noFill/>
        </p:spPr>
        <p:txBody>
          <a:bodyPr wrap="square" rtlCol="0">
            <a:spAutoFit/>
          </a:bodyPr>
          <a:lstStyle/>
          <a:p>
            <a:r>
              <a:rPr lang="en-US" sz="1200" u="sng" dirty="0" smtClean="0"/>
              <a:t>Quasi-Designators</a:t>
            </a:r>
            <a:r>
              <a:rPr lang="en-US" sz="1200" dirty="0" smtClean="0"/>
              <a:t>:</a:t>
            </a:r>
          </a:p>
          <a:p>
            <a:pPr marL="174625" indent="-174625">
              <a:buFont typeface="Arial" panose="020B0604020202020204" pitchFamily="34" charset="0"/>
              <a:buChar char="•"/>
            </a:pPr>
            <a:r>
              <a:rPr lang="en-US" sz="1200" dirty="0" smtClean="0"/>
              <a:t>Bylaws provide that GNSO, ccNSO, ASO, ALAC, and Nominating Committee each have rights to appoint directors (“quasi-designator rights”)</a:t>
            </a:r>
          </a:p>
          <a:p>
            <a:pPr marL="174625" indent="-174625">
              <a:buFont typeface="Arial" panose="020B0604020202020204" pitchFamily="34" charset="0"/>
              <a:buChar char="•"/>
            </a:pPr>
            <a:r>
              <a:rPr lang="en-US" sz="1200" dirty="0" smtClean="0"/>
              <a:t>May have the right under California law to remove/replace appointed directors (if they are legally recognized as designators)</a:t>
            </a:r>
          </a:p>
          <a:p>
            <a:pPr marL="174625" indent="-174625">
              <a:buFont typeface="Arial" panose="020B0604020202020204" pitchFamily="34" charset="0"/>
              <a:buChar char="•"/>
            </a:pPr>
            <a:r>
              <a:rPr lang="en-US" sz="1200" dirty="0" smtClean="0"/>
              <a:t>No legal power to approve or veto Articles/Bylaws amendments</a:t>
            </a:r>
          </a:p>
          <a:p>
            <a:pPr marL="174625" indent="-174625">
              <a:buFont typeface="Arial" panose="020B0604020202020204" pitchFamily="34" charset="0"/>
              <a:buChar char="•"/>
            </a:pPr>
            <a:r>
              <a:rPr lang="en-US" sz="1200" dirty="0" smtClean="0"/>
              <a:t>Most are not legal persons</a:t>
            </a:r>
          </a:p>
          <a:p>
            <a:pPr marL="285750" indent="-285750">
              <a:buFont typeface="Arial" panose="020B0604020202020204" pitchFamily="34" charset="0"/>
              <a:buChar char="•"/>
            </a:pPr>
            <a:endParaRPr lang="en-US" sz="1200" dirty="0"/>
          </a:p>
        </p:txBody>
      </p:sp>
      <p:sp>
        <p:nvSpPr>
          <p:cNvPr id="12" name="TextBox 11"/>
          <p:cNvSpPr txBox="1"/>
          <p:nvPr/>
        </p:nvSpPr>
        <p:spPr>
          <a:xfrm>
            <a:off x="647076" y="2743200"/>
            <a:ext cx="3657600" cy="2862322"/>
          </a:xfrm>
          <a:prstGeom prst="rect">
            <a:avLst/>
          </a:prstGeom>
          <a:noFill/>
        </p:spPr>
        <p:txBody>
          <a:bodyPr wrap="square" rtlCol="0">
            <a:spAutoFit/>
          </a:bodyPr>
          <a:lstStyle/>
          <a:p>
            <a:r>
              <a:rPr lang="en-US" sz="1200" u="sng" dirty="0" smtClean="0"/>
              <a:t>Accountability/Enforceability Issues</a:t>
            </a:r>
            <a:r>
              <a:rPr lang="en-US" sz="1200" dirty="0" smtClean="0"/>
              <a:t>:</a:t>
            </a:r>
          </a:p>
          <a:p>
            <a:pPr marL="171450" indent="-171450">
              <a:buFont typeface="Arial" panose="020B0604020202020204" pitchFamily="34" charset="0"/>
              <a:buChar char="•"/>
            </a:pPr>
            <a:r>
              <a:rPr lang="en-US" sz="1200" dirty="0" smtClean="0"/>
              <a:t>Board has full control over ICANN, subject to mission stated in Articles of Incorporation and Bylaws, and duty to act in ICANN’s best interests</a:t>
            </a:r>
          </a:p>
          <a:p>
            <a:pPr marL="171450" indent="-171450">
              <a:buFont typeface="Arial" panose="020B0604020202020204" pitchFamily="34" charset="0"/>
              <a:buChar char="•"/>
            </a:pPr>
            <a:r>
              <a:rPr lang="en-US" sz="1200" dirty="0" smtClean="0"/>
              <a:t>Bylaws grant SOs/ACs the right to appoint directors, but not power to remove those appointed; corporate law may provide such a right, depending on interpretation of current Bylaws</a:t>
            </a:r>
          </a:p>
          <a:p>
            <a:pPr marL="171450" indent="-171450">
              <a:buFont typeface="Arial" panose="020B0604020202020204" pitchFamily="34" charset="0"/>
              <a:buChar char="•"/>
            </a:pPr>
            <a:r>
              <a:rPr lang="en-US" sz="1200" dirty="0" smtClean="0"/>
              <a:t>Those without legal personhood have no standing to sue in court</a:t>
            </a:r>
          </a:p>
          <a:p>
            <a:pPr marL="171450" indent="-171450">
              <a:buFont typeface="Arial" panose="020B0604020202020204" pitchFamily="34" charset="0"/>
              <a:buChar char="•"/>
            </a:pPr>
            <a:r>
              <a:rPr lang="en-US" sz="1200" dirty="0" smtClean="0"/>
              <a:t>Significant uncertainty exists regarding enforceability of SO/AC rights to appoint or remove directors</a:t>
            </a:r>
          </a:p>
          <a:p>
            <a:pPr marL="171450" indent="-171450">
              <a:buFont typeface="Arial" panose="020B0604020202020204" pitchFamily="34" charset="0"/>
              <a:buChar char="•"/>
            </a:pPr>
            <a:endParaRPr lang="en-US" sz="1200" dirty="0"/>
          </a:p>
        </p:txBody>
      </p:sp>
      <p:sp>
        <p:nvSpPr>
          <p:cNvPr id="10" name="Date Placeholder 4"/>
          <p:cNvSpPr>
            <a:spLocks noGrp="1"/>
          </p:cNvSpPr>
          <p:nvPr>
            <p:ph type="dt" sz="half" idx="10"/>
          </p:nvPr>
        </p:nvSpPr>
        <p:spPr>
          <a:xfrm>
            <a:off x="457200" y="18288"/>
            <a:ext cx="2895600" cy="329184"/>
          </a:xfrm>
        </p:spPr>
        <p:txBody>
          <a:bodyPr/>
          <a:lstStyle/>
          <a:p>
            <a:fld id="{54AB7F1D-5064-402C-B559-A08AA09A6789}" type="datetime1">
              <a:rPr lang="en-US" smtClean="0"/>
              <a:pPr/>
              <a:t>7/7/2015</a:t>
            </a:fld>
            <a:endParaRPr lang="en-US" dirty="0"/>
          </a:p>
        </p:txBody>
      </p:sp>
      <p:sp>
        <p:nvSpPr>
          <p:cNvPr id="13" name="Footer Placeholder 3"/>
          <p:cNvSpPr>
            <a:spLocks noGrp="1"/>
          </p:cNvSpPr>
          <p:nvPr>
            <p:ph type="ftr" sz="quarter" idx="11"/>
          </p:nvPr>
        </p:nvSpPr>
        <p:spPr>
          <a:xfrm>
            <a:off x="3429000" y="18288"/>
            <a:ext cx="4114800" cy="329184"/>
          </a:xfrm>
        </p:spPr>
        <p:txBody>
          <a:bodyPr/>
          <a:lstStyle/>
          <a:p>
            <a:r>
              <a:rPr lang="en-US" dirty="0" smtClean="0"/>
              <a:t>DRAFT FOR COMMENT</a:t>
            </a:r>
            <a:endParaRPr lang="en-US" dirty="0"/>
          </a:p>
        </p:txBody>
      </p:sp>
      <p:sp>
        <p:nvSpPr>
          <p:cNvPr id="14" name="Slide Number Placeholder 13"/>
          <p:cNvSpPr>
            <a:spLocks noGrp="1"/>
          </p:cNvSpPr>
          <p:nvPr>
            <p:ph type="sldNum" sz="quarter" idx="12"/>
          </p:nvPr>
        </p:nvSpPr>
        <p:spPr/>
        <p:txBody>
          <a:bodyPr/>
          <a:lstStyle/>
          <a:p>
            <a:pPr algn="r"/>
            <a:fld id="{6C39E7C8-600F-A142-BBF0-CEF9FF1B63C7}" type="slidenum">
              <a:rPr lang="en-US" smtClean="0"/>
              <a:pPr algn="r"/>
              <a:t>14</a:t>
            </a:fld>
            <a:endParaRPr lang="en-US" dirty="0"/>
          </a:p>
        </p:txBody>
      </p:sp>
    </p:spTree>
    <p:extLst>
      <p:ext uri="{BB962C8B-B14F-4D97-AF65-F5344CB8AC3E}">
        <p14:creationId xmlns:p14="http://schemas.microsoft.com/office/powerpoint/2010/main" xmlns="" val="2673341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424934"/>
            <a:ext cx="6400800" cy="369332"/>
          </a:xfrm>
          <a:prstGeom prst="rect">
            <a:avLst/>
          </a:prstGeom>
          <a:noFill/>
        </p:spPr>
        <p:txBody>
          <a:bodyPr wrap="square" rtlCol="0">
            <a:spAutoFit/>
          </a:bodyPr>
          <a:lstStyle/>
          <a:p>
            <a:pPr algn="ctr"/>
            <a:r>
              <a:rPr lang="en-US" b="1" dirty="0" smtClean="0">
                <a:solidFill>
                  <a:srgbClr val="0070C0"/>
                </a:solidFill>
              </a:rPr>
              <a:t>Implementing the Empowered SO/AC Models:</a:t>
            </a:r>
            <a:endParaRPr lang="en-US" b="1" dirty="0">
              <a:solidFill>
                <a:srgbClr val="0070C0"/>
              </a:solidFill>
            </a:endParaRPr>
          </a:p>
        </p:txBody>
      </p:sp>
      <p:sp>
        <p:nvSpPr>
          <p:cNvPr id="6" name="TextBox 5"/>
          <p:cNvSpPr txBox="1"/>
          <p:nvPr/>
        </p:nvSpPr>
        <p:spPr>
          <a:xfrm>
            <a:off x="472439" y="685800"/>
            <a:ext cx="8229599" cy="1046440"/>
          </a:xfrm>
          <a:prstGeom prst="rect">
            <a:avLst/>
          </a:prstGeom>
          <a:noFill/>
        </p:spPr>
        <p:txBody>
          <a:bodyPr wrap="square" rtlCol="0">
            <a:spAutoFit/>
          </a:bodyPr>
          <a:lstStyle/>
          <a:p>
            <a:pPr algn="ctr"/>
            <a:r>
              <a:rPr lang="en-US" b="1" i="1" cap="all" dirty="0" smtClean="0">
                <a:solidFill>
                  <a:srgbClr val="0070C0"/>
                </a:solidFill>
              </a:rPr>
              <a:t>Enhanced Voluntary Compliance Phase:  </a:t>
            </a:r>
            <a:r>
              <a:rPr lang="en-US" b="1" i="1" dirty="0" smtClean="0">
                <a:solidFill>
                  <a:srgbClr val="0070C0"/>
                </a:solidFill>
              </a:rPr>
              <a:t>BOTH MODELS</a:t>
            </a:r>
          </a:p>
          <a:p>
            <a:pPr algn="ctr"/>
            <a:endParaRPr lang="en-US" sz="800" i="1" dirty="0" smtClean="0">
              <a:solidFill>
                <a:srgbClr val="0070C0"/>
              </a:solidFill>
            </a:endParaRPr>
          </a:p>
          <a:p>
            <a:pPr algn="ctr"/>
            <a:r>
              <a:rPr lang="en-US" i="1" dirty="0" smtClean="0">
                <a:solidFill>
                  <a:srgbClr val="0070C0"/>
                </a:solidFill>
              </a:rPr>
              <a:t>Same</a:t>
            </a:r>
            <a:r>
              <a:rPr lang="en-US" dirty="0" smtClean="0"/>
              <a:t> basic structure as current governance, </a:t>
            </a:r>
          </a:p>
          <a:p>
            <a:pPr algn="ctr"/>
            <a:r>
              <a:rPr lang="en-US" dirty="0" smtClean="0"/>
              <a:t>with</a:t>
            </a:r>
            <a:r>
              <a:rPr lang="en-US" i="1" dirty="0" smtClean="0">
                <a:solidFill>
                  <a:srgbClr val="0070C0"/>
                </a:solidFill>
              </a:rPr>
              <a:t> </a:t>
            </a:r>
            <a:r>
              <a:rPr lang="en-US" i="1" dirty="0">
                <a:solidFill>
                  <a:srgbClr val="0070C0"/>
                </a:solidFill>
              </a:rPr>
              <a:t>enhanced rights for </a:t>
            </a:r>
            <a:r>
              <a:rPr lang="en-US" i="1" dirty="0" smtClean="0">
                <a:solidFill>
                  <a:srgbClr val="0070C0"/>
                </a:solidFill>
              </a:rPr>
              <a:t>SOs/ACs</a:t>
            </a:r>
            <a:r>
              <a:rPr lang="en-US" dirty="0" smtClean="0"/>
              <a:t>, </a:t>
            </a:r>
            <a:r>
              <a:rPr lang="en-US" i="1" dirty="0" smtClean="0">
                <a:solidFill>
                  <a:srgbClr val="0070C0"/>
                </a:solidFill>
              </a:rPr>
              <a:t>stronger IRP</a:t>
            </a:r>
            <a:r>
              <a:rPr lang="en-US" dirty="0"/>
              <a:t>,</a:t>
            </a:r>
            <a:r>
              <a:rPr lang="en-US" i="1" dirty="0" smtClean="0">
                <a:solidFill>
                  <a:srgbClr val="0070C0"/>
                </a:solidFill>
              </a:rPr>
              <a:t> </a:t>
            </a:r>
            <a:r>
              <a:rPr lang="en-US" dirty="0"/>
              <a:t>plus</a:t>
            </a:r>
            <a:r>
              <a:rPr lang="en-US" i="1" dirty="0">
                <a:solidFill>
                  <a:srgbClr val="0070C0"/>
                </a:solidFill>
              </a:rPr>
              <a:t> community mechanism</a:t>
            </a:r>
            <a:endParaRPr lang="en-US" dirty="0">
              <a:solidFill>
                <a:srgbClr val="0070C0"/>
              </a:solidFill>
            </a:endParaRPr>
          </a:p>
        </p:txBody>
      </p:sp>
      <p:sp>
        <p:nvSpPr>
          <p:cNvPr id="7" name="TextBox 6"/>
          <p:cNvSpPr txBox="1"/>
          <p:nvPr/>
        </p:nvSpPr>
        <p:spPr>
          <a:xfrm>
            <a:off x="1474470" y="1756015"/>
            <a:ext cx="2529840" cy="276999"/>
          </a:xfrm>
          <a:prstGeom prst="rect">
            <a:avLst/>
          </a:prstGeom>
          <a:noFill/>
          <a:ln w="38100">
            <a:solidFill>
              <a:schemeClr val="tx1">
                <a:alpha val="50000"/>
              </a:schemeClr>
            </a:solidFill>
          </a:ln>
        </p:spPr>
        <p:txBody>
          <a:bodyPr wrap="square" rtlCol="0">
            <a:spAutoFit/>
          </a:bodyPr>
          <a:lstStyle/>
          <a:p>
            <a:pPr algn="ctr"/>
            <a:r>
              <a:rPr lang="en-US" sz="1200" dirty="0" smtClean="0"/>
              <a:t>ICANN BOARD OF DIRECTORS</a:t>
            </a:r>
            <a:endParaRPr lang="en-US" sz="1200" dirty="0"/>
          </a:p>
        </p:txBody>
      </p:sp>
      <p:sp>
        <p:nvSpPr>
          <p:cNvPr id="8" name="TextBox 7"/>
          <p:cNvSpPr txBox="1"/>
          <p:nvPr/>
        </p:nvSpPr>
        <p:spPr>
          <a:xfrm>
            <a:off x="5170169" y="1756014"/>
            <a:ext cx="2297432" cy="276999"/>
          </a:xfrm>
          <a:prstGeom prst="rect">
            <a:avLst/>
          </a:prstGeom>
          <a:noFill/>
          <a:ln w="38100">
            <a:solidFill>
              <a:schemeClr val="tx1">
                <a:alpha val="50000"/>
              </a:schemeClr>
            </a:solidFill>
          </a:ln>
        </p:spPr>
        <p:txBody>
          <a:bodyPr wrap="square" rtlCol="0">
            <a:spAutoFit/>
          </a:bodyPr>
          <a:lstStyle/>
          <a:p>
            <a:pPr algn="ctr"/>
            <a:r>
              <a:rPr lang="en-US" sz="1200" dirty="0" smtClean="0"/>
              <a:t>SOs and ACs</a:t>
            </a:r>
            <a:endParaRPr lang="en-US" sz="1200" dirty="0"/>
          </a:p>
        </p:txBody>
      </p:sp>
      <p:cxnSp>
        <p:nvCxnSpPr>
          <p:cNvPr id="9" name="Straight Arrow Connector 8"/>
          <p:cNvCxnSpPr>
            <a:stCxn id="8" idx="1"/>
            <a:endCxn id="7" idx="3"/>
          </p:cNvCxnSpPr>
          <p:nvPr/>
        </p:nvCxnSpPr>
        <p:spPr>
          <a:xfrm flipH="1">
            <a:off x="4004310" y="1894514"/>
            <a:ext cx="1165859" cy="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26437" y="2164250"/>
            <a:ext cx="7731764" cy="3722199"/>
          </a:xfrm>
          <a:prstGeom prst="rect">
            <a:avLst/>
          </a:prstGeom>
          <a:noFill/>
          <a:ln w="9525">
            <a:solidFill>
              <a:schemeClr val="tx1"/>
            </a:solidFill>
          </a:ln>
        </p:spPr>
        <p:txBody>
          <a:bodyPr wrap="square" rtlCol="0">
            <a:spAutoFit/>
          </a:bodyPr>
          <a:lstStyle/>
          <a:p>
            <a:r>
              <a:rPr lang="en-US" dirty="0" smtClean="0"/>
              <a:t>Bylaw Enhancements:</a:t>
            </a:r>
            <a:endParaRPr lang="en-US" dirty="0"/>
          </a:p>
          <a:p>
            <a:pPr marL="174625" indent="-174625">
              <a:buFont typeface="Arial" panose="020B0604020202020204" pitchFamily="34" charset="0"/>
              <a:buChar char="•"/>
            </a:pPr>
            <a:endParaRPr lang="en-US" sz="200" dirty="0" smtClean="0"/>
          </a:p>
          <a:p>
            <a:pPr marL="400050" indent="-171450">
              <a:spcAft>
                <a:spcPts val="300"/>
              </a:spcAft>
              <a:buFont typeface="Arial" panose="020B0604020202020204" pitchFamily="34" charset="0"/>
              <a:buChar char="•"/>
            </a:pPr>
            <a:r>
              <a:rPr lang="en-US" sz="1100" dirty="0" smtClean="0"/>
              <a:t>SOs/ACs/NC continue to appoint directors as “designators” and are given the right to remove them</a:t>
            </a:r>
          </a:p>
          <a:p>
            <a:pPr marL="400050" indent="-171450">
              <a:spcAft>
                <a:spcPts val="300"/>
              </a:spcAft>
              <a:buFont typeface="Arial" panose="020B0604020202020204" pitchFamily="34" charset="0"/>
              <a:buChar char="•"/>
            </a:pPr>
            <a:r>
              <a:rPr lang="en-US" sz="1100" dirty="0" smtClean="0"/>
              <a:t>SOs/ACs are given the power to veto amendments to Articles of Incorporation and Bylaws</a:t>
            </a:r>
          </a:p>
          <a:p>
            <a:pPr marL="400050" indent="-171450">
              <a:spcAft>
                <a:spcPts val="300"/>
              </a:spcAft>
              <a:buFont typeface="Arial" panose="020B0604020202020204" pitchFamily="34" charset="0"/>
              <a:buChar char="•"/>
            </a:pPr>
            <a:r>
              <a:rPr lang="en-US" sz="1100" dirty="0" smtClean="0"/>
              <a:t>SOs/ACs/NC maintain current forms (legal person or not)</a:t>
            </a:r>
          </a:p>
          <a:p>
            <a:pPr marL="400050" indent="-171450">
              <a:spcAft>
                <a:spcPts val="300"/>
              </a:spcAft>
              <a:buFont typeface="Arial" panose="020B0604020202020204" pitchFamily="34" charset="0"/>
              <a:buChar char="•"/>
            </a:pPr>
            <a:r>
              <a:rPr lang="en-US" sz="1100" dirty="0" smtClean="0"/>
              <a:t>SOs and ACs vote through community mechanism </a:t>
            </a:r>
            <a:r>
              <a:rPr lang="en-US" sz="1100" dirty="0"/>
              <a:t>to exercise 7 </a:t>
            </a:r>
            <a:r>
              <a:rPr lang="en-US" sz="1100" dirty="0" smtClean="0"/>
              <a:t>powers (within </a:t>
            </a:r>
            <a:r>
              <a:rPr lang="en-US" sz="1100" dirty="0"/>
              <a:t>limits respecting board fiduciary </a:t>
            </a:r>
            <a:r>
              <a:rPr lang="en-US" sz="1100" dirty="0" smtClean="0"/>
              <a:t>duties) </a:t>
            </a:r>
            <a:endParaRPr lang="en-US" sz="1100" dirty="0"/>
          </a:p>
          <a:p>
            <a:pPr marL="400050" indent="-171450">
              <a:spcAft>
                <a:spcPts val="300"/>
              </a:spcAft>
              <a:buFont typeface="Arial" panose="020B0604020202020204" pitchFamily="34" charset="0"/>
              <a:buChar char="•"/>
            </a:pPr>
            <a:r>
              <a:rPr lang="en-US" sz="1100" dirty="0" smtClean="0"/>
              <a:t>Internally binding IRP </a:t>
            </a:r>
            <a:r>
              <a:rPr lang="en-US" sz="1100" dirty="0"/>
              <a:t>process </a:t>
            </a:r>
            <a:r>
              <a:rPr lang="en-US" sz="1100" dirty="0" smtClean="0"/>
              <a:t>supports community exercise </a:t>
            </a:r>
            <a:r>
              <a:rPr lang="en-US" sz="1100" dirty="0"/>
              <a:t>of 7 </a:t>
            </a:r>
            <a:r>
              <a:rPr lang="en-US" sz="1100" dirty="0" smtClean="0"/>
              <a:t>powers</a:t>
            </a:r>
          </a:p>
          <a:p>
            <a:pPr marL="400050" indent="-171450">
              <a:spcAft>
                <a:spcPts val="300"/>
              </a:spcAft>
              <a:buFont typeface="Arial" panose="020B0604020202020204" pitchFamily="34" charset="0"/>
              <a:buChar char="•"/>
            </a:pPr>
            <a:r>
              <a:rPr lang="en-US" sz="1100" dirty="0" smtClean="0"/>
              <a:t>All disputes relating to internal corporate affairs (alleged Bylaws violations and breaches of fiduciary duty)  are expressly made subject to resolution through internally binding IRP process</a:t>
            </a:r>
            <a:endParaRPr lang="en-US" sz="1100" dirty="0"/>
          </a:p>
          <a:p>
            <a:pPr marL="400050" indent="-171450">
              <a:spcAft>
                <a:spcPts val="300"/>
              </a:spcAft>
              <a:buFont typeface="Arial" panose="020B0604020202020204" pitchFamily="34" charset="0"/>
              <a:buChar char="•"/>
            </a:pPr>
            <a:r>
              <a:rPr lang="en-US" sz="1100" dirty="0"/>
              <a:t>IRP process </a:t>
            </a:r>
            <a:r>
              <a:rPr lang="en-US" sz="1100" dirty="0" smtClean="0"/>
              <a:t>would expressly </a:t>
            </a:r>
            <a:r>
              <a:rPr lang="en-US" sz="1100" dirty="0"/>
              <a:t>not require legal </a:t>
            </a:r>
            <a:r>
              <a:rPr lang="en-US" sz="1100" dirty="0" smtClean="0"/>
              <a:t>personhood although judicial enforcement of an IRP decision would</a:t>
            </a:r>
            <a:endParaRPr lang="en-US" sz="1100" dirty="0"/>
          </a:p>
          <a:p>
            <a:pPr marL="400050" indent="-171450">
              <a:spcAft>
                <a:spcPts val="300"/>
              </a:spcAft>
              <a:buFont typeface="Arial" panose="020B0604020202020204" pitchFamily="34" charset="0"/>
              <a:buChar char="•"/>
            </a:pPr>
            <a:r>
              <a:rPr lang="en-US" sz="1100" dirty="0" smtClean="0"/>
              <a:t>Community could also be given </a:t>
            </a:r>
            <a:r>
              <a:rPr lang="en-US" sz="1100" dirty="0"/>
              <a:t>rights to </a:t>
            </a:r>
            <a:r>
              <a:rPr lang="en-US" sz="1100" dirty="0" smtClean="0"/>
              <a:t>inspect certain records</a:t>
            </a:r>
            <a:endParaRPr lang="en-US" sz="1100" dirty="0">
              <a:solidFill>
                <a:srgbClr val="FF0000"/>
              </a:solidFill>
            </a:endParaRPr>
          </a:p>
          <a:p>
            <a:pPr marL="400050" indent="-171450">
              <a:spcAft>
                <a:spcPts val="300"/>
              </a:spcAft>
              <a:buFont typeface="Arial" panose="020B0604020202020204" pitchFamily="34" charset="0"/>
              <a:buChar char="•"/>
            </a:pPr>
            <a:r>
              <a:rPr lang="en-US" sz="1100" dirty="0"/>
              <a:t>As a condition to on-boarding, directors </a:t>
            </a:r>
            <a:r>
              <a:rPr lang="en-US" sz="1100" dirty="0" smtClean="0"/>
              <a:t>would be required to sign </a:t>
            </a:r>
            <a:r>
              <a:rPr lang="en-US" sz="1100" dirty="0"/>
              <a:t>a “springing </a:t>
            </a:r>
            <a:r>
              <a:rPr lang="en-US" sz="1100" dirty="0" smtClean="0"/>
              <a:t>resignation letter” providing in advance </a:t>
            </a:r>
            <a:r>
              <a:rPr lang="en-US" sz="1100" dirty="0"/>
              <a:t>for automatic resignation upon specified triggers</a:t>
            </a:r>
          </a:p>
          <a:p>
            <a:pPr marL="400050" indent="-171450">
              <a:spcAft>
                <a:spcPts val="300"/>
              </a:spcAft>
              <a:buFont typeface="Arial" panose="020B0604020202020204" pitchFamily="34" charset="0"/>
              <a:buChar char="•"/>
            </a:pPr>
            <a:r>
              <a:rPr lang="en-US" sz="1100" dirty="0"/>
              <a:t>Triggers </a:t>
            </a:r>
            <a:r>
              <a:rPr lang="en-US" sz="1100" dirty="0" smtClean="0"/>
              <a:t>include </a:t>
            </a:r>
            <a:r>
              <a:rPr lang="en-US" sz="1100" dirty="0"/>
              <a:t>community </a:t>
            </a:r>
            <a:r>
              <a:rPr lang="en-US" sz="1100" dirty="0" smtClean="0"/>
              <a:t>mechanism no-confidence vote </a:t>
            </a:r>
            <a:r>
              <a:rPr lang="en-US" sz="1100" dirty="0"/>
              <a:t>for failure to </a:t>
            </a:r>
            <a:r>
              <a:rPr lang="en-US" sz="1100" dirty="0" smtClean="0"/>
              <a:t>subordinate to </a:t>
            </a:r>
            <a:r>
              <a:rPr lang="en-US" sz="1100" dirty="0"/>
              <a:t>7 powers given to community in Bylaws</a:t>
            </a:r>
          </a:p>
          <a:p>
            <a:pPr marL="400050" indent="-171450">
              <a:spcAft>
                <a:spcPts val="300"/>
              </a:spcAft>
              <a:buFont typeface="Arial" panose="020B0604020202020204" pitchFamily="34" charset="0"/>
              <a:buChar char="•"/>
            </a:pPr>
            <a:r>
              <a:rPr lang="en-US" sz="1100" dirty="0"/>
              <a:t>Designators </a:t>
            </a:r>
            <a:r>
              <a:rPr lang="en-US" sz="1100" dirty="0" smtClean="0"/>
              <a:t>would be required </a:t>
            </a:r>
            <a:r>
              <a:rPr lang="en-US" sz="1100" dirty="0"/>
              <a:t>by </a:t>
            </a:r>
            <a:r>
              <a:rPr lang="en-US" sz="1100" dirty="0" smtClean="0"/>
              <a:t>Bylaws (and perhaps </a:t>
            </a:r>
            <a:r>
              <a:rPr lang="en-US" sz="1100" dirty="0"/>
              <a:t>by </a:t>
            </a:r>
            <a:r>
              <a:rPr lang="en-US" sz="1100" dirty="0" smtClean="0"/>
              <a:t>contract) </a:t>
            </a:r>
            <a:r>
              <a:rPr lang="en-US" sz="1100" dirty="0"/>
              <a:t>to recall directors at community </a:t>
            </a:r>
            <a:r>
              <a:rPr lang="en-US" sz="1100" dirty="0" smtClean="0"/>
              <a:t>mechanism direction (supplements springing resignation letter)</a:t>
            </a:r>
          </a:p>
          <a:p>
            <a:pPr marL="171450" indent="-171450">
              <a:buFont typeface="Arial" panose="020B0604020202020204" pitchFamily="34" charset="0"/>
              <a:buChar char="•"/>
            </a:pPr>
            <a:endParaRPr lang="en-US" sz="200" dirty="0"/>
          </a:p>
          <a:p>
            <a:pPr marL="171450"/>
            <a:r>
              <a:rPr lang="en-US" sz="1100" dirty="0" smtClean="0">
                <a:sym typeface="Webdings"/>
              </a:rPr>
              <a:t>   </a:t>
            </a:r>
            <a:r>
              <a:rPr lang="en-US" sz="1100" dirty="0" smtClean="0"/>
              <a:t>Adjustments </a:t>
            </a:r>
            <a:r>
              <a:rPr lang="en-US" sz="1100" dirty="0"/>
              <a:t>to existing NC status and role may be </a:t>
            </a:r>
            <a:r>
              <a:rPr lang="en-US" sz="1100" dirty="0" smtClean="0"/>
              <a:t>considered</a:t>
            </a:r>
            <a:endParaRPr lang="en-US" sz="1100" dirty="0"/>
          </a:p>
        </p:txBody>
      </p:sp>
      <p:sp>
        <p:nvSpPr>
          <p:cNvPr id="15" name="TextBox 14"/>
          <p:cNvSpPr txBox="1"/>
          <p:nvPr/>
        </p:nvSpPr>
        <p:spPr>
          <a:xfrm>
            <a:off x="5359396" y="5838518"/>
            <a:ext cx="3738884" cy="984885"/>
          </a:xfrm>
          <a:prstGeom prst="rect">
            <a:avLst/>
          </a:prstGeom>
          <a:noFill/>
        </p:spPr>
        <p:txBody>
          <a:bodyPr wrap="square" rtlCol="0">
            <a:spAutoFit/>
          </a:bodyPr>
          <a:lstStyle/>
          <a:p>
            <a:r>
              <a:rPr lang="en-US" sz="1300" b="1" i="1" dirty="0" smtClean="0">
                <a:solidFill>
                  <a:srgbClr val="0070C0"/>
                </a:solidFill>
              </a:rPr>
              <a:t>Empowered </a:t>
            </a:r>
            <a:r>
              <a:rPr lang="en-US" sz="1300" b="1" i="1" dirty="0">
                <a:solidFill>
                  <a:srgbClr val="0070C0"/>
                </a:solidFill>
              </a:rPr>
              <a:t>SO/AC </a:t>
            </a:r>
            <a:r>
              <a:rPr lang="en-US" sz="1300" b="1" i="1" dirty="0" smtClean="0">
                <a:solidFill>
                  <a:srgbClr val="0070C0"/>
                </a:solidFill>
              </a:rPr>
              <a:t>Membership </a:t>
            </a:r>
            <a:r>
              <a:rPr lang="en-US" sz="1300" b="1" i="1" dirty="0">
                <a:solidFill>
                  <a:srgbClr val="0070C0"/>
                </a:solidFill>
              </a:rPr>
              <a:t>Model</a:t>
            </a:r>
            <a:r>
              <a:rPr lang="en-US" sz="1300" b="1" i="1" dirty="0" smtClean="0">
                <a:solidFill>
                  <a:srgbClr val="0070C0"/>
                </a:solidFill>
              </a:rPr>
              <a:t>:</a:t>
            </a:r>
            <a:endParaRPr lang="en-US" sz="1300" dirty="0" smtClean="0"/>
          </a:p>
          <a:p>
            <a:pPr marL="171450" indent="-171450">
              <a:buFont typeface="Arial" panose="020B0604020202020204" pitchFamily="34" charset="0"/>
              <a:buChar char="•"/>
            </a:pPr>
            <a:r>
              <a:rPr lang="en-US" sz="1100" dirty="0" smtClean="0"/>
              <a:t>SOs/ACs could opt at any time for legal personhood to enhance their ability to enforce and under specified trigger conditions convert  ICANN to membership structure </a:t>
            </a:r>
          </a:p>
        </p:txBody>
      </p:sp>
      <p:sp>
        <p:nvSpPr>
          <p:cNvPr id="18" name="Rectangle 17"/>
          <p:cNvSpPr/>
          <p:nvPr/>
        </p:nvSpPr>
        <p:spPr>
          <a:xfrm>
            <a:off x="1651617" y="5846111"/>
            <a:ext cx="3438541" cy="646331"/>
          </a:xfrm>
          <a:prstGeom prst="rect">
            <a:avLst/>
          </a:prstGeom>
        </p:spPr>
        <p:txBody>
          <a:bodyPr wrap="square">
            <a:spAutoFit/>
          </a:bodyPr>
          <a:lstStyle/>
          <a:p>
            <a:r>
              <a:rPr lang="en-US" sz="1300" b="1" i="1" dirty="0" smtClean="0">
                <a:solidFill>
                  <a:srgbClr val="0070C0"/>
                </a:solidFill>
              </a:rPr>
              <a:t>Empowered SO/AC Designator Model:</a:t>
            </a:r>
          </a:p>
          <a:p>
            <a:pPr marL="171450" indent="-171450">
              <a:buFont typeface="Arial" panose="020B0604020202020204" pitchFamily="34" charset="0"/>
              <a:buChar char="•"/>
            </a:pPr>
            <a:r>
              <a:rPr lang="en-US" sz="1100" dirty="0" smtClean="0"/>
              <a:t>SOs/ACs could opt at any time for legal personhood to enhance their ability to enforce</a:t>
            </a:r>
            <a:endParaRPr lang="en-US" sz="1100" dirty="0"/>
          </a:p>
        </p:txBody>
      </p:sp>
      <p:sp>
        <p:nvSpPr>
          <p:cNvPr id="22" name="TextBox 21"/>
          <p:cNvSpPr txBox="1"/>
          <p:nvPr/>
        </p:nvSpPr>
        <p:spPr>
          <a:xfrm>
            <a:off x="472439" y="5813315"/>
            <a:ext cx="1245854" cy="369332"/>
          </a:xfrm>
          <a:prstGeom prst="rect">
            <a:avLst/>
          </a:prstGeom>
          <a:noFill/>
        </p:spPr>
        <p:txBody>
          <a:bodyPr wrap="none" rtlCol="0">
            <a:spAutoFit/>
          </a:bodyPr>
          <a:lstStyle/>
          <a:p>
            <a:r>
              <a:rPr lang="en-US" dirty="0" smtClean="0"/>
              <a:t>Plus either:</a:t>
            </a:r>
            <a:endParaRPr lang="en-US" dirty="0"/>
          </a:p>
        </p:txBody>
      </p:sp>
      <p:sp>
        <p:nvSpPr>
          <p:cNvPr id="24" name="TextBox 23"/>
          <p:cNvSpPr txBox="1"/>
          <p:nvPr/>
        </p:nvSpPr>
        <p:spPr>
          <a:xfrm>
            <a:off x="5083789" y="5804165"/>
            <a:ext cx="386644" cy="369332"/>
          </a:xfrm>
          <a:prstGeom prst="rect">
            <a:avLst/>
          </a:prstGeom>
          <a:noFill/>
        </p:spPr>
        <p:txBody>
          <a:bodyPr wrap="none" rtlCol="0">
            <a:spAutoFit/>
          </a:bodyPr>
          <a:lstStyle/>
          <a:p>
            <a:r>
              <a:rPr lang="en-US" dirty="0" smtClean="0"/>
              <a:t>or</a:t>
            </a:r>
            <a:endParaRPr lang="en-US" dirty="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pPr/>
              <a:t>7/7/2015</a:t>
            </a:fld>
            <a:endParaRPr lang="en-US" dirty="0"/>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15</a:t>
            </a:fld>
            <a:endParaRPr lang="en-US" dirty="0"/>
          </a:p>
        </p:txBody>
      </p:sp>
    </p:spTree>
    <p:extLst>
      <p:ext uri="{BB962C8B-B14F-4D97-AF65-F5344CB8AC3E}">
        <p14:creationId xmlns:p14="http://schemas.microsoft.com/office/powerpoint/2010/main" xmlns="" val="24202966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3889" y="4023122"/>
            <a:ext cx="3335311" cy="2308324"/>
          </a:xfrm>
          <a:prstGeom prst="rect">
            <a:avLst/>
          </a:prstGeom>
          <a:noFill/>
        </p:spPr>
        <p:txBody>
          <a:bodyPr wrap="square" rtlCol="0">
            <a:spAutoFit/>
          </a:bodyPr>
          <a:lstStyle/>
          <a:p>
            <a:r>
              <a:rPr lang="en-US" sz="1400" u="sng" dirty="0" smtClean="0"/>
              <a:t>What happens</a:t>
            </a:r>
            <a:r>
              <a:rPr lang="en-US" sz="1400" dirty="0" smtClean="0"/>
              <a:t>:</a:t>
            </a:r>
          </a:p>
          <a:p>
            <a:pPr marL="114300" indent="-114300">
              <a:buFont typeface="Arial" panose="020B0604020202020204" pitchFamily="34" charset="0"/>
              <a:buChar char="•"/>
            </a:pPr>
            <a:r>
              <a:rPr lang="en-US" sz="1000" dirty="0" smtClean="0"/>
              <a:t>Each SO/AC determines for itself whether to become a legal person and if so when and what type of personhood to pursue (could include selection of an individual (human)?)</a:t>
            </a:r>
          </a:p>
          <a:p>
            <a:pPr marL="114300" indent="-114300">
              <a:buFont typeface="Arial" panose="020B0604020202020204" pitchFamily="34" charset="0"/>
              <a:buChar char="•"/>
            </a:pPr>
            <a:r>
              <a:rPr lang="en-US" sz="1000" dirty="0" smtClean="0"/>
              <a:t>If majority of SOs/ACs become legal persons and determine to become Members of ICANN,  Membership conversion is triggered and ICANN becomes a membership organization</a:t>
            </a:r>
          </a:p>
          <a:p>
            <a:pPr marL="114300" indent="-114300">
              <a:buFont typeface="Arial" panose="020B0604020202020204" pitchFamily="34" charset="0"/>
              <a:buChar char="•"/>
            </a:pPr>
            <a:r>
              <a:rPr lang="en-US" sz="1000" dirty="0" smtClean="0"/>
              <a:t>Members may exercise statutory rights and also  direct right to reverse  board decision on budget or strategic plan and as legal person direct right to veto Bylaw amendments.  Statutory rights include standing to bring suit to enforce Bylaws or IRP decision </a:t>
            </a:r>
            <a:endParaRPr lang="en-US" sz="1000" dirty="0"/>
          </a:p>
        </p:txBody>
      </p:sp>
      <p:sp>
        <p:nvSpPr>
          <p:cNvPr id="7" name="TextBox 6"/>
          <p:cNvSpPr txBox="1"/>
          <p:nvPr/>
        </p:nvSpPr>
        <p:spPr>
          <a:xfrm>
            <a:off x="5105400" y="3978265"/>
            <a:ext cx="3657600" cy="2616101"/>
          </a:xfrm>
          <a:prstGeom prst="rect">
            <a:avLst/>
          </a:prstGeom>
          <a:noFill/>
        </p:spPr>
        <p:txBody>
          <a:bodyPr wrap="square" rtlCol="0">
            <a:spAutoFit/>
          </a:bodyPr>
          <a:lstStyle/>
          <a:p>
            <a:r>
              <a:rPr lang="en-US" sz="1400" u="sng" dirty="0" smtClean="0"/>
              <a:t>Problems/Complications</a:t>
            </a:r>
            <a:r>
              <a:rPr lang="en-US" sz="1400" dirty="0" smtClean="0"/>
              <a:t>:</a:t>
            </a:r>
          </a:p>
          <a:p>
            <a:pPr marL="114300" indent="-114300">
              <a:buFont typeface="Arial" panose="020B0604020202020204" pitchFamily="34" charset="0"/>
              <a:buChar char="•"/>
            </a:pPr>
            <a:r>
              <a:rPr lang="en-US" sz="1000" dirty="0" smtClean="0"/>
              <a:t>Bylaws must include extensive provisions for possibility of full membership, addressing  admission to membership, meeting procedures, termination rights, etc.</a:t>
            </a:r>
          </a:p>
          <a:p>
            <a:pPr marL="114300" indent="-114300">
              <a:buFont typeface="Arial" panose="020B0604020202020204" pitchFamily="34" charset="0"/>
              <a:buChar char="•"/>
            </a:pPr>
            <a:r>
              <a:rPr lang="en-US" sz="1000" dirty="0" smtClean="0"/>
              <a:t>Members will suddenly have much greater power than non-member SOs/ACs—the full array of Member statutory right – and concerns about capture become  significant</a:t>
            </a:r>
          </a:p>
          <a:p>
            <a:pPr marL="114300" indent="-114300">
              <a:buFont typeface="Arial" panose="020B0604020202020204" pitchFamily="34" charset="0"/>
              <a:buChar char="•"/>
            </a:pPr>
            <a:r>
              <a:rPr lang="en-US" sz="1000" dirty="0" smtClean="0"/>
              <a:t>Members may be able to bring derivative suits beyond suits anticipated to enforce IRP, </a:t>
            </a:r>
            <a:r>
              <a:rPr lang="en-US" sz="1000" i="1" dirty="0" smtClean="0"/>
              <a:t>legally untested how to limit</a:t>
            </a:r>
            <a:endParaRPr lang="en-US" sz="1000" dirty="0" smtClean="0"/>
          </a:p>
          <a:p>
            <a:pPr marL="114300" indent="-114300">
              <a:buFont typeface="Arial" panose="020B0604020202020204" pitchFamily="34" charset="0"/>
              <a:buChar char="•"/>
            </a:pPr>
            <a:r>
              <a:rPr lang="en-US" sz="1000" dirty="0" smtClean="0"/>
              <a:t>Risk that Members capture the organization (dissolve it, remove entire board, amend Bylaws, etc.)—this is a special danger if only one  or two SO/AC become Members  which is why we propose majority trigger.  Precluding the Members from acting unilaterally via contract is</a:t>
            </a:r>
            <a:r>
              <a:rPr lang="en-US" sz="1000" i="1" dirty="0" smtClean="0"/>
              <a:t> legally untested.</a:t>
            </a:r>
          </a:p>
          <a:p>
            <a:pPr marL="171450" indent="-171450">
              <a:buFont typeface="Arial" panose="020B0604020202020204" pitchFamily="34" charset="0"/>
              <a:buChar char="•"/>
            </a:pPr>
            <a:endParaRPr lang="en-US" sz="1000" dirty="0"/>
          </a:p>
        </p:txBody>
      </p:sp>
      <p:sp>
        <p:nvSpPr>
          <p:cNvPr id="9" name="TextBox 8"/>
          <p:cNvSpPr txBox="1"/>
          <p:nvPr/>
        </p:nvSpPr>
        <p:spPr>
          <a:xfrm>
            <a:off x="1693889" y="1676638"/>
            <a:ext cx="3335311" cy="1538645"/>
          </a:xfrm>
          <a:prstGeom prst="rect">
            <a:avLst/>
          </a:prstGeom>
          <a:noFill/>
        </p:spPr>
        <p:txBody>
          <a:bodyPr wrap="square" rtlCol="0">
            <a:spAutoFit/>
          </a:bodyPr>
          <a:lstStyle/>
          <a:p>
            <a:r>
              <a:rPr lang="en-US" sz="1400" u="sng" dirty="0" smtClean="0"/>
              <a:t>What happens: </a:t>
            </a:r>
          </a:p>
          <a:p>
            <a:pPr marL="114300" indent="-114300">
              <a:buFont typeface="Arial" panose="020B0604020202020204" pitchFamily="34" charset="0"/>
              <a:buChar char="•"/>
            </a:pPr>
            <a:r>
              <a:rPr lang="en-US" sz="1000" dirty="0" smtClean="0"/>
              <a:t>Each </a:t>
            </a:r>
            <a:r>
              <a:rPr lang="en-US" sz="1000" dirty="0"/>
              <a:t>SO/AC may </a:t>
            </a:r>
            <a:r>
              <a:rPr lang="en-US" sz="1000" dirty="0" smtClean="0"/>
              <a:t>determine at any time to become a legal person and if so what </a:t>
            </a:r>
            <a:r>
              <a:rPr lang="en-US" sz="1000" dirty="0"/>
              <a:t>type of legal </a:t>
            </a:r>
            <a:r>
              <a:rPr lang="en-US" sz="1000" dirty="0" smtClean="0"/>
              <a:t>entity to become </a:t>
            </a:r>
          </a:p>
          <a:p>
            <a:pPr marL="114300" indent="-114300">
              <a:buFont typeface="Arial" panose="020B0604020202020204" pitchFamily="34" charset="0"/>
              <a:buChar char="•"/>
            </a:pPr>
            <a:r>
              <a:rPr lang="en-US" sz="1000" dirty="0" smtClean="0"/>
              <a:t>Legal personhood gives these SOs/ACs the ability to seek enforcement  in court  of determination of binding IRP decisions  related to  claims arising after personhood.</a:t>
            </a:r>
          </a:p>
          <a:p>
            <a:pPr marL="114300" indent="-114300">
              <a:buFont typeface="Arial" panose="020B0604020202020204" pitchFamily="34" charset="0"/>
              <a:buChar char="•"/>
            </a:pPr>
            <a:r>
              <a:rPr lang="en-US" sz="1000" i="1" dirty="0" smtClean="0"/>
              <a:t>NO OTHER CHANGES</a:t>
            </a:r>
            <a:endParaRPr lang="en-US" sz="1000" i="1" dirty="0"/>
          </a:p>
        </p:txBody>
      </p:sp>
      <p:sp>
        <p:nvSpPr>
          <p:cNvPr id="10" name="TextBox 9"/>
          <p:cNvSpPr txBox="1"/>
          <p:nvPr/>
        </p:nvSpPr>
        <p:spPr>
          <a:xfrm>
            <a:off x="5105400" y="1676638"/>
            <a:ext cx="3657600" cy="1538883"/>
          </a:xfrm>
          <a:prstGeom prst="rect">
            <a:avLst/>
          </a:prstGeom>
          <a:noFill/>
        </p:spPr>
        <p:txBody>
          <a:bodyPr wrap="square" rtlCol="0">
            <a:spAutoFit/>
          </a:bodyPr>
          <a:lstStyle/>
          <a:p>
            <a:r>
              <a:rPr lang="en-US" sz="1400" u="sng" dirty="0" smtClean="0"/>
              <a:t>Problems/Complications</a:t>
            </a:r>
            <a:r>
              <a:rPr lang="en-US" sz="1400" dirty="0" smtClean="0"/>
              <a:t>:</a:t>
            </a:r>
          </a:p>
          <a:p>
            <a:pPr marL="114300" indent="-114300">
              <a:buFont typeface="Arial" panose="020B0604020202020204" pitchFamily="34" charset="0"/>
              <a:buChar char="•"/>
            </a:pPr>
            <a:r>
              <a:rPr lang="en-US" sz="1000" dirty="0" smtClean="0"/>
              <a:t>SOs and ACs that do not or cannot opt for legal personhood have questionable ability to enforce rights; any directors they attempted to appoint could bring suit if denied recognition by the board.</a:t>
            </a:r>
          </a:p>
          <a:p>
            <a:pPr marL="114300" indent="-114300">
              <a:buFont typeface="Arial" panose="020B0604020202020204" pitchFamily="34" charset="0"/>
              <a:buChar char="•"/>
            </a:pPr>
            <a:r>
              <a:rPr lang="en-US" sz="1000" dirty="0" smtClean="0"/>
              <a:t>SOs and ACs would not have the reserved powers of members to reverse board decisions like approving budget or strategy/operating plan, or implementing IRP recommendations. </a:t>
            </a:r>
            <a:endParaRPr lang="en-US" sz="1000" dirty="0"/>
          </a:p>
        </p:txBody>
      </p:sp>
      <p:sp>
        <p:nvSpPr>
          <p:cNvPr id="12" name="Rectangle 11"/>
          <p:cNvSpPr/>
          <p:nvPr/>
        </p:nvSpPr>
        <p:spPr>
          <a:xfrm>
            <a:off x="592930" y="1219200"/>
            <a:ext cx="3826047" cy="369332"/>
          </a:xfrm>
          <a:prstGeom prst="rect">
            <a:avLst/>
          </a:prstGeom>
        </p:spPr>
        <p:txBody>
          <a:bodyPr wrap="none">
            <a:spAutoFit/>
          </a:bodyPr>
          <a:lstStyle/>
          <a:p>
            <a:r>
              <a:rPr lang="en-US" b="1" i="1" dirty="0">
                <a:solidFill>
                  <a:srgbClr val="0070C0"/>
                </a:solidFill>
              </a:rPr>
              <a:t>Empowered SO/AC Designator Model:</a:t>
            </a:r>
          </a:p>
        </p:txBody>
      </p:sp>
      <p:sp>
        <p:nvSpPr>
          <p:cNvPr id="13" name="Rectangle 12"/>
          <p:cNvSpPr/>
          <p:nvPr/>
        </p:nvSpPr>
        <p:spPr>
          <a:xfrm>
            <a:off x="592930" y="3653790"/>
            <a:ext cx="4687730" cy="369332"/>
          </a:xfrm>
          <a:prstGeom prst="rect">
            <a:avLst/>
          </a:prstGeom>
        </p:spPr>
        <p:txBody>
          <a:bodyPr wrap="square">
            <a:spAutoFit/>
          </a:bodyPr>
          <a:lstStyle/>
          <a:p>
            <a:r>
              <a:rPr lang="en-US" b="1" i="1" dirty="0">
                <a:solidFill>
                  <a:srgbClr val="0070C0"/>
                </a:solidFill>
              </a:rPr>
              <a:t>Empowered SO/AC Membership </a:t>
            </a:r>
            <a:r>
              <a:rPr lang="en-US" b="1" i="1" dirty="0" smtClean="0">
                <a:solidFill>
                  <a:srgbClr val="0070C0"/>
                </a:solidFill>
              </a:rPr>
              <a:t>Model:</a:t>
            </a:r>
            <a:endParaRPr lang="en-US" dirty="0"/>
          </a:p>
        </p:txBody>
      </p:sp>
      <p:cxnSp>
        <p:nvCxnSpPr>
          <p:cNvPr id="15" name="Straight Connector 14"/>
          <p:cNvCxnSpPr/>
          <p:nvPr/>
        </p:nvCxnSpPr>
        <p:spPr>
          <a:xfrm>
            <a:off x="592930" y="3562350"/>
            <a:ext cx="809387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92930" y="1219200"/>
            <a:ext cx="809387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Date Placeholder 4"/>
          <p:cNvSpPr>
            <a:spLocks noGrp="1"/>
          </p:cNvSpPr>
          <p:nvPr>
            <p:ph type="dt" sz="half" idx="10"/>
          </p:nvPr>
        </p:nvSpPr>
        <p:spPr>
          <a:xfrm>
            <a:off x="457200" y="18288"/>
            <a:ext cx="2895600" cy="329184"/>
          </a:xfrm>
        </p:spPr>
        <p:txBody>
          <a:bodyPr/>
          <a:lstStyle/>
          <a:p>
            <a:fld id="{37535BC9-F19B-4267-AA98-9BADEEECED68}" type="datetime1">
              <a:rPr lang="en-US" smtClean="0"/>
              <a:pPr/>
              <a:t>7/7/2015</a:t>
            </a:fld>
            <a:endParaRPr lang="en-US" dirty="0"/>
          </a:p>
        </p:txBody>
      </p:sp>
      <p:sp>
        <p:nvSpPr>
          <p:cNvPr id="19"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16</a:t>
            </a:fld>
            <a:endParaRPr lang="en-US" dirty="0"/>
          </a:p>
        </p:txBody>
      </p:sp>
    </p:spTree>
    <p:extLst>
      <p:ext uri="{BB962C8B-B14F-4D97-AF65-F5344CB8AC3E}">
        <p14:creationId xmlns:p14="http://schemas.microsoft.com/office/powerpoint/2010/main" xmlns="" val="3386071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612141455"/>
              </p:ext>
            </p:extLst>
          </p:nvPr>
        </p:nvGraphicFramePr>
        <p:xfrm>
          <a:off x="152400" y="468630"/>
          <a:ext cx="8763000" cy="5989320"/>
        </p:xfrm>
        <a:graphic>
          <a:graphicData uri="http://schemas.openxmlformats.org/drawingml/2006/table">
            <a:tbl>
              <a:tblPr firstRow="1" bandRow="1">
                <a:tableStyleId>{5C22544A-7EE6-4342-B048-85BDC9FD1C3A}</a:tableStyleId>
              </a:tblPr>
              <a:tblGrid>
                <a:gridCol w="1600200"/>
                <a:gridCol w="2286000"/>
                <a:gridCol w="2286000"/>
                <a:gridCol w="2590800"/>
              </a:tblGrid>
              <a:tr h="586447">
                <a:tc>
                  <a:txBody>
                    <a:bodyPr/>
                    <a:lstStyle/>
                    <a:p>
                      <a:r>
                        <a:rPr lang="en-US" sz="1100" dirty="0" smtClean="0"/>
                        <a:t>Model</a:t>
                      </a:r>
                      <a:br>
                        <a:rPr lang="en-US" sz="1100" dirty="0" smtClean="0"/>
                      </a:br>
                      <a:r>
                        <a:rPr lang="en-US" sz="1100" dirty="0" smtClean="0"/>
                        <a:t>--------------------</a:t>
                      </a:r>
                    </a:p>
                    <a:p>
                      <a:r>
                        <a:rPr lang="en-US" sz="1100" dirty="0" smtClean="0"/>
                        <a:t>Power</a:t>
                      </a:r>
                      <a:endParaRPr lang="en-US" sz="1100" dirty="0"/>
                    </a:p>
                  </a:txBody>
                  <a:tcPr/>
                </a:tc>
                <a:tc>
                  <a:txBody>
                    <a:bodyPr/>
                    <a:lstStyle/>
                    <a:p>
                      <a:r>
                        <a:rPr lang="en-US" sz="1100" baseline="0" dirty="0" smtClean="0"/>
                        <a:t>Enhanced “Voluntary” Phase: Pre-Enforcement</a:t>
                      </a:r>
                      <a:endParaRPr lang="en-US" sz="1100" dirty="0"/>
                    </a:p>
                  </a:txBody>
                  <a:tcPr/>
                </a:tc>
                <a:tc>
                  <a:txBody>
                    <a:bodyPr/>
                    <a:lstStyle/>
                    <a:p>
                      <a:r>
                        <a:rPr lang="en-US" sz="1100" dirty="0" smtClean="0"/>
                        <a:t>Enforcement Phase: Empowered Members</a:t>
                      </a:r>
                      <a:endParaRPr lang="en-US" sz="1100" dirty="0"/>
                    </a:p>
                  </a:txBody>
                  <a:tcPr/>
                </a:tc>
                <a:tc>
                  <a:txBody>
                    <a:bodyPr/>
                    <a:lstStyle/>
                    <a:p>
                      <a:r>
                        <a:rPr lang="en-US" sz="1100" dirty="0" smtClean="0"/>
                        <a:t>Enforcement Phase: </a:t>
                      </a:r>
                    </a:p>
                    <a:p>
                      <a:r>
                        <a:rPr lang="en-US" sz="1100" dirty="0" smtClean="0"/>
                        <a:t>Empowered Legal Person</a:t>
                      </a:r>
                      <a:r>
                        <a:rPr lang="en-US" sz="1100" baseline="0" dirty="0" smtClean="0"/>
                        <a:t> Designators</a:t>
                      </a:r>
                      <a:endParaRPr lang="en-US" sz="1100" dirty="0"/>
                    </a:p>
                  </a:txBody>
                  <a:tcPr/>
                </a:tc>
              </a:tr>
              <a:tr h="1188720">
                <a:tc>
                  <a:txBody>
                    <a:bodyPr/>
                    <a:lstStyle/>
                    <a:p>
                      <a:pPr marL="227013" indent="-227013"/>
                      <a:r>
                        <a:rPr lang="en-US" sz="1000" dirty="0" smtClean="0"/>
                        <a:t>5.2</a:t>
                      </a:r>
                      <a:r>
                        <a:rPr lang="en-US" sz="1000" baseline="0" dirty="0" smtClean="0"/>
                        <a:t> Reconsider/reject ICANN Budget or Strategy/Operating Plans</a:t>
                      </a:r>
                      <a:endParaRPr lang="en-US" sz="1000" dirty="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Bylaws may require Board to reconsider</a:t>
                      </a:r>
                      <a:r>
                        <a:rPr lang="en-US" sz="1000" baseline="0" dirty="0" smtClean="0"/>
                        <a:t> </a:t>
                      </a:r>
                      <a:r>
                        <a:rPr lang="en-US" sz="1000" kern="1200" dirty="0" smtClean="0">
                          <a:solidFill>
                            <a:schemeClr val="dk1"/>
                          </a:solidFill>
                          <a:latin typeface="+mn-lt"/>
                          <a:ea typeface="+mn-ea"/>
                          <a:cs typeface="+mn-cs"/>
                        </a:rPr>
                        <a:t>budget/strategy/operating plan</a:t>
                      </a:r>
                      <a:r>
                        <a:rPr lang="en-US" sz="1000" baseline="0" dirty="0" smtClean="0"/>
                        <a:t> if community mechanism rejects it, within limits respecting board fiduciary duties</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Board failure to revise may trigger community vote on B</a:t>
                      </a:r>
                      <a:r>
                        <a:rPr lang="en-US" sz="1000" dirty="0" smtClean="0"/>
                        <a:t>oard</a:t>
                      </a:r>
                      <a:r>
                        <a:rPr lang="en-US" sz="1000" baseline="0" dirty="0" smtClean="0"/>
                        <a:t> recall (#5.6)</a:t>
                      </a:r>
                      <a:endParaRPr lang="en-US" sz="1000" dirty="0" smtClean="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Members given </a:t>
                      </a:r>
                      <a:r>
                        <a:rPr lang="en-US" sz="1000" kern="1200" dirty="0" smtClean="0">
                          <a:solidFill>
                            <a:schemeClr val="dk1"/>
                          </a:solidFill>
                          <a:latin typeface="+mn-lt"/>
                          <a:ea typeface="+mn-ea"/>
                          <a:cs typeface="+mn-cs"/>
                        </a:rPr>
                        <a:t>reserved</a:t>
                      </a:r>
                      <a:r>
                        <a:rPr lang="en-US" sz="1000" baseline="0" dirty="0" smtClean="0"/>
                        <a:t> power under Bylaws to override Board decision directly, regardless of board fiduciary duties</a:t>
                      </a:r>
                      <a:endParaRPr lang="en-US" sz="1000" dirty="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Same mechanism as voluntary phase</a:t>
                      </a:r>
                      <a:endParaRPr lang="en-US" sz="1000" baseline="0" dirty="0" smtClean="0"/>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Designators cannot be given the right to reject the budget/strategic plan themselves, but can recall Board (#5.6) if it fails to make appropriate revisions in response to community vote</a:t>
                      </a:r>
                      <a:endParaRPr lang="en-US" sz="1000" dirty="0" smtClean="0"/>
                    </a:p>
                  </a:txBody>
                  <a:tcPr/>
                </a:tc>
              </a:tr>
              <a:tr h="1600200">
                <a:tc>
                  <a:txBody>
                    <a:bodyPr/>
                    <a:lstStyle/>
                    <a:p>
                      <a:pPr marL="227013" indent="-227013"/>
                      <a:r>
                        <a:rPr lang="en-US" sz="1000" dirty="0" smtClean="0"/>
                        <a:t>5.3 Reconsider/reject</a:t>
                      </a:r>
                      <a:r>
                        <a:rPr lang="en-US" sz="1000" baseline="0" dirty="0" smtClean="0"/>
                        <a:t> Changes to ICANN “Standard” </a:t>
                      </a:r>
                      <a:r>
                        <a:rPr lang="en-US" sz="1000" dirty="0" smtClean="0"/>
                        <a:t>Bylaws</a:t>
                      </a:r>
                      <a:endParaRPr lang="en-US" sz="1000" dirty="0"/>
                    </a:p>
                  </a:txBody>
                  <a:tcPr/>
                </a:tc>
                <a:tc>
                  <a:txBody>
                    <a:bodyPr/>
                    <a:lstStyle/>
                    <a:p>
                      <a:pPr marL="114300" indent="-114300">
                        <a:buFont typeface="Arial" panose="020B0604020202020204" pitchFamily="34" charset="0"/>
                        <a:buChar char="•"/>
                      </a:pPr>
                      <a:r>
                        <a:rPr lang="en-US" sz="1000" dirty="0" smtClean="0"/>
                        <a:t>Named SOs/ACs may be given right to veto amendments</a:t>
                      </a:r>
                      <a:r>
                        <a:rPr lang="en-US" sz="1000" baseline="0" dirty="0" smtClean="0"/>
                        <a:t> approved by Board</a:t>
                      </a:r>
                    </a:p>
                    <a:p>
                      <a:pPr marL="114300" indent="-114300">
                        <a:buFont typeface="Arial" panose="020B0604020202020204" pitchFamily="34" charset="0"/>
                        <a:buChar char="•"/>
                      </a:pPr>
                      <a:r>
                        <a:rPr lang="en-US" sz="1000" baseline="0" dirty="0" smtClean="0"/>
                        <a:t>Only to be exercised when directed by community mechanism</a:t>
                      </a:r>
                    </a:p>
                    <a:p>
                      <a:pPr marL="114300" indent="-114300">
                        <a:buFont typeface="Arial" panose="020B0604020202020204" pitchFamily="34" charset="0"/>
                        <a:buChar char="•"/>
                      </a:pPr>
                      <a:r>
                        <a:rPr lang="en-US" sz="1000" dirty="0" smtClean="0"/>
                        <a:t>Possible to trigger springing</a:t>
                      </a:r>
                      <a:r>
                        <a:rPr lang="en-US" sz="1000" baseline="0" dirty="0" smtClean="0"/>
                        <a:t> resignations or community vote on Board recall (#5.6) if Board ignores community rejection of Board-approved amendment</a:t>
                      </a:r>
                      <a:endParaRPr lang="en-US" sz="1000" dirty="0"/>
                    </a:p>
                  </a:txBody>
                  <a:tcPr/>
                </a:tc>
                <a:tc>
                  <a:txBody>
                    <a:bodyPr/>
                    <a:lstStyle/>
                    <a:p>
                      <a:pPr marL="114300" indent="-114300">
                        <a:buFont typeface="Arial" panose="020B0604020202020204" pitchFamily="34" charset="0"/>
                        <a:buChar char="•"/>
                      </a:pPr>
                      <a:r>
                        <a:rPr lang="en-US" sz="1000" baseline="0" dirty="0" smtClean="0"/>
                        <a:t>Bylaws provide that designator role ceases; requirement for member approval of amendments takes effect</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Members contractually agree to veto amendments only if directed by community mechanism (but contract validity subject to member voting agreement prohibition)</a:t>
                      </a:r>
                    </a:p>
                    <a:p>
                      <a:pPr marL="114300" indent="-114300">
                        <a:buFont typeface="Arial" panose="020B0604020202020204" pitchFamily="34" charset="0"/>
                        <a:buChar char="•"/>
                      </a:pPr>
                      <a:r>
                        <a:rPr lang="en-US" sz="1000" baseline="0" dirty="0" smtClean="0"/>
                        <a:t>Members have standing to enforce this right</a:t>
                      </a:r>
                      <a:endParaRPr lang="en-US" sz="1000" dirty="0"/>
                    </a:p>
                  </a:txBody>
                  <a:tcPr/>
                </a:tc>
                <a:tc>
                  <a:txBody>
                    <a:bodyPr/>
                    <a:lstStyle/>
                    <a:p>
                      <a:pPr marL="114300" indent="-114300">
                        <a:buFont typeface="Arial" panose="020B0604020202020204" pitchFamily="34" charset="0"/>
                        <a:buChar char="•"/>
                      </a:pPr>
                      <a:r>
                        <a:rPr lang="en-US" sz="1000" dirty="0" smtClean="0"/>
                        <a:t>Same mechanism as voluntary phase</a:t>
                      </a:r>
                    </a:p>
                    <a:p>
                      <a:pPr marL="114300" indent="-114300">
                        <a:buFont typeface="Arial" panose="020B0604020202020204" pitchFamily="34" charset="0"/>
                        <a:buChar char="•"/>
                      </a:pPr>
                      <a:r>
                        <a:rPr lang="en-US" sz="1000" dirty="0" smtClean="0"/>
                        <a:t>Designators contractually agree to veto Articles/Bylaws amendments only if</a:t>
                      </a:r>
                      <a:r>
                        <a:rPr lang="en-US" sz="1000" baseline="0" dirty="0" smtClean="0"/>
                        <a:t> directed by community mechanism</a:t>
                      </a:r>
                      <a:endParaRPr lang="en-US" sz="1000" dirty="0" smtClean="0"/>
                    </a:p>
                    <a:p>
                      <a:pPr marL="114300" indent="-114300">
                        <a:buFont typeface="Arial" panose="020B0604020202020204" pitchFamily="34" charset="0"/>
                        <a:buChar char="•"/>
                      </a:pPr>
                      <a:r>
                        <a:rPr lang="en-US" sz="1000" baseline="0" dirty="0" smtClean="0"/>
                        <a:t>As new legal persons, designators can enforce this right</a:t>
                      </a:r>
                      <a:endParaRPr lang="en-US" sz="1000" dirty="0" smtClean="0"/>
                    </a:p>
                  </a:txBody>
                  <a:tcPr/>
                </a:tc>
              </a:tr>
              <a:tr h="899160">
                <a:tc>
                  <a:txBody>
                    <a:bodyPr/>
                    <a:lstStyle/>
                    <a:p>
                      <a:pPr marL="227013" indent="-227013"/>
                      <a:r>
                        <a:rPr lang="en-US" sz="1000" dirty="0" smtClean="0"/>
                        <a:t>5.4 Approve Changes to  ICANN “F</a:t>
                      </a:r>
                      <a:r>
                        <a:rPr lang="en-US" sz="1000" baseline="0" dirty="0" smtClean="0"/>
                        <a:t>undamental” Bylaws</a:t>
                      </a:r>
                      <a:endParaRPr lang="en-US" sz="1000" dirty="0"/>
                    </a:p>
                  </a:txBody>
                  <a:tcPr/>
                </a:tc>
                <a:tc>
                  <a:txBody>
                    <a:bodyPr/>
                    <a:lstStyle/>
                    <a:p>
                      <a:pPr marL="114300" indent="-114300">
                        <a:buFont typeface="Arial" panose="020B0604020202020204" pitchFamily="34" charset="0"/>
                        <a:buChar char="•"/>
                      </a:pPr>
                      <a:r>
                        <a:rPr lang="en-US" sz="1000" dirty="0" smtClean="0"/>
                        <a:t>Proposed fundamental Bylaws changes must be presented to community mechanism for approval or veto</a:t>
                      </a:r>
                    </a:p>
                    <a:p>
                      <a:pPr marL="114300" indent="-114300">
                        <a:buFont typeface="Arial" panose="020B0604020202020204" pitchFamily="34" charset="0"/>
                        <a:buChar char="•"/>
                      </a:pPr>
                      <a:r>
                        <a:rPr lang="en-US" sz="1000" baseline="0" dirty="0" smtClean="0"/>
                        <a:t>Board failure to get approval may trigger community vote on B</a:t>
                      </a:r>
                      <a:r>
                        <a:rPr lang="en-US" sz="1000" dirty="0" smtClean="0"/>
                        <a:t>oard</a:t>
                      </a:r>
                      <a:r>
                        <a:rPr lang="en-US" sz="1000" baseline="0" dirty="0" smtClean="0"/>
                        <a:t> recall (#5.6)</a:t>
                      </a:r>
                      <a:endParaRPr lang="en-US" sz="1000" dirty="0"/>
                    </a:p>
                  </a:txBody>
                  <a:tcPr/>
                </a:tc>
                <a:tc>
                  <a:txBody>
                    <a:bodyPr/>
                    <a:lstStyle/>
                    <a:p>
                      <a:pPr marL="114300" indent="-114300">
                        <a:buFont typeface="Arial" panose="020B0604020202020204" pitchFamily="34" charset="0"/>
                        <a:buChar char="•"/>
                      </a:pPr>
                      <a:r>
                        <a:rPr lang="en-US" sz="1000" dirty="0" smtClean="0"/>
                        <a:t>Members can be</a:t>
                      </a:r>
                      <a:r>
                        <a:rPr lang="en-US" sz="1000" baseline="0" dirty="0" smtClean="0"/>
                        <a:t> given right to approve any Bylaws amendment; fundamental Bylaws amendments require extraordinary approval threshold</a:t>
                      </a:r>
                    </a:p>
                    <a:p>
                      <a:pPr marL="114300" indent="-114300">
                        <a:buFont typeface="Arial" panose="020B0604020202020204" pitchFamily="34" charset="0"/>
                        <a:buChar char="•"/>
                      </a:pPr>
                      <a:r>
                        <a:rPr lang="en-US" sz="1000" baseline="0" dirty="0" smtClean="0"/>
                        <a:t>Members have standing to enforce this right</a:t>
                      </a:r>
                      <a:endParaRPr lang="en-US" sz="1000" dirty="0"/>
                    </a:p>
                  </a:txBody>
                  <a:tcPr/>
                </a:tc>
                <a:tc>
                  <a:txBody>
                    <a:bodyPr/>
                    <a:lstStyle/>
                    <a:p>
                      <a:pPr marL="114300" indent="-114300">
                        <a:buFont typeface="Arial" panose="020B0604020202020204" pitchFamily="34" charset="0"/>
                        <a:buChar char="•"/>
                      </a:pPr>
                      <a:r>
                        <a:rPr lang="en-US" sz="1000" dirty="0" smtClean="0"/>
                        <a:t>Same mechanism as voluntary phase</a:t>
                      </a:r>
                    </a:p>
                    <a:p>
                      <a:pPr marL="114300" indent="-114300">
                        <a:buFont typeface="Arial" panose="020B0604020202020204" pitchFamily="34" charset="0"/>
                        <a:buChar char="•"/>
                      </a:pPr>
                      <a:r>
                        <a:rPr lang="en-US" sz="1000" dirty="0" smtClean="0"/>
                        <a:t>Designators contractually agree to veto or approve</a:t>
                      </a:r>
                      <a:r>
                        <a:rPr lang="en-US" sz="1000" baseline="0" dirty="0" smtClean="0"/>
                        <a:t> Articles/Bylaws amendments as directed by community mechanism</a:t>
                      </a:r>
                    </a:p>
                    <a:p>
                      <a:pPr marL="114300" indent="-114300">
                        <a:buFont typeface="Arial" panose="020B0604020202020204" pitchFamily="34" charset="0"/>
                        <a:buChar char="•"/>
                      </a:pPr>
                      <a:r>
                        <a:rPr lang="en-US" sz="1000" baseline="0" dirty="0" smtClean="0"/>
                        <a:t>As new legal persons, designators can enforce this right</a:t>
                      </a:r>
                      <a:endParaRPr lang="en-US" sz="1000" dirty="0"/>
                    </a:p>
                  </a:txBody>
                  <a:tcPr/>
                </a:tc>
              </a:tr>
              <a:tr h="990600">
                <a:tc>
                  <a:txBody>
                    <a:bodyPr/>
                    <a:lstStyle/>
                    <a:p>
                      <a:pPr marL="227013" indent="-227013"/>
                      <a:r>
                        <a:rPr lang="en-US" sz="1000" dirty="0" smtClean="0"/>
                        <a:t>5.5 Appoint</a:t>
                      </a:r>
                      <a:r>
                        <a:rPr lang="en-US" sz="1000" baseline="0" dirty="0" smtClean="0"/>
                        <a:t> and Remove I</a:t>
                      </a:r>
                      <a:r>
                        <a:rPr lang="en-US" sz="1000" dirty="0" smtClean="0"/>
                        <a:t>ndividual</a:t>
                      </a:r>
                      <a:r>
                        <a:rPr lang="en-US" sz="1000" baseline="0" dirty="0" smtClean="0"/>
                        <a:t> ICANN Directors</a:t>
                      </a:r>
                      <a:endParaRPr lang="en-US" sz="1000" dirty="0"/>
                    </a:p>
                  </a:txBody>
                  <a:tcPr/>
                </a:tc>
                <a:tc>
                  <a:txBody>
                    <a:bodyPr/>
                    <a:lstStyle/>
                    <a:p>
                      <a:pPr marL="114300" indent="-114300">
                        <a:buFont typeface="Arial" panose="020B0604020202020204" pitchFamily="34" charset="0"/>
                        <a:buChar char="•"/>
                      </a:pPr>
                      <a:r>
                        <a:rPr lang="en-US" sz="1000" dirty="0" smtClean="0"/>
                        <a:t>Designator</a:t>
                      </a:r>
                      <a:r>
                        <a:rPr lang="en-US" sz="1000" baseline="0" dirty="0" smtClean="0"/>
                        <a:t> (legal persons or not) removes director on its own</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If sitting director refuses to vacate, new director has standing to enforce</a:t>
                      </a:r>
                      <a:endParaRPr lang="en-US" sz="1000" dirty="0"/>
                    </a:p>
                  </a:txBody>
                  <a:tcPr/>
                </a:tc>
                <a:tc>
                  <a:txBody>
                    <a:bodyPr/>
                    <a:lstStyle/>
                    <a:p>
                      <a:pPr marL="114300" indent="-114300">
                        <a:buFont typeface="Arial" panose="020B0604020202020204" pitchFamily="34" charset="0"/>
                        <a:buChar char="•"/>
                      </a:pPr>
                      <a:r>
                        <a:rPr lang="en-US" sz="1000" dirty="0" smtClean="0"/>
                        <a:t>Members step in</a:t>
                      </a:r>
                      <a:r>
                        <a:rPr lang="en-US" sz="1000" baseline="0" dirty="0" smtClean="0"/>
                        <a:t>; Bylaws provide that designator role ceases</a:t>
                      </a:r>
                    </a:p>
                    <a:p>
                      <a:pPr marL="114300" indent="-114300">
                        <a:buFont typeface="Arial" panose="020B0604020202020204" pitchFamily="34" charset="0"/>
                        <a:buChar char="•"/>
                      </a:pPr>
                      <a:r>
                        <a:rPr lang="en-US" sz="1000" baseline="0" dirty="0" smtClean="0"/>
                        <a:t>Each member class has statutory power to remove its directors</a:t>
                      </a:r>
                    </a:p>
                    <a:p>
                      <a:pPr marL="114300" indent="-114300">
                        <a:buFont typeface="Arial" panose="020B0604020202020204" pitchFamily="34" charset="0"/>
                        <a:buChar char="•"/>
                      </a:pPr>
                      <a:r>
                        <a:rPr lang="en-US" sz="1000" baseline="0" dirty="0" smtClean="0"/>
                        <a:t>Members have standing to enforce this right</a:t>
                      </a:r>
                      <a:endParaRPr lang="en-US" sz="1000" dirty="0" smtClean="0"/>
                    </a:p>
                  </a:txBody>
                  <a:tcPr/>
                </a:tc>
                <a:tc>
                  <a:txBody>
                    <a:bodyPr/>
                    <a:lstStyle/>
                    <a:p>
                      <a:pPr marL="114300" indent="-114300">
                        <a:buFont typeface="Arial" panose="020B0604020202020204" pitchFamily="34" charset="0"/>
                        <a:buChar char="•"/>
                      </a:pPr>
                      <a:r>
                        <a:rPr lang="en-US" sz="1000" dirty="0" smtClean="0"/>
                        <a:t>Same mechanism as voluntary phase</a:t>
                      </a:r>
                    </a:p>
                    <a:p>
                      <a:pPr marL="114300" indent="-114300">
                        <a:buFont typeface="Arial" panose="020B0604020202020204" pitchFamily="34" charset="0"/>
                        <a:buChar char="•"/>
                      </a:pPr>
                      <a:r>
                        <a:rPr lang="en-US" sz="1000" dirty="0" smtClean="0"/>
                        <a:t>As new legal persons, designators could</a:t>
                      </a:r>
                      <a:r>
                        <a:rPr lang="en-US" sz="1000" baseline="0" dirty="0" smtClean="0"/>
                        <a:t> enforce this right (bylaws-as-contract theory)</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If sitting directors refuse to vacate, new directors also have standing to enforce</a:t>
                      </a:r>
                      <a:endParaRPr lang="en-US" sz="1000" dirty="0"/>
                    </a:p>
                  </a:txBody>
                  <a:tcPr/>
                </a:tc>
              </a:tr>
            </a:tbl>
          </a:graphicData>
        </a:graphic>
      </p:graphicFrame>
      <p:sp>
        <p:nvSpPr>
          <p:cNvPr id="2" name="Rectangle 1"/>
          <p:cNvSpPr/>
          <p:nvPr/>
        </p:nvSpPr>
        <p:spPr>
          <a:xfrm>
            <a:off x="152400" y="6451669"/>
            <a:ext cx="8763000" cy="276999"/>
          </a:xfrm>
          <a:prstGeom prst="rect">
            <a:avLst/>
          </a:prstGeom>
        </p:spPr>
        <p:txBody>
          <a:bodyPr wrap="square">
            <a:spAutoFit/>
          </a:bodyPr>
          <a:lstStyle/>
          <a:p>
            <a:pPr algn="ctr"/>
            <a:r>
              <a:rPr lang="en-US" sz="1200" b="1" i="1" dirty="0"/>
              <a:t>[Continued on next slide]                                                                                               </a:t>
            </a:r>
            <a:endParaRPr lang="en-US" sz="1200" dirty="0"/>
          </a:p>
        </p:txBody>
      </p:sp>
      <p:sp>
        <p:nvSpPr>
          <p:cNvPr id="5" name="Date Placeholder 4"/>
          <p:cNvSpPr>
            <a:spLocks noGrp="1"/>
          </p:cNvSpPr>
          <p:nvPr>
            <p:ph type="dt" sz="half" idx="10"/>
          </p:nvPr>
        </p:nvSpPr>
        <p:spPr>
          <a:xfrm>
            <a:off x="457200" y="18288"/>
            <a:ext cx="2895600" cy="329184"/>
          </a:xfrm>
        </p:spPr>
        <p:txBody>
          <a:bodyPr/>
          <a:lstStyle/>
          <a:p>
            <a:fld id="{65C4A750-4FD5-4699-B632-7A4F577D916A}" type="datetime1">
              <a:rPr lang="en-US" smtClean="0"/>
              <a:pPr/>
              <a:t>7/7/2015</a:t>
            </a:fld>
            <a:endParaRPr lang="en-US" dirty="0"/>
          </a:p>
        </p:txBody>
      </p:sp>
      <p:sp>
        <p:nvSpPr>
          <p:cNvPr id="8"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17</a:t>
            </a:fld>
            <a:endParaRPr lang="en-US" dirty="0"/>
          </a:p>
        </p:txBody>
      </p:sp>
    </p:spTree>
    <p:extLst>
      <p:ext uri="{BB962C8B-B14F-4D97-AF65-F5344CB8AC3E}">
        <p14:creationId xmlns:p14="http://schemas.microsoft.com/office/powerpoint/2010/main" xmlns="" val="20947987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730198197"/>
              </p:ext>
            </p:extLst>
          </p:nvPr>
        </p:nvGraphicFramePr>
        <p:xfrm>
          <a:off x="152400" y="567690"/>
          <a:ext cx="8763000" cy="3520440"/>
        </p:xfrm>
        <a:graphic>
          <a:graphicData uri="http://schemas.openxmlformats.org/drawingml/2006/table">
            <a:tbl>
              <a:tblPr firstRow="1" bandRow="1">
                <a:tableStyleId>{5C22544A-7EE6-4342-B048-85BDC9FD1C3A}</a:tableStyleId>
              </a:tblPr>
              <a:tblGrid>
                <a:gridCol w="1600200"/>
                <a:gridCol w="2286000"/>
                <a:gridCol w="2286000"/>
                <a:gridCol w="2590800"/>
              </a:tblGrid>
              <a:tr h="565958">
                <a:tc>
                  <a:txBody>
                    <a:bodyPr/>
                    <a:lstStyle/>
                    <a:p>
                      <a:r>
                        <a:rPr lang="en-US" sz="1100" dirty="0" smtClean="0"/>
                        <a:t>Power</a:t>
                      </a:r>
                      <a:endParaRPr lang="en-US" sz="1100" dirty="0"/>
                    </a:p>
                  </a:txBody>
                  <a:tcPr/>
                </a:tc>
                <a:tc>
                  <a:txBody>
                    <a:bodyPr/>
                    <a:lstStyle/>
                    <a:p>
                      <a:r>
                        <a:rPr lang="en-US" sz="1100" baseline="0" dirty="0" smtClean="0"/>
                        <a:t>Enhanced “Voluntary” Phase: Pre-Enforcement</a:t>
                      </a:r>
                      <a:endParaRPr lang="en-US" sz="1100" dirty="0"/>
                    </a:p>
                  </a:txBody>
                  <a:tcPr/>
                </a:tc>
                <a:tc>
                  <a:txBody>
                    <a:bodyPr/>
                    <a:lstStyle/>
                    <a:p>
                      <a:r>
                        <a:rPr lang="en-US" sz="1100" dirty="0" smtClean="0"/>
                        <a:t>Enforcement Phase: Empowered Members</a:t>
                      </a:r>
                      <a:endParaRPr lang="en-US" sz="1100" dirty="0"/>
                    </a:p>
                  </a:txBody>
                  <a:tcPr/>
                </a:tc>
                <a:tc>
                  <a:txBody>
                    <a:bodyPr/>
                    <a:lstStyle/>
                    <a:p>
                      <a:r>
                        <a:rPr lang="en-US" sz="1100" dirty="0" smtClean="0"/>
                        <a:t>Enforcement Phase: </a:t>
                      </a:r>
                    </a:p>
                    <a:p>
                      <a:r>
                        <a:rPr lang="en-US" sz="1100" dirty="0" smtClean="0"/>
                        <a:t>Empowered Legal Person</a:t>
                      </a:r>
                      <a:r>
                        <a:rPr lang="en-US" sz="1100" baseline="0" dirty="0" smtClean="0"/>
                        <a:t> Designators</a:t>
                      </a:r>
                      <a:endParaRPr lang="en-US" sz="1100" dirty="0"/>
                    </a:p>
                  </a:txBody>
                  <a:tcPr/>
                </a:tc>
              </a:tr>
              <a:tr h="1280853">
                <a:tc>
                  <a:txBody>
                    <a:bodyPr/>
                    <a:lstStyle/>
                    <a:p>
                      <a:pPr marL="227013" indent="-227013"/>
                      <a:r>
                        <a:rPr lang="en-US" sz="1000" dirty="0" smtClean="0"/>
                        <a:t>5.6 Recall</a:t>
                      </a:r>
                      <a:r>
                        <a:rPr lang="en-US" sz="1000" baseline="0" dirty="0" smtClean="0"/>
                        <a:t> E</a:t>
                      </a:r>
                      <a:r>
                        <a:rPr lang="en-US" sz="1000" dirty="0" smtClean="0"/>
                        <a:t>ntire ICANN Board of Directors</a:t>
                      </a:r>
                      <a:endParaRPr lang="en-US" sz="1000" dirty="0"/>
                    </a:p>
                  </a:txBody>
                  <a:tcPr/>
                </a:tc>
                <a:tc>
                  <a:txBody>
                    <a:bodyPr/>
                    <a:lstStyle/>
                    <a:p>
                      <a:pPr marL="114300" indent="-114300">
                        <a:buFont typeface="Arial" panose="020B0604020202020204" pitchFamily="34" charset="0"/>
                        <a:buChar char="•"/>
                      </a:pPr>
                      <a:r>
                        <a:rPr lang="en-US" sz="1000" dirty="0" smtClean="0"/>
                        <a:t> Community mechanism vote to approve recall triggers springing resignations; and/or</a:t>
                      </a:r>
                    </a:p>
                    <a:p>
                      <a:pPr marL="114300" indent="-114300">
                        <a:buFont typeface="Arial" panose="020B0604020202020204" pitchFamily="34" charset="0"/>
                        <a:buChar char="•"/>
                      </a:pPr>
                      <a:r>
                        <a:rPr lang="en-US" sz="1000" dirty="0" smtClean="0"/>
                        <a:t>Designators</a:t>
                      </a:r>
                      <a:r>
                        <a:rPr lang="en-US" sz="1000" baseline="0" dirty="0" smtClean="0"/>
                        <a:t> (legal persons or not) remove directors at request of community mechanism</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If sitting directors refuse to vacate, new directors have standing to enforce</a:t>
                      </a:r>
                      <a:endParaRPr lang="en-US" sz="1000" dirty="0"/>
                    </a:p>
                  </a:txBody>
                  <a:tcPr/>
                </a:tc>
                <a:tc>
                  <a:txBody>
                    <a:bodyPr/>
                    <a:lstStyle/>
                    <a:p>
                      <a:pPr marL="114300" indent="-114300">
                        <a:buFont typeface="Arial" panose="020B0604020202020204" pitchFamily="34" charset="0"/>
                        <a:buChar char="•"/>
                      </a:pPr>
                      <a:r>
                        <a:rPr lang="en-US" sz="1000" dirty="0" smtClean="0"/>
                        <a:t>Members step in</a:t>
                      </a:r>
                      <a:r>
                        <a:rPr lang="en-US" sz="1000" baseline="0" dirty="0" smtClean="0"/>
                        <a:t>; Bylaws provide that designator role ceases</a:t>
                      </a:r>
                    </a:p>
                    <a:p>
                      <a:pPr marL="114300" indent="-114300">
                        <a:buFont typeface="Arial" panose="020B0604020202020204" pitchFamily="34" charset="0"/>
                        <a:buChar char="•"/>
                      </a:pPr>
                      <a:r>
                        <a:rPr lang="en-US" sz="1000" baseline="0" dirty="0" smtClean="0"/>
                        <a:t>Members contractually agree to remove their respective directors in event of community mechanism vote to recall (but contract validity subject to member voting agreement prohibition)</a:t>
                      </a:r>
                    </a:p>
                    <a:p>
                      <a:pPr marL="114300" indent="-114300">
                        <a:buFont typeface="Arial" panose="020B0604020202020204" pitchFamily="34" charset="0"/>
                        <a:buChar char="•"/>
                      </a:pPr>
                      <a:r>
                        <a:rPr lang="en-US" sz="1000" baseline="0" dirty="0" smtClean="0"/>
                        <a:t>Members have statutory standing to enforce this right</a:t>
                      </a:r>
                      <a:endParaRPr lang="en-US" sz="1000" dirty="0"/>
                    </a:p>
                  </a:txBody>
                  <a:tcPr/>
                </a:tc>
                <a:tc>
                  <a:txBody>
                    <a:bodyPr/>
                    <a:lstStyle/>
                    <a:p>
                      <a:pPr marL="114300" indent="-114300">
                        <a:buFont typeface="Arial" panose="020B0604020202020204" pitchFamily="34" charset="0"/>
                        <a:buChar char="•"/>
                      </a:pPr>
                      <a:r>
                        <a:rPr lang="en-US" sz="1000" dirty="0" smtClean="0"/>
                        <a:t>Same mechanism as voluntary phase</a:t>
                      </a:r>
                    </a:p>
                    <a:p>
                      <a:pPr marL="114300" indent="-114300">
                        <a:buFont typeface="Arial" panose="020B0604020202020204" pitchFamily="34" charset="0"/>
                        <a:buChar char="•"/>
                      </a:pPr>
                      <a:r>
                        <a:rPr lang="en-US" sz="1000" dirty="0" smtClean="0"/>
                        <a:t>Designators contractually agree to remove their respective</a:t>
                      </a:r>
                      <a:r>
                        <a:rPr lang="en-US" sz="1000" baseline="0" dirty="0" smtClean="0"/>
                        <a:t> directors in event of community mechanism vote to recall</a:t>
                      </a:r>
                      <a:endParaRPr lang="en-US" sz="1000" dirty="0" smtClean="0"/>
                    </a:p>
                    <a:p>
                      <a:pPr marL="114300" indent="-114300">
                        <a:buFont typeface="Arial" panose="020B0604020202020204" pitchFamily="34" charset="0"/>
                        <a:buChar char="•"/>
                      </a:pPr>
                      <a:r>
                        <a:rPr lang="en-US" sz="1000" dirty="0" smtClean="0"/>
                        <a:t>As new legal persons, designators could</a:t>
                      </a:r>
                      <a:r>
                        <a:rPr lang="en-US" sz="1000" baseline="0" dirty="0" smtClean="0"/>
                        <a:t> enforce this right (bylaws-as-contract theory)</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If sitting directors refuse to vacate, new directors also have standing to enforce</a:t>
                      </a:r>
                      <a:endParaRPr lang="en-US" sz="1000" baseline="0" dirty="0" smtClean="0">
                        <a:solidFill>
                          <a:srgbClr val="FF0000"/>
                        </a:solidFill>
                      </a:endParaRPr>
                    </a:p>
                  </a:txBody>
                  <a:tcPr/>
                </a:tc>
              </a:tr>
              <a:tr h="1131916">
                <a:tc>
                  <a:txBody>
                    <a:bodyPr/>
                    <a:lstStyle/>
                    <a:p>
                      <a:pPr marL="227013" indent="-227013"/>
                      <a:r>
                        <a:rPr lang="en-US" sz="1000" dirty="0" smtClean="0"/>
                        <a:t>5.7 Reconsider/reject Board</a:t>
                      </a:r>
                      <a:r>
                        <a:rPr lang="en-US" sz="1000" baseline="0" dirty="0" smtClean="0"/>
                        <a:t> Decisions Relating to Reviews of the IANA Functions, </a:t>
                      </a:r>
                      <a:br>
                        <a:rPr lang="en-US" sz="1000" baseline="0" dirty="0" smtClean="0"/>
                      </a:br>
                      <a:r>
                        <a:rPr lang="en-US" sz="1000" baseline="0" dirty="0" smtClean="0"/>
                        <a:t>Including Ability </a:t>
                      </a:r>
                      <a:br>
                        <a:rPr lang="en-US" sz="1000" baseline="0" dirty="0" smtClean="0"/>
                      </a:br>
                      <a:r>
                        <a:rPr lang="en-US" sz="1000" baseline="0" dirty="0" smtClean="0"/>
                        <a:t>to Trigger a Separation of PTI</a:t>
                      </a:r>
                      <a:endParaRPr lang="en-US" sz="1000" dirty="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Bylaws may require Board to implement recommendations,</a:t>
                      </a:r>
                      <a:r>
                        <a:rPr lang="en-US" sz="1000" baseline="0" dirty="0" smtClean="0"/>
                        <a:t> within limits respecting board fiduciary duties</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Board failure to implement may trigger community vote on B</a:t>
                      </a:r>
                      <a:r>
                        <a:rPr lang="en-US" sz="1000" dirty="0" smtClean="0"/>
                        <a:t>oard</a:t>
                      </a:r>
                      <a:r>
                        <a:rPr lang="en-US" sz="1000" baseline="0" dirty="0" smtClean="0"/>
                        <a:t> recall (#5.6)</a:t>
                      </a:r>
                      <a:endParaRPr lang="en-US" sz="1000" dirty="0" smtClean="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Members given reserved</a:t>
                      </a:r>
                      <a:r>
                        <a:rPr lang="en-US" sz="1000" baseline="0" dirty="0" smtClean="0"/>
                        <a:t> power under Bylaws to override Board decision, regardless of board fiduciary duties</a:t>
                      </a:r>
                      <a:endParaRPr lang="en-US" sz="1000" dirty="0" smtClean="0"/>
                    </a:p>
                  </a:txBody>
                  <a:tcPr/>
                </a:tc>
                <a:tc>
                  <a:txBody>
                    <a:bodyPr/>
                    <a:lstStyle/>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Same mechanism as voluntary phase</a:t>
                      </a:r>
                    </a:p>
                    <a:p>
                      <a:pPr marL="114300" marR="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Designators cannot be given the right to implement recommendations themselves, but can recall Board (#5.6) if it fails to implement recommendations</a:t>
                      </a:r>
                    </a:p>
                    <a:p>
                      <a:pPr marL="0" marR="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aseline="0" dirty="0" smtClean="0"/>
                    </a:p>
                  </a:txBody>
                  <a:tcPr/>
                </a:tc>
              </a:tr>
            </a:tbl>
          </a:graphicData>
        </a:graphic>
      </p:graphicFrame>
      <p:sp>
        <p:nvSpPr>
          <p:cNvPr id="5" name="Date Placeholder 4"/>
          <p:cNvSpPr>
            <a:spLocks noGrp="1"/>
          </p:cNvSpPr>
          <p:nvPr>
            <p:ph type="dt" sz="half" idx="10"/>
          </p:nvPr>
        </p:nvSpPr>
        <p:spPr>
          <a:xfrm>
            <a:off x="457200" y="18288"/>
            <a:ext cx="2895600" cy="329184"/>
          </a:xfrm>
        </p:spPr>
        <p:txBody>
          <a:bodyPr/>
          <a:lstStyle/>
          <a:p>
            <a:fld id="{7C56E92F-17DB-418C-BEA8-B8BFA9B59C4A}" type="datetime1">
              <a:rPr lang="en-US" smtClean="0"/>
              <a:pPr/>
              <a:t>7/7/2015</a:t>
            </a:fld>
            <a:endParaRPr lang="en-US" dirty="0"/>
          </a:p>
        </p:txBody>
      </p:sp>
      <p:sp>
        <p:nvSpPr>
          <p:cNvPr id="8"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18</a:t>
            </a:fld>
            <a:endParaRPr lang="en-US" dirty="0"/>
          </a:p>
        </p:txBody>
      </p:sp>
    </p:spTree>
    <p:extLst>
      <p:ext uri="{BB962C8B-B14F-4D97-AF65-F5344CB8AC3E}">
        <p14:creationId xmlns:p14="http://schemas.microsoft.com/office/powerpoint/2010/main" xmlns="" val="23953609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323896"/>
            <a:ext cx="8995064" cy="990600"/>
          </a:xfrm>
        </p:spPr>
        <p:txBody>
          <a:bodyPr>
            <a:noAutofit/>
          </a:bodyPr>
          <a:lstStyle/>
          <a:p>
            <a:pPr algn="ctr"/>
            <a:r>
              <a:rPr lang="en-US" sz="2800" b="1" dirty="0" smtClean="0">
                <a:solidFill>
                  <a:srgbClr val="0070C0"/>
                </a:solidFill>
              </a:rPr>
              <a:t>Additional Considerations</a:t>
            </a:r>
            <a:endParaRPr lang="en-US" sz="2800" b="1" dirty="0">
              <a:solidFill>
                <a:srgbClr val="0070C0"/>
              </a:solidFill>
            </a:endParaRPr>
          </a:p>
        </p:txBody>
      </p:sp>
      <p:sp>
        <p:nvSpPr>
          <p:cNvPr id="3" name="Content Placeholder 2"/>
          <p:cNvSpPr>
            <a:spLocks noGrp="1"/>
          </p:cNvSpPr>
          <p:nvPr>
            <p:ph idx="1"/>
          </p:nvPr>
        </p:nvSpPr>
        <p:spPr>
          <a:xfrm>
            <a:off x="457200" y="1250948"/>
            <a:ext cx="8537864" cy="647687"/>
          </a:xfrm>
        </p:spPr>
        <p:txBody>
          <a:bodyPr>
            <a:noAutofit/>
          </a:bodyPr>
          <a:lstStyle/>
          <a:p>
            <a:pPr>
              <a:spcBef>
                <a:spcPts val="1680"/>
              </a:spcBef>
              <a:buNone/>
            </a:pPr>
            <a:r>
              <a:rPr lang="en-US" sz="1800" dirty="0" smtClean="0"/>
              <a:t>According to Paragraph 175 of the Initial Proposal:</a:t>
            </a:r>
          </a:p>
          <a:p>
            <a:pPr>
              <a:spcBef>
                <a:spcPts val="1680"/>
              </a:spcBef>
              <a:buNone/>
            </a:pPr>
            <a:r>
              <a:rPr lang="en-US" sz="1800" i="1" dirty="0" smtClean="0"/>
              <a:t>The CCWG-Accountability is largely agreed on the following:</a:t>
            </a:r>
          </a:p>
          <a:p>
            <a:pPr marL="342900" indent="-342900">
              <a:spcBef>
                <a:spcPts val="1680"/>
              </a:spcBef>
              <a:buAutoNum type="arabicPeriod"/>
            </a:pPr>
            <a:r>
              <a:rPr lang="en-US" sz="1800" i="1" dirty="0" smtClean="0"/>
              <a:t>To be as restrained as possible in the degree of structural or organizing changes required in ICANN to create the mechanism for these powers.</a:t>
            </a:r>
          </a:p>
          <a:p>
            <a:pPr marL="342900" indent="-342900">
              <a:spcBef>
                <a:spcPts val="1680"/>
              </a:spcBef>
              <a:buAutoNum type="arabicPeriod"/>
            </a:pPr>
            <a:r>
              <a:rPr lang="en-US" sz="1800" i="1" dirty="0" smtClean="0"/>
              <a:t>To organize the mechanism along the same lines as the community – that is, in line and compatible with the current SO/AC/SG structures (without making it impossible to change these in the future).</a:t>
            </a:r>
          </a:p>
        </p:txBody>
      </p:sp>
      <p:sp>
        <p:nvSpPr>
          <p:cNvPr id="5" name="Date Placeholder 4"/>
          <p:cNvSpPr>
            <a:spLocks noGrp="1"/>
          </p:cNvSpPr>
          <p:nvPr>
            <p:ph type="dt" sz="half" idx="10"/>
          </p:nvPr>
        </p:nvSpPr>
        <p:spPr/>
        <p:txBody>
          <a:bodyPr/>
          <a:lstStyle/>
          <a:p>
            <a:fld id="{5B516687-4327-4B77-968D-ADE1751ACF6F}" type="datetime1">
              <a:rPr lang="en-US" smtClean="0"/>
              <a:pPr/>
              <a:t>7/7/2015</a:t>
            </a:fld>
            <a:endParaRPr lang="en-US" dirty="0"/>
          </a:p>
        </p:txBody>
      </p:sp>
      <p:sp>
        <p:nvSpPr>
          <p:cNvPr id="7" name="Content Placeholder 2"/>
          <p:cNvSpPr txBox="1">
            <a:spLocks/>
          </p:cNvSpPr>
          <p:nvPr/>
        </p:nvSpPr>
        <p:spPr>
          <a:xfrm>
            <a:off x="457200" y="2044956"/>
            <a:ext cx="2971800" cy="2891495"/>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endParaRPr lang="en-US" sz="1800" i="1" dirty="0" smtClean="0"/>
          </a:p>
        </p:txBody>
      </p:sp>
      <p:sp>
        <p:nvSpPr>
          <p:cNvPr id="9" name="Content Placeholder 2"/>
          <p:cNvSpPr txBox="1">
            <a:spLocks/>
          </p:cNvSpPr>
          <p:nvPr/>
        </p:nvSpPr>
        <p:spPr>
          <a:xfrm>
            <a:off x="431014" y="5776755"/>
            <a:ext cx="8537864" cy="647687"/>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lvl="1">
              <a:spcBef>
                <a:spcPts val="1680"/>
              </a:spcBef>
            </a:pPr>
            <a:endParaRPr lang="en-US" sz="1200" dirty="0" smtClean="0"/>
          </a:p>
        </p:txBody>
      </p:sp>
      <p:sp>
        <p:nvSpPr>
          <p:cNvPr id="8" name="Slide Number Placeholder 7"/>
          <p:cNvSpPr>
            <a:spLocks noGrp="1"/>
          </p:cNvSpPr>
          <p:nvPr>
            <p:ph type="sldNum" sz="quarter" idx="12"/>
          </p:nvPr>
        </p:nvSpPr>
        <p:spPr>
          <a:xfrm>
            <a:off x="7823447" y="6488253"/>
            <a:ext cx="1066800" cy="329184"/>
          </a:xfrm>
        </p:spPr>
        <p:txBody>
          <a:bodyPr/>
          <a:lstStyle/>
          <a:p>
            <a:fld id="{6C39E7C8-600F-A142-BBF0-CEF9FF1B63C7}" type="slidenum">
              <a:rPr lang="en-US" smtClean="0"/>
              <a:pPr/>
              <a:t>19</a:t>
            </a:fld>
            <a:endParaRPr lang="en-US" dirty="0"/>
          </a:p>
        </p:txBody>
      </p:sp>
    </p:spTree>
    <p:extLst>
      <p:ext uri="{BB962C8B-B14F-4D97-AF65-F5344CB8AC3E}">
        <p14:creationId xmlns="" xmlns:p14="http://schemas.microsoft.com/office/powerpoint/2010/main" val="474379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70C0"/>
                </a:solidFill>
              </a:rPr>
              <a:t>Overview</a:t>
            </a:r>
            <a:endParaRPr lang="en-US" sz="2800" b="1" dirty="0">
              <a:solidFill>
                <a:srgbClr val="0070C0"/>
              </a:solidFill>
            </a:endParaRPr>
          </a:p>
        </p:txBody>
      </p:sp>
      <p:sp>
        <p:nvSpPr>
          <p:cNvPr id="3" name="Content Placeholder 2"/>
          <p:cNvSpPr>
            <a:spLocks noGrp="1"/>
          </p:cNvSpPr>
          <p:nvPr>
            <p:ph idx="1"/>
          </p:nvPr>
        </p:nvSpPr>
        <p:spPr/>
        <p:txBody>
          <a:bodyPr>
            <a:normAutofit/>
          </a:bodyPr>
          <a:lstStyle/>
          <a:p>
            <a:r>
              <a:rPr lang="en-US" sz="1600" dirty="0" smtClean="0"/>
              <a:t>To facilitate discussion, this presentation describes and compares the two models that were proposed in Buenos Aires for further consideration by the CCWG.  </a:t>
            </a:r>
          </a:p>
          <a:p>
            <a:r>
              <a:rPr lang="en-US" sz="1600" dirty="0" smtClean="0"/>
              <a:t>The two new models seek to address concerns expressed by members of the multi-stakeholder community on the Community Empowerment Mechanism described in Section 5 of CCWG’s Accountability Initial Draft Proposal for Public Comment (4 May 2015) (“Initial Proposal”)</a:t>
            </a:r>
          </a:p>
          <a:p>
            <a:pPr lvl="1"/>
            <a:r>
              <a:rPr lang="en-US" sz="1400" dirty="0" smtClean="0"/>
              <a:t>The </a:t>
            </a:r>
            <a:r>
              <a:rPr lang="en-US" sz="1400" b="1" dirty="0" smtClean="0">
                <a:solidFill>
                  <a:srgbClr val="0070C0"/>
                </a:solidFill>
              </a:rPr>
              <a:t>“Empowered SO/AC Membership Model”</a:t>
            </a:r>
            <a:r>
              <a:rPr lang="en-US" sz="1400" dirty="0" smtClean="0"/>
              <a:t> would rely on direct </a:t>
            </a:r>
            <a:br>
              <a:rPr lang="en-US" sz="1400" dirty="0" smtClean="0"/>
            </a:br>
            <a:r>
              <a:rPr lang="en-US" sz="1400" dirty="0" smtClean="0"/>
              <a:t>participation by SOs and ACs in a potential or actual membership body </a:t>
            </a:r>
            <a:br>
              <a:rPr lang="en-US" sz="1400" dirty="0" smtClean="0"/>
            </a:br>
            <a:r>
              <a:rPr lang="en-US" sz="1400" dirty="0" smtClean="0"/>
              <a:t>for exercise of community powers but would not require legal personhood </a:t>
            </a:r>
            <a:br>
              <a:rPr lang="en-US" sz="1400" dirty="0" smtClean="0"/>
            </a:br>
            <a:r>
              <a:rPr lang="en-US" sz="1400" dirty="0" smtClean="0"/>
              <a:t>and  would allow opt-in re legal status </a:t>
            </a:r>
          </a:p>
          <a:p>
            <a:pPr lvl="1"/>
            <a:r>
              <a:rPr lang="en-US" sz="1400" dirty="0" smtClean="0"/>
              <a:t>The </a:t>
            </a:r>
            <a:r>
              <a:rPr lang="en-US" sz="1400" b="1" dirty="0" smtClean="0">
                <a:solidFill>
                  <a:srgbClr val="0070C0"/>
                </a:solidFill>
              </a:rPr>
              <a:t>“Empowered SO/AC Designator Model”</a:t>
            </a:r>
            <a:r>
              <a:rPr lang="en-US" sz="1400" dirty="0" smtClean="0"/>
              <a:t> would formalize and expand</a:t>
            </a:r>
            <a:br>
              <a:rPr lang="en-US" sz="1400" dirty="0" smtClean="0"/>
            </a:br>
            <a:r>
              <a:rPr lang="en-US" sz="1400" dirty="0" smtClean="0"/>
              <a:t>upon the current roles of SOs and ACs in designating ICANN directors for </a:t>
            </a:r>
            <a:br>
              <a:rPr lang="en-US" sz="1400" dirty="0" smtClean="0"/>
            </a:br>
            <a:r>
              <a:rPr lang="en-US" sz="1400" dirty="0" smtClean="0"/>
              <a:t>exercise of community powers without a membership body but would not </a:t>
            </a:r>
            <a:br>
              <a:rPr lang="en-US" sz="1400" dirty="0" smtClean="0"/>
            </a:br>
            <a:r>
              <a:rPr lang="en-US" sz="1400" dirty="0" smtClean="0"/>
              <a:t>require legal personhood and would allow opt-in re legal status</a:t>
            </a:r>
          </a:p>
          <a:p>
            <a:r>
              <a:rPr lang="en-US" sz="1600" dirty="0" smtClean="0"/>
              <a:t>This presentation also reviews legal issues associated with each model and attempts to more fully describe how the models might be implemented within the legal framework of California nonprofit law.</a:t>
            </a:r>
          </a:p>
          <a:p>
            <a:pPr algn="ctr"/>
            <a:endParaRPr lang="en-US" sz="1800" b="1" i="1" u="sng" dirty="0" smtClean="0"/>
          </a:p>
          <a:p>
            <a:pPr lvl="1"/>
            <a:endParaRPr lang="en-US" dirty="0"/>
          </a:p>
        </p:txBody>
      </p:sp>
      <p:sp>
        <p:nvSpPr>
          <p:cNvPr id="5" name="Date Placeholder 4"/>
          <p:cNvSpPr>
            <a:spLocks noGrp="1"/>
          </p:cNvSpPr>
          <p:nvPr>
            <p:ph type="dt" sz="half" idx="10"/>
          </p:nvPr>
        </p:nvSpPr>
        <p:spPr/>
        <p:txBody>
          <a:bodyPr/>
          <a:lstStyle/>
          <a:p>
            <a:fld id="{75771E07-2C24-4047-AB81-451E985539C9}"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2</a:t>
            </a:fld>
            <a:endParaRPr lang="en-US" dirty="0"/>
          </a:p>
        </p:txBody>
      </p:sp>
    </p:spTree>
    <p:extLst>
      <p:ext uri="{BB962C8B-B14F-4D97-AF65-F5344CB8AC3E}">
        <p14:creationId xmlns="" xmlns:p14="http://schemas.microsoft.com/office/powerpoint/2010/main" val="134002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930" y="323896"/>
            <a:ext cx="8995064" cy="990600"/>
          </a:xfrm>
        </p:spPr>
        <p:txBody>
          <a:bodyPr>
            <a:noAutofit/>
          </a:bodyPr>
          <a:lstStyle/>
          <a:p>
            <a:pPr algn="ctr"/>
            <a:r>
              <a:rPr lang="en-US" sz="2800" b="1" dirty="0" smtClean="0">
                <a:solidFill>
                  <a:srgbClr val="0070C0"/>
                </a:solidFill>
              </a:rPr>
              <a:t>APPENDIX</a:t>
            </a:r>
            <a:endParaRPr lang="en-US" sz="2800" b="1" dirty="0">
              <a:solidFill>
                <a:srgbClr val="0070C0"/>
              </a:solidFill>
            </a:endParaRPr>
          </a:p>
        </p:txBody>
      </p:sp>
      <p:sp>
        <p:nvSpPr>
          <p:cNvPr id="3" name="Content Placeholder 2"/>
          <p:cNvSpPr>
            <a:spLocks noGrp="1"/>
          </p:cNvSpPr>
          <p:nvPr>
            <p:ph idx="1"/>
          </p:nvPr>
        </p:nvSpPr>
        <p:spPr>
          <a:xfrm>
            <a:off x="457200" y="1250948"/>
            <a:ext cx="8537864" cy="647687"/>
          </a:xfrm>
        </p:spPr>
        <p:txBody>
          <a:bodyPr>
            <a:noAutofit/>
          </a:bodyPr>
          <a:lstStyle/>
          <a:p>
            <a:pPr>
              <a:spcBef>
                <a:spcPts val="1680"/>
              </a:spcBef>
              <a:buNone/>
            </a:pPr>
            <a:endParaRPr lang="en-US" sz="1800" dirty="0" smtClean="0"/>
          </a:p>
        </p:txBody>
      </p:sp>
      <p:sp>
        <p:nvSpPr>
          <p:cNvPr id="5" name="Date Placeholder 4"/>
          <p:cNvSpPr>
            <a:spLocks noGrp="1"/>
          </p:cNvSpPr>
          <p:nvPr>
            <p:ph type="dt" sz="half" idx="10"/>
          </p:nvPr>
        </p:nvSpPr>
        <p:spPr/>
        <p:txBody>
          <a:bodyPr/>
          <a:lstStyle/>
          <a:p>
            <a:fld id="{5B516687-4327-4B77-968D-ADE1751ACF6F}" type="datetime1">
              <a:rPr lang="en-US" smtClean="0"/>
              <a:pPr/>
              <a:t>7/7/2015</a:t>
            </a:fld>
            <a:endParaRPr lang="en-US" dirty="0"/>
          </a:p>
        </p:txBody>
      </p:sp>
      <p:sp>
        <p:nvSpPr>
          <p:cNvPr id="7" name="Content Placeholder 2"/>
          <p:cNvSpPr txBox="1">
            <a:spLocks/>
          </p:cNvSpPr>
          <p:nvPr/>
        </p:nvSpPr>
        <p:spPr>
          <a:xfrm>
            <a:off x="457200" y="2044956"/>
            <a:ext cx="2971800" cy="2891495"/>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spcBef>
                <a:spcPts val="1680"/>
              </a:spcBef>
            </a:pPr>
            <a:endParaRPr lang="en-US" sz="1800" i="1" dirty="0" smtClean="0"/>
          </a:p>
        </p:txBody>
      </p:sp>
      <p:sp>
        <p:nvSpPr>
          <p:cNvPr id="9" name="Content Placeholder 2"/>
          <p:cNvSpPr txBox="1">
            <a:spLocks/>
          </p:cNvSpPr>
          <p:nvPr/>
        </p:nvSpPr>
        <p:spPr>
          <a:xfrm>
            <a:off x="431014" y="5776755"/>
            <a:ext cx="8537864" cy="647687"/>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lvl="1">
              <a:spcBef>
                <a:spcPts val="1680"/>
              </a:spcBef>
            </a:pPr>
            <a:endParaRPr lang="en-US" sz="1200" dirty="0" smtClean="0"/>
          </a:p>
        </p:txBody>
      </p:sp>
      <p:sp>
        <p:nvSpPr>
          <p:cNvPr id="8" name="Slide Number Placeholder 7"/>
          <p:cNvSpPr>
            <a:spLocks noGrp="1"/>
          </p:cNvSpPr>
          <p:nvPr>
            <p:ph type="sldNum" sz="quarter" idx="12"/>
          </p:nvPr>
        </p:nvSpPr>
        <p:spPr/>
        <p:txBody>
          <a:bodyPr/>
          <a:lstStyle/>
          <a:p>
            <a:fld id="{6C39E7C8-600F-A142-BBF0-CEF9FF1B63C7}" type="slidenum">
              <a:rPr lang="en-US" smtClean="0"/>
              <a:pPr/>
              <a:t>20</a:t>
            </a:fld>
            <a:endParaRPr lang="en-US" dirty="0"/>
          </a:p>
        </p:txBody>
      </p:sp>
    </p:spTree>
    <p:extLst>
      <p:ext uri="{BB962C8B-B14F-4D97-AF65-F5344CB8AC3E}">
        <p14:creationId xmlns="" xmlns:p14="http://schemas.microsoft.com/office/powerpoint/2010/main" val="474379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42C3-7B9A-413D-99BD-8ABE0863DE22}" type="datetime1">
              <a:rPr lang="en-US" smtClean="0"/>
              <a:pPr/>
              <a:t>7/7/2015</a:t>
            </a:fld>
            <a:endParaRPr lang="en-US" dirty="0"/>
          </a:p>
        </p:txBody>
      </p:sp>
      <p:graphicFrame>
        <p:nvGraphicFramePr>
          <p:cNvPr id="4" name="Table 3"/>
          <p:cNvGraphicFramePr>
            <a:graphicFrameLocks noGrp="1"/>
          </p:cNvGraphicFramePr>
          <p:nvPr/>
        </p:nvGraphicFramePr>
        <p:xfrm>
          <a:off x="2099733" y="1551240"/>
          <a:ext cx="5181599" cy="5191760"/>
        </p:xfrm>
        <a:graphic>
          <a:graphicData uri="http://schemas.openxmlformats.org/drawingml/2006/table">
            <a:tbl>
              <a:tblPr firstRow="1" bandRow="1">
                <a:tableStyleId>{5C22544A-7EE6-4342-B048-85BDC9FD1C3A}</a:tableStyleId>
              </a:tblPr>
              <a:tblGrid>
                <a:gridCol w="5181599"/>
              </a:tblGrid>
              <a:tr h="370840">
                <a:tc>
                  <a:txBody>
                    <a:bodyPr/>
                    <a:lstStyle/>
                    <a:p>
                      <a:pPr marL="0" marR="0" algn="ctr">
                        <a:spcBef>
                          <a:spcPts val="0"/>
                        </a:spcBef>
                        <a:spcAft>
                          <a:spcPts val="0"/>
                        </a:spcAft>
                      </a:pPr>
                      <a:endParaRPr lang="en-US" sz="1200" dirty="0">
                        <a:solidFill>
                          <a:schemeClr val="tx1"/>
                        </a:solidFill>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600" b="1" dirty="0">
                          <a:solidFill>
                            <a:srgbClr val="0070C0"/>
                          </a:solidFill>
                          <a:latin typeface="+mj-lt"/>
                          <a:ea typeface="Times New Roman"/>
                          <a:cs typeface="Times New Roman"/>
                        </a:rPr>
                        <a:t>Community Powers</a:t>
                      </a: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Reconsider/reject budget  and strategy/operating plans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 Reconsider/reject</a:t>
                      </a:r>
                      <a:r>
                        <a:rPr lang="en-US" sz="1200" b="1" baseline="0" dirty="0" smtClean="0">
                          <a:latin typeface="+mj-lt"/>
                          <a:ea typeface="Times New Roman"/>
                          <a:cs typeface="Times New Roman"/>
                        </a:rPr>
                        <a:t>  changes to  “standard” bylaws </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Approve changes to “fundamental”</a:t>
                      </a:r>
                      <a:r>
                        <a:rPr lang="en-US" sz="1200" b="1" baseline="0" dirty="0" smtClean="0">
                          <a:latin typeface="+mj-lt"/>
                          <a:ea typeface="Times New Roman"/>
                          <a:cs typeface="Times New Roman"/>
                        </a:rPr>
                        <a:t> bylaws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Appoint</a:t>
                      </a:r>
                      <a:r>
                        <a:rPr lang="en-US" sz="1200" b="1" baseline="0" dirty="0" smtClean="0">
                          <a:latin typeface="+mj-lt"/>
                          <a:ea typeface="Times New Roman"/>
                          <a:cs typeface="Times New Roman"/>
                        </a:rPr>
                        <a:t> and remove individual ICANN directors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Recall the entire ICANN Board</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Reconsider/reject</a:t>
                      </a:r>
                      <a:r>
                        <a:rPr lang="en-US" sz="1200" b="1" baseline="0" dirty="0" smtClean="0">
                          <a:latin typeface="+mj-lt"/>
                          <a:ea typeface="Times New Roman"/>
                          <a:cs typeface="Times New Roman"/>
                        </a:rPr>
                        <a:t> Board decisions relating to reviews of the</a:t>
                      </a:r>
                      <a:br>
                        <a:rPr lang="en-US" sz="1200" b="1" baseline="0" dirty="0" smtClean="0">
                          <a:latin typeface="+mj-lt"/>
                          <a:ea typeface="Times New Roman"/>
                          <a:cs typeface="Times New Roman"/>
                        </a:rPr>
                      </a:br>
                      <a:r>
                        <a:rPr lang="en-US" sz="1200" b="1" baseline="0" dirty="0" smtClean="0">
                          <a:latin typeface="+mj-lt"/>
                          <a:ea typeface="Times New Roman"/>
                          <a:cs typeface="Times New Roman"/>
                        </a:rPr>
                        <a:t>IANA functions (including  trigger of PTI separation)</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600" b="1" dirty="0" smtClean="0">
                          <a:solidFill>
                            <a:srgbClr val="0070C0"/>
                          </a:solidFill>
                          <a:latin typeface="+mj-lt"/>
                          <a:ea typeface="Times New Roman"/>
                          <a:cs typeface="Times New Roman"/>
                        </a:rPr>
                        <a:t>Concerns</a:t>
                      </a:r>
                      <a:endParaRPr lang="en-US" sz="1200" b="1" dirty="0">
                        <a:solidFill>
                          <a:srgbClr val="0070C0"/>
                        </a:solidFill>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Enforceability</a:t>
                      </a:r>
                    </a:p>
                  </a:txBody>
                  <a:tcPr marL="68580" marR="68580" marT="0" marB="0">
                    <a:no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latin typeface="+mn-lt"/>
                          <a:ea typeface="Times New Roman"/>
                          <a:cs typeface="Times New Roman"/>
                        </a:rPr>
                        <a:t>Statutory Rights - Dissolution</a:t>
                      </a:r>
                      <a:r>
                        <a:rPr lang="en-US" sz="1200" b="1" kern="1200" baseline="0" dirty="0" smtClean="0">
                          <a:solidFill>
                            <a:schemeClr val="dk1"/>
                          </a:solidFill>
                          <a:latin typeface="+mn-lt"/>
                          <a:ea typeface="Times New Roman"/>
                          <a:cs typeface="Times New Roman"/>
                        </a:rPr>
                        <a:t>  &amp; </a:t>
                      </a:r>
                      <a:r>
                        <a:rPr lang="en-US" sz="1200" b="1" dirty="0" smtClean="0">
                          <a:latin typeface="+mj-lt"/>
                          <a:ea typeface="Times New Roman"/>
                          <a:cs typeface="Times New Roman"/>
                        </a:rPr>
                        <a:t>Derivative Action</a:t>
                      </a:r>
                      <a:r>
                        <a:rPr lang="en-US" sz="1200" b="1" baseline="0" dirty="0" smtClean="0">
                          <a:latin typeface="+mj-lt"/>
                          <a:ea typeface="Times New Roman"/>
                          <a:cs typeface="Times New Roman"/>
                        </a:rPr>
                        <a:t> </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Legal</a:t>
                      </a:r>
                      <a:r>
                        <a:rPr lang="en-US" sz="1200" b="1" baseline="0" dirty="0" smtClean="0">
                          <a:latin typeface="+mj-lt"/>
                          <a:ea typeface="Times New Roman"/>
                          <a:cs typeface="Times New Roman"/>
                        </a:rPr>
                        <a:t> Complexities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Potential for Capture</a:t>
                      </a:r>
                      <a:endParaRPr lang="en-US" sz="1200" b="1" dirty="0">
                        <a:latin typeface="+mj-lt"/>
                        <a:ea typeface="Times New Roman"/>
                        <a:cs typeface="Times New Roman"/>
                      </a:endParaRPr>
                    </a:p>
                  </a:txBody>
                  <a:tcPr marL="68580" marR="68580" marT="0" marB="0">
                    <a:noFill/>
                  </a:tcPr>
                </a:tc>
              </a:tr>
            </a:tbl>
          </a:graphicData>
        </a:graphic>
      </p:graphicFrame>
      <p:sp>
        <p:nvSpPr>
          <p:cNvPr id="5" name="Rounded Rectangle 4"/>
          <p:cNvSpPr/>
          <p:nvPr/>
        </p:nvSpPr>
        <p:spPr>
          <a:xfrm>
            <a:off x="1556362" y="265802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ounded Rectangle 5"/>
          <p:cNvSpPr/>
          <p:nvPr/>
        </p:nvSpPr>
        <p:spPr>
          <a:xfrm>
            <a:off x="1556362" y="301362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1556362" y="340154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p:cNvSpPr/>
          <p:nvPr/>
        </p:nvSpPr>
        <p:spPr>
          <a:xfrm>
            <a:off x="1556362" y="378485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p:cNvSpPr/>
          <p:nvPr/>
        </p:nvSpPr>
        <p:spPr>
          <a:xfrm>
            <a:off x="1556362" y="4154310"/>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p:cNvSpPr/>
          <p:nvPr/>
        </p:nvSpPr>
        <p:spPr>
          <a:xfrm>
            <a:off x="1556362" y="5230348"/>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p:cNvSpPr/>
          <p:nvPr/>
        </p:nvSpPr>
        <p:spPr>
          <a:xfrm>
            <a:off x="1556362" y="5604420"/>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1"/>
          <p:cNvSpPr/>
          <p:nvPr/>
        </p:nvSpPr>
        <p:spPr>
          <a:xfrm>
            <a:off x="1556362" y="598310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ounded Rectangle 12"/>
          <p:cNvSpPr/>
          <p:nvPr/>
        </p:nvSpPr>
        <p:spPr>
          <a:xfrm>
            <a:off x="1556362" y="635256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ounded Rectangle 13"/>
          <p:cNvSpPr/>
          <p:nvPr/>
        </p:nvSpPr>
        <p:spPr>
          <a:xfrm>
            <a:off x="1556362" y="2309095"/>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a:off x="7421375" y="264622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ounded Rectangle 15"/>
          <p:cNvSpPr/>
          <p:nvPr/>
        </p:nvSpPr>
        <p:spPr>
          <a:xfrm>
            <a:off x="7421375" y="300182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7421375" y="338974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ounded Rectangle 17"/>
          <p:cNvSpPr/>
          <p:nvPr/>
        </p:nvSpPr>
        <p:spPr>
          <a:xfrm>
            <a:off x="7421375" y="377305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ounded Rectangle 18"/>
          <p:cNvSpPr/>
          <p:nvPr/>
        </p:nvSpPr>
        <p:spPr>
          <a:xfrm>
            <a:off x="7421375" y="4142510"/>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19"/>
          <p:cNvSpPr/>
          <p:nvPr/>
        </p:nvSpPr>
        <p:spPr>
          <a:xfrm>
            <a:off x="7421375" y="5218548"/>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ounded Rectangle 20"/>
          <p:cNvSpPr/>
          <p:nvPr/>
        </p:nvSpPr>
        <p:spPr>
          <a:xfrm>
            <a:off x="7421375" y="5592620"/>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ounded Rectangle 21"/>
          <p:cNvSpPr/>
          <p:nvPr/>
        </p:nvSpPr>
        <p:spPr>
          <a:xfrm>
            <a:off x="7421375" y="597130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ounded Rectangle 22"/>
          <p:cNvSpPr/>
          <p:nvPr/>
        </p:nvSpPr>
        <p:spPr>
          <a:xfrm>
            <a:off x="7421375" y="634076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ounded Rectangle 23"/>
          <p:cNvSpPr/>
          <p:nvPr/>
        </p:nvSpPr>
        <p:spPr>
          <a:xfrm>
            <a:off x="7421375" y="228600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extBox 62"/>
          <p:cNvSpPr txBox="1"/>
          <p:nvPr/>
        </p:nvSpPr>
        <p:spPr>
          <a:xfrm>
            <a:off x="524934" y="1239559"/>
            <a:ext cx="2351524" cy="923330"/>
          </a:xfrm>
          <a:prstGeom prst="rect">
            <a:avLst/>
          </a:prstGeom>
          <a:noFill/>
        </p:spPr>
        <p:txBody>
          <a:bodyPr wrap="square" rtlCol="0">
            <a:spAutoFit/>
          </a:bodyPr>
          <a:lstStyle/>
          <a:p>
            <a:pPr algn="ctr"/>
            <a:r>
              <a:rPr lang="en-US" b="1" dirty="0" smtClean="0"/>
              <a:t>Empowered SO/AC </a:t>
            </a:r>
            <a:r>
              <a:rPr lang="en-US" b="1" dirty="0" smtClean="0">
                <a:solidFill>
                  <a:srgbClr val="0070C0"/>
                </a:solidFill>
              </a:rPr>
              <a:t>MEMBERSHIP</a:t>
            </a:r>
          </a:p>
          <a:p>
            <a:pPr algn="ctr"/>
            <a:r>
              <a:rPr lang="en-US" b="1" dirty="0" smtClean="0"/>
              <a:t>Model</a:t>
            </a:r>
            <a:endParaRPr lang="en-US" b="1" dirty="0"/>
          </a:p>
        </p:txBody>
      </p:sp>
      <p:sp>
        <p:nvSpPr>
          <p:cNvPr id="64" name="TextBox 63"/>
          <p:cNvSpPr txBox="1"/>
          <p:nvPr/>
        </p:nvSpPr>
        <p:spPr>
          <a:xfrm>
            <a:off x="6368038" y="1225761"/>
            <a:ext cx="2351524" cy="923330"/>
          </a:xfrm>
          <a:prstGeom prst="rect">
            <a:avLst/>
          </a:prstGeom>
          <a:noFill/>
        </p:spPr>
        <p:txBody>
          <a:bodyPr wrap="square" rtlCol="0">
            <a:spAutoFit/>
          </a:bodyPr>
          <a:lstStyle/>
          <a:p>
            <a:pPr algn="ctr"/>
            <a:r>
              <a:rPr lang="en-US" b="1" dirty="0" smtClean="0"/>
              <a:t>Empowered SO/AC </a:t>
            </a:r>
            <a:r>
              <a:rPr lang="en-US" b="1" dirty="0" smtClean="0">
                <a:solidFill>
                  <a:srgbClr val="0070C0"/>
                </a:solidFill>
              </a:rPr>
              <a:t>DESIGNATOR</a:t>
            </a:r>
          </a:p>
          <a:p>
            <a:pPr algn="ctr"/>
            <a:r>
              <a:rPr lang="en-US" b="1" dirty="0" smtClean="0"/>
              <a:t>Model</a:t>
            </a:r>
            <a:endParaRPr lang="en-US" b="1" dirty="0"/>
          </a:p>
        </p:txBody>
      </p:sp>
      <p:sp>
        <p:nvSpPr>
          <p:cNvPr id="28"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Box 62"/>
          <p:cNvSpPr txBox="1"/>
          <p:nvPr/>
        </p:nvSpPr>
        <p:spPr>
          <a:xfrm>
            <a:off x="524934" y="545124"/>
            <a:ext cx="2351524" cy="923330"/>
          </a:xfrm>
          <a:prstGeom prst="rect">
            <a:avLst/>
          </a:prstGeom>
          <a:noFill/>
        </p:spPr>
        <p:txBody>
          <a:bodyPr wrap="square" rtlCol="0">
            <a:spAutoFit/>
          </a:bodyPr>
          <a:lstStyle/>
          <a:p>
            <a:pPr algn="ctr" defTabSz="457200"/>
            <a:r>
              <a:rPr lang="en-US" b="1" dirty="0" smtClean="0">
                <a:solidFill>
                  <a:srgbClr val="292934"/>
                </a:solidFill>
              </a:rPr>
              <a:t>Empowered SO/AC </a:t>
            </a:r>
            <a:r>
              <a:rPr lang="en-US" b="1" dirty="0" smtClean="0">
                <a:solidFill>
                  <a:srgbClr val="0070C0"/>
                </a:solidFill>
              </a:rPr>
              <a:t>MEMBERSHIP</a:t>
            </a:r>
          </a:p>
          <a:p>
            <a:pPr algn="ctr" defTabSz="457200"/>
            <a:r>
              <a:rPr lang="en-US" b="1" dirty="0" smtClean="0">
                <a:solidFill>
                  <a:srgbClr val="292934"/>
                </a:solidFill>
              </a:rPr>
              <a:t>Model</a:t>
            </a:r>
            <a:endParaRPr lang="en-US" b="1" dirty="0">
              <a:solidFill>
                <a:srgbClr val="292934"/>
              </a:solidFill>
            </a:endParaRPr>
          </a:p>
        </p:txBody>
      </p:sp>
      <p:sp>
        <p:nvSpPr>
          <p:cNvPr id="2" name="Date Placeholder 1"/>
          <p:cNvSpPr>
            <a:spLocks noGrp="1"/>
          </p:cNvSpPr>
          <p:nvPr>
            <p:ph type="dt" sz="half" idx="10"/>
          </p:nvPr>
        </p:nvSpPr>
        <p:spPr/>
        <p:txBody>
          <a:bodyPr/>
          <a:lstStyle/>
          <a:p>
            <a:fld id="{2DF642C3-7B9A-413D-99BD-8ABE0863DE22}" type="datetime1">
              <a:rPr lang="en-US" smtClean="0"/>
              <a:pPr/>
              <a:t>7/7/2015</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796261621"/>
              </p:ext>
            </p:extLst>
          </p:nvPr>
        </p:nvGraphicFramePr>
        <p:xfrm>
          <a:off x="2057400" y="1001153"/>
          <a:ext cx="5181599" cy="5735318"/>
        </p:xfrm>
        <a:graphic>
          <a:graphicData uri="http://schemas.openxmlformats.org/drawingml/2006/table">
            <a:tbl>
              <a:tblPr firstRow="1" bandRow="1">
                <a:tableStyleId>{5C22544A-7EE6-4342-B048-85BDC9FD1C3A}</a:tableStyleId>
              </a:tblPr>
              <a:tblGrid>
                <a:gridCol w="5181599"/>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rgbClr val="0070C0"/>
                          </a:solidFill>
                          <a:latin typeface="+mn-lt"/>
                          <a:ea typeface="Times New Roman"/>
                          <a:cs typeface="Times New Roman"/>
                        </a:rPr>
                        <a:t>Factors</a:t>
                      </a:r>
                      <a:r>
                        <a:rPr lang="en-US" sz="1600" b="1" kern="1200" baseline="0" dirty="0" smtClean="0">
                          <a:solidFill>
                            <a:srgbClr val="0070C0"/>
                          </a:solidFill>
                          <a:latin typeface="+mn-lt"/>
                          <a:ea typeface="Times New Roman"/>
                          <a:cs typeface="Times New Roman"/>
                        </a:rPr>
                        <a:t> From BA </a:t>
                      </a:r>
                      <a:r>
                        <a:rPr lang="en-US" sz="1600" b="1" kern="1200" baseline="0" dirty="0" err="1" smtClean="0">
                          <a:solidFill>
                            <a:srgbClr val="0070C0"/>
                          </a:solidFill>
                          <a:latin typeface="+mn-lt"/>
                          <a:ea typeface="Times New Roman"/>
                          <a:cs typeface="Times New Roman"/>
                        </a:rPr>
                        <a:t>CCWG</a:t>
                      </a:r>
                      <a:r>
                        <a:rPr lang="en-US" sz="1600" b="1" kern="1200" baseline="0" dirty="0" smtClean="0">
                          <a:solidFill>
                            <a:srgbClr val="0070C0"/>
                          </a:solidFill>
                          <a:latin typeface="+mn-lt"/>
                          <a:ea typeface="Times New Roman"/>
                          <a:cs typeface="Times New Roman"/>
                        </a:rPr>
                        <a:t>-Accountability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kern="1200" baseline="0" dirty="0" smtClean="0">
                          <a:solidFill>
                            <a:srgbClr val="0070C0"/>
                          </a:solidFill>
                          <a:latin typeface="+mn-lt"/>
                          <a:ea typeface="Times New Roman"/>
                          <a:cs typeface="Times New Roman"/>
                        </a:rPr>
                        <a:t>Working Session 1</a:t>
                      </a:r>
                    </a:p>
                    <a:p>
                      <a:pPr marL="0" marR="0" algn="ctr">
                        <a:spcBef>
                          <a:spcPts val="0"/>
                        </a:spcBef>
                        <a:spcAft>
                          <a:spcPts val="0"/>
                        </a:spcAft>
                      </a:pPr>
                      <a:endParaRPr lang="en-US" sz="1200" dirty="0">
                        <a:solidFill>
                          <a:schemeClr val="tx1"/>
                        </a:solidFill>
                        <a:latin typeface="+mj-lt"/>
                        <a:ea typeface="Times New Roman"/>
                        <a:cs typeface="Times New Roman"/>
                      </a:endParaRPr>
                    </a:p>
                  </a:txBody>
                  <a:tcPr marL="68580" marR="68580" marT="0" marB="0">
                    <a:noFill/>
                  </a:tcPr>
                </a:tc>
              </a:tr>
              <a:tr h="211520">
                <a:tc>
                  <a:txBody>
                    <a:bodyPr/>
                    <a:lstStyle/>
                    <a:p>
                      <a:pPr marL="0" marR="0" algn="ctr">
                        <a:spcBef>
                          <a:spcPts val="0"/>
                        </a:spcBef>
                        <a:spcAft>
                          <a:spcPts val="0"/>
                        </a:spcAft>
                      </a:pPr>
                      <a:r>
                        <a:rPr lang="en-US" sz="1200" b="1" kern="1200" baseline="0" dirty="0" smtClean="0">
                          <a:solidFill>
                            <a:schemeClr val="tx1"/>
                          </a:solidFill>
                          <a:latin typeface="+mn-lt"/>
                          <a:ea typeface="Times New Roman"/>
                          <a:cs typeface="Times New Roman"/>
                        </a:rPr>
                        <a:t>Pros</a:t>
                      </a:r>
                    </a:p>
                    <a:p>
                      <a:pPr marL="0" marR="0" algn="ctr">
                        <a:spcBef>
                          <a:spcPts val="0"/>
                        </a:spcBef>
                        <a:spcAft>
                          <a:spcPts val="0"/>
                        </a:spcAft>
                      </a:pPr>
                      <a:endParaRPr lang="en-US" sz="1200" b="1" kern="1200" baseline="0" dirty="0" smtClean="0">
                        <a:solidFill>
                          <a:schemeClr val="tx1"/>
                        </a:solidFill>
                        <a:latin typeface="+mn-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Cons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 Complexity</a:t>
                      </a:r>
                      <a:r>
                        <a:rPr lang="en-US" sz="1200" b="1" baseline="0" dirty="0" smtClean="0">
                          <a:latin typeface="+mj-lt"/>
                          <a:ea typeface="Times New Roman"/>
                          <a:cs typeface="Times New Roman"/>
                        </a:rPr>
                        <a:t> </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Watch the Watchers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Messaging</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Perceived</a:t>
                      </a:r>
                      <a:r>
                        <a:rPr lang="en-US" sz="1200" b="1" baseline="0" dirty="0" smtClean="0">
                          <a:latin typeface="+mj-lt"/>
                          <a:ea typeface="Times New Roman"/>
                          <a:cs typeface="Times New Roman"/>
                        </a:rPr>
                        <a:t> Implementation Challenges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Unintended</a:t>
                      </a:r>
                      <a:r>
                        <a:rPr lang="en-US" sz="1200" b="1" baseline="0" dirty="0" smtClean="0">
                          <a:latin typeface="+mj-lt"/>
                          <a:ea typeface="Times New Roman"/>
                          <a:cs typeface="Times New Roman"/>
                        </a:rPr>
                        <a:t> Consequences Flexibility </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kern="1200" baseline="0" dirty="0" smtClean="0">
                          <a:solidFill>
                            <a:schemeClr val="dk1"/>
                          </a:solidFill>
                          <a:latin typeface="+mn-lt"/>
                          <a:ea typeface="Times New Roman"/>
                          <a:cs typeface="Times New Roman"/>
                        </a:rPr>
                        <a:t>Openness</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smtClean="0">
                          <a:latin typeface="+mj-lt"/>
                          <a:ea typeface="Times New Roman"/>
                          <a:cs typeface="Times New Roman"/>
                        </a:rPr>
                        <a:t>Diversity</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baseline="0" dirty="0" smtClean="0">
                          <a:solidFill>
                            <a:schemeClr val="tx1"/>
                          </a:solidFill>
                          <a:latin typeface="+mj-lt"/>
                          <a:ea typeface="Times New Roman"/>
                          <a:cs typeface="Times New Roman"/>
                        </a:rPr>
                        <a:t>Participation</a:t>
                      </a:r>
                      <a:endParaRPr lang="en-US" sz="1200" b="1" baseline="0" dirty="0">
                        <a:solidFill>
                          <a:schemeClr val="tx1"/>
                        </a:solidFill>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err="1" smtClean="0">
                          <a:latin typeface="+mj-lt"/>
                          <a:ea typeface="Times New Roman"/>
                          <a:cs typeface="Times New Roman"/>
                        </a:rPr>
                        <a:t>CWG</a:t>
                      </a:r>
                      <a:r>
                        <a:rPr lang="en-US" sz="1200" b="1" baseline="0" dirty="0" smtClean="0">
                          <a:latin typeface="+mj-lt"/>
                          <a:ea typeface="Times New Roman"/>
                          <a:cs typeface="Times New Roman"/>
                        </a:rPr>
                        <a:t> Expectation</a:t>
                      </a:r>
                      <a:endParaRPr lang="en-US" sz="1200" b="1" dirty="0" smtClean="0">
                        <a:latin typeface="+mj-lt"/>
                        <a:ea typeface="Times New Roman"/>
                        <a:cs typeface="Times New Roman"/>
                      </a:endParaRPr>
                    </a:p>
                  </a:txBody>
                  <a:tcPr marL="68580" marR="68580" marT="0" marB="0">
                    <a:no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baseline="0" dirty="0" smtClean="0">
                          <a:latin typeface="+mj-lt"/>
                          <a:ea typeface="Times New Roman"/>
                          <a:cs typeface="Times New Roman"/>
                        </a:rPr>
                        <a:t>No Single Point of Failure </a:t>
                      </a:r>
                      <a:endParaRPr lang="en-US" sz="1200" b="1" dirty="0">
                        <a:latin typeface="+mj-lt"/>
                        <a:ea typeface="Times New Roman"/>
                        <a:cs typeface="Times New Roman"/>
                      </a:endParaRPr>
                    </a:p>
                  </a:txBody>
                  <a:tcPr marL="68580" marR="68580" marT="0" marB="0">
                    <a:noFill/>
                  </a:tcPr>
                </a:tc>
              </a:tr>
              <a:tr h="248918">
                <a:tc>
                  <a:txBody>
                    <a:bodyPr/>
                    <a:lstStyle/>
                    <a:p>
                      <a:pPr marL="0" marR="0" algn="ctr">
                        <a:spcBef>
                          <a:spcPts val="0"/>
                        </a:spcBef>
                        <a:spcAft>
                          <a:spcPts val="0"/>
                        </a:spcAft>
                      </a:pPr>
                      <a:r>
                        <a:rPr lang="en-US" sz="1200" b="1" dirty="0" smtClean="0">
                          <a:latin typeface="+mj-lt"/>
                          <a:ea typeface="Times New Roman"/>
                          <a:cs typeface="Times New Roman"/>
                        </a:rPr>
                        <a:t>Authority</a:t>
                      </a:r>
                      <a:endParaRPr lang="en-US" sz="1200" b="1" dirty="0">
                        <a:latin typeface="+mj-lt"/>
                        <a:ea typeface="Times New Roman"/>
                        <a:cs typeface="Times New Roman"/>
                      </a:endParaRPr>
                    </a:p>
                  </a:txBody>
                  <a:tcPr marL="68580" marR="68580" marT="0" marB="0">
                    <a:noFill/>
                  </a:tcPr>
                </a:tc>
              </a:tr>
              <a:tr h="370840">
                <a:tc>
                  <a:txBody>
                    <a:bodyPr/>
                    <a:lstStyle/>
                    <a:p>
                      <a:pPr marL="0" marR="0" algn="ctr">
                        <a:spcBef>
                          <a:spcPts val="0"/>
                        </a:spcBef>
                        <a:spcAft>
                          <a:spcPts val="0"/>
                        </a:spcAft>
                      </a:pPr>
                      <a:r>
                        <a:rPr lang="en-US" sz="1200" b="1" dirty="0" err="1" smtClean="0">
                          <a:latin typeface="+mj-lt"/>
                          <a:ea typeface="Times New Roman"/>
                          <a:cs typeface="Times New Roman"/>
                        </a:rPr>
                        <a:t>NTIA</a:t>
                      </a:r>
                      <a:r>
                        <a:rPr lang="en-US" sz="1200" b="1" baseline="0" dirty="0" smtClean="0">
                          <a:latin typeface="+mj-lt"/>
                          <a:ea typeface="Times New Roman"/>
                          <a:cs typeface="Times New Roman"/>
                        </a:rPr>
                        <a:t> Criteria</a:t>
                      </a:r>
                      <a:endParaRPr lang="en-US" sz="1200" b="1" dirty="0">
                        <a:latin typeface="+mj-lt"/>
                        <a:ea typeface="Times New Roman"/>
                        <a:cs typeface="Times New Roman"/>
                      </a:endParaRPr>
                    </a:p>
                  </a:txBody>
                  <a:tcPr marL="68580" marR="68580" marT="0" marB="0">
                    <a:noFill/>
                  </a:tcPr>
                </a:tc>
              </a:tr>
            </a:tbl>
          </a:graphicData>
        </a:graphic>
      </p:graphicFrame>
      <p:sp>
        <p:nvSpPr>
          <p:cNvPr id="64" name="TextBox 63"/>
          <p:cNvSpPr txBox="1"/>
          <p:nvPr/>
        </p:nvSpPr>
        <p:spPr>
          <a:xfrm>
            <a:off x="6381122" y="511162"/>
            <a:ext cx="2351524" cy="923330"/>
          </a:xfrm>
          <a:prstGeom prst="rect">
            <a:avLst/>
          </a:prstGeom>
          <a:noFill/>
        </p:spPr>
        <p:txBody>
          <a:bodyPr wrap="square" rtlCol="0">
            <a:spAutoFit/>
          </a:bodyPr>
          <a:lstStyle/>
          <a:p>
            <a:pPr algn="ctr" defTabSz="457200"/>
            <a:r>
              <a:rPr lang="en-US" b="1" dirty="0" smtClean="0">
                <a:solidFill>
                  <a:srgbClr val="292934"/>
                </a:solidFill>
              </a:rPr>
              <a:t>Empowered SO/AC </a:t>
            </a:r>
            <a:r>
              <a:rPr lang="en-US" b="1" dirty="0" smtClean="0">
                <a:solidFill>
                  <a:srgbClr val="0070C0"/>
                </a:solidFill>
              </a:rPr>
              <a:t>DESIGNATOR</a:t>
            </a:r>
          </a:p>
          <a:p>
            <a:pPr algn="ctr" defTabSz="457200"/>
            <a:r>
              <a:rPr lang="en-US" b="1" dirty="0" smtClean="0">
                <a:solidFill>
                  <a:srgbClr val="292934"/>
                </a:solidFill>
              </a:rPr>
              <a:t>Model</a:t>
            </a:r>
            <a:endParaRPr lang="en-US" b="1" dirty="0">
              <a:solidFill>
                <a:srgbClr val="292934"/>
              </a:solidFill>
            </a:endParaRPr>
          </a:p>
        </p:txBody>
      </p:sp>
      <p:sp>
        <p:nvSpPr>
          <p:cNvPr id="28"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solidFill>
                  <a:srgbClr val="292934"/>
                </a:solidFill>
              </a:rPr>
              <a:pPr algn="r"/>
              <a:t>22</a:t>
            </a:fld>
            <a:endParaRPr lang="en-US" dirty="0">
              <a:solidFill>
                <a:srgbClr val="292934"/>
              </a:solidFill>
            </a:endParaRPr>
          </a:p>
        </p:txBody>
      </p:sp>
      <p:sp>
        <p:nvSpPr>
          <p:cNvPr id="58" name="Rounded Rectangle 57"/>
          <p:cNvSpPr/>
          <p:nvPr/>
        </p:nvSpPr>
        <p:spPr>
          <a:xfrm>
            <a:off x="1576005" y="273123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59" name="Rounded Rectangle 58"/>
          <p:cNvSpPr/>
          <p:nvPr/>
        </p:nvSpPr>
        <p:spPr>
          <a:xfrm>
            <a:off x="1576005" y="312192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0" name="Rounded Rectangle 59"/>
          <p:cNvSpPr/>
          <p:nvPr/>
        </p:nvSpPr>
        <p:spPr>
          <a:xfrm>
            <a:off x="1576005" y="348648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1" name="Rounded Rectangle 60"/>
          <p:cNvSpPr/>
          <p:nvPr/>
        </p:nvSpPr>
        <p:spPr>
          <a:xfrm>
            <a:off x="1576005" y="3869715"/>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2" name="Rounded Rectangle 61"/>
          <p:cNvSpPr/>
          <p:nvPr/>
        </p:nvSpPr>
        <p:spPr>
          <a:xfrm>
            <a:off x="1576005" y="424892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5" name="Rounded Rectangle 64"/>
          <p:cNvSpPr/>
          <p:nvPr/>
        </p:nvSpPr>
        <p:spPr>
          <a:xfrm>
            <a:off x="1576005" y="458978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6" name="Rounded Rectangle 65"/>
          <p:cNvSpPr/>
          <p:nvPr/>
        </p:nvSpPr>
        <p:spPr>
          <a:xfrm>
            <a:off x="1576005" y="494614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7" name="Rounded Rectangle 66"/>
          <p:cNvSpPr/>
          <p:nvPr/>
        </p:nvSpPr>
        <p:spPr>
          <a:xfrm>
            <a:off x="1576005" y="531542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8" name="Rounded Rectangle 67"/>
          <p:cNvSpPr/>
          <p:nvPr/>
        </p:nvSpPr>
        <p:spPr>
          <a:xfrm>
            <a:off x="1576005" y="568690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69" name="Rounded Rectangle 68"/>
          <p:cNvSpPr/>
          <p:nvPr/>
        </p:nvSpPr>
        <p:spPr>
          <a:xfrm>
            <a:off x="1576005" y="2370593"/>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70" name="Rounded Rectangle 69"/>
          <p:cNvSpPr/>
          <p:nvPr/>
        </p:nvSpPr>
        <p:spPr>
          <a:xfrm>
            <a:off x="1576005" y="610082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71" name="Rounded Rectangle 70"/>
          <p:cNvSpPr/>
          <p:nvPr/>
        </p:nvSpPr>
        <p:spPr>
          <a:xfrm>
            <a:off x="1576005" y="644932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72" name="Rounded Rectangle 71"/>
          <p:cNvSpPr/>
          <p:nvPr/>
        </p:nvSpPr>
        <p:spPr>
          <a:xfrm>
            <a:off x="1576005" y="201703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4" name="Rounded Rectangle 33"/>
          <p:cNvSpPr/>
          <p:nvPr/>
        </p:nvSpPr>
        <p:spPr>
          <a:xfrm>
            <a:off x="1576005" y="163621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5" name="Rounded Rectangle 34"/>
          <p:cNvSpPr/>
          <p:nvPr/>
        </p:nvSpPr>
        <p:spPr>
          <a:xfrm>
            <a:off x="7430045" y="273123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6" name="Rounded Rectangle 35"/>
          <p:cNvSpPr/>
          <p:nvPr/>
        </p:nvSpPr>
        <p:spPr>
          <a:xfrm>
            <a:off x="7430045" y="312192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7" name="Rounded Rectangle 36"/>
          <p:cNvSpPr/>
          <p:nvPr/>
        </p:nvSpPr>
        <p:spPr>
          <a:xfrm>
            <a:off x="7430045" y="348648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8" name="Rounded Rectangle 37"/>
          <p:cNvSpPr/>
          <p:nvPr/>
        </p:nvSpPr>
        <p:spPr>
          <a:xfrm>
            <a:off x="7430045" y="3869715"/>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39" name="Rounded Rectangle 38"/>
          <p:cNvSpPr/>
          <p:nvPr/>
        </p:nvSpPr>
        <p:spPr>
          <a:xfrm>
            <a:off x="7430045" y="424892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0" name="Rounded Rectangle 39"/>
          <p:cNvSpPr/>
          <p:nvPr/>
        </p:nvSpPr>
        <p:spPr>
          <a:xfrm>
            <a:off x="7430045" y="458978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1" name="Rounded Rectangle 40"/>
          <p:cNvSpPr/>
          <p:nvPr/>
        </p:nvSpPr>
        <p:spPr>
          <a:xfrm>
            <a:off x="7430045" y="494614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2" name="Rounded Rectangle 41"/>
          <p:cNvSpPr/>
          <p:nvPr/>
        </p:nvSpPr>
        <p:spPr>
          <a:xfrm>
            <a:off x="7430045" y="531542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3" name="Rounded Rectangle 42"/>
          <p:cNvSpPr/>
          <p:nvPr/>
        </p:nvSpPr>
        <p:spPr>
          <a:xfrm>
            <a:off x="7430045" y="5686901"/>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4" name="Rounded Rectangle 43"/>
          <p:cNvSpPr/>
          <p:nvPr/>
        </p:nvSpPr>
        <p:spPr>
          <a:xfrm>
            <a:off x="7430045" y="2370593"/>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5" name="Rounded Rectangle 44"/>
          <p:cNvSpPr/>
          <p:nvPr/>
        </p:nvSpPr>
        <p:spPr>
          <a:xfrm>
            <a:off x="7430045" y="6100829"/>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6" name="Rounded Rectangle 45"/>
          <p:cNvSpPr/>
          <p:nvPr/>
        </p:nvSpPr>
        <p:spPr>
          <a:xfrm>
            <a:off x="7430045" y="6449324"/>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7" name="Rounded Rectangle 46"/>
          <p:cNvSpPr/>
          <p:nvPr/>
        </p:nvSpPr>
        <p:spPr>
          <a:xfrm>
            <a:off x="7430045" y="2017037"/>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
        <p:nvSpPr>
          <p:cNvPr id="48" name="Rounded Rectangle 47"/>
          <p:cNvSpPr/>
          <p:nvPr/>
        </p:nvSpPr>
        <p:spPr>
          <a:xfrm>
            <a:off x="7430045" y="1636216"/>
            <a:ext cx="249381" cy="240145"/>
          </a:xfrm>
          <a:prstGeom prst="roundRect">
            <a:avLst/>
          </a:prstGeom>
          <a:solidFill>
            <a:schemeClr val="accent4">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srgbClr val="FFFFFF"/>
              </a:solidFill>
            </a:endParaRPr>
          </a:p>
        </p:txBody>
      </p:sp>
    </p:spTree>
    <p:extLst>
      <p:ext uri="{BB962C8B-B14F-4D97-AF65-F5344CB8AC3E}">
        <p14:creationId xmlns:p14="http://schemas.microsoft.com/office/powerpoint/2010/main" xmlns="" val="1817851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70C0"/>
                </a:solidFill>
              </a:rPr>
              <a:t>Accountability, Trust and Enforceability</a:t>
            </a:r>
            <a:endParaRPr lang="en-US" sz="2800" b="1" dirty="0">
              <a:solidFill>
                <a:srgbClr val="0070C0"/>
              </a:solidFill>
            </a:endParaRPr>
          </a:p>
        </p:txBody>
      </p:sp>
      <p:sp>
        <p:nvSpPr>
          <p:cNvPr id="3" name="Content Placeholder 2"/>
          <p:cNvSpPr>
            <a:spLocks noGrp="1"/>
          </p:cNvSpPr>
          <p:nvPr>
            <p:ph idx="1"/>
          </p:nvPr>
        </p:nvSpPr>
        <p:spPr/>
        <p:txBody>
          <a:bodyPr>
            <a:normAutofit/>
          </a:bodyPr>
          <a:lstStyle/>
          <a:p>
            <a:pPr algn="ctr">
              <a:buNone/>
            </a:pPr>
            <a:endParaRPr lang="en-US" sz="1800" b="1" i="1" u="sng" dirty="0" smtClean="0"/>
          </a:p>
          <a:p>
            <a:r>
              <a:rPr lang="en-US" sz="1600" dirty="0" smtClean="0"/>
              <a:t>“The Enhancing ICANN Accountability process was developed to propose reforms that would see ICANN attain a level of accountability to the global multi-stakeholder community that is satisfactory in the absence of its historical contractual relationship with the U.S. Government.” </a:t>
            </a:r>
          </a:p>
          <a:p>
            <a:pPr lvl="1"/>
            <a:r>
              <a:rPr lang="en-US" sz="1400" i="1" dirty="0" smtClean="0"/>
              <a:t>From Paragraphs 2 &amp; 24 of the Initial Proposal</a:t>
            </a:r>
          </a:p>
          <a:p>
            <a:r>
              <a:rPr lang="en-US" sz="1600" dirty="0" smtClean="0"/>
              <a:t>Comments on the Initial Proposal and discussion in Buenos Aires (and earlier) highlight that the current reliance on trust and a voluntary cooperation model is highly valued but that accountability under that model is viewed as insufficient for a future in which IANA stewardship has been transitioned.</a:t>
            </a:r>
          </a:p>
          <a:p>
            <a:r>
              <a:rPr lang="en-US" sz="1600" dirty="0" smtClean="0"/>
              <a:t>In addition, comments and discussion to date indicate that consensus has not yet developed on the relationship of accountability to trust and enforceability.</a:t>
            </a:r>
          </a:p>
          <a:p>
            <a:r>
              <a:rPr lang="en-US" sz="1600" b="1" dirty="0" smtClean="0">
                <a:solidFill>
                  <a:srgbClr val="0070C0"/>
                </a:solidFill>
              </a:rPr>
              <a:t>CCWG’s challenge is to reconcile these points of view. </a:t>
            </a:r>
          </a:p>
          <a:p>
            <a:pPr>
              <a:buNone/>
            </a:pPr>
            <a:endParaRPr lang="en-US" sz="1800" dirty="0" smtClean="0"/>
          </a:p>
          <a:p>
            <a:pPr lvl="1"/>
            <a:endParaRPr lang="en-US" dirty="0"/>
          </a:p>
        </p:txBody>
      </p:sp>
      <p:sp>
        <p:nvSpPr>
          <p:cNvPr id="5" name="Date Placeholder 4"/>
          <p:cNvSpPr>
            <a:spLocks noGrp="1"/>
          </p:cNvSpPr>
          <p:nvPr>
            <p:ph type="dt" sz="half" idx="10"/>
          </p:nvPr>
        </p:nvSpPr>
        <p:spPr/>
        <p:txBody>
          <a:bodyPr/>
          <a:lstStyle/>
          <a:p>
            <a:fld id="{DDB37D17-E90B-44F1-A4EC-C50626E1EAF3}"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3</a:t>
            </a:fld>
            <a:endParaRPr lang="en-US" dirty="0"/>
          </a:p>
        </p:txBody>
      </p:sp>
    </p:spTree>
    <p:extLst>
      <p:ext uri="{BB962C8B-B14F-4D97-AF65-F5344CB8AC3E}">
        <p14:creationId xmlns="" xmlns:p14="http://schemas.microsoft.com/office/powerpoint/2010/main" val="134002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70C0"/>
                </a:solidFill>
              </a:rPr>
              <a:t>The Trust - Enforceability Continuum</a:t>
            </a:r>
            <a:endParaRPr lang="en-US" sz="2800" b="1" dirty="0">
              <a:solidFill>
                <a:srgbClr val="0070C0"/>
              </a:solidFill>
            </a:endParaRPr>
          </a:p>
        </p:txBody>
      </p:sp>
      <p:sp>
        <p:nvSpPr>
          <p:cNvPr id="3" name="Content Placeholder 2"/>
          <p:cNvSpPr>
            <a:spLocks noGrp="1"/>
          </p:cNvSpPr>
          <p:nvPr>
            <p:ph idx="1"/>
          </p:nvPr>
        </p:nvSpPr>
        <p:spPr>
          <a:xfrm>
            <a:off x="457200" y="1313884"/>
            <a:ext cx="8229600" cy="4876800"/>
          </a:xfrm>
        </p:spPr>
        <p:txBody>
          <a:bodyPr>
            <a:normAutofit/>
          </a:bodyPr>
          <a:lstStyle/>
          <a:p>
            <a:pPr>
              <a:buNone/>
            </a:pPr>
            <a:r>
              <a:rPr lang="en-US" sz="1600" dirty="0" smtClean="0"/>
              <a:t>On the trust - enforceability continuum, the Empowered SO/AC Membership and Designator Models lie somewhere between the current Voluntary Cooperation Model and the Membership Reference Model set forth in the Initial Proposal</a:t>
            </a:r>
          </a:p>
          <a:p>
            <a:pPr>
              <a:buNone/>
            </a:pPr>
            <a:endParaRPr lang="en-US" sz="1800" dirty="0" smtClean="0"/>
          </a:p>
          <a:p>
            <a:pPr>
              <a:buNone/>
            </a:pPr>
            <a:endParaRPr lang="en-US" sz="1800" dirty="0" smtClean="0"/>
          </a:p>
          <a:p>
            <a:pPr lvl="1"/>
            <a:endParaRPr lang="en-US" dirty="0"/>
          </a:p>
        </p:txBody>
      </p:sp>
      <p:sp>
        <p:nvSpPr>
          <p:cNvPr id="5" name="Date Placeholder 4"/>
          <p:cNvSpPr>
            <a:spLocks noGrp="1"/>
          </p:cNvSpPr>
          <p:nvPr>
            <p:ph type="dt" sz="half" idx="10"/>
          </p:nvPr>
        </p:nvSpPr>
        <p:spPr/>
        <p:txBody>
          <a:bodyPr/>
          <a:lstStyle/>
          <a:p>
            <a:fld id="{E699C21B-97D9-4121-99E3-997B3F9BC239}" type="datetime1">
              <a:rPr lang="en-US" smtClean="0"/>
              <a:pPr/>
              <a:t>7/7/2015</a:t>
            </a:fld>
            <a:endParaRPr lang="en-US" dirty="0"/>
          </a:p>
        </p:txBody>
      </p:sp>
      <p:grpSp>
        <p:nvGrpSpPr>
          <p:cNvPr id="20" name="Group 19"/>
          <p:cNvGrpSpPr/>
          <p:nvPr/>
        </p:nvGrpSpPr>
        <p:grpSpPr>
          <a:xfrm>
            <a:off x="166255" y="2244459"/>
            <a:ext cx="8728369" cy="4027011"/>
            <a:chOff x="166255" y="2244459"/>
            <a:chExt cx="8728369" cy="4027011"/>
          </a:xfrm>
        </p:grpSpPr>
        <p:sp>
          <p:nvSpPr>
            <p:cNvPr id="6" name="Left-Right Arrow 5"/>
            <p:cNvSpPr/>
            <p:nvPr/>
          </p:nvSpPr>
          <p:spPr>
            <a:xfrm>
              <a:off x="166255" y="2244459"/>
              <a:ext cx="8723745" cy="2872511"/>
            </a:xfrm>
            <a:prstGeom prst="lef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1436335" y="3131114"/>
              <a:ext cx="1034473" cy="102523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200" dirty="0" smtClean="0">
                  <a:solidFill>
                    <a:schemeClr val="tx1"/>
                  </a:solidFill>
                </a:rPr>
                <a:t>Current Voluntary Cooperation Model</a:t>
              </a:r>
              <a:endParaRPr lang="en-US" sz="1200" dirty="0">
                <a:solidFill>
                  <a:schemeClr val="tx1"/>
                </a:solidFill>
              </a:endParaRPr>
            </a:p>
          </p:txBody>
        </p:sp>
        <p:sp>
          <p:nvSpPr>
            <p:cNvPr id="8" name="Rounded Rectangle 7"/>
            <p:cNvSpPr/>
            <p:nvPr/>
          </p:nvSpPr>
          <p:spPr>
            <a:xfrm>
              <a:off x="6213795" y="3140350"/>
              <a:ext cx="1034473" cy="102523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200" dirty="0" smtClean="0">
                  <a:solidFill>
                    <a:schemeClr val="tx1"/>
                  </a:solidFill>
                </a:rPr>
                <a:t>Membership Reference Model</a:t>
              </a:r>
              <a:endParaRPr lang="en-US" sz="1200" dirty="0">
                <a:solidFill>
                  <a:schemeClr val="tx1"/>
                </a:solidFill>
              </a:endParaRPr>
            </a:p>
          </p:txBody>
        </p:sp>
        <p:sp>
          <p:nvSpPr>
            <p:cNvPr id="9" name="Rounded Rectangle 8"/>
            <p:cNvSpPr/>
            <p:nvPr/>
          </p:nvSpPr>
          <p:spPr>
            <a:xfrm>
              <a:off x="3057218" y="3140350"/>
              <a:ext cx="1034473" cy="1025236"/>
            </a:xfrm>
            <a:prstGeom prst="roundRect">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200" dirty="0" smtClean="0">
                  <a:solidFill>
                    <a:schemeClr val="tx1"/>
                  </a:solidFill>
                </a:rPr>
                <a:t>Empowered SO/AC Designator Model</a:t>
              </a:r>
              <a:endParaRPr lang="en-US" sz="1200" dirty="0">
                <a:solidFill>
                  <a:schemeClr val="tx1"/>
                </a:solidFill>
              </a:endParaRPr>
            </a:p>
          </p:txBody>
        </p:sp>
        <p:sp>
          <p:nvSpPr>
            <p:cNvPr id="10" name="Rounded Rectangle 9"/>
            <p:cNvSpPr/>
            <p:nvPr/>
          </p:nvSpPr>
          <p:spPr>
            <a:xfrm>
              <a:off x="4659670" y="3135738"/>
              <a:ext cx="1034473" cy="1025236"/>
            </a:xfrm>
            <a:prstGeom prst="roundRect">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1200" dirty="0" smtClean="0">
                  <a:solidFill>
                    <a:schemeClr val="tx1"/>
                  </a:solidFill>
                </a:rPr>
                <a:t>Empowered SO/AC Membership Model</a:t>
              </a:r>
              <a:endParaRPr lang="en-US" sz="1200" dirty="0">
                <a:solidFill>
                  <a:schemeClr val="tx1"/>
                </a:solidFill>
              </a:endParaRPr>
            </a:p>
          </p:txBody>
        </p:sp>
        <p:sp>
          <p:nvSpPr>
            <p:cNvPr id="14" name="TextBox 13"/>
            <p:cNvSpPr txBox="1"/>
            <p:nvPr/>
          </p:nvSpPr>
          <p:spPr>
            <a:xfrm>
              <a:off x="318735" y="3472858"/>
              <a:ext cx="826570" cy="307777"/>
            </a:xfrm>
            <a:prstGeom prst="rect">
              <a:avLst/>
            </a:prstGeom>
            <a:noFill/>
          </p:spPr>
          <p:txBody>
            <a:bodyPr wrap="square" rtlCol="0">
              <a:spAutoFit/>
            </a:bodyPr>
            <a:lstStyle/>
            <a:p>
              <a:r>
                <a:rPr lang="en-US" sz="1400" b="1" dirty="0" smtClean="0">
                  <a:solidFill>
                    <a:schemeClr val="tx1">
                      <a:lumMod val="10000"/>
                      <a:lumOff val="90000"/>
                    </a:schemeClr>
                  </a:solidFill>
                </a:rPr>
                <a:t>TRUST</a:t>
              </a:r>
              <a:endParaRPr lang="en-US" sz="1400" b="1" dirty="0">
                <a:solidFill>
                  <a:schemeClr val="tx1">
                    <a:lumMod val="10000"/>
                    <a:lumOff val="90000"/>
                  </a:schemeClr>
                </a:solidFill>
              </a:endParaRPr>
            </a:p>
          </p:txBody>
        </p:sp>
        <p:sp>
          <p:nvSpPr>
            <p:cNvPr id="15" name="TextBox 14"/>
            <p:cNvSpPr txBox="1"/>
            <p:nvPr/>
          </p:nvSpPr>
          <p:spPr>
            <a:xfrm>
              <a:off x="7282901" y="3500566"/>
              <a:ext cx="1574752" cy="307777"/>
            </a:xfrm>
            <a:prstGeom prst="rect">
              <a:avLst/>
            </a:prstGeom>
            <a:noFill/>
          </p:spPr>
          <p:txBody>
            <a:bodyPr wrap="square" rtlCol="0">
              <a:spAutoFit/>
            </a:bodyPr>
            <a:lstStyle/>
            <a:p>
              <a:r>
                <a:rPr lang="en-US" sz="1400" b="1" dirty="0" smtClean="0">
                  <a:solidFill>
                    <a:schemeClr val="tx1">
                      <a:lumMod val="10000"/>
                      <a:lumOff val="90000"/>
                    </a:schemeClr>
                  </a:solidFill>
                </a:rPr>
                <a:t>       ENFORCE</a:t>
              </a:r>
              <a:endParaRPr lang="en-US" sz="1400" b="1" dirty="0">
                <a:solidFill>
                  <a:schemeClr val="tx1">
                    <a:lumMod val="10000"/>
                    <a:lumOff val="90000"/>
                  </a:schemeClr>
                </a:solidFill>
              </a:endParaRPr>
            </a:p>
          </p:txBody>
        </p:sp>
        <p:sp>
          <p:nvSpPr>
            <p:cNvPr id="16" name="Left-Right Arrow 15"/>
            <p:cNvSpPr/>
            <p:nvPr/>
          </p:nvSpPr>
          <p:spPr>
            <a:xfrm>
              <a:off x="170879" y="5112243"/>
              <a:ext cx="8723745" cy="1159227"/>
            </a:xfrm>
            <a:prstGeom prst="leftRightArrow">
              <a:avLst/>
            </a:prstGeom>
            <a:gradFill flip="none" rotWithShape="1">
              <a:gsLst>
                <a:gs pos="0">
                  <a:schemeClr val="tx1">
                    <a:lumMod val="50000"/>
                    <a:lumOff val="50000"/>
                    <a:shade val="30000"/>
                    <a:satMod val="115000"/>
                  </a:schemeClr>
                </a:gs>
                <a:gs pos="50000">
                  <a:schemeClr val="tx1">
                    <a:lumMod val="50000"/>
                    <a:lumOff val="50000"/>
                    <a:shade val="67500"/>
                    <a:satMod val="115000"/>
                  </a:schemeClr>
                </a:gs>
                <a:gs pos="100000">
                  <a:schemeClr val="tx1">
                    <a:lumMod val="50000"/>
                    <a:lumOff val="50000"/>
                    <a:shade val="100000"/>
                    <a:satMod val="115000"/>
                  </a:schemeClr>
                </a:gs>
              </a:gsLst>
              <a:path path="circle">
                <a:fillToRect l="100000" t="100000"/>
              </a:path>
              <a:tileRect r="-100000" b="-100000"/>
            </a:gra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457200" y="5433932"/>
              <a:ext cx="1343813" cy="430887"/>
            </a:xfrm>
            <a:prstGeom prst="rect">
              <a:avLst/>
            </a:prstGeom>
            <a:noFill/>
          </p:spPr>
          <p:txBody>
            <a:bodyPr wrap="square" rtlCol="0">
              <a:spAutoFit/>
            </a:bodyPr>
            <a:lstStyle/>
            <a:p>
              <a:r>
                <a:rPr lang="en-US" sz="1100" b="1" dirty="0" smtClean="0">
                  <a:solidFill>
                    <a:schemeClr val="tx1">
                      <a:lumMod val="10000"/>
                      <a:lumOff val="90000"/>
                    </a:schemeClr>
                  </a:solidFill>
                </a:rPr>
                <a:t>VOLUNTARY COMPLIANCE</a:t>
              </a:r>
              <a:endParaRPr lang="en-US" sz="1100" b="1" dirty="0">
                <a:solidFill>
                  <a:schemeClr val="tx1">
                    <a:lumMod val="10000"/>
                    <a:lumOff val="90000"/>
                  </a:schemeClr>
                </a:solidFill>
              </a:endParaRPr>
            </a:p>
          </p:txBody>
        </p:sp>
        <p:sp>
          <p:nvSpPr>
            <p:cNvPr id="18" name="TextBox 17"/>
            <p:cNvSpPr txBox="1"/>
            <p:nvPr/>
          </p:nvSpPr>
          <p:spPr>
            <a:xfrm>
              <a:off x="7352131" y="5444750"/>
              <a:ext cx="1413164" cy="430887"/>
            </a:xfrm>
            <a:prstGeom prst="rect">
              <a:avLst/>
            </a:prstGeom>
            <a:noFill/>
          </p:spPr>
          <p:txBody>
            <a:bodyPr wrap="square" rtlCol="0">
              <a:spAutoFit/>
            </a:bodyPr>
            <a:lstStyle/>
            <a:p>
              <a:r>
                <a:rPr lang="en-US" sz="1100" b="1" dirty="0" smtClean="0">
                  <a:solidFill>
                    <a:schemeClr val="tx1">
                      <a:lumMod val="10000"/>
                      <a:lumOff val="90000"/>
                    </a:schemeClr>
                  </a:solidFill>
                </a:rPr>
                <a:t>JUDICIAL ENFORCEMENT</a:t>
              </a:r>
              <a:endParaRPr lang="en-US" sz="1100" b="1" dirty="0">
                <a:solidFill>
                  <a:schemeClr val="tx1">
                    <a:lumMod val="10000"/>
                    <a:lumOff val="90000"/>
                  </a:schemeClr>
                </a:solidFill>
              </a:endParaRPr>
            </a:p>
          </p:txBody>
        </p:sp>
        <p:sp>
          <p:nvSpPr>
            <p:cNvPr id="19" name="TextBox 18"/>
            <p:cNvSpPr txBox="1"/>
            <p:nvPr/>
          </p:nvSpPr>
          <p:spPr>
            <a:xfrm>
              <a:off x="3057218" y="5463222"/>
              <a:ext cx="2863897" cy="430887"/>
            </a:xfrm>
            <a:prstGeom prst="rect">
              <a:avLst/>
            </a:prstGeom>
            <a:solidFill>
              <a:schemeClr val="bg2">
                <a:lumMod val="75000"/>
              </a:schemeClr>
            </a:solidFill>
            <a:ln w="28575">
              <a:solidFill>
                <a:schemeClr val="bg2">
                  <a:lumMod val="25000"/>
                </a:schemeClr>
              </a:solidFill>
            </a:ln>
          </p:spPr>
          <p:txBody>
            <a:bodyPr wrap="square" rtlCol="0">
              <a:spAutoFit/>
            </a:bodyPr>
            <a:lstStyle/>
            <a:p>
              <a:pPr algn="ctr"/>
              <a:r>
                <a:rPr lang="en-US" sz="1100" b="1" dirty="0" smtClean="0"/>
                <a:t>INTERNAL REVIEW PROCESSES / INTERNALLY BINDING ARBITRATION</a:t>
              </a:r>
              <a:endParaRPr lang="en-US" sz="1100" b="1" dirty="0"/>
            </a:p>
          </p:txBody>
        </p:sp>
      </p:grpSp>
      <p:sp>
        <p:nvSpPr>
          <p:cNvPr id="21" name="Slide Number Placeholder 20"/>
          <p:cNvSpPr>
            <a:spLocks noGrp="1"/>
          </p:cNvSpPr>
          <p:nvPr>
            <p:ph type="sldNum" sz="quarter" idx="12"/>
          </p:nvPr>
        </p:nvSpPr>
        <p:spPr/>
        <p:txBody>
          <a:bodyPr/>
          <a:lstStyle/>
          <a:p>
            <a:fld id="{6C39E7C8-600F-A142-BBF0-CEF9FF1B63C7}" type="slidenum">
              <a:rPr lang="en-US" smtClean="0"/>
              <a:pPr/>
              <a:t>4</a:t>
            </a:fld>
            <a:endParaRPr lang="en-US" dirty="0"/>
          </a:p>
        </p:txBody>
      </p:sp>
      <p:sp>
        <p:nvSpPr>
          <p:cNvPr id="23" name="TextBox 22"/>
          <p:cNvSpPr txBox="1"/>
          <p:nvPr/>
        </p:nvSpPr>
        <p:spPr>
          <a:xfrm>
            <a:off x="3144324" y="2272756"/>
            <a:ext cx="2549819" cy="800219"/>
          </a:xfrm>
          <a:prstGeom prst="rect">
            <a:avLst/>
          </a:prstGeom>
          <a:noFill/>
        </p:spPr>
        <p:txBody>
          <a:bodyPr wrap="square" rtlCol="0">
            <a:spAutoFit/>
          </a:bodyPr>
          <a:lstStyle/>
          <a:p>
            <a:pPr algn="ctr"/>
            <a:r>
              <a:rPr lang="en-US" sz="1400" b="1" dirty="0" smtClean="0">
                <a:solidFill>
                  <a:srgbClr val="0070C0"/>
                </a:solidFill>
              </a:rPr>
              <a:t>Empowerment</a:t>
            </a:r>
            <a:br>
              <a:rPr lang="en-US" sz="1400" b="1" dirty="0" smtClean="0">
                <a:solidFill>
                  <a:srgbClr val="0070C0"/>
                </a:solidFill>
              </a:rPr>
            </a:br>
            <a:r>
              <a:rPr lang="en-US" sz="1400" b="1" dirty="0" smtClean="0">
                <a:solidFill>
                  <a:srgbClr val="0070C0"/>
                </a:solidFill>
              </a:rPr>
              <a:t>Shared decision making</a:t>
            </a:r>
          </a:p>
          <a:p>
            <a:pPr algn="ctr"/>
            <a:endParaRPr lang="en-US" dirty="0"/>
          </a:p>
        </p:txBody>
      </p:sp>
    </p:spTree>
    <p:extLst>
      <p:ext uri="{BB962C8B-B14F-4D97-AF65-F5344CB8AC3E}">
        <p14:creationId xmlns="" xmlns:p14="http://schemas.microsoft.com/office/powerpoint/2010/main" val="134002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70C0"/>
                </a:solidFill>
              </a:rPr>
              <a:t>Common Goals</a:t>
            </a:r>
            <a:endParaRPr lang="en-US" sz="2800" b="1" dirty="0">
              <a:solidFill>
                <a:srgbClr val="0070C0"/>
              </a:solidFill>
            </a:endParaRPr>
          </a:p>
        </p:txBody>
      </p:sp>
      <p:sp>
        <p:nvSpPr>
          <p:cNvPr id="3" name="Content Placeholder 2"/>
          <p:cNvSpPr>
            <a:spLocks noGrp="1"/>
          </p:cNvSpPr>
          <p:nvPr>
            <p:ph idx="1"/>
          </p:nvPr>
        </p:nvSpPr>
        <p:spPr/>
        <p:txBody>
          <a:bodyPr>
            <a:noAutofit/>
          </a:bodyPr>
          <a:lstStyle/>
          <a:p>
            <a:pPr marL="234950" indent="-234950"/>
            <a:r>
              <a:rPr lang="en-US" sz="1600" dirty="0" smtClean="0"/>
              <a:t>Both of the new models enhance accountability of the ICANN Board to the ICANN multi-stakeholder community -- while encouraging and supporting continued reliance on a highly  valued commitment  to trust, cooperation and consensus-building -- through</a:t>
            </a:r>
            <a:r>
              <a:rPr lang="en-US" sz="2000" dirty="0" smtClean="0"/>
              <a:t>:</a:t>
            </a:r>
          </a:p>
          <a:p>
            <a:pPr marL="796925" lvl="2" indent="-249238"/>
            <a:r>
              <a:rPr lang="en-US" sz="1400" dirty="0" smtClean="0"/>
              <a:t>Enhanced community decision rights (powers) </a:t>
            </a:r>
          </a:p>
          <a:p>
            <a:pPr marL="796925" lvl="2" indent="-249238"/>
            <a:r>
              <a:rPr lang="en-US" sz="1400" dirty="0" smtClean="0"/>
              <a:t>Backed by internal enforcement mechanisms with binding force supported in law</a:t>
            </a:r>
          </a:p>
          <a:p>
            <a:pPr marL="234950" indent="-234950"/>
            <a:r>
              <a:rPr lang="en-US" sz="1600" dirty="0" smtClean="0"/>
              <a:t>Both models rely on the current SO/AC structure:  </a:t>
            </a:r>
          </a:p>
          <a:p>
            <a:pPr marL="783590" lvl="2" indent="-234950"/>
            <a:r>
              <a:rPr lang="en-US" sz="1400" dirty="0" smtClean="0"/>
              <a:t>No changes in  SO/AC structures and procedures are required</a:t>
            </a:r>
          </a:p>
          <a:p>
            <a:pPr marL="796925" lvl="2" indent="-249238"/>
            <a:r>
              <a:rPr lang="en-US" sz="1400" dirty="0" smtClean="0"/>
              <a:t>Each SO/AC determines whether and if so when and how to pursue legal personhood</a:t>
            </a:r>
            <a:r>
              <a:rPr lang="en-US" sz="1600" dirty="0" smtClean="0"/>
              <a:t> </a:t>
            </a:r>
          </a:p>
          <a:p>
            <a:pPr marL="234950" indent="-234950"/>
            <a:r>
              <a:rPr lang="en-US" sz="1600" dirty="0" smtClean="0"/>
              <a:t>Both models respond to concerns raised about:</a:t>
            </a:r>
          </a:p>
          <a:p>
            <a:pPr marL="796925" lvl="2" indent="-249238"/>
            <a:r>
              <a:rPr lang="en-US" sz="1400" dirty="0" smtClean="0"/>
              <a:t>Lack of enforceability of current voluntary/cooperative model</a:t>
            </a:r>
          </a:p>
          <a:p>
            <a:pPr marL="796925" lvl="2" indent="-249238"/>
            <a:r>
              <a:rPr lang="en-US" sz="1400" dirty="0" smtClean="0"/>
              <a:t>“Avatar” concept of the reference model described in the Initial Proposal</a:t>
            </a:r>
          </a:p>
          <a:p>
            <a:pPr marL="234950" indent="-234950"/>
            <a:r>
              <a:rPr lang="en-US" sz="1600" dirty="0" smtClean="0"/>
              <a:t>Both models provide flexibility for the future</a:t>
            </a:r>
          </a:p>
          <a:p>
            <a:pPr>
              <a:spcBef>
                <a:spcPts val="1680"/>
              </a:spcBef>
            </a:pPr>
            <a:endParaRPr lang="en-US" sz="1200" dirty="0" smtClean="0"/>
          </a:p>
          <a:p>
            <a:pPr lvl="1"/>
            <a:endParaRPr lang="en-US" sz="1200" dirty="0"/>
          </a:p>
        </p:txBody>
      </p:sp>
      <p:sp>
        <p:nvSpPr>
          <p:cNvPr id="5" name="Date Placeholder 4"/>
          <p:cNvSpPr>
            <a:spLocks noGrp="1"/>
          </p:cNvSpPr>
          <p:nvPr>
            <p:ph type="dt" sz="half" idx="10"/>
          </p:nvPr>
        </p:nvSpPr>
        <p:spPr/>
        <p:txBody>
          <a:bodyPr/>
          <a:lstStyle/>
          <a:p>
            <a:fld id="{E64FFC68-6527-48B5-AC1B-0D8621CAF8F3}"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5</a:t>
            </a:fld>
            <a:endParaRPr lang="en-US" dirty="0"/>
          </a:p>
        </p:txBody>
      </p:sp>
    </p:spTree>
    <p:extLst>
      <p:ext uri="{BB962C8B-B14F-4D97-AF65-F5344CB8AC3E}">
        <p14:creationId xmlns="" xmlns:p14="http://schemas.microsoft.com/office/powerpoint/2010/main" val="134002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solidFill>
                  <a:srgbClr val="0070C0"/>
                </a:solidFill>
              </a:rPr>
              <a:t>Common Elements</a:t>
            </a:r>
            <a:endParaRPr lang="en-US" sz="2800" b="1" dirty="0">
              <a:solidFill>
                <a:srgbClr val="0070C0"/>
              </a:solidFill>
            </a:endParaRPr>
          </a:p>
        </p:txBody>
      </p:sp>
      <p:sp>
        <p:nvSpPr>
          <p:cNvPr id="3" name="Content Placeholder 2"/>
          <p:cNvSpPr>
            <a:spLocks noGrp="1"/>
          </p:cNvSpPr>
          <p:nvPr>
            <p:ph idx="1"/>
          </p:nvPr>
        </p:nvSpPr>
        <p:spPr/>
        <p:txBody>
          <a:bodyPr>
            <a:noAutofit/>
          </a:bodyPr>
          <a:lstStyle/>
          <a:p>
            <a:pPr>
              <a:spcBef>
                <a:spcPts val="1680"/>
              </a:spcBef>
            </a:pPr>
            <a:r>
              <a:rPr lang="en-US" sz="1600" dirty="0" smtClean="0"/>
              <a:t>Under both models, SOs/ACs operate much as they do now, relying on one another and the ICANN Board, officers and staff to abide by Bylaws</a:t>
            </a:r>
          </a:p>
          <a:p>
            <a:pPr>
              <a:spcBef>
                <a:spcPts val="1680"/>
              </a:spcBef>
            </a:pPr>
            <a:r>
              <a:rPr lang="en-US" sz="1600" dirty="0" smtClean="0"/>
              <a:t>However, under both models enforceability is enhanced from the current voluntary cooperation model with respect to </a:t>
            </a:r>
            <a:r>
              <a:rPr lang="en-US" sz="1600" b="1" dirty="0" smtClean="0">
                <a:solidFill>
                  <a:srgbClr val="0070C0"/>
                </a:solidFill>
              </a:rPr>
              <a:t>all</a:t>
            </a:r>
            <a:r>
              <a:rPr lang="en-US" sz="1600" dirty="0" smtClean="0"/>
              <a:t> of the expanded community powers set forth in Section 5 of the Initial Proposal:</a:t>
            </a:r>
          </a:p>
          <a:p>
            <a:pPr marL="617220" lvl="1" indent="-342900">
              <a:lnSpc>
                <a:spcPct val="50000"/>
              </a:lnSpc>
              <a:spcBef>
                <a:spcPts val="1680"/>
              </a:spcBef>
              <a:buNone/>
            </a:pPr>
            <a:r>
              <a:rPr lang="en-US" sz="1400" dirty="0" smtClean="0"/>
              <a:t>5.2  Power:   Reconsider/reject budget or strategy/operating plans </a:t>
            </a:r>
          </a:p>
          <a:p>
            <a:pPr marL="617220" lvl="1" indent="-342900">
              <a:lnSpc>
                <a:spcPct val="50000"/>
              </a:lnSpc>
              <a:spcBef>
                <a:spcPts val="1680"/>
              </a:spcBef>
              <a:buNone/>
            </a:pPr>
            <a:r>
              <a:rPr lang="en-US" sz="1400" dirty="0" smtClean="0"/>
              <a:t>5.3  Power:   Reconsider/reject changes to ICANN “standard” Bylaws</a:t>
            </a:r>
          </a:p>
          <a:p>
            <a:pPr marL="617220" lvl="1" indent="-342900">
              <a:lnSpc>
                <a:spcPct val="50000"/>
              </a:lnSpc>
              <a:spcBef>
                <a:spcPts val="1680"/>
              </a:spcBef>
              <a:buNone/>
            </a:pPr>
            <a:r>
              <a:rPr lang="en-US" sz="1400" dirty="0" smtClean="0"/>
              <a:t>5.4  Power:   Approve changes to “Fundamental” Bylaws</a:t>
            </a:r>
          </a:p>
          <a:p>
            <a:pPr marL="617220" lvl="1" indent="-342900">
              <a:lnSpc>
                <a:spcPct val="50000"/>
              </a:lnSpc>
              <a:spcBef>
                <a:spcPts val="1680"/>
              </a:spcBef>
              <a:buNone/>
            </a:pPr>
            <a:r>
              <a:rPr lang="en-US" sz="1400" dirty="0" smtClean="0"/>
              <a:t>5.5  Power:   Appoint and remove individual ICANN Directors</a:t>
            </a:r>
          </a:p>
          <a:p>
            <a:pPr marL="617220" lvl="1" indent="-342900">
              <a:lnSpc>
                <a:spcPct val="50000"/>
              </a:lnSpc>
              <a:spcBef>
                <a:spcPts val="1680"/>
              </a:spcBef>
              <a:buNone/>
            </a:pPr>
            <a:r>
              <a:rPr lang="en-US" sz="1400" dirty="0" smtClean="0"/>
              <a:t>5.6  Power:   Recall the entire ICANN Board </a:t>
            </a:r>
          </a:p>
          <a:p>
            <a:pPr marL="617220" lvl="1" indent="-342900">
              <a:spcBef>
                <a:spcPts val="1100"/>
              </a:spcBef>
              <a:buNone/>
            </a:pPr>
            <a:r>
              <a:rPr lang="en-US" sz="1400" dirty="0" smtClean="0"/>
              <a:t>[5.7</a:t>
            </a:r>
            <a:r>
              <a:rPr lang="en-US" sz="1400" b="1" dirty="0" smtClean="0">
                <a:solidFill>
                  <a:srgbClr val="C00000"/>
                </a:solidFill>
              </a:rPr>
              <a:t>* </a:t>
            </a:r>
            <a:r>
              <a:rPr lang="en-US" sz="1400" dirty="0" smtClean="0"/>
              <a:t>Power:  Reconsider/reject Board decisions relating to reviews of the IANA functions; </a:t>
            </a:r>
            <a:br>
              <a:rPr lang="en-US" sz="1400" dirty="0" smtClean="0"/>
            </a:br>
            <a:r>
              <a:rPr lang="en-US" sz="1400" dirty="0" smtClean="0"/>
              <a:t>              including ability to trigger a separation of PTI]</a:t>
            </a:r>
          </a:p>
          <a:p>
            <a:pPr lvl="1">
              <a:buNone/>
            </a:pPr>
            <a:r>
              <a:rPr lang="en-US" sz="1600" b="1" dirty="0" smtClean="0">
                <a:solidFill>
                  <a:srgbClr val="0070C0"/>
                </a:solidFill>
              </a:rPr>
              <a:t>For designators and non-legal persons, a number of these are subject to indirect enforcement: </a:t>
            </a:r>
            <a:r>
              <a:rPr lang="en-US" sz="1600" dirty="0" smtClean="0"/>
              <a:t>The Bylaws would provide the community with all of the rights; Board failure to abide by these Bylaw provisions would trigger community consideration of Board recall.</a:t>
            </a:r>
          </a:p>
          <a:p>
            <a:pPr lvl="1">
              <a:buNone/>
            </a:pPr>
            <a:r>
              <a:rPr lang="en-US" sz="1600" b="1" dirty="0" smtClean="0">
                <a:solidFill>
                  <a:srgbClr val="C00000"/>
                </a:solidFill>
              </a:rPr>
              <a:t>*</a:t>
            </a:r>
            <a:r>
              <a:rPr lang="en-US" sz="1100" i="1" dirty="0" smtClean="0"/>
              <a:t>Additional power related to CWG Dependencies, not listed in Section 5 of Initial Proposal  </a:t>
            </a:r>
            <a:endParaRPr lang="en-US" sz="1100" i="1" dirty="0"/>
          </a:p>
        </p:txBody>
      </p:sp>
      <p:sp>
        <p:nvSpPr>
          <p:cNvPr id="5" name="Date Placeholder 4"/>
          <p:cNvSpPr>
            <a:spLocks noGrp="1"/>
          </p:cNvSpPr>
          <p:nvPr>
            <p:ph type="dt" sz="half" idx="10"/>
          </p:nvPr>
        </p:nvSpPr>
        <p:spPr/>
        <p:txBody>
          <a:bodyPr/>
          <a:lstStyle/>
          <a:p>
            <a:fld id="{1CE2F787-4B87-4A62-879B-15D386D2CD60}"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6</a:t>
            </a:fld>
            <a:endParaRPr lang="en-US" dirty="0"/>
          </a:p>
        </p:txBody>
      </p:sp>
    </p:spTree>
    <p:extLst>
      <p:ext uri="{BB962C8B-B14F-4D97-AF65-F5344CB8AC3E}">
        <p14:creationId xmlns="" xmlns:p14="http://schemas.microsoft.com/office/powerpoint/2010/main" val="13400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6172"/>
            <a:ext cx="8229600" cy="990600"/>
          </a:xfrm>
        </p:spPr>
        <p:txBody>
          <a:bodyPr>
            <a:normAutofit/>
          </a:bodyPr>
          <a:lstStyle/>
          <a:p>
            <a:pPr algn="ctr"/>
            <a:r>
              <a:rPr lang="en-US" sz="2800" b="1" dirty="0" smtClean="0">
                <a:solidFill>
                  <a:srgbClr val="0070C0"/>
                </a:solidFill>
              </a:rPr>
              <a:t>Empowered SO/AC Membership Model</a:t>
            </a:r>
            <a:br>
              <a:rPr lang="en-US" sz="2800" b="1" dirty="0" smtClean="0">
                <a:solidFill>
                  <a:srgbClr val="0070C0"/>
                </a:solidFill>
              </a:rPr>
            </a:br>
            <a:r>
              <a:rPr lang="en-US" sz="1800" b="1" dirty="0" smtClean="0">
                <a:solidFill>
                  <a:srgbClr val="0070C0"/>
                </a:solidFill>
              </a:rPr>
              <a:t>Proposed in Buenos Aires</a:t>
            </a:r>
            <a:endParaRPr lang="en-US" sz="1800" b="1" dirty="0">
              <a:solidFill>
                <a:srgbClr val="0070C0"/>
              </a:solidFill>
            </a:endParaRPr>
          </a:p>
        </p:txBody>
      </p:sp>
      <p:sp>
        <p:nvSpPr>
          <p:cNvPr id="3" name="Content Placeholder 2"/>
          <p:cNvSpPr>
            <a:spLocks noGrp="1"/>
          </p:cNvSpPr>
          <p:nvPr>
            <p:ph idx="1"/>
          </p:nvPr>
        </p:nvSpPr>
        <p:spPr>
          <a:xfrm>
            <a:off x="461056" y="1296583"/>
            <a:ext cx="8393839" cy="4993379"/>
          </a:xfrm>
        </p:spPr>
        <p:txBody>
          <a:bodyPr>
            <a:noAutofit/>
          </a:bodyPr>
          <a:lstStyle/>
          <a:p>
            <a:r>
              <a:rPr lang="en-US" sz="1600" dirty="0" smtClean="0"/>
              <a:t>Relies on participation by SOs/ACs for exercise of community powers:  Bylaws would provide that ICANN is a membership body </a:t>
            </a:r>
            <a:r>
              <a:rPr lang="en-US" sz="1600" b="1" dirty="0" smtClean="0">
                <a:solidFill>
                  <a:srgbClr val="0070C0"/>
                </a:solidFill>
              </a:rPr>
              <a:t>if</a:t>
            </a:r>
            <a:r>
              <a:rPr lang="en-US" sz="1600" dirty="0" smtClean="0"/>
              <a:t> one or more SO/AC chooses to become a Member </a:t>
            </a:r>
          </a:p>
          <a:p>
            <a:pPr lvl="1"/>
            <a:r>
              <a:rPr lang="en-US" sz="1400" dirty="0" smtClean="0"/>
              <a:t>No SO/AC would be required to become a Member; each could choose to “opt in” </a:t>
            </a:r>
          </a:p>
          <a:p>
            <a:pPr lvl="1"/>
            <a:r>
              <a:rPr lang="en-US" sz="1400" dirty="0" smtClean="0"/>
              <a:t>Becoming a Member requires legal personhood; becoming an actual membership organization requires at least one Member </a:t>
            </a:r>
          </a:p>
          <a:p>
            <a:pPr marL="182880" lvl="1"/>
            <a:r>
              <a:rPr lang="en-US" sz="1600" dirty="0" smtClean="0"/>
              <a:t>Bylaws would provide for all community powers to be exercised by SOs/ACs</a:t>
            </a:r>
          </a:p>
          <a:p>
            <a:pPr marL="182880" lvl="1"/>
            <a:r>
              <a:rPr lang="en-US" sz="1600" dirty="0" smtClean="0"/>
              <a:t>Should conversion to a membership organization be triggered, community powers  would be exercised by both Members  (i.e., SOs/ ACs  who choose to become legal persons and Members)  </a:t>
            </a:r>
            <a:r>
              <a:rPr lang="en-US" sz="1600" b="1" dirty="0" smtClean="0">
                <a:solidFill>
                  <a:srgbClr val="0070C0"/>
                </a:solidFill>
              </a:rPr>
              <a:t>AND</a:t>
            </a:r>
            <a:r>
              <a:rPr lang="en-US" sz="1600" dirty="0" smtClean="0"/>
              <a:t> non-member Participants (i.e., SOs/ ACs who choose </a:t>
            </a:r>
            <a:r>
              <a:rPr lang="en-US" sz="1600" i="1" dirty="0" smtClean="0"/>
              <a:t>not</a:t>
            </a:r>
            <a:r>
              <a:rPr lang="en-US" sz="1600" dirty="0" smtClean="0"/>
              <a:t>  to become legal persons or who are legal persons but choose not to become Members)</a:t>
            </a:r>
          </a:p>
          <a:p>
            <a:pPr lvl="1"/>
            <a:r>
              <a:rPr lang="en-US" sz="1400" dirty="0" smtClean="0"/>
              <a:t>Whether or not an SO/AC becomes a Member or participates as a non-member Participant, its number of votes / power / influence in exercising community powers would not change</a:t>
            </a:r>
          </a:p>
          <a:p>
            <a:r>
              <a:rPr lang="en-US" sz="1600" dirty="0" smtClean="0"/>
              <a:t>SOs/ACs can exercise the community powers as soon as they are adopted in the Bylaws; there is no formalization requirement to be a Participant</a:t>
            </a:r>
          </a:p>
          <a:p>
            <a:r>
              <a:rPr lang="en-US" sz="1600" dirty="0" smtClean="0"/>
              <a:t>Door remains open for SOs/ACs who are not legal persons/Members to choose at some future point in time to become legal persons/Members  by evidencing  intent to exercise authority and acquire legal personhood (or to appoint a legal person as representative) and then electing to become a Member</a:t>
            </a:r>
          </a:p>
        </p:txBody>
      </p:sp>
      <p:sp>
        <p:nvSpPr>
          <p:cNvPr id="4" name="Date Placeholder 3"/>
          <p:cNvSpPr>
            <a:spLocks noGrp="1"/>
          </p:cNvSpPr>
          <p:nvPr>
            <p:ph type="dt" sz="half" idx="10"/>
          </p:nvPr>
        </p:nvSpPr>
        <p:spPr/>
        <p:txBody>
          <a:bodyPr/>
          <a:lstStyle/>
          <a:p>
            <a:fld id="{04F987FB-ACDF-445C-B8E9-8B6A4A8DE9C8}"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7</a:t>
            </a:fld>
            <a:endParaRPr lang="en-US" dirty="0"/>
          </a:p>
        </p:txBody>
      </p:sp>
    </p:spTree>
    <p:extLst>
      <p:ext uri="{BB962C8B-B14F-4D97-AF65-F5344CB8AC3E}">
        <p14:creationId xmlns="" xmlns:p14="http://schemas.microsoft.com/office/powerpoint/2010/main" val="2814499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292" y="1379708"/>
            <a:ext cx="8393839" cy="5094978"/>
          </a:xfrm>
        </p:spPr>
        <p:txBody>
          <a:bodyPr>
            <a:noAutofit/>
          </a:bodyPr>
          <a:lstStyle/>
          <a:p>
            <a:pPr lvl="1">
              <a:buNone/>
            </a:pPr>
            <a:r>
              <a:rPr lang="en-US" sz="1600" b="1" dirty="0" smtClean="0">
                <a:solidFill>
                  <a:srgbClr val="0070C0"/>
                </a:solidFill>
              </a:rPr>
              <a:t>LEGAL ISSUES</a:t>
            </a:r>
          </a:p>
          <a:p>
            <a:pPr lvl="1">
              <a:buNone/>
            </a:pPr>
            <a:endParaRPr lang="en-US" sz="1600" b="1" dirty="0" smtClean="0">
              <a:solidFill>
                <a:srgbClr val="0070C0"/>
              </a:solidFill>
            </a:endParaRPr>
          </a:p>
          <a:p>
            <a:pPr lvl="1"/>
            <a:r>
              <a:rPr lang="en-US" sz="1600" i="1" dirty="0" smtClean="0"/>
              <a:t>Differential rights:  </a:t>
            </a:r>
            <a:r>
              <a:rPr lang="en-US" sz="1600" dirty="0" smtClean="0"/>
              <a:t>Will Members have more legal power in ICANN than non-member Participants due to statutory rights of Members?  Will legal persons have greater enforcement rights than non-legal persons?</a:t>
            </a:r>
          </a:p>
          <a:p>
            <a:pPr lvl="1"/>
            <a:r>
              <a:rPr lang="en-US" sz="1600" i="1" dirty="0" smtClean="0"/>
              <a:t>Bylaw validity:  </a:t>
            </a:r>
            <a:r>
              <a:rPr lang="en-US" sz="1600" dirty="0" smtClean="0"/>
              <a:t>Will effort to provide non-member Participants with same rights as Members — including rights that statute says may only be given to Members – give rise to claim that Bylaws are invalid? </a:t>
            </a:r>
          </a:p>
          <a:p>
            <a:pPr lvl="1"/>
            <a:r>
              <a:rPr lang="en-US" sz="1600" i="1" dirty="0" smtClean="0"/>
              <a:t>Capture risk:  </a:t>
            </a:r>
            <a:r>
              <a:rPr lang="en-US" sz="1600" dirty="0" smtClean="0"/>
              <a:t>If only one or two ACs/SOs become Members with differential statutory rights, how to protect against heightened risk of capture?</a:t>
            </a:r>
          </a:p>
          <a:p>
            <a:pPr lvl="1"/>
            <a:r>
              <a:rPr lang="en-US" sz="1600" i="1" dirty="0" smtClean="0"/>
              <a:t>Revolving membership:  </a:t>
            </a:r>
            <a:r>
              <a:rPr lang="en-US" sz="1600" dirty="0" smtClean="0"/>
              <a:t>If Members can join and exit at will, are differential rights and capture risk subject to potential for continual change, with associated difficulties in constructing protections and protecting from other unintended /unforeseen consequences?</a:t>
            </a:r>
          </a:p>
          <a:p>
            <a:pPr lvl="1"/>
            <a:r>
              <a:rPr lang="en-US" sz="1600" i="1" dirty="0" smtClean="0"/>
              <a:t>Member statutory rights:  </a:t>
            </a:r>
            <a:r>
              <a:rPr lang="en-US" sz="1600" dirty="0" smtClean="0"/>
              <a:t>Are there viable options to protect against a Member rights to dissolve corporation and bring derivative suits? </a:t>
            </a:r>
          </a:p>
          <a:p>
            <a:pPr>
              <a:buNone/>
            </a:pPr>
            <a:endParaRPr lang="en-US" sz="1800" u="sng" dirty="0"/>
          </a:p>
        </p:txBody>
      </p:sp>
      <p:sp>
        <p:nvSpPr>
          <p:cNvPr id="4" name="Date Placeholder 3"/>
          <p:cNvSpPr>
            <a:spLocks noGrp="1"/>
          </p:cNvSpPr>
          <p:nvPr>
            <p:ph type="dt" sz="half" idx="10"/>
          </p:nvPr>
        </p:nvSpPr>
        <p:spPr/>
        <p:txBody>
          <a:bodyPr/>
          <a:lstStyle/>
          <a:p>
            <a:fld id="{3908AD3A-4E21-4C8A-B010-B6D57A90140C}"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8</a:t>
            </a:fld>
            <a:endParaRPr lang="en-US" dirty="0"/>
          </a:p>
        </p:txBody>
      </p:sp>
      <p:sp>
        <p:nvSpPr>
          <p:cNvPr id="9" name="Title 1"/>
          <p:cNvSpPr>
            <a:spLocks noGrp="1"/>
          </p:cNvSpPr>
          <p:nvPr>
            <p:ph type="title"/>
          </p:nvPr>
        </p:nvSpPr>
        <p:spPr>
          <a:xfrm>
            <a:off x="457200" y="336172"/>
            <a:ext cx="8229600" cy="990600"/>
          </a:xfrm>
        </p:spPr>
        <p:txBody>
          <a:bodyPr>
            <a:normAutofit/>
          </a:bodyPr>
          <a:lstStyle/>
          <a:p>
            <a:pPr algn="ctr"/>
            <a:r>
              <a:rPr lang="en-US" sz="2800" b="1" dirty="0" smtClean="0">
                <a:solidFill>
                  <a:srgbClr val="0070C0"/>
                </a:solidFill>
              </a:rPr>
              <a:t>Empowered SO/AC Membership Model</a:t>
            </a:r>
            <a:br>
              <a:rPr lang="en-US" sz="2800" b="1" dirty="0" smtClean="0">
                <a:solidFill>
                  <a:srgbClr val="0070C0"/>
                </a:solidFill>
              </a:rPr>
            </a:br>
            <a:r>
              <a:rPr lang="en-US" sz="1800" b="1" dirty="0" smtClean="0">
                <a:solidFill>
                  <a:srgbClr val="0070C0"/>
                </a:solidFill>
              </a:rPr>
              <a:t>Proposed in Buenos Aires</a:t>
            </a:r>
            <a:endParaRPr lang="en-US" sz="1800" b="1" dirty="0">
              <a:solidFill>
                <a:srgbClr val="0070C0"/>
              </a:solidFill>
            </a:endParaRPr>
          </a:p>
        </p:txBody>
      </p:sp>
    </p:spTree>
    <p:extLst>
      <p:ext uri="{BB962C8B-B14F-4D97-AF65-F5344CB8AC3E}">
        <p14:creationId xmlns="" xmlns:p14="http://schemas.microsoft.com/office/powerpoint/2010/main" val="2814499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292" y="1266749"/>
            <a:ext cx="8393839" cy="5374843"/>
          </a:xfrm>
        </p:spPr>
        <p:txBody>
          <a:bodyPr>
            <a:noAutofit/>
          </a:bodyPr>
          <a:lstStyle/>
          <a:p>
            <a:pPr>
              <a:spcBef>
                <a:spcPts val="1728"/>
              </a:spcBef>
            </a:pPr>
            <a:r>
              <a:rPr lang="en-US" sz="1600" dirty="0" smtClean="0"/>
              <a:t>Relies on participation by SOs/ACs that are given specific rights in the Bylaws as third parties (Designators); i.e., does not rely on legal rights of Members</a:t>
            </a:r>
          </a:p>
          <a:p>
            <a:pPr lvl="1">
              <a:spcBef>
                <a:spcPts val="1728"/>
              </a:spcBef>
            </a:pPr>
            <a:r>
              <a:rPr lang="en-US" sz="1200" dirty="0" smtClean="0"/>
              <a:t>Bylaws would give each Designator direct power to appoint and remove certain number of individual directors (5.5)</a:t>
            </a:r>
          </a:p>
          <a:p>
            <a:pPr lvl="1">
              <a:spcBef>
                <a:spcPts val="1728"/>
              </a:spcBef>
            </a:pPr>
            <a:r>
              <a:rPr lang="en-US" sz="1200" dirty="0" smtClean="0"/>
              <a:t>Bylaws would give Designators as a group (voting in Community Mechanism)  the powers to reject amendments to standard bylaws  upon community petition process (5.3), to review and reject  (i.e., “approve”) all amendments to fundamental bylaws (5.4), and to cause recall of entire Board  (5.6)</a:t>
            </a:r>
          </a:p>
          <a:p>
            <a:pPr lvl="1">
              <a:spcBef>
                <a:spcPts val="1728"/>
              </a:spcBef>
            </a:pPr>
            <a:r>
              <a:rPr lang="en-US" sz="1200" dirty="0" smtClean="0"/>
              <a:t>Bylaws would give Designators as a group (voting in Community Mechanism) indirect (but still enforceable) powers to reject budget and strategy/operating plans (5.2)  and to reject Board decisions relating to reviews of the IANA functions (5.7) by providing that </a:t>
            </a:r>
            <a:r>
              <a:rPr lang="en-US" sz="1200" b="1" i="1" dirty="0" smtClean="0">
                <a:solidFill>
                  <a:srgbClr val="0070C0"/>
                </a:solidFill>
              </a:rPr>
              <a:t>a failure of the Board to provide the Community Mechanism opportunity to review, object and direct the Board to reconsider such decisions — and the failure of the Board to so reconsider — would trigger community consideration of Board recall.  </a:t>
            </a:r>
            <a:br>
              <a:rPr lang="en-US" sz="1200" b="1" i="1" dirty="0" smtClean="0">
                <a:solidFill>
                  <a:srgbClr val="0070C0"/>
                </a:solidFill>
              </a:rPr>
            </a:br>
            <a:r>
              <a:rPr lang="en-US" sz="1200" dirty="0" smtClean="0"/>
              <a:t>(This same provision could be a backstop for direct powers as well.)</a:t>
            </a:r>
          </a:p>
          <a:p>
            <a:pPr>
              <a:spcBef>
                <a:spcPts val="1728"/>
              </a:spcBef>
            </a:pPr>
            <a:r>
              <a:rPr lang="en-US" sz="1600" dirty="0" smtClean="0"/>
              <a:t>SOs/ACs </a:t>
            </a:r>
            <a:r>
              <a:rPr lang="en-US" sz="1600" dirty="0"/>
              <a:t>can exercise the proposed community powers as soon as they are adopted in the </a:t>
            </a:r>
            <a:r>
              <a:rPr lang="en-US" sz="1600" dirty="0" smtClean="0"/>
              <a:t>Bylaws</a:t>
            </a:r>
            <a:r>
              <a:rPr lang="en-US" sz="1600" dirty="0"/>
              <a:t>;</a:t>
            </a:r>
            <a:r>
              <a:rPr lang="en-US" sz="1600" dirty="0" smtClean="0"/>
              <a:t> no formalization requirement</a:t>
            </a:r>
          </a:p>
          <a:p>
            <a:pPr>
              <a:spcBef>
                <a:spcPts val="1728"/>
              </a:spcBef>
            </a:pPr>
            <a:r>
              <a:rPr lang="en-US" sz="1600" dirty="0" smtClean="0"/>
              <a:t>SOs/ACs </a:t>
            </a:r>
            <a:r>
              <a:rPr lang="en-US" sz="1600" dirty="0"/>
              <a:t>can choose at some future point in time to </a:t>
            </a:r>
            <a:r>
              <a:rPr lang="en-US" sz="1600" dirty="0" smtClean="0"/>
              <a:t>acquire legal personhood.  This would enhance their ability to enforce their powers outside of ICANN but is not necessary to use the internally binding IRP process. </a:t>
            </a:r>
          </a:p>
          <a:p>
            <a:pPr lvl="1">
              <a:spcBef>
                <a:spcPts val="1728"/>
              </a:spcBef>
            </a:pPr>
            <a:r>
              <a:rPr lang="en-US" sz="1200" dirty="0" smtClean="0"/>
              <a:t>Whether </a:t>
            </a:r>
            <a:r>
              <a:rPr lang="en-US" sz="1200" dirty="0"/>
              <a:t>or not an SO or AC </a:t>
            </a:r>
            <a:r>
              <a:rPr lang="en-US" sz="1200" dirty="0" smtClean="0"/>
              <a:t>formalizes as a legal person, </a:t>
            </a:r>
            <a:r>
              <a:rPr lang="en-US" sz="1200" dirty="0"/>
              <a:t>the number of votes / power / influence it has in exercising </a:t>
            </a:r>
            <a:r>
              <a:rPr lang="en-US" sz="1200" dirty="0" smtClean="0"/>
              <a:t>community powers </a:t>
            </a:r>
            <a:r>
              <a:rPr lang="en-US" sz="1200" dirty="0"/>
              <a:t>should not </a:t>
            </a:r>
            <a:r>
              <a:rPr lang="en-US" sz="1200" dirty="0" smtClean="0"/>
              <a:t>change</a:t>
            </a:r>
            <a:endParaRPr lang="en-US" sz="1200" dirty="0"/>
          </a:p>
        </p:txBody>
      </p:sp>
      <p:sp>
        <p:nvSpPr>
          <p:cNvPr id="4" name="Date Placeholder 3"/>
          <p:cNvSpPr>
            <a:spLocks noGrp="1"/>
          </p:cNvSpPr>
          <p:nvPr>
            <p:ph type="dt" sz="half" idx="10"/>
          </p:nvPr>
        </p:nvSpPr>
        <p:spPr/>
        <p:txBody>
          <a:bodyPr/>
          <a:lstStyle/>
          <a:p>
            <a:fld id="{D51FDBC8-130D-4577-A7AD-8B4D19BC5C74}" type="datetime1">
              <a:rPr lang="en-US" smtClean="0"/>
              <a:pPr/>
              <a:t>7/7/2015</a:t>
            </a:fld>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pPr/>
              <a:t>9</a:t>
            </a:fld>
            <a:endParaRPr lang="en-US" dirty="0"/>
          </a:p>
        </p:txBody>
      </p:sp>
      <p:sp>
        <p:nvSpPr>
          <p:cNvPr id="8" name="Title 1"/>
          <p:cNvSpPr>
            <a:spLocks noGrp="1"/>
          </p:cNvSpPr>
          <p:nvPr>
            <p:ph type="title"/>
          </p:nvPr>
        </p:nvSpPr>
        <p:spPr>
          <a:xfrm>
            <a:off x="457200" y="336172"/>
            <a:ext cx="8229600" cy="990600"/>
          </a:xfrm>
        </p:spPr>
        <p:txBody>
          <a:bodyPr>
            <a:normAutofit/>
          </a:bodyPr>
          <a:lstStyle/>
          <a:p>
            <a:pPr algn="ctr"/>
            <a:r>
              <a:rPr lang="en-US" sz="2800" b="1" dirty="0" smtClean="0">
                <a:solidFill>
                  <a:srgbClr val="0070C0"/>
                </a:solidFill>
              </a:rPr>
              <a:t>Empowered SO/AC </a:t>
            </a:r>
            <a:r>
              <a:rPr lang="en-US" sz="2800" b="1" dirty="0" smtClean="0">
                <a:solidFill>
                  <a:srgbClr val="0070C0"/>
                </a:solidFill>
              </a:rPr>
              <a:t>Designator</a:t>
            </a:r>
            <a:r>
              <a:rPr lang="en-US" sz="2800" b="1" dirty="0" smtClean="0">
                <a:solidFill>
                  <a:srgbClr val="0070C0"/>
                </a:solidFill>
              </a:rPr>
              <a:t> </a:t>
            </a:r>
            <a:r>
              <a:rPr lang="en-US" sz="2800" b="1" dirty="0" smtClean="0">
                <a:solidFill>
                  <a:srgbClr val="0070C0"/>
                </a:solidFill>
              </a:rPr>
              <a:t>Model</a:t>
            </a:r>
            <a:br>
              <a:rPr lang="en-US" sz="2800" b="1" dirty="0" smtClean="0">
                <a:solidFill>
                  <a:srgbClr val="0070C0"/>
                </a:solidFill>
              </a:rPr>
            </a:br>
            <a:r>
              <a:rPr lang="en-US" sz="1800" b="1" dirty="0" smtClean="0">
                <a:solidFill>
                  <a:srgbClr val="0070C0"/>
                </a:solidFill>
              </a:rPr>
              <a:t>Proposed in Buenos Aires</a:t>
            </a:r>
            <a:endParaRPr lang="en-US" sz="1800" b="1" dirty="0">
              <a:solidFill>
                <a:srgbClr val="0070C0"/>
              </a:solidFill>
            </a:endParaRPr>
          </a:p>
        </p:txBody>
      </p:sp>
    </p:spTree>
    <p:extLst>
      <p:ext uri="{BB962C8B-B14F-4D97-AF65-F5344CB8AC3E}">
        <p14:creationId xmlns="" xmlns:p14="http://schemas.microsoft.com/office/powerpoint/2010/main" val="2814499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itlesOfParts>
    <vt:vector size="23" baseType="lpstr">
      <vt:lpstr>Clarity</vt:lpstr>
      <vt:lpstr> EMPOWERED SO/AC MEMBERSHIP  &amp; DESIGNATOR MODELS For Community Empowerment</vt:lpstr>
      <vt:lpstr>Overview</vt:lpstr>
      <vt:lpstr>Accountability, Trust and Enforceability</vt:lpstr>
      <vt:lpstr>The Trust - Enforceability Continuum</vt:lpstr>
      <vt:lpstr>Common Goals</vt:lpstr>
      <vt:lpstr>Common Elements</vt:lpstr>
      <vt:lpstr>Empowered SO/AC Membership Model Proposed in Buenos Aires</vt:lpstr>
      <vt:lpstr>Empowered SO/AC Membership Model Proposed in Buenos Aires</vt:lpstr>
      <vt:lpstr>Empowered SO/AC Designator Model Proposed in Buenos Aires</vt:lpstr>
      <vt:lpstr>Empowered SO/AC Designator Model Proposed in Buenos Aires</vt:lpstr>
      <vt:lpstr>How do Community Powers Work?</vt:lpstr>
      <vt:lpstr>How are Community Powers Enforceable?</vt:lpstr>
      <vt:lpstr>Implementing the Models</vt:lpstr>
      <vt:lpstr>Slide 14</vt:lpstr>
      <vt:lpstr>Slide 15</vt:lpstr>
      <vt:lpstr>Slide 16</vt:lpstr>
      <vt:lpstr>Slide 17</vt:lpstr>
      <vt:lpstr>Slide 18</vt:lpstr>
      <vt:lpstr>Additional Considerations</vt:lpstr>
      <vt:lpstr>APPENDIX</vt:lpstr>
      <vt:lpstr>Slide 21</vt:lpstr>
      <vt:lpstr>Slide 22</vt:lpstr>
    </vt:vector>
  </TitlesOfParts>
  <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file>