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8" d="100"/>
          <a:sy n="88" d="100"/>
        </p:scale>
        <p:origin x="-19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0CCBB7-3121-F54F-AF06-3F4ECA859FE4}" type="datetimeFigureOut">
              <a:rPr lang="en-US" smtClean="0"/>
              <a:t>2/9/15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1523993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0CCBB7-3121-F54F-AF06-3F4ECA859FE4}" type="datetimeFigureOut">
              <a:rPr lang="en-US" smtClean="0"/>
              <a:t>2/9/15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543083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0CCBB7-3121-F54F-AF06-3F4ECA859FE4}" type="datetimeFigureOut">
              <a:rPr lang="en-US" smtClean="0"/>
              <a:t>2/9/15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271407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0CCBB7-3121-F54F-AF06-3F4ECA859FE4}" type="datetimeFigureOut">
              <a:rPr lang="en-US" smtClean="0"/>
              <a:t>2/9/15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275164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0CCBB7-3121-F54F-AF06-3F4ECA859FE4}" type="datetimeFigureOut">
              <a:rPr lang="en-US" smtClean="0"/>
              <a:t>2/9/15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473878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0CCBB7-3121-F54F-AF06-3F4ECA859FE4}" type="datetimeFigureOut">
              <a:rPr lang="en-US" smtClean="0"/>
              <a:t>2/9/15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323683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0CCBB7-3121-F54F-AF06-3F4ECA859FE4}" type="datetimeFigureOut">
              <a:rPr lang="en-US" smtClean="0"/>
              <a:t>2/9/15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217362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0CCBB7-3121-F54F-AF06-3F4ECA859FE4}" type="datetimeFigureOut">
              <a:rPr lang="en-US" smtClean="0"/>
              <a:t>2/9/15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3309740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CCBB7-3121-F54F-AF06-3F4ECA859FE4}" type="datetimeFigureOut">
              <a:rPr lang="en-US" smtClean="0"/>
              <a:t>2/9/15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288253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0CCBB7-3121-F54F-AF06-3F4ECA859FE4}" type="datetimeFigureOut">
              <a:rPr lang="en-US" smtClean="0"/>
              <a:t>2/9/15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997585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0CCBB7-3121-F54F-AF06-3F4ECA859FE4}" type="datetimeFigureOut">
              <a:rPr lang="en-US" smtClean="0"/>
              <a:t>2/9/15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0C6BE3-4EFD-D346-A39C-6E749DEC0738}" type="slidenum">
              <a:rPr lang="en-US" smtClean="0"/>
              <a:t>‹#›</a:t>
            </a:fld>
            <a:endParaRPr lang="en-US" dirty="0"/>
          </a:p>
        </p:txBody>
      </p:sp>
    </p:spTree>
    <p:extLst>
      <p:ext uri="{BB962C8B-B14F-4D97-AF65-F5344CB8AC3E}">
        <p14:creationId xmlns:p14="http://schemas.microsoft.com/office/powerpoint/2010/main" val="33672716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0CCBB7-3121-F54F-AF06-3F4ECA859FE4}" type="datetimeFigureOut">
              <a:rPr lang="en-US" smtClean="0"/>
              <a:t>2/9/15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0C6BE3-4EFD-D346-A39C-6E749DEC0738}" type="slidenum">
              <a:rPr lang="en-US" smtClean="0"/>
              <a:t>‹#›</a:t>
            </a:fld>
            <a:endParaRPr lang="en-US" dirty="0"/>
          </a:p>
        </p:txBody>
      </p:sp>
    </p:spTree>
    <p:extLst>
      <p:ext uri="{BB962C8B-B14F-4D97-AF65-F5344CB8AC3E}">
        <p14:creationId xmlns:p14="http://schemas.microsoft.com/office/powerpoint/2010/main" val="3839567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Review</a:t>
            </a:r>
            <a:r>
              <a:rPr lang="en-US" dirty="0" smtClean="0"/>
              <a:t>, Redress, Empowerment</a:t>
            </a:r>
            <a:endParaRPr lang="en-US" dirty="0"/>
          </a:p>
        </p:txBody>
      </p:sp>
      <p:sp>
        <p:nvSpPr>
          <p:cNvPr id="3" name="Subtitle 2"/>
          <p:cNvSpPr>
            <a:spLocks noGrp="1"/>
          </p:cNvSpPr>
          <p:nvPr>
            <p:ph type="subTitle" idx="1"/>
          </p:nvPr>
        </p:nvSpPr>
        <p:spPr/>
        <p:txBody>
          <a:bodyPr/>
          <a:lstStyle/>
          <a:p>
            <a:r>
              <a:rPr lang="en-US" dirty="0" smtClean="0"/>
              <a:t>CCWG-ACCT</a:t>
            </a:r>
            <a:endParaRPr lang="en-US" dirty="0"/>
          </a:p>
        </p:txBody>
      </p:sp>
    </p:spTree>
    <p:extLst>
      <p:ext uri="{BB962C8B-B14F-4D97-AF65-F5344CB8AC3E}">
        <p14:creationId xmlns:p14="http://schemas.microsoft.com/office/powerpoint/2010/main" val="3491606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accordance with Bylaws, coordinate </a:t>
            </a:r>
            <a:r>
              <a:rPr lang="en-US" dirty="0"/>
              <a:t>the global Internet’s systems of unique identifiers by</a:t>
            </a:r>
            <a:r>
              <a:rPr lang="en-US" dirty="0" smtClean="0"/>
              <a:t>:</a:t>
            </a:r>
            <a:endParaRPr lang="en-US" dirty="0"/>
          </a:p>
          <a:p>
            <a:pPr lvl="1"/>
            <a:r>
              <a:rPr lang="en-US" dirty="0"/>
              <a:t>Coordinating operation of the DNS root server system</a:t>
            </a:r>
          </a:p>
          <a:p>
            <a:pPr lvl="1"/>
            <a:r>
              <a:rPr lang="en-US" dirty="0"/>
              <a:t>[IP addresses and protocol port and parameter numbers]</a:t>
            </a:r>
          </a:p>
          <a:p>
            <a:pPr lvl="1"/>
            <a:r>
              <a:rPr lang="en-US" dirty="0" smtClean="0"/>
              <a:t>Implementing Consensus </a:t>
            </a:r>
            <a:r>
              <a:rPr lang="en-US" dirty="0"/>
              <a:t>Policies that ensure the stable and secure operation of the Internet’s unique names systems and that involve issues for which uniform or coordinated resolution is reasonably necessary to facilitate openness, interoperability, security and/or stability of the DNS.</a:t>
            </a:r>
          </a:p>
          <a:p>
            <a:endParaRPr lang="en-US" dirty="0"/>
          </a:p>
        </p:txBody>
      </p:sp>
    </p:spTree>
    <p:extLst>
      <p:ext uri="{BB962C8B-B14F-4D97-AF65-F5344CB8AC3E}">
        <p14:creationId xmlns:p14="http://schemas.microsoft.com/office/powerpoint/2010/main" val="91360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471"/>
          </a:xfrm>
        </p:spPr>
        <p:txBody>
          <a:bodyPr>
            <a:normAutofit fontScale="90000"/>
          </a:bodyPr>
          <a:lstStyle/>
          <a:p>
            <a:r>
              <a:rPr lang="en-US" dirty="0" smtClean="0"/>
              <a:t>Core </a:t>
            </a:r>
            <a:r>
              <a:rPr lang="en-US" dirty="0" smtClean="0"/>
              <a:t>Values -1</a:t>
            </a:r>
            <a:endParaRPr lang="en-US" dirty="0"/>
          </a:p>
        </p:txBody>
      </p:sp>
      <p:sp>
        <p:nvSpPr>
          <p:cNvPr id="3" name="Content Placeholder 2"/>
          <p:cNvSpPr>
            <a:spLocks noGrp="1"/>
          </p:cNvSpPr>
          <p:nvPr>
            <p:ph idx="1"/>
          </p:nvPr>
        </p:nvSpPr>
        <p:spPr>
          <a:xfrm>
            <a:off x="457200" y="1038982"/>
            <a:ext cx="8229600" cy="5411362"/>
          </a:xfrm>
        </p:spPr>
        <p:txBody>
          <a:bodyPr>
            <a:normAutofit fontScale="92500" lnSpcReduction="10000"/>
          </a:bodyPr>
          <a:lstStyle/>
          <a:p>
            <a:r>
              <a:rPr lang="en-US" dirty="0"/>
              <a:t>Limit </a:t>
            </a:r>
            <a:r>
              <a:rPr lang="en-US" dirty="0" smtClean="0"/>
              <a:t>activities </a:t>
            </a:r>
            <a:r>
              <a:rPr lang="en-US" dirty="0"/>
              <a:t>to matters that are (a) within ICANN’s mission and (b) require global coordination</a:t>
            </a:r>
          </a:p>
          <a:p>
            <a:pPr lvl="0"/>
            <a:r>
              <a:rPr lang="en-US" dirty="0" smtClean="0"/>
              <a:t>Operate in the public interest and in </a:t>
            </a:r>
            <a:r>
              <a:rPr lang="en-US" dirty="0" smtClean="0"/>
              <a:t>accordance with multi-stakeholder </a:t>
            </a:r>
            <a:r>
              <a:rPr lang="en-US" dirty="0" smtClean="0"/>
              <a:t>model</a:t>
            </a:r>
          </a:p>
          <a:p>
            <a:pPr lvl="0"/>
            <a:r>
              <a:rPr lang="en-US" dirty="0" smtClean="0"/>
              <a:t>Preserve </a:t>
            </a:r>
            <a:r>
              <a:rPr lang="en-US" dirty="0"/>
              <a:t>operational stability, reliability, security, interoperability and openness of the Internet</a:t>
            </a:r>
          </a:p>
          <a:p>
            <a:pPr lvl="0"/>
            <a:r>
              <a:rPr lang="en-US" dirty="0" smtClean="0"/>
              <a:t>Respect the roles of SOs, ACs, and external expert bodies</a:t>
            </a:r>
          </a:p>
          <a:p>
            <a:r>
              <a:rPr lang="en-US" dirty="0"/>
              <a:t>Support policy development reflecting the functional, geographic, and cultural diversity of the Internet</a:t>
            </a:r>
          </a:p>
          <a:p>
            <a:pPr lvl="0"/>
            <a:endParaRPr lang="en-US" dirty="0"/>
          </a:p>
        </p:txBody>
      </p:sp>
    </p:spTree>
    <p:extLst>
      <p:ext uri="{BB962C8B-B14F-4D97-AF65-F5344CB8AC3E}">
        <p14:creationId xmlns:p14="http://schemas.microsoft.com/office/powerpoint/2010/main" val="2276398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8478"/>
            <a:ext cx="8229600" cy="851387"/>
          </a:xfrm>
        </p:spPr>
        <p:txBody>
          <a:bodyPr/>
          <a:lstStyle/>
          <a:p>
            <a:r>
              <a:rPr lang="en-US" dirty="0" smtClean="0"/>
              <a:t>Core Values - 2</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Rely </a:t>
            </a:r>
            <a:r>
              <a:rPr lang="en-US" dirty="0"/>
              <a:t>on market mechanisms to promote and sustain a competitive environment</a:t>
            </a:r>
          </a:p>
          <a:p>
            <a:pPr lvl="0"/>
            <a:r>
              <a:rPr lang="en-US" dirty="0"/>
              <a:t>Apply documented policies consistently, objectively, neutrally and fairly</a:t>
            </a:r>
          </a:p>
          <a:p>
            <a:pPr lvl="0"/>
            <a:r>
              <a:rPr lang="en-US" dirty="0"/>
              <a:t>Remain accountable through mechanisms defined in Bylaws</a:t>
            </a:r>
          </a:p>
          <a:p>
            <a:pPr lvl="0"/>
            <a:r>
              <a:rPr lang="en-US" dirty="0"/>
              <a:t>Duly consider governmental public policy recommendations that are consistent with the Bylaws</a:t>
            </a:r>
          </a:p>
          <a:p>
            <a:endParaRPr lang="en-US" dirty="0"/>
          </a:p>
        </p:txBody>
      </p:sp>
    </p:spTree>
    <p:extLst>
      <p:ext uri="{BB962C8B-B14F-4D97-AF65-F5344CB8AC3E}">
        <p14:creationId xmlns:p14="http://schemas.microsoft.com/office/powerpoint/2010/main" val="1948326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Mandates</a:t>
            </a:r>
            <a:endParaRPr lang="en-US" dirty="0"/>
          </a:p>
        </p:txBody>
      </p:sp>
      <p:sp>
        <p:nvSpPr>
          <p:cNvPr id="3" name="Content Placeholder 2"/>
          <p:cNvSpPr>
            <a:spLocks noGrp="1"/>
          </p:cNvSpPr>
          <p:nvPr>
            <p:ph idx="1"/>
          </p:nvPr>
        </p:nvSpPr>
        <p:spPr/>
        <p:txBody>
          <a:bodyPr/>
          <a:lstStyle/>
          <a:p>
            <a:pPr lvl="0"/>
            <a:r>
              <a:rPr lang="en-US" dirty="0"/>
              <a:t>Non discriminatory treatment</a:t>
            </a:r>
          </a:p>
          <a:p>
            <a:pPr lvl="0"/>
            <a:r>
              <a:rPr lang="en-US" dirty="0" smtClean="0"/>
              <a:t>Transparency</a:t>
            </a:r>
            <a:endParaRPr lang="en-US" b="1" dirty="0"/>
          </a:p>
          <a:p>
            <a:pPr lvl="0"/>
            <a:r>
              <a:rPr lang="en-US" dirty="0" smtClean="0"/>
              <a:t>Operational excellence</a:t>
            </a:r>
          </a:p>
          <a:p>
            <a:pPr lvl="0"/>
            <a:r>
              <a:rPr lang="en-US" dirty="0" smtClean="0"/>
              <a:t>Fiscal responsibility</a:t>
            </a:r>
          </a:p>
          <a:p>
            <a:pPr lvl="0"/>
            <a:r>
              <a:rPr lang="en-US" dirty="0" smtClean="0"/>
              <a:t>Avoid Capture</a:t>
            </a:r>
            <a:endParaRPr lang="en-US" dirty="0"/>
          </a:p>
        </p:txBody>
      </p:sp>
    </p:spTree>
    <p:extLst>
      <p:ext uri="{BB962C8B-B14F-4D97-AF65-F5344CB8AC3E}">
        <p14:creationId xmlns:p14="http://schemas.microsoft.com/office/powerpoint/2010/main" val="225278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774"/>
          </a:xfrm>
        </p:spPr>
        <p:txBody>
          <a:bodyPr/>
          <a:lstStyle/>
          <a:p>
            <a:r>
              <a:rPr lang="en-US" dirty="0" smtClean="0"/>
              <a:t>Contingencies</a:t>
            </a:r>
            <a:endParaRPr lang="en-US" dirty="0"/>
          </a:p>
        </p:txBody>
      </p:sp>
      <p:sp>
        <p:nvSpPr>
          <p:cNvPr id="3" name="Content Placeholder 2"/>
          <p:cNvSpPr>
            <a:spLocks noGrp="1"/>
          </p:cNvSpPr>
          <p:nvPr>
            <p:ph idx="1"/>
          </p:nvPr>
        </p:nvSpPr>
        <p:spPr>
          <a:xfrm>
            <a:off x="457200" y="1342018"/>
            <a:ext cx="8229600" cy="4784145"/>
          </a:xfrm>
        </p:spPr>
        <p:txBody>
          <a:bodyPr>
            <a:normAutofit fontScale="40000" lnSpcReduction="20000"/>
          </a:bodyPr>
          <a:lstStyle/>
          <a:p>
            <a:pPr marL="0" indent="0">
              <a:buNone/>
            </a:pPr>
            <a:endParaRPr lang="en-US" dirty="0">
              <a:latin typeface="Source Sans Pro"/>
              <a:cs typeface="Source Sans Pro"/>
            </a:endParaRPr>
          </a:p>
          <a:p>
            <a:pPr marL="285750" indent="-285750">
              <a:buFont typeface="Wingdings" charset="2"/>
              <a:buChar char="Ø"/>
            </a:pPr>
            <a:r>
              <a:rPr lang="en-US" sz="4000" b="1" dirty="0">
                <a:solidFill>
                  <a:schemeClr val="accent6">
                    <a:lumMod val="75000"/>
                  </a:schemeClr>
                </a:solidFill>
                <a:latin typeface="Source Sans Pro"/>
                <a:cs typeface="Source Sans Pro"/>
              </a:rPr>
              <a:t>Financial crisis or insolvency</a:t>
            </a:r>
            <a:r>
              <a:rPr lang="en-US" sz="4000" dirty="0">
                <a:latin typeface="Source Sans Pro"/>
                <a:cs typeface="Source Sans Pro"/>
              </a:rPr>
              <a:t>: ICANN becomes fiscally insolvent, and lacks resources to adequately meet obligations</a:t>
            </a:r>
          </a:p>
          <a:p>
            <a:pPr>
              <a:buFont typeface="+mj-lt"/>
              <a:buAutoNum type="arabicPeriod"/>
            </a:pPr>
            <a:endParaRPr lang="en-US" sz="4000" dirty="0">
              <a:latin typeface="Source Sans Pro"/>
              <a:cs typeface="Source Sans Pro"/>
            </a:endParaRPr>
          </a:p>
          <a:p>
            <a:pPr marL="285750" indent="-285750">
              <a:buFont typeface="Wingdings" charset="2"/>
              <a:buChar char="Ø"/>
            </a:pPr>
            <a:r>
              <a:rPr lang="en-US" sz="4000" b="1" dirty="0">
                <a:solidFill>
                  <a:schemeClr val="tx2"/>
                </a:solidFill>
                <a:latin typeface="Source Sans Pro"/>
                <a:cs typeface="Source Sans Pro"/>
              </a:rPr>
              <a:t>Failure to meet operational obligations</a:t>
            </a:r>
            <a:r>
              <a:rPr lang="en-US" sz="4000" dirty="0">
                <a:latin typeface="Source Sans Pro"/>
                <a:cs typeface="Source Sans Pro"/>
              </a:rPr>
              <a:t>: ICANN fails to process change or delegation requests to the IANA Root Zones, or executes a change of delegation over objections of stakeholders</a:t>
            </a:r>
          </a:p>
          <a:p>
            <a:endParaRPr lang="en-US" sz="4000" dirty="0">
              <a:latin typeface="Source Sans Pro"/>
              <a:cs typeface="Source Sans Pro"/>
            </a:endParaRPr>
          </a:p>
          <a:p>
            <a:pPr marL="285750" indent="-285750">
              <a:buFont typeface="Wingdings" charset="2"/>
              <a:buChar char="Ø"/>
            </a:pPr>
            <a:r>
              <a:rPr lang="en-US" sz="4000" b="1" dirty="0">
                <a:solidFill>
                  <a:schemeClr val="accent6">
                    <a:lumMod val="75000"/>
                  </a:schemeClr>
                </a:solidFill>
                <a:latin typeface="Source Sans Pro"/>
                <a:cs typeface="Source Sans Pro"/>
              </a:rPr>
              <a:t>Legal/legislative action</a:t>
            </a:r>
            <a:r>
              <a:rPr lang="en-US" sz="4000" dirty="0">
                <a:latin typeface="Source Sans Pro"/>
                <a:cs typeface="Source Sans Pro"/>
              </a:rPr>
              <a:t>: ICANN is subject of litigation under existing or future policies, legislation or regulation. ICANN attempts to delegate a new TLD or </a:t>
            </a:r>
            <a:r>
              <a:rPr lang="en-US" sz="4000" dirty="0" err="1">
                <a:latin typeface="Source Sans Pro"/>
                <a:cs typeface="Source Sans Pro"/>
              </a:rPr>
              <a:t>redelegate</a:t>
            </a:r>
            <a:r>
              <a:rPr lang="en-US" sz="4000" dirty="0">
                <a:latin typeface="Source Sans Pro"/>
                <a:cs typeface="Source Sans Pro"/>
              </a:rPr>
              <a:t> a non compliant existing TLD</a:t>
            </a:r>
          </a:p>
          <a:p>
            <a:endParaRPr lang="en-US" sz="4000" dirty="0">
              <a:latin typeface="Source Sans Pro"/>
              <a:cs typeface="Source Sans Pro"/>
            </a:endParaRPr>
          </a:p>
          <a:p>
            <a:pPr marL="285750" indent="-285750">
              <a:buFont typeface="Wingdings" charset="2"/>
              <a:buChar char="Ø"/>
            </a:pPr>
            <a:r>
              <a:rPr lang="en-US" sz="4000" b="1" dirty="0">
                <a:solidFill>
                  <a:schemeClr val="tx2"/>
                </a:solidFill>
                <a:latin typeface="Source Sans Pro"/>
                <a:cs typeface="Source Sans Pro"/>
              </a:rPr>
              <a:t>Failure of accountability</a:t>
            </a:r>
            <a:r>
              <a:rPr lang="en-US" sz="4000" dirty="0">
                <a:latin typeface="Source Sans Pro"/>
                <a:cs typeface="Source Sans Pro"/>
              </a:rPr>
              <a:t>: Action by one or more Board members, CEO, staff are contrary to mission or bylaws. ICANN is captured by one stakeholder segment</a:t>
            </a:r>
          </a:p>
          <a:p>
            <a:endParaRPr lang="en-US" sz="4000" b="1" dirty="0">
              <a:latin typeface="Source Sans Pro"/>
              <a:cs typeface="Source Sans Pro"/>
            </a:endParaRPr>
          </a:p>
          <a:p>
            <a:pPr marL="285750" indent="-285750">
              <a:buFont typeface="Wingdings" charset="2"/>
              <a:buChar char="Ø"/>
            </a:pPr>
            <a:r>
              <a:rPr lang="en-US" sz="4000" b="1" dirty="0">
                <a:solidFill>
                  <a:schemeClr val="accent6">
                    <a:lumMod val="75000"/>
                  </a:schemeClr>
                </a:solidFill>
                <a:latin typeface="Source Sans Pro"/>
                <a:cs typeface="Source Sans Pro"/>
              </a:rPr>
              <a:t>Failure of accountability to external stakeholders</a:t>
            </a:r>
            <a:r>
              <a:rPr lang="en-US" sz="4000" dirty="0">
                <a:latin typeface="Source Sans Pro"/>
                <a:cs typeface="Source Sans Pro"/>
              </a:rPr>
              <a:t>: ICANN modifies its structure to avoid obligation to external stakeholders. ICANN delegates, subcontracts, or abdicates obligations to third party. ICANN merges or is acquired by unaccountable third party</a:t>
            </a:r>
          </a:p>
          <a:p>
            <a:endParaRPr lang="en-US" dirty="0">
              <a:latin typeface="Source Sans Pro"/>
              <a:cs typeface="Source Sans Pro"/>
            </a:endParaRPr>
          </a:p>
          <a:p>
            <a:endParaRPr lang="en-US" dirty="0"/>
          </a:p>
        </p:txBody>
      </p:sp>
    </p:spTree>
    <p:extLst>
      <p:ext uri="{BB962C8B-B14F-4D97-AF65-F5344CB8AC3E}">
        <p14:creationId xmlns:p14="http://schemas.microsoft.com/office/powerpoint/2010/main" val="13583675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69</TotalTime>
  <Words>368</Words>
  <Application>Microsoft Macintosh PowerPoint</Application>
  <PresentationFormat>On-screen Show (4:3)</PresentationFormat>
  <Paragraphs>35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Review, Redress, Empowerment</vt:lpstr>
      <vt:lpstr>Mission</vt:lpstr>
      <vt:lpstr>Core Values -1</vt:lpstr>
      <vt:lpstr>Core Values - 2</vt:lpstr>
      <vt:lpstr>Mandates</vt:lpstr>
      <vt:lpstr>Contingencies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for Review, Redress, Empowerment</dc:title>
  <dc:creator>Becky Burr</dc:creator>
  <cp:lastModifiedBy>Becky Burr</cp:lastModifiedBy>
  <cp:revision>6</cp:revision>
  <dcterms:created xsi:type="dcterms:W3CDTF">2015-02-09T06:40:24Z</dcterms:created>
  <dcterms:modified xsi:type="dcterms:W3CDTF">2015-02-09T08:10:38Z</dcterms:modified>
</cp:coreProperties>
</file>