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notesMasterIdLst>
    <p:notesMasterId r:id="rId12"/>
  </p:notesMasterIdLst>
  <p:handoutMasterIdLst>
    <p:handoutMasterId r:id="rId13"/>
  </p:handoutMasterIdLst>
  <p:sldIdLst>
    <p:sldId id="256" r:id="rId2"/>
    <p:sldId id="257" r:id="rId3"/>
    <p:sldId id="261" r:id="rId4"/>
    <p:sldId id="259" r:id="rId5"/>
    <p:sldId id="263" r:id="rId6"/>
    <p:sldId id="264" r:id="rId7"/>
    <p:sldId id="258" r:id="rId8"/>
    <p:sldId id="267" r:id="rId9"/>
    <p:sldId id="265"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50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4E97A2-0C69-AF40-8396-40F620189CFA}" type="datetimeFigureOut">
              <a:rPr lang="en-US" smtClean="0"/>
              <a:t>6/25/15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C3469E-8234-9848-A6DF-1CFA6715611E}" type="slidenum">
              <a:rPr lang="en-US" smtClean="0"/>
              <a:t>‹#›</a:t>
            </a:fld>
            <a:endParaRPr lang="en-US" dirty="0"/>
          </a:p>
        </p:txBody>
      </p:sp>
    </p:spTree>
    <p:extLst>
      <p:ext uri="{BB962C8B-B14F-4D97-AF65-F5344CB8AC3E}">
        <p14:creationId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362FA-9C4A-1F44-824B-D9C3BDDD0FC4}" type="datetimeFigureOut">
              <a:rPr lang="en-US" smtClean="0"/>
              <a:t>6/25/15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A0D62-1467-004B-911D-CF892DD53907}" type="slidenum">
              <a:rPr lang="en-US" smtClean="0"/>
              <a:t>‹#›</a:t>
            </a:fld>
            <a:endParaRPr lang="en-US" dirty="0"/>
          </a:p>
        </p:txBody>
      </p:sp>
    </p:spTree>
    <p:extLst>
      <p:ext uri="{BB962C8B-B14F-4D97-AF65-F5344CB8AC3E}">
        <p14:creationId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3D41F2-79DC-444D-B2D5-B61E2B2313F7}"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D40E4-C7EE-C346-9EC8-7C9882EFC7BB}"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47CC18-5278-6947-903D-D8E3148D1F11}"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C2C04-553B-894A-BF10-8278439BE6BF}"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16FE72-4193-D346-8C84-EB8E12B366B9}"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7F8DDA-5C1E-4944-8B19-4EF250B9961F}" type="datetime1">
              <a:rPr lang="en-US" smtClean="0"/>
              <a:t>6/25/15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58DE6F-0C73-EE49-91BA-A347803EDD95}" type="datetime1">
              <a:rPr lang="en-US" smtClean="0"/>
              <a:t>6/25/15</a:t>
            </a:fld>
            <a:endParaRPr lang="en-US" dirty="0"/>
          </a:p>
        </p:txBody>
      </p:sp>
      <p:sp>
        <p:nvSpPr>
          <p:cNvPr id="8" name="Footer Placeholder 7"/>
          <p:cNvSpPr>
            <a:spLocks noGrp="1"/>
          </p:cNvSpPr>
          <p:nvPr>
            <p:ph type="ftr" sz="quarter" idx="11"/>
          </p:nvPr>
        </p:nvSpPr>
        <p:spPr/>
        <p:txBody>
          <a:bodyPr/>
          <a:lstStyle/>
          <a:p>
            <a:r>
              <a:rPr lang="en-US" dirty="0" smtClean="0"/>
              <a:t>DRAFT FOR COMMENT</a:t>
            </a:r>
            <a:endParaRPr lang="en-US" dirty="0"/>
          </a:p>
        </p:txBody>
      </p:sp>
      <p:sp>
        <p:nvSpPr>
          <p:cNvPr id="9" name="Slide Number Placeholder 8"/>
          <p:cNvSpPr>
            <a:spLocks noGrp="1"/>
          </p:cNvSpPr>
          <p:nvPr>
            <p:ph type="sldNum" sz="quarter" idx="12"/>
          </p:nvPr>
        </p:nvSpPr>
        <p:spPr/>
        <p:txBody>
          <a:bodyPr/>
          <a:lstStyle/>
          <a:p>
            <a:fld id="{6C39E7C8-600F-A142-BBF0-CEF9FF1B63C7}"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A06754-677E-8243-90C9-AA5EA5F256A6}" type="datetime1">
              <a:rPr lang="en-US" smtClean="0"/>
              <a:t>6/25/15</a:t>
            </a:fld>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Slide Number Placeholder 4"/>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335DD-C604-C647-9DA0-FC48EA48CE39}" type="datetime1">
              <a:rPr lang="en-US" smtClean="0"/>
              <a:t>6/25/15</a:t>
            </a:fld>
            <a:endParaRPr lang="en-US" dirty="0"/>
          </a:p>
        </p:txBody>
      </p:sp>
      <p:sp>
        <p:nvSpPr>
          <p:cNvPr id="3" name="Footer Placeholder 2"/>
          <p:cNvSpPr>
            <a:spLocks noGrp="1"/>
          </p:cNvSpPr>
          <p:nvPr>
            <p:ph type="ftr" sz="quarter" idx="11"/>
          </p:nvPr>
        </p:nvSpPr>
        <p:spPr/>
        <p:txBody>
          <a:bodyPr/>
          <a:lstStyle/>
          <a:p>
            <a:r>
              <a:rPr lang="en-US" dirty="0" smtClean="0"/>
              <a:t>DRAFT FOR COMMENT</a:t>
            </a:r>
            <a:endParaRPr lang="en-US" dirty="0"/>
          </a:p>
        </p:txBody>
      </p:sp>
      <p:sp>
        <p:nvSpPr>
          <p:cNvPr id="4" name="Slide Number Placeholder 3"/>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F5A7A-700F-474F-ABD2-4454589624D7}" type="datetime1">
              <a:rPr lang="en-US" smtClean="0"/>
              <a:t>6/25/15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4FFD0-50F2-844F-BD27-EFE4F2337B98}" type="datetime1">
              <a:rPr lang="en-US" smtClean="0"/>
              <a:t>6/25/15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F33E66B-BB0A-C046-83EC-198A85438A29}" type="datetime1">
              <a:rPr lang="en-US" smtClean="0"/>
              <a:t>6/25/15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DRAFT FOR COMMENT</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C39E7C8-600F-A142-BBF0-CEF9FF1B63C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sldNum="0"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1021"/>
            <a:ext cx="7848600" cy="1269250"/>
          </a:xfrm>
        </p:spPr>
        <p:txBody>
          <a:bodyPr/>
          <a:lstStyle/>
          <a:p>
            <a:pPr algn="ctr"/>
            <a:r>
              <a:rPr lang="en-US" sz="3600" dirty="0" smtClean="0"/>
              <a:t>The “</a:t>
            </a:r>
            <a:r>
              <a:rPr lang="en-US" sz="3600" i="1" dirty="0" smtClean="0"/>
              <a:t>DESIGNATOR</a:t>
            </a:r>
            <a:r>
              <a:rPr lang="en-US" sz="3600" dirty="0" smtClean="0"/>
              <a:t> Empowered SO/AC Model”</a:t>
            </a:r>
            <a:endParaRPr lang="en-US" sz="3600" dirty="0"/>
          </a:p>
        </p:txBody>
      </p:sp>
      <p:sp>
        <p:nvSpPr>
          <p:cNvPr id="3" name="Subtitle 2"/>
          <p:cNvSpPr>
            <a:spLocks noGrp="1"/>
          </p:cNvSpPr>
          <p:nvPr>
            <p:ph type="subTitle" idx="1"/>
          </p:nvPr>
        </p:nvSpPr>
        <p:spPr>
          <a:xfrm>
            <a:off x="1144344" y="3572851"/>
            <a:ext cx="6850962" cy="2080484"/>
          </a:xfrm>
        </p:spPr>
        <p:txBody>
          <a:bodyPr>
            <a:noAutofit/>
          </a:bodyPr>
          <a:lstStyle/>
          <a:p>
            <a:pPr algn="ctr"/>
            <a:r>
              <a:rPr lang="en-US" sz="1800" b="1" dirty="0" smtClean="0"/>
              <a:t>Reflecting and Respecting Multi-Stakeholder Input on ICANN Accountability</a:t>
            </a:r>
          </a:p>
          <a:p>
            <a:pPr algn="ctr"/>
            <a:endParaRPr lang="en-US" sz="1800" b="1" dirty="0" smtClean="0"/>
          </a:p>
          <a:p>
            <a:pPr algn="ctr"/>
            <a:r>
              <a:rPr lang="en-US" sz="1800" b="1" i="1" u="sng" dirty="0" smtClean="0"/>
              <a:t>by formalization of ICANN’s existing designated director Board structure</a:t>
            </a:r>
          </a:p>
          <a:p>
            <a:pPr algn="ctr"/>
            <a:endParaRPr lang="en-US" sz="1800" b="1" i="1" u="sng" dirty="0" smtClean="0"/>
          </a:p>
          <a:p>
            <a:pPr algn="ctr"/>
            <a:r>
              <a:rPr lang="en-US" sz="1800" b="1" i="1" dirty="0" smtClean="0"/>
              <a:t>(Modification by John Curran of the excellent “Empowered SO/AC Model” presentation in order to facilitate discussion –legal analysis per 7 April 2015 message with subject</a:t>
            </a:r>
          </a:p>
          <a:p>
            <a:pPr algn="ctr"/>
            <a:r>
              <a:rPr lang="en-US" sz="1800" b="1" i="1" dirty="0"/>
              <a:t>“[CCWG-ACCT] Reference for legal </a:t>
            </a:r>
            <a:r>
              <a:rPr lang="en-US" sz="1800" b="1" i="1" dirty="0" err="1"/>
              <a:t>subteam</a:t>
            </a:r>
            <a:r>
              <a:rPr lang="en-US" sz="1800" b="1" i="1" dirty="0" smtClean="0"/>
              <a:t>”)</a:t>
            </a:r>
            <a:endParaRPr lang="en-US" sz="1800" b="1" i="1"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130AA1E2-BF1D-6F46-B734-A08B488675D0}" type="datetime1">
              <a:rPr lang="en-US" smtClean="0"/>
              <a:t>6/25/15</a:t>
            </a:fld>
            <a:endParaRPr lang="en-US" dirty="0"/>
          </a:p>
        </p:txBody>
      </p:sp>
    </p:spTree>
    <p:extLst>
      <p:ext uri="{BB962C8B-B14F-4D97-AF65-F5344CB8AC3E}">
        <p14:creationId xmlns:p14="http://schemas.microsoft.com/office/powerpoint/2010/main" val="413346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9366"/>
            <a:ext cx="8229600" cy="605781"/>
          </a:xfrm>
        </p:spPr>
        <p:txBody>
          <a:bodyPr>
            <a:normAutofit fontScale="90000"/>
          </a:bodyPr>
          <a:lstStyle/>
          <a:p>
            <a:r>
              <a:rPr lang="en-US" i="1" dirty="0" smtClean="0"/>
              <a:t>Additional notes/questions - 2</a:t>
            </a:r>
            <a:endParaRPr lang="en-US" i="1" dirty="0"/>
          </a:p>
        </p:txBody>
      </p:sp>
      <p:sp>
        <p:nvSpPr>
          <p:cNvPr id="3" name="Content Placeholder 2"/>
          <p:cNvSpPr>
            <a:spLocks noGrp="1"/>
          </p:cNvSpPr>
          <p:nvPr>
            <p:ph idx="1"/>
          </p:nvPr>
        </p:nvSpPr>
        <p:spPr>
          <a:xfrm>
            <a:off x="457200" y="1067631"/>
            <a:ext cx="8328372" cy="5610325"/>
          </a:xfrm>
        </p:spPr>
        <p:txBody>
          <a:bodyPr>
            <a:noAutofit/>
          </a:bodyPr>
          <a:lstStyle/>
          <a:p>
            <a:pPr marL="342900" indent="-342900">
              <a:spcBef>
                <a:spcPts val="1680"/>
              </a:spcBef>
              <a:buFont typeface="+mj-lt"/>
              <a:buAutoNum type="arabicPeriod" startAt="4"/>
            </a:pPr>
            <a:r>
              <a:rPr lang="en-US" sz="1800" i="1" dirty="0" smtClean="0"/>
              <a:t>A “community accountability meeting” is defined in the Designator Empowered SO/AC Community model in order to provide some structure to the process of the community calling the Board to account for alleged violation of ICANN’s Articles, Bylaws and resolutions; but nothing prevents individual SOs/ACs from recalling and replacing their directors at all time and for any reason.  Is the additional of a “community accountability meeting” actually desirable, including the assertion that such community meetings are for consideration alleged violations of ICANN’s commitments (Articles, Bylaws, Resolutions) rather than simply displeasure at the Board’s behavior or decision making in general?</a:t>
            </a:r>
          </a:p>
          <a:p>
            <a:pPr marL="342900" indent="-342900">
              <a:spcBef>
                <a:spcPts val="1680"/>
              </a:spcBef>
              <a:buFont typeface="+mj-lt"/>
              <a:buAutoNum type="arabicPeriod" startAt="4"/>
            </a:pPr>
            <a:r>
              <a:rPr lang="en-US" sz="1800" i="1" dirty="0" smtClean="0"/>
              <a:t>The empowered community is dependent upon one another to act jointly if it should prove necessary to remove the Board due to failure to uphold its commitments, but each SO/AC following through with removal its respective directors is entirely based on shared sense of responsibility among the empowered SO/AC community.   Is this sufficient?  If it is not sufficien</a:t>
            </a:r>
            <a:r>
              <a:rPr lang="en-US" sz="1800" i="1" dirty="0"/>
              <a:t>t</a:t>
            </a:r>
            <a:r>
              <a:rPr lang="en-US" sz="1800" i="1" dirty="0" smtClean="0"/>
              <a:t>, then does there even exist an “ICANN community” capable of accepting overall stewardship of ICANN from NTIA?</a:t>
            </a:r>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6/25/15</a:t>
            </a:fld>
            <a:endParaRPr lang="en-US" dirty="0"/>
          </a:p>
        </p:txBody>
      </p:sp>
    </p:spTree>
    <p:extLst>
      <p:ext uri="{BB962C8B-B14F-4D97-AF65-F5344CB8AC3E}">
        <p14:creationId xmlns:p14="http://schemas.microsoft.com/office/powerpoint/2010/main" val="199800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smtClean="0"/>
              <a:t>Goal of the </a:t>
            </a:r>
            <a:r>
              <a:rPr lang="en-US" sz="2800" i="1" dirty="0" smtClean="0"/>
              <a:t>Designator</a:t>
            </a:r>
            <a:r>
              <a:rPr lang="en-US" sz="2800" dirty="0" smtClean="0"/>
              <a:t> Empowered SO/AC Model</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 simple, fast, low/no risk path to enhanced accountability that:</a:t>
            </a:r>
          </a:p>
          <a:p>
            <a:pPr marL="0" indent="0">
              <a:buNone/>
            </a:pPr>
            <a:endParaRPr lang="en-US" sz="900" dirty="0" smtClean="0"/>
          </a:p>
          <a:p>
            <a:pPr lvl="1">
              <a:spcBef>
                <a:spcPts val="1176"/>
              </a:spcBef>
            </a:pPr>
            <a:r>
              <a:rPr lang="en-US" dirty="0"/>
              <a:t>Permits timely implementation of accountability </a:t>
            </a:r>
            <a:r>
              <a:rPr lang="en-US" dirty="0" smtClean="0"/>
              <a:t>enhancements;</a:t>
            </a:r>
          </a:p>
          <a:p>
            <a:pPr lvl="1">
              <a:spcBef>
                <a:spcPts val="1176"/>
              </a:spcBef>
            </a:pPr>
            <a:r>
              <a:rPr lang="en-US" dirty="0" smtClean="0"/>
              <a:t>Relies on the SO/AC structure that we know and trust;</a:t>
            </a:r>
          </a:p>
          <a:p>
            <a:pPr lvl="1">
              <a:spcBef>
                <a:spcPts val="1176"/>
              </a:spcBef>
            </a:pPr>
            <a:r>
              <a:rPr lang="en-US" dirty="0" smtClean="0"/>
              <a:t>Requires no change in the structure and operating procedures of SOs and ACs;</a:t>
            </a:r>
          </a:p>
          <a:p>
            <a:pPr lvl="1">
              <a:spcBef>
                <a:spcPts val="1176"/>
              </a:spcBef>
            </a:pPr>
            <a:r>
              <a:rPr lang="en-US" dirty="0" smtClean="0"/>
              <a:t>Respects and addresses the variety of community perspectives/concerns with both the “avatar” membership model and the voluntary/cooperative model; and</a:t>
            </a:r>
          </a:p>
          <a:p>
            <a:pPr lvl="1">
              <a:spcBef>
                <a:spcPts val="1176"/>
              </a:spcBef>
            </a:pPr>
            <a:r>
              <a:rPr lang="en-US" dirty="0" smtClean="0"/>
              <a:t>Provides flexibility for the future. </a:t>
            </a:r>
            <a:endParaRPr lang="en-US" dirty="0" smtClean="0"/>
          </a:p>
          <a:p>
            <a:pPr lvl="1">
              <a:spcBef>
                <a:spcPts val="1176"/>
              </a:spcBef>
            </a:pPr>
            <a:r>
              <a:rPr lang="en-US" i="1" dirty="0" smtClean="0"/>
              <a:t>Relies only upon legal rights given to Board director designators, i.e. does not require legal rights of members to anchor enforcement.</a:t>
            </a:r>
            <a:endParaRPr lang="en-US" i="1" dirty="0" smtClean="0"/>
          </a:p>
          <a:p>
            <a:pPr lvl="1"/>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6399E04E-A142-A645-927F-6F55C89060BB}" type="datetime1">
              <a:rPr lang="en-US" smtClean="0"/>
              <a:t>6/25/15</a:t>
            </a:fld>
            <a:endParaRPr lang="en-US" dirty="0"/>
          </a:p>
        </p:txBody>
      </p:sp>
    </p:spTree>
    <p:extLst>
      <p:ext uri="{BB962C8B-B14F-4D97-AF65-F5344CB8AC3E}">
        <p14:creationId xmlns:p14="http://schemas.microsoft.com/office/powerpoint/2010/main" val="13400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520"/>
            <a:ext cx="8229600" cy="990600"/>
          </a:xfrm>
        </p:spPr>
        <p:txBody>
          <a:bodyPr>
            <a:normAutofit/>
          </a:bodyPr>
          <a:lstStyle/>
          <a:p>
            <a:r>
              <a:rPr lang="en-US" sz="3200" dirty="0" smtClean="0"/>
              <a:t>The </a:t>
            </a:r>
            <a:r>
              <a:rPr lang="en-US" sz="3200" i="1" dirty="0" smtClean="0"/>
              <a:t>Designator</a:t>
            </a:r>
            <a:r>
              <a:rPr lang="en-US" sz="3200" dirty="0" smtClean="0"/>
              <a:t> Empowered SO/AC Model</a:t>
            </a:r>
            <a:endParaRPr lang="en-US" sz="3200" dirty="0"/>
          </a:p>
        </p:txBody>
      </p:sp>
      <p:sp>
        <p:nvSpPr>
          <p:cNvPr id="3" name="Content Placeholder 2"/>
          <p:cNvSpPr>
            <a:spLocks noGrp="1"/>
          </p:cNvSpPr>
          <p:nvPr>
            <p:ph idx="1"/>
          </p:nvPr>
        </p:nvSpPr>
        <p:spPr>
          <a:xfrm>
            <a:off x="470292" y="1102627"/>
            <a:ext cx="8393839" cy="5536047"/>
          </a:xfrm>
        </p:spPr>
        <p:txBody>
          <a:bodyPr>
            <a:noAutofit/>
          </a:bodyPr>
          <a:lstStyle/>
          <a:p>
            <a:pPr lvl="0">
              <a:spcBef>
                <a:spcPts val="1728"/>
              </a:spcBef>
            </a:pPr>
            <a:r>
              <a:rPr lang="en-US" sz="1800" dirty="0" smtClean="0"/>
              <a:t>Does not </a:t>
            </a:r>
            <a:r>
              <a:rPr lang="en-US" sz="1800" dirty="0"/>
              <a:t>touch the existing legal nature the SOs/</a:t>
            </a:r>
            <a:r>
              <a:rPr lang="en-US" sz="1800" dirty="0" smtClean="0"/>
              <a:t>ACs</a:t>
            </a:r>
            <a:endParaRPr lang="en-US" sz="1800" dirty="0"/>
          </a:p>
          <a:p>
            <a:pPr lvl="0">
              <a:spcBef>
                <a:spcPts val="1728"/>
              </a:spcBef>
            </a:pPr>
            <a:r>
              <a:rPr lang="en-US" sz="1800" dirty="0" smtClean="0"/>
              <a:t>SOs</a:t>
            </a:r>
            <a:r>
              <a:rPr lang="en-US" sz="1800" dirty="0"/>
              <a:t>/ACs can exercise the proposed community powers as soon as they are adopted in the bylaws, </a:t>
            </a:r>
            <a:r>
              <a:rPr lang="en-US" sz="1800" dirty="0" smtClean="0"/>
              <a:t>no formalization requirement.</a:t>
            </a:r>
            <a:endParaRPr lang="en-US" sz="1800" dirty="0"/>
          </a:p>
          <a:p>
            <a:pPr lvl="0">
              <a:spcBef>
                <a:spcPts val="1728"/>
              </a:spcBef>
            </a:pPr>
            <a:r>
              <a:rPr lang="en-US" sz="1800" dirty="0" smtClean="0"/>
              <a:t>SOs</a:t>
            </a:r>
            <a:r>
              <a:rPr lang="en-US" sz="1800" dirty="0"/>
              <a:t>/ACs can choose at some future point in time to formalize or </a:t>
            </a:r>
            <a:r>
              <a:rPr lang="en-US" sz="1800" dirty="0" smtClean="0"/>
              <a:t>evidence their intent to exercise authority and acquire legal </a:t>
            </a:r>
            <a:r>
              <a:rPr lang="en-US" sz="1800" dirty="0"/>
              <a:t>personality, e.g., through a resolution. </a:t>
            </a:r>
          </a:p>
          <a:p>
            <a:pPr lvl="0">
              <a:spcBef>
                <a:spcPts val="1728"/>
              </a:spcBef>
            </a:pPr>
            <a:r>
              <a:rPr lang="en-US" sz="1800" dirty="0"/>
              <a:t>Whether or not an SO or AC formalizes, the number of votes / power / influence it has in exercising the new community accountability powers should not change.</a:t>
            </a:r>
          </a:p>
          <a:p>
            <a:pPr lvl="0">
              <a:spcBef>
                <a:spcPts val="1728"/>
              </a:spcBef>
            </a:pPr>
            <a:r>
              <a:rPr lang="en-US" sz="1800" dirty="0" smtClean="0"/>
              <a:t>The </a:t>
            </a:r>
            <a:r>
              <a:rPr lang="en-US" sz="1800" i="1" dirty="0" smtClean="0"/>
              <a:t>designator</a:t>
            </a:r>
            <a:r>
              <a:rPr lang="en-US" sz="1800" dirty="0" smtClean="0"/>
              <a:t> empowered approach provides the desired community powers, </a:t>
            </a:r>
            <a:r>
              <a:rPr lang="en-US" sz="1800" i="1" dirty="0" smtClean="0"/>
              <a:t>but </a:t>
            </a:r>
            <a:r>
              <a:rPr lang="en-US" sz="1800" i="1" u="sng" dirty="0" smtClean="0"/>
              <a:t>does not provide</a:t>
            </a:r>
            <a:r>
              <a:rPr lang="en-US" sz="1800" i="1" dirty="0" smtClean="0"/>
              <a:t> for enforcement of those community powers via </a:t>
            </a:r>
            <a:r>
              <a:rPr lang="en-US" sz="1800" i="1" u="sng" dirty="0" smtClean="0"/>
              <a:t>specific corresponding legal rights</a:t>
            </a:r>
          </a:p>
          <a:p>
            <a:pPr lvl="0">
              <a:spcBef>
                <a:spcPts val="1728"/>
              </a:spcBef>
            </a:pPr>
            <a:r>
              <a:rPr lang="en-US" sz="1800" i="1" dirty="0" smtClean="0"/>
              <a:t>The designator empowered approach provides for </a:t>
            </a:r>
            <a:r>
              <a:rPr lang="en-US" sz="1800" i="1" u="sng" dirty="0" smtClean="0"/>
              <a:t>enforcement of community powers via</a:t>
            </a:r>
            <a:r>
              <a:rPr lang="en-US" sz="1800" i="1" dirty="0" smtClean="0"/>
              <a:t> the empowered community’s willingness to utilize their </a:t>
            </a:r>
            <a:r>
              <a:rPr lang="en-US" sz="1800" i="1" dirty="0" smtClean="0"/>
              <a:t>principal legal </a:t>
            </a:r>
            <a:r>
              <a:rPr lang="en-US" sz="1800" i="1" dirty="0" smtClean="0"/>
              <a:t>right as </a:t>
            </a:r>
            <a:r>
              <a:rPr lang="en-US" sz="1800" i="1" dirty="0" smtClean="0"/>
              <a:t>designators, i.e. </a:t>
            </a:r>
            <a:r>
              <a:rPr lang="en-US" sz="1800" i="1" u="sng" dirty="0" smtClean="0"/>
              <a:t>the ability for an organization to recall their designated directors to the ICANN Board</a:t>
            </a:r>
            <a:endParaRPr lang="en-US" sz="1800" u="sng" dirty="0"/>
          </a:p>
        </p:txBody>
      </p:sp>
      <p:sp>
        <p:nvSpPr>
          <p:cNvPr id="4" name="Date Placeholder 3"/>
          <p:cNvSpPr>
            <a:spLocks noGrp="1"/>
          </p:cNvSpPr>
          <p:nvPr>
            <p:ph type="dt" sz="half" idx="10"/>
          </p:nvPr>
        </p:nvSpPr>
        <p:spPr/>
        <p:txBody>
          <a:bodyPr/>
          <a:lstStyle/>
          <a:p>
            <a:fld id="{974C2C04-553B-894A-BF10-8278439BE6BF}" type="datetime1">
              <a:rPr lang="en-US" smtClean="0"/>
              <a:t>6/25/15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Tree>
    <p:extLst>
      <p:ext uri="{BB962C8B-B14F-4D97-AF65-F5344CB8AC3E}">
        <p14:creationId xmlns:p14="http://schemas.microsoft.com/office/powerpoint/2010/main" val="2814499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SOs and ACs need to do?</a:t>
            </a:r>
            <a:endParaRPr lang="en-US" dirty="0"/>
          </a:p>
        </p:txBody>
      </p:sp>
      <p:sp>
        <p:nvSpPr>
          <p:cNvPr id="3" name="Content Placeholder 2"/>
          <p:cNvSpPr>
            <a:spLocks noGrp="1"/>
          </p:cNvSpPr>
          <p:nvPr>
            <p:ph idx="1"/>
          </p:nvPr>
        </p:nvSpPr>
        <p:spPr/>
        <p:txBody>
          <a:bodyPr>
            <a:normAutofit/>
          </a:bodyPr>
          <a:lstStyle/>
          <a:p>
            <a:pPr>
              <a:spcBef>
                <a:spcPts val="1176"/>
              </a:spcBef>
            </a:pPr>
            <a:r>
              <a:rPr lang="en-US" dirty="0" smtClean="0"/>
              <a:t>Nothing</a:t>
            </a:r>
          </a:p>
          <a:p>
            <a:pPr>
              <a:spcBef>
                <a:spcPts val="1176"/>
              </a:spcBef>
            </a:pPr>
            <a:r>
              <a:rPr lang="en-US" dirty="0"/>
              <a:t>Enjoy all the rights and authorities granted to SOs and ACs in the Bylaws</a:t>
            </a:r>
            <a:r>
              <a:rPr lang="en-US" dirty="0" smtClean="0"/>
              <a:t>;</a:t>
            </a:r>
          </a:p>
          <a:p>
            <a:pPr lvl="1">
              <a:spcBef>
                <a:spcPts val="1176"/>
              </a:spcBef>
            </a:pPr>
            <a:r>
              <a:rPr lang="en-US" i="1" dirty="0" smtClean="0"/>
              <a:t>Including the full participation in the community accountability powers </a:t>
            </a:r>
          </a:p>
          <a:p>
            <a:pPr lvl="1">
              <a:spcBef>
                <a:spcPts val="1176"/>
              </a:spcBef>
            </a:pPr>
            <a:r>
              <a:rPr lang="en-US" i="1" dirty="0" smtClean="0"/>
              <a:t>Including removal of their appointed ICANN Board directors, if they should ever choose to do so</a:t>
            </a:r>
          </a:p>
          <a:p>
            <a:pPr marL="0" indent="0">
              <a:spcBef>
                <a:spcPts val="1176"/>
              </a:spcBef>
              <a:buNone/>
            </a:pPr>
            <a:endParaRPr lang="en-US" u="sng" dirty="0"/>
          </a:p>
          <a:p>
            <a:pPr>
              <a:spcBef>
                <a:spcPts val="1176"/>
              </a:spcBef>
            </a:pPr>
            <a:endParaRPr lang="en-US" dirty="0" smtClean="0"/>
          </a:p>
          <a:p>
            <a:pPr marL="0" indent="0">
              <a:spcBef>
                <a:spcPts val="1176"/>
              </a:spcBef>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D9E18BBB-7B7E-844C-BC96-8F6B773D3EE8}" type="datetime1">
              <a:rPr lang="en-US" smtClean="0"/>
              <a:t>6/25/15</a:t>
            </a:fld>
            <a:endParaRPr lang="en-US" dirty="0"/>
          </a:p>
        </p:txBody>
      </p:sp>
    </p:spTree>
    <p:extLst>
      <p:ext uri="{BB962C8B-B14F-4D97-AF65-F5344CB8AC3E}">
        <p14:creationId xmlns:p14="http://schemas.microsoft.com/office/powerpoint/2010/main" val="3311544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3896"/>
            <a:ext cx="8229600" cy="990600"/>
          </a:xfrm>
        </p:spPr>
        <p:txBody>
          <a:bodyPr/>
          <a:lstStyle/>
          <a:p>
            <a:r>
              <a:rPr lang="en-US" dirty="0" smtClean="0"/>
              <a:t>What does ICANN need to do?</a:t>
            </a:r>
            <a:endParaRPr lang="en-US" dirty="0"/>
          </a:p>
        </p:txBody>
      </p:sp>
      <p:sp>
        <p:nvSpPr>
          <p:cNvPr id="3" name="Content Placeholder 2"/>
          <p:cNvSpPr>
            <a:spLocks noGrp="1"/>
          </p:cNvSpPr>
          <p:nvPr>
            <p:ph idx="1"/>
          </p:nvPr>
        </p:nvSpPr>
        <p:spPr>
          <a:xfrm>
            <a:off x="457200" y="1250948"/>
            <a:ext cx="8537864" cy="5361540"/>
          </a:xfrm>
        </p:spPr>
        <p:txBody>
          <a:bodyPr>
            <a:noAutofit/>
          </a:bodyPr>
          <a:lstStyle/>
          <a:p>
            <a:pPr>
              <a:spcBef>
                <a:spcPts val="1680"/>
              </a:spcBef>
            </a:pPr>
            <a:r>
              <a:rPr lang="en-US" sz="1800" i="1" dirty="0" smtClean="0"/>
              <a:t>Clarify the existing designator structure of the current Board director model (including ability of an SO/AC to recall their designated Board directors)</a:t>
            </a:r>
          </a:p>
          <a:p>
            <a:pPr>
              <a:spcBef>
                <a:spcPts val="1680"/>
              </a:spcBef>
            </a:pPr>
            <a:r>
              <a:rPr lang="en-US" sz="1800" i="1" dirty="0" smtClean="0"/>
              <a:t>Change </a:t>
            </a:r>
            <a:r>
              <a:rPr lang="en-US" sz="1800" i="1" dirty="0" err="1" smtClean="0"/>
              <a:t>NomCom</a:t>
            </a:r>
            <a:r>
              <a:rPr lang="en-US" sz="1800" i="1" dirty="0" smtClean="0"/>
              <a:t> to standing body with ability to recall </a:t>
            </a:r>
            <a:r>
              <a:rPr lang="en-US" sz="1800" i="1" dirty="0" err="1" smtClean="0"/>
              <a:t>NomCom</a:t>
            </a:r>
            <a:r>
              <a:rPr lang="en-US" sz="1800" i="1" dirty="0" smtClean="0"/>
              <a:t> appointed directors (and potentially change the number of </a:t>
            </a:r>
            <a:r>
              <a:rPr lang="en-US" sz="1800" i="1" dirty="0" err="1" smtClean="0"/>
              <a:t>NomCom</a:t>
            </a:r>
            <a:r>
              <a:rPr lang="en-US" sz="1800" i="1" dirty="0" smtClean="0"/>
              <a:t> appointed directors to reflect community preference for weighting in empowered community model)</a:t>
            </a:r>
          </a:p>
          <a:p>
            <a:pPr>
              <a:spcBef>
                <a:spcPts val="1680"/>
              </a:spcBef>
            </a:pPr>
            <a:r>
              <a:rPr lang="en-US" sz="1800" dirty="0" smtClean="0"/>
              <a:t>Adopt recommended Bylaws provisions regarding role and authority of SOs and ACs – there is </a:t>
            </a:r>
            <a:r>
              <a:rPr lang="en-US" sz="1800" dirty="0"/>
              <a:t>d</a:t>
            </a:r>
            <a:r>
              <a:rPr lang="en-US" sz="1800" dirty="0" smtClean="0"/>
              <a:t>irect empowerment of SOs and ACs – no avatar or new “who’s watching the watchers” problem</a:t>
            </a:r>
          </a:p>
          <a:p>
            <a:pPr>
              <a:spcBef>
                <a:spcPts val="1680"/>
              </a:spcBef>
            </a:pPr>
            <a:r>
              <a:rPr lang="en-US" sz="1800" i="1" dirty="0" smtClean="0"/>
              <a:t>ICANN operates as normal, following its bylaws with respect to additional community accountability powers -</a:t>
            </a:r>
          </a:p>
          <a:p>
            <a:pPr marL="617220" lvl="1" indent="-342900">
              <a:lnSpc>
                <a:spcPct val="50000"/>
              </a:lnSpc>
              <a:spcBef>
                <a:spcPts val="1680"/>
              </a:spcBef>
              <a:buFont typeface="+mj-lt"/>
              <a:buAutoNum type="arabicPeriod"/>
            </a:pPr>
            <a:r>
              <a:rPr lang="en-US" sz="1600" i="1" dirty="0" smtClean="0"/>
              <a:t>Full Board Removal</a:t>
            </a:r>
          </a:p>
          <a:p>
            <a:pPr marL="617220" lvl="1" indent="-342900">
              <a:lnSpc>
                <a:spcPct val="50000"/>
              </a:lnSpc>
              <a:spcBef>
                <a:spcPts val="1680"/>
              </a:spcBef>
              <a:buFont typeface="+mj-lt"/>
              <a:buAutoNum type="arabicPeriod"/>
            </a:pPr>
            <a:r>
              <a:rPr lang="en-US" sz="1600" i="1" dirty="0" smtClean="0"/>
              <a:t>Operating Budget review/approval</a:t>
            </a:r>
          </a:p>
          <a:p>
            <a:pPr marL="617220" lvl="1" indent="-342900">
              <a:lnSpc>
                <a:spcPct val="50000"/>
              </a:lnSpc>
              <a:spcBef>
                <a:spcPts val="1680"/>
              </a:spcBef>
              <a:buFont typeface="+mj-lt"/>
              <a:buAutoNum type="arabicPeriod"/>
            </a:pPr>
            <a:r>
              <a:rPr lang="en-US" sz="1600" i="1" dirty="0" smtClean="0"/>
              <a:t>Strategic plan review/approval </a:t>
            </a:r>
          </a:p>
          <a:p>
            <a:pPr marL="617220" lvl="1" indent="-342900">
              <a:lnSpc>
                <a:spcPct val="50000"/>
              </a:lnSpc>
              <a:spcBef>
                <a:spcPts val="1680"/>
              </a:spcBef>
              <a:buFont typeface="+mj-lt"/>
              <a:buAutoNum type="arabicPeriod"/>
            </a:pPr>
            <a:r>
              <a:rPr lang="en-US" sz="1600" i="1" dirty="0" smtClean="0"/>
              <a:t>Bylaw Change/Fundamental Bylaw Change</a:t>
            </a:r>
          </a:p>
          <a:p>
            <a:pPr marL="617220" lvl="1" indent="-342900">
              <a:lnSpc>
                <a:spcPct val="50000"/>
              </a:lnSpc>
              <a:spcBef>
                <a:spcPts val="1680"/>
              </a:spcBef>
              <a:buFont typeface="+mj-lt"/>
              <a:buAutoNum type="arabicPeriod"/>
            </a:pPr>
            <a:r>
              <a:rPr lang="en-US" sz="1600" i="1" dirty="0" smtClean="0"/>
              <a:t>Binding IRP </a:t>
            </a:r>
          </a:p>
          <a:p>
            <a:pPr>
              <a:spcBef>
                <a:spcPts val="1680"/>
              </a:spcBef>
            </a:pPr>
            <a:endParaRPr lang="en-US" sz="1600" u="sng" dirty="0" smtClean="0"/>
          </a:p>
          <a:p>
            <a:pPr>
              <a:spcBef>
                <a:spcPts val="1680"/>
              </a:spcBef>
            </a:pPr>
            <a:endParaRPr lang="en-US" sz="1600" dirty="0"/>
          </a:p>
          <a:p>
            <a:pPr lvl="1">
              <a:spcBef>
                <a:spcPts val="1680"/>
              </a:spcBef>
            </a:pPr>
            <a:endParaRPr lang="en-US" sz="1600" dirty="0" smtClean="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6/25/15</a:t>
            </a:fld>
            <a:endParaRPr lang="en-US" dirty="0"/>
          </a:p>
        </p:txBody>
      </p:sp>
    </p:spTree>
    <p:extLst>
      <p:ext uri="{BB962C8B-B14F-4D97-AF65-F5344CB8AC3E}">
        <p14:creationId xmlns:p14="http://schemas.microsoft.com/office/powerpoint/2010/main" val="2829317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323896"/>
            <a:ext cx="8995064" cy="990600"/>
          </a:xfrm>
        </p:spPr>
        <p:txBody>
          <a:bodyPr>
            <a:noAutofit/>
          </a:bodyPr>
          <a:lstStyle/>
          <a:p>
            <a:r>
              <a:rPr lang="en-US" sz="3200" dirty="0" smtClean="0"/>
              <a:t>How do the community accountability powers work?</a:t>
            </a:r>
            <a:endParaRPr lang="en-US" sz="3200" dirty="0"/>
          </a:p>
        </p:txBody>
      </p:sp>
      <p:sp>
        <p:nvSpPr>
          <p:cNvPr id="3" name="Content Placeholder 2"/>
          <p:cNvSpPr>
            <a:spLocks noGrp="1"/>
          </p:cNvSpPr>
          <p:nvPr>
            <p:ph idx="1"/>
          </p:nvPr>
        </p:nvSpPr>
        <p:spPr>
          <a:xfrm>
            <a:off x="457200" y="1250948"/>
            <a:ext cx="8537864" cy="647687"/>
          </a:xfrm>
        </p:spPr>
        <p:txBody>
          <a:bodyPr>
            <a:noAutofit/>
          </a:bodyPr>
          <a:lstStyle/>
          <a:p>
            <a:pPr>
              <a:spcBef>
                <a:spcPts val="1680"/>
              </a:spcBef>
            </a:pPr>
            <a:r>
              <a:rPr lang="en-US" sz="1800" i="1" dirty="0" smtClean="0"/>
              <a:t>Per the CWG/Town </a:t>
            </a:r>
            <a:r>
              <a:rPr lang="en-US" sz="1800" i="1" dirty="0"/>
              <a:t>Hall presentation on 22 June </a:t>
            </a:r>
            <a:r>
              <a:rPr lang="en-US" sz="1800" i="1" dirty="0" smtClean="0"/>
              <a:t>2015, community powers are engaged by any SO/AC via petition and a “weighted vote” approval process</a:t>
            </a:r>
            <a:endParaRPr lang="en-US" sz="1600" i="1" dirty="0" smtClean="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6/25/15</a:t>
            </a:fld>
            <a:endParaRPr lang="en-US" dirty="0"/>
          </a:p>
        </p:txBody>
      </p:sp>
      <p:pic>
        <p:nvPicPr>
          <p:cNvPr id="6" name="Picture 5" descr="Screen Shot 2015-06-24 at 9.57.4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6619" y="1937917"/>
            <a:ext cx="5512259" cy="3262821"/>
          </a:xfrm>
          <a:prstGeom prst="rect">
            <a:avLst/>
          </a:prstGeom>
        </p:spPr>
      </p:pic>
      <p:sp>
        <p:nvSpPr>
          <p:cNvPr id="7" name="Content Placeholder 2"/>
          <p:cNvSpPr txBox="1">
            <a:spLocks/>
          </p:cNvSpPr>
          <p:nvPr/>
        </p:nvSpPr>
        <p:spPr>
          <a:xfrm>
            <a:off x="457200" y="2044956"/>
            <a:ext cx="2971800" cy="2891495"/>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r>
              <a:rPr lang="en-US" sz="1800" i="1" dirty="0" smtClean="0"/>
              <a:t>Each power has its own threshold for community approval</a:t>
            </a:r>
          </a:p>
          <a:p>
            <a:pPr>
              <a:spcBef>
                <a:spcPts val="1680"/>
              </a:spcBef>
            </a:pPr>
            <a:r>
              <a:rPr lang="en-US" sz="1800" i="1" dirty="0" smtClean="0"/>
              <a:t>ICANN follows through with execution on community’s decision</a:t>
            </a:r>
          </a:p>
          <a:p>
            <a:pPr>
              <a:spcBef>
                <a:spcPts val="1680"/>
              </a:spcBef>
            </a:pPr>
            <a:r>
              <a:rPr lang="en-US" sz="1800" i="1" dirty="0" smtClean="0"/>
              <a:t>Community petitions for: modification of bylaws/fundamental bylaws, full board removal, budget/strategic plan ratification</a:t>
            </a:r>
          </a:p>
        </p:txBody>
      </p:sp>
      <p:sp>
        <p:nvSpPr>
          <p:cNvPr id="9" name="Content Placeholder 2"/>
          <p:cNvSpPr txBox="1">
            <a:spLocks/>
          </p:cNvSpPr>
          <p:nvPr/>
        </p:nvSpPr>
        <p:spPr>
          <a:xfrm>
            <a:off x="431014" y="5776755"/>
            <a:ext cx="8537864" cy="647687"/>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r>
              <a:rPr lang="en-US" sz="1800" i="1" dirty="0" smtClean="0"/>
              <a:t>Under designator empowered SO/AC model, community has no </a:t>
            </a:r>
            <a:r>
              <a:rPr lang="en-US" sz="1800" i="1" u="sng" dirty="0" smtClean="0"/>
              <a:t>direct</a:t>
            </a:r>
            <a:r>
              <a:rPr lang="en-US" sz="1800" i="1" dirty="0" smtClean="0"/>
              <a:t> legal enforcement rights with respect to the community accountability powers</a:t>
            </a:r>
            <a:endParaRPr lang="en-US" sz="1600" dirty="0" smtClean="0"/>
          </a:p>
        </p:txBody>
      </p:sp>
    </p:spTree>
    <p:extLst>
      <p:ext uri="{BB962C8B-B14F-4D97-AF65-F5344CB8AC3E}">
        <p14:creationId xmlns:p14="http://schemas.microsoft.com/office/powerpoint/2010/main" val="47437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9366"/>
            <a:ext cx="8229600" cy="605781"/>
          </a:xfrm>
        </p:spPr>
        <p:txBody>
          <a:bodyPr>
            <a:normAutofit fontScale="90000"/>
          </a:bodyPr>
          <a:lstStyle/>
          <a:p>
            <a:r>
              <a:rPr lang="en-US" i="1" dirty="0" smtClean="0"/>
              <a:t>Legal Enforcement of Community Powers</a:t>
            </a:r>
            <a:endParaRPr lang="en-US" i="1" dirty="0"/>
          </a:p>
        </p:txBody>
      </p:sp>
      <p:sp>
        <p:nvSpPr>
          <p:cNvPr id="3" name="Content Placeholder 2"/>
          <p:cNvSpPr>
            <a:spLocks noGrp="1"/>
          </p:cNvSpPr>
          <p:nvPr>
            <p:ph idx="1"/>
          </p:nvPr>
        </p:nvSpPr>
        <p:spPr>
          <a:xfrm>
            <a:off x="457200" y="1067632"/>
            <a:ext cx="8229600" cy="4859420"/>
          </a:xfrm>
        </p:spPr>
        <p:txBody>
          <a:bodyPr>
            <a:noAutofit/>
          </a:bodyPr>
          <a:lstStyle/>
          <a:p>
            <a:pPr>
              <a:spcBef>
                <a:spcPts val="1680"/>
              </a:spcBef>
            </a:pPr>
            <a:r>
              <a:rPr lang="en-US" sz="1600" i="1" dirty="0" smtClean="0"/>
              <a:t>In the event that ICANN does not abide by the community powers, there must be a mechanism which provides for legal redress of the situation</a:t>
            </a:r>
          </a:p>
          <a:p>
            <a:pPr>
              <a:spcBef>
                <a:spcPts val="1680"/>
              </a:spcBef>
            </a:pPr>
            <a:r>
              <a:rPr lang="en-US" sz="1600" i="1" dirty="0" smtClean="0"/>
              <a:t>Designator empowered SO/AC model relies upon the one mechanism which is legally provided to those delegating directors to a CA public benefit corporation board – the ability of each organization designating directors to the Board to recall/replace them </a:t>
            </a:r>
          </a:p>
          <a:p>
            <a:pPr>
              <a:spcBef>
                <a:spcPts val="1680"/>
              </a:spcBef>
            </a:pPr>
            <a:r>
              <a:rPr lang="en-US" sz="1600" i="1" dirty="0" smtClean="0"/>
              <a:t>If some number of SOs/ACs (e.g. three or more), believe that ICANN failed to comply with its Articles/Bylaws/Resolutions (including enforcement of community powers in the bylaws), they may call for a “SOs/ACs accountability meeting” to discuss the situation within the empowered SO/AC community.   The ICANN Board would be encouraged to attend such a meeting so as to provide any relevant information for consideration.</a:t>
            </a:r>
          </a:p>
          <a:p>
            <a:pPr>
              <a:spcBef>
                <a:spcPts val="1680"/>
              </a:spcBef>
            </a:pPr>
            <a:r>
              <a:rPr lang="en-US" sz="1600" i="1" dirty="0" smtClean="0"/>
              <a:t>Ultimately, each SO/AC would need to decide whether to recall their directors based on the information presented.  It is clear that if a supermajority of SOs/ACs felt that the Board had violated its commitments, the replacement of an corresponding number of directors would allow for significant change of Board composition followed by appropriate Board actions to correct the situation.</a:t>
            </a:r>
          </a:p>
          <a:p>
            <a:pPr>
              <a:spcBef>
                <a:spcPts val="1680"/>
              </a:spcBef>
            </a:pPr>
            <a:r>
              <a:rPr lang="en-US" sz="1600" i="1" dirty="0" smtClean="0"/>
              <a:t>Recall/replacement of designated Board directors is a legal right of designators and one that ICANN is highly likely to directly comply with.  If legal enforcement should prove necessary, all of the organizations designating directors to the ICANN Board have legal standing to seek redress, as do any existing ICANN directors.</a:t>
            </a:r>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6/25/15</a:t>
            </a:fld>
            <a:endParaRPr lang="en-US" dirty="0"/>
          </a:p>
        </p:txBody>
      </p:sp>
    </p:spTree>
    <p:extLst>
      <p:ext uri="{BB962C8B-B14F-4D97-AF65-F5344CB8AC3E}">
        <p14:creationId xmlns:p14="http://schemas.microsoft.com/office/powerpoint/2010/main" val="3769865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6" name="Title 5"/>
          <p:cNvSpPr>
            <a:spLocks noGrp="1"/>
          </p:cNvSpPr>
          <p:nvPr>
            <p:ph type="title"/>
          </p:nvPr>
        </p:nvSpPr>
        <p:spPr>
          <a:xfrm>
            <a:off x="457200" y="2916514"/>
            <a:ext cx="8229600" cy="990600"/>
          </a:xfrm>
        </p:spPr>
        <p:txBody>
          <a:bodyPr/>
          <a:lstStyle/>
          <a:p>
            <a:pPr algn="ctr"/>
            <a:r>
              <a:rPr lang="en-US" i="1" dirty="0" err="1" smtClean="0"/>
              <a:t>C’est</a:t>
            </a:r>
            <a:r>
              <a:rPr lang="en-US" i="1" dirty="0" smtClean="0"/>
              <a:t> </a:t>
            </a:r>
            <a:r>
              <a:rPr lang="en-US" i="1" dirty="0" err="1" smtClean="0"/>
              <a:t>fini</a:t>
            </a:r>
            <a:endParaRPr lang="en-US" i="1" dirty="0"/>
          </a:p>
        </p:txBody>
      </p:sp>
    </p:spTree>
    <p:extLst>
      <p:ext uri="{BB962C8B-B14F-4D97-AF65-F5344CB8AC3E}">
        <p14:creationId xmlns:p14="http://schemas.microsoft.com/office/powerpoint/2010/main" val="26400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9366"/>
            <a:ext cx="8229600" cy="605781"/>
          </a:xfrm>
        </p:spPr>
        <p:txBody>
          <a:bodyPr>
            <a:normAutofit fontScale="90000"/>
          </a:bodyPr>
          <a:lstStyle/>
          <a:p>
            <a:r>
              <a:rPr lang="en-US" i="1" dirty="0" smtClean="0"/>
              <a:t>Additional notes/questions - 1</a:t>
            </a:r>
            <a:endParaRPr lang="en-US" i="1" dirty="0"/>
          </a:p>
        </p:txBody>
      </p:sp>
      <p:sp>
        <p:nvSpPr>
          <p:cNvPr id="3" name="Content Placeholder 2"/>
          <p:cNvSpPr>
            <a:spLocks noGrp="1"/>
          </p:cNvSpPr>
          <p:nvPr>
            <p:ph idx="1"/>
          </p:nvPr>
        </p:nvSpPr>
        <p:spPr>
          <a:xfrm>
            <a:off x="457200" y="1067631"/>
            <a:ext cx="8498584" cy="5610325"/>
          </a:xfrm>
        </p:spPr>
        <p:txBody>
          <a:bodyPr>
            <a:noAutofit/>
          </a:bodyPr>
          <a:lstStyle/>
          <a:p>
            <a:pPr marL="342900" indent="-342900">
              <a:spcBef>
                <a:spcPts val="1680"/>
              </a:spcBef>
              <a:buFont typeface="+mj-lt"/>
              <a:buAutoNum type="arabicPeriod"/>
            </a:pPr>
            <a:r>
              <a:rPr lang="en-US" sz="1800" i="1" dirty="0" smtClean="0"/>
              <a:t>While some non-SO/AC directors are likely quite desirable, 8 </a:t>
            </a:r>
            <a:r>
              <a:rPr lang="en-US" sz="1800" i="1" dirty="0" err="1" smtClean="0"/>
              <a:t>NomCom</a:t>
            </a:r>
            <a:r>
              <a:rPr lang="en-US" sz="1800" i="1" dirty="0" smtClean="0"/>
              <a:t> appointed directors creates the potential for a Board that is less accountable to the “empowered community SOs/</a:t>
            </a:r>
            <a:r>
              <a:rPr lang="en-US" sz="1800" i="1" dirty="0" err="1" smtClean="0"/>
              <a:t>Acs</a:t>
            </a:r>
            <a:r>
              <a:rPr lang="en-US" sz="1800" i="1" dirty="0" smtClean="0"/>
              <a:t>” than may be desired.  Should the number of </a:t>
            </a:r>
            <a:r>
              <a:rPr lang="en-US" sz="1800" i="1" dirty="0" err="1" smtClean="0"/>
              <a:t>NomCom</a:t>
            </a:r>
            <a:r>
              <a:rPr lang="en-US" sz="1800" i="1" dirty="0" smtClean="0"/>
              <a:t> appointed directors be lowered in the Designator empowered SO/AC model, and if so, to what number?  </a:t>
            </a:r>
          </a:p>
          <a:p>
            <a:pPr marL="342900" indent="-342900">
              <a:spcBef>
                <a:spcPts val="1680"/>
              </a:spcBef>
              <a:buFont typeface="+mj-lt"/>
              <a:buAutoNum type="arabicPeriod"/>
            </a:pPr>
            <a:r>
              <a:rPr lang="en-US" sz="1800" i="1" dirty="0" smtClean="0"/>
              <a:t>How many SOs/ACs need to believe in a potential Article/Bylaw/Resolution violation to call for a community accountability meeting?   Too low a number risks nuisance claims, too high a number undermines the usefulness of the mechanism.</a:t>
            </a:r>
            <a:endParaRPr lang="en-US" sz="1800" i="1" dirty="0"/>
          </a:p>
          <a:p>
            <a:pPr marL="342900" indent="-342900">
              <a:spcBef>
                <a:spcPts val="1680"/>
              </a:spcBef>
              <a:buFont typeface="+mj-lt"/>
              <a:buAutoNum type="arabicPeriod"/>
            </a:pPr>
            <a:r>
              <a:rPr lang="en-US" sz="1800" i="1" dirty="0" smtClean="0"/>
              <a:t>It is desirable for the community accountability powers to be protected by placing them in the Bylaws and then making sure that the Bylaws cannot be changed by the Board without designator ratification. This is also legal right available to designators by law, but should be distinguished from the new empowered community petition of approving bylaw changes, i.e. a normal bylaw change process would include empowered community ratification petition, and in the “implementation phase” of the bylaw change, ICANN would still need to seek approvals from designator organizations to comply with the otherwise </a:t>
            </a:r>
            <a:r>
              <a:rPr lang="en-US" sz="1800" i="1" dirty="0" err="1" smtClean="0"/>
              <a:t>unchangable</a:t>
            </a:r>
            <a:r>
              <a:rPr lang="en-US" sz="1800" i="1" dirty="0" smtClean="0"/>
              <a:t> bylaws. Presumably the same SOs/ACs that approved the ratification petition would concur with the request for written concurrence?</a:t>
            </a:r>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6/25/15</a:t>
            </a:fld>
            <a:endParaRPr lang="en-US" dirty="0"/>
          </a:p>
        </p:txBody>
      </p:sp>
    </p:spTree>
    <p:extLst>
      <p:ext uri="{BB962C8B-B14F-4D97-AF65-F5344CB8AC3E}">
        <p14:creationId xmlns:p14="http://schemas.microsoft.com/office/powerpoint/2010/main" val="3362275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1020</TotalTime>
  <Words>1407</Words>
  <Application>Microsoft Macintosh PowerPoint</Application>
  <PresentationFormat>On-screen Show (4:3)</PresentationFormat>
  <Paragraphs>80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The “DESIGNATOR Empowered SO/AC Model”</vt:lpstr>
      <vt:lpstr>Goal of the Designator Empowered SO/AC Model</vt:lpstr>
      <vt:lpstr>The Designator Empowered SO/AC Model</vt:lpstr>
      <vt:lpstr>What do SOs and ACs need to do?</vt:lpstr>
      <vt:lpstr>What does ICANN need to do?</vt:lpstr>
      <vt:lpstr>How do the community accountability powers work?</vt:lpstr>
      <vt:lpstr>Legal Enforcement of Community Powers</vt:lpstr>
      <vt:lpstr>C’est fini</vt:lpstr>
      <vt:lpstr>Additional notes/questions - 1</vt:lpstr>
      <vt:lpstr>Additional notes/questions - 2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“Empowered SO/AC Model”</dc:title>
  <dc:creator>Becky Burr</dc:creator>
  <cp:lastModifiedBy>John Curran</cp:lastModifiedBy>
  <cp:revision>61</cp:revision>
  <dcterms:created xsi:type="dcterms:W3CDTF">2015-06-20T16:47:28Z</dcterms:created>
  <dcterms:modified xsi:type="dcterms:W3CDTF">2015-06-25T09:29:29Z</dcterms:modified>
</cp:coreProperties>
</file>