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6" r:id="rId1"/>
  </p:sldMasterIdLst>
  <p:notesMasterIdLst>
    <p:notesMasterId r:id="rId8"/>
  </p:notesMasterIdLst>
  <p:handoutMasterIdLst>
    <p:handoutMasterId r:id="rId9"/>
  </p:handoutMasterIdLst>
  <p:sldIdLst>
    <p:sldId id="256" r:id="rId2"/>
    <p:sldId id="257" r:id="rId3"/>
    <p:sldId id="261" r:id="rId4"/>
    <p:sldId id="259" r:id="rId5"/>
    <p:sldId id="258" r:id="rId6"/>
    <p:sldId id="260"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5" d="100"/>
          <a:sy n="95" d="100"/>
        </p:scale>
        <p:origin x="-119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4E97A2-0C69-AF40-8396-40F620189CFA}" type="datetimeFigureOut">
              <a:rPr lang="en-US" smtClean="0"/>
              <a:t>6/24/15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C3469E-8234-9848-A6DF-1CFA6715611E}" type="slidenum">
              <a:rPr lang="en-US" smtClean="0"/>
              <a:t>‹#›</a:t>
            </a:fld>
            <a:endParaRPr lang="en-US" dirty="0"/>
          </a:p>
        </p:txBody>
      </p:sp>
    </p:spTree>
    <p:extLst>
      <p:ext uri="{BB962C8B-B14F-4D97-AF65-F5344CB8AC3E}">
        <p14:creationId xmlns:p14="http://schemas.microsoft.com/office/powerpoint/2010/main" val="19674271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362FA-9C4A-1F44-824B-D9C3BDDD0FC4}" type="datetimeFigureOut">
              <a:rPr lang="en-US" smtClean="0"/>
              <a:t>6/24/15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A0D62-1467-004B-911D-CF892DD53907}" type="slidenum">
              <a:rPr lang="en-US" smtClean="0"/>
              <a:t>‹#›</a:t>
            </a:fld>
            <a:endParaRPr lang="en-US" dirty="0"/>
          </a:p>
        </p:txBody>
      </p:sp>
    </p:spTree>
    <p:extLst>
      <p:ext uri="{BB962C8B-B14F-4D97-AF65-F5344CB8AC3E}">
        <p14:creationId xmlns:p14="http://schemas.microsoft.com/office/powerpoint/2010/main" val="139654392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43D41F2-79DC-444D-B2D5-B61E2B2313F7}" type="datetime1">
              <a:rPr lang="en-US" smtClean="0"/>
              <a:t>6/24/15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D40E4-C7EE-C346-9EC8-7C9882EFC7BB}" type="datetime1">
              <a:rPr lang="en-US" smtClean="0"/>
              <a:t>6/24/15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47CC18-5278-6947-903D-D8E3148D1F11}" type="datetime1">
              <a:rPr lang="en-US" smtClean="0"/>
              <a:t>6/24/15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4C2C04-553B-894A-BF10-8278439BE6BF}" type="datetime1">
              <a:rPr lang="en-US" smtClean="0"/>
              <a:t>6/24/15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16FE72-4193-D346-8C84-EB8E12B366B9}" type="datetime1">
              <a:rPr lang="en-US" smtClean="0"/>
              <a:t>6/24/15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
        <p:nvSpPr>
          <p:cNvPr id="6" name="Slide Number Placeholder 5"/>
          <p:cNvSpPr>
            <a:spLocks noGrp="1"/>
          </p:cNvSpPr>
          <p:nvPr>
            <p:ph type="sldNum" sz="quarter" idx="12"/>
          </p:nvPr>
        </p:nvSpPr>
        <p:spPr/>
        <p:txBody>
          <a:bodyPr/>
          <a:lstStyle/>
          <a:p>
            <a:fld id="{6C39E7C8-600F-A142-BBF0-CEF9FF1B63C7}"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7F8DDA-5C1E-4944-8B19-4EF250B9961F}" type="datetime1">
              <a:rPr lang="en-US" smtClean="0"/>
              <a:t>6/24/15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58DE6F-0C73-EE49-91BA-A347803EDD95}" type="datetime1">
              <a:rPr lang="en-US" smtClean="0"/>
              <a:t>6/24/15</a:t>
            </a:fld>
            <a:endParaRPr lang="en-US" dirty="0"/>
          </a:p>
        </p:txBody>
      </p:sp>
      <p:sp>
        <p:nvSpPr>
          <p:cNvPr id="8" name="Footer Placeholder 7"/>
          <p:cNvSpPr>
            <a:spLocks noGrp="1"/>
          </p:cNvSpPr>
          <p:nvPr>
            <p:ph type="ftr" sz="quarter" idx="11"/>
          </p:nvPr>
        </p:nvSpPr>
        <p:spPr/>
        <p:txBody>
          <a:bodyPr/>
          <a:lstStyle/>
          <a:p>
            <a:r>
              <a:rPr lang="en-US" dirty="0" smtClean="0"/>
              <a:t>DRAFT FOR COMMENT</a:t>
            </a:r>
            <a:endParaRPr lang="en-US" dirty="0"/>
          </a:p>
        </p:txBody>
      </p:sp>
      <p:sp>
        <p:nvSpPr>
          <p:cNvPr id="9" name="Slide Number Placeholder 8"/>
          <p:cNvSpPr>
            <a:spLocks noGrp="1"/>
          </p:cNvSpPr>
          <p:nvPr>
            <p:ph type="sldNum" sz="quarter" idx="12"/>
          </p:nvPr>
        </p:nvSpPr>
        <p:spPr/>
        <p:txBody>
          <a:bodyPr/>
          <a:lstStyle/>
          <a:p>
            <a:fld id="{6C39E7C8-600F-A142-BBF0-CEF9FF1B63C7}"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A06754-677E-8243-90C9-AA5EA5F256A6}" type="datetime1">
              <a:rPr lang="en-US" smtClean="0"/>
              <a:t>6/24/15</a:t>
            </a:fld>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Slide Number Placeholder 4"/>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2335DD-C604-C647-9DA0-FC48EA48CE39}" type="datetime1">
              <a:rPr lang="en-US" smtClean="0"/>
              <a:t>6/24/15</a:t>
            </a:fld>
            <a:endParaRPr lang="en-US" dirty="0"/>
          </a:p>
        </p:txBody>
      </p:sp>
      <p:sp>
        <p:nvSpPr>
          <p:cNvPr id="3" name="Footer Placeholder 2"/>
          <p:cNvSpPr>
            <a:spLocks noGrp="1"/>
          </p:cNvSpPr>
          <p:nvPr>
            <p:ph type="ftr" sz="quarter" idx="11"/>
          </p:nvPr>
        </p:nvSpPr>
        <p:spPr/>
        <p:txBody>
          <a:bodyPr/>
          <a:lstStyle/>
          <a:p>
            <a:r>
              <a:rPr lang="en-US" dirty="0" smtClean="0"/>
              <a:t>DRAFT FOR COMMENT</a:t>
            </a:r>
            <a:endParaRPr lang="en-US" dirty="0"/>
          </a:p>
        </p:txBody>
      </p:sp>
      <p:sp>
        <p:nvSpPr>
          <p:cNvPr id="4" name="Slide Number Placeholder 3"/>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F5A7A-700F-474F-ABD2-4454589624D7}" type="datetime1">
              <a:rPr lang="en-US" smtClean="0"/>
              <a:t>6/24/15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F4FFD0-50F2-844F-BD27-EFE4F2337B98}" type="datetime1">
              <a:rPr lang="en-US" smtClean="0"/>
              <a:t>6/24/15</a:t>
            </a:fld>
            <a:endParaRPr lang="en-US" dirty="0"/>
          </a:p>
        </p:txBody>
      </p:sp>
      <p:sp>
        <p:nvSpPr>
          <p:cNvPr id="6" name="Footer Placeholder 5"/>
          <p:cNvSpPr>
            <a:spLocks noGrp="1"/>
          </p:cNvSpPr>
          <p:nvPr>
            <p:ph type="ftr" sz="quarter" idx="11"/>
          </p:nvPr>
        </p:nvSpPr>
        <p:spPr/>
        <p:txBody>
          <a:bodyPr/>
          <a:lstStyle/>
          <a:p>
            <a:r>
              <a:rPr lang="en-US" dirty="0" smtClean="0"/>
              <a:t>DRAFT FOR COMMENT</a:t>
            </a:r>
            <a:endParaRPr lang="en-US" dirty="0"/>
          </a:p>
        </p:txBody>
      </p:sp>
      <p:sp>
        <p:nvSpPr>
          <p:cNvPr id="7" name="Slide Number Placeholder 6"/>
          <p:cNvSpPr>
            <a:spLocks noGrp="1"/>
          </p:cNvSpPr>
          <p:nvPr>
            <p:ph type="sldNum" sz="quarter" idx="12"/>
          </p:nvPr>
        </p:nvSpPr>
        <p:spPr/>
        <p:txBody>
          <a:bodyPr/>
          <a:lstStyle/>
          <a:p>
            <a:fld id="{6C39E7C8-600F-A142-BBF0-CEF9FF1B63C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F33E66B-BB0A-C046-83EC-198A85438A29}" type="datetime1">
              <a:rPr lang="en-US" smtClean="0"/>
              <a:t>6/24/15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DRAFT FOR COMMENT</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C39E7C8-600F-A142-BBF0-CEF9FF1B63C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sldNum="0"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t>The “Empowered SO/AC Model”</a:t>
            </a:r>
            <a:endParaRPr lang="en-US" sz="3600" dirty="0"/>
          </a:p>
        </p:txBody>
      </p:sp>
      <p:sp>
        <p:nvSpPr>
          <p:cNvPr id="3" name="Subtitle 2"/>
          <p:cNvSpPr>
            <a:spLocks noGrp="1"/>
          </p:cNvSpPr>
          <p:nvPr>
            <p:ph type="subTitle" idx="1"/>
          </p:nvPr>
        </p:nvSpPr>
        <p:spPr>
          <a:xfrm>
            <a:off x="1371600" y="3982053"/>
            <a:ext cx="6400800" cy="1752600"/>
          </a:xfrm>
        </p:spPr>
        <p:txBody>
          <a:bodyPr>
            <a:normAutofit/>
          </a:bodyPr>
          <a:lstStyle/>
          <a:p>
            <a:pPr algn="ctr"/>
            <a:r>
              <a:rPr lang="en-US" dirty="0" smtClean="0"/>
              <a:t>Reflecting and Respecting Multi-Stakeholder Input on ICANN Accountability</a:t>
            </a:r>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130AA1E2-BF1D-6F46-B734-A08B488675D0}" type="datetime1">
              <a:rPr lang="en-US" smtClean="0"/>
              <a:t>6/24/15</a:t>
            </a:fld>
            <a:endParaRPr lang="en-US" dirty="0"/>
          </a:p>
        </p:txBody>
      </p:sp>
    </p:spTree>
    <p:extLst>
      <p:ext uri="{BB962C8B-B14F-4D97-AF65-F5344CB8AC3E}">
        <p14:creationId xmlns:p14="http://schemas.microsoft.com/office/powerpoint/2010/main" val="413346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Goal of the Empowered SO/AC Model</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simple, fast, low/no risk path to enhanced accountability that:</a:t>
            </a:r>
          </a:p>
          <a:p>
            <a:pPr marL="0" indent="0">
              <a:buNone/>
            </a:pPr>
            <a:endParaRPr lang="en-US" sz="900" dirty="0" smtClean="0"/>
          </a:p>
          <a:p>
            <a:pPr lvl="1">
              <a:spcBef>
                <a:spcPts val="1176"/>
              </a:spcBef>
            </a:pPr>
            <a:r>
              <a:rPr lang="en-US" dirty="0"/>
              <a:t>Permits timely implementation of accountability </a:t>
            </a:r>
            <a:r>
              <a:rPr lang="en-US" dirty="0" smtClean="0"/>
              <a:t>enhancements;</a:t>
            </a:r>
          </a:p>
          <a:p>
            <a:pPr lvl="1">
              <a:spcBef>
                <a:spcPts val="1176"/>
              </a:spcBef>
            </a:pPr>
            <a:r>
              <a:rPr lang="en-US" dirty="0" smtClean="0"/>
              <a:t>Relies on the SO/AC structure that we know and trust;</a:t>
            </a:r>
          </a:p>
          <a:p>
            <a:pPr lvl="1">
              <a:spcBef>
                <a:spcPts val="1176"/>
              </a:spcBef>
            </a:pPr>
            <a:r>
              <a:rPr lang="en-US" dirty="0" smtClean="0"/>
              <a:t>Requires no change in the structure and operating procedures of SOs and ACs;</a:t>
            </a:r>
          </a:p>
          <a:p>
            <a:pPr lvl="1">
              <a:spcBef>
                <a:spcPts val="1176"/>
              </a:spcBef>
            </a:pPr>
            <a:r>
              <a:rPr lang="en-US" dirty="0" smtClean="0"/>
              <a:t>Respects and addresses the variety of community perspectives/concerns with both the “avatar” membership model and the voluntary/cooperative model; and</a:t>
            </a:r>
          </a:p>
          <a:p>
            <a:pPr lvl="1">
              <a:spcBef>
                <a:spcPts val="1176"/>
              </a:spcBef>
            </a:pPr>
            <a:r>
              <a:rPr lang="en-US" dirty="0" smtClean="0"/>
              <a:t>Provides flexibility for the future. </a:t>
            </a:r>
          </a:p>
          <a:p>
            <a:pPr lvl="1"/>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6399E04E-A142-A645-927F-6F55C89060BB}" type="datetime1">
              <a:rPr lang="en-US" smtClean="0"/>
              <a:t>6/24/15</a:t>
            </a:fld>
            <a:endParaRPr lang="en-US" dirty="0"/>
          </a:p>
        </p:txBody>
      </p:sp>
    </p:spTree>
    <p:extLst>
      <p:ext uri="{BB962C8B-B14F-4D97-AF65-F5344CB8AC3E}">
        <p14:creationId xmlns:p14="http://schemas.microsoft.com/office/powerpoint/2010/main" val="13400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The Empowered SO/AC Model</a:t>
            </a:r>
            <a:endParaRPr lang="en-US" sz="3200" dirty="0"/>
          </a:p>
        </p:txBody>
      </p:sp>
      <p:sp>
        <p:nvSpPr>
          <p:cNvPr id="3" name="Content Placeholder 2"/>
          <p:cNvSpPr>
            <a:spLocks noGrp="1"/>
          </p:cNvSpPr>
          <p:nvPr>
            <p:ph idx="1"/>
          </p:nvPr>
        </p:nvSpPr>
        <p:spPr/>
        <p:txBody>
          <a:bodyPr>
            <a:normAutofit fontScale="92500" lnSpcReduction="20000"/>
          </a:bodyPr>
          <a:lstStyle/>
          <a:p>
            <a:pPr lvl="0">
              <a:spcBef>
                <a:spcPts val="1728"/>
              </a:spcBef>
            </a:pPr>
            <a:r>
              <a:rPr lang="en-US" dirty="0" smtClean="0"/>
              <a:t>Does not </a:t>
            </a:r>
            <a:r>
              <a:rPr lang="en-US" dirty="0"/>
              <a:t>touch the existing legal nature the SOs</a:t>
            </a:r>
            <a:r>
              <a:rPr lang="en-US"/>
              <a:t>/</a:t>
            </a:r>
            <a:r>
              <a:rPr lang="en-US" smtClean="0"/>
              <a:t>ACs</a:t>
            </a:r>
            <a:endParaRPr lang="en-US" dirty="0"/>
          </a:p>
          <a:p>
            <a:pPr lvl="0">
              <a:spcBef>
                <a:spcPts val="1728"/>
              </a:spcBef>
            </a:pPr>
            <a:r>
              <a:rPr lang="en-US" dirty="0" smtClean="0"/>
              <a:t>SOs</a:t>
            </a:r>
            <a:r>
              <a:rPr lang="en-US" dirty="0"/>
              <a:t>/ACs can exercise the proposed community powers as soon as they are adopted in the bylaws, </a:t>
            </a:r>
            <a:r>
              <a:rPr lang="en-US" dirty="0" smtClean="0"/>
              <a:t>no formalization requirement.</a:t>
            </a:r>
            <a:endParaRPr lang="en-US" dirty="0"/>
          </a:p>
          <a:p>
            <a:pPr lvl="0">
              <a:spcBef>
                <a:spcPts val="1728"/>
              </a:spcBef>
            </a:pPr>
            <a:r>
              <a:rPr lang="en-US" dirty="0" smtClean="0"/>
              <a:t>SOs</a:t>
            </a:r>
            <a:r>
              <a:rPr lang="en-US" dirty="0"/>
              <a:t>/ACs can choose at some future point in time to formalize or </a:t>
            </a:r>
            <a:r>
              <a:rPr lang="en-US" dirty="0" smtClean="0"/>
              <a:t>evidence their intent to exercise authority and acquire legal </a:t>
            </a:r>
            <a:r>
              <a:rPr lang="en-US" dirty="0"/>
              <a:t>personality, e.g., through a resolution. </a:t>
            </a:r>
          </a:p>
          <a:p>
            <a:pPr lvl="0">
              <a:spcBef>
                <a:spcPts val="1728"/>
              </a:spcBef>
            </a:pPr>
            <a:r>
              <a:rPr lang="en-US" dirty="0"/>
              <a:t>Whether or not an SO or AC formalizes, the number of votes / power / influence it has in exercising the new community accountability powers should not change.</a:t>
            </a:r>
          </a:p>
          <a:p>
            <a:pPr lvl="0">
              <a:spcBef>
                <a:spcPts val="1728"/>
              </a:spcBef>
            </a:pPr>
            <a:r>
              <a:rPr lang="en-US" dirty="0" smtClean="0"/>
              <a:t>While </a:t>
            </a:r>
            <a:r>
              <a:rPr lang="en-US" dirty="0"/>
              <a:t>both the membership model and the designator model could be the basis for such hybrid model, the designator approach does not deliver full authority on budget and therefore jeopardize meeting CWG conditions.</a:t>
            </a:r>
          </a:p>
          <a:p>
            <a:pPr marL="0" indent="0">
              <a:buNone/>
            </a:pPr>
            <a:endParaRPr lang="en-US" dirty="0"/>
          </a:p>
          <a:p>
            <a:endParaRPr lang="en-US" dirty="0"/>
          </a:p>
        </p:txBody>
      </p:sp>
      <p:sp>
        <p:nvSpPr>
          <p:cNvPr id="4" name="Date Placeholder 3"/>
          <p:cNvSpPr>
            <a:spLocks noGrp="1"/>
          </p:cNvSpPr>
          <p:nvPr>
            <p:ph type="dt" sz="half" idx="10"/>
          </p:nvPr>
        </p:nvSpPr>
        <p:spPr/>
        <p:txBody>
          <a:bodyPr/>
          <a:lstStyle/>
          <a:p>
            <a:fld id="{974C2C04-553B-894A-BF10-8278439BE6BF}" type="datetime1">
              <a:rPr lang="en-US" smtClean="0"/>
              <a:t>6/24/15</a:t>
            </a:fld>
            <a:endParaRPr lang="en-US" dirty="0"/>
          </a:p>
        </p:txBody>
      </p:sp>
      <p:sp>
        <p:nvSpPr>
          <p:cNvPr id="5" name="Footer Placeholder 4"/>
          <p:cNvSpPr>
            <a:spLocks noGrp="1"/>
          </p:cNvSpPr>
          <p:nvPr>
            <p:ph type="ftr" sz="quarter" idx="11"/>
          </p:nvPr>
        </p:nvSpPr>
        <p:spPr/>
        <p:txBody>
          <a:bodyPr/>
          <a:lstStyle/>
          <a:p>
            <a:r>
              <a:rPr lang="en-US" dirty="0" smtClean="0"/>
              <a:t>DRAFT FOR COMMENT</a:t>
            </a:r>
            <a:endParaRPr lang="en-US" dirty="0"/>
          </a:p>
        </p:txBody>
      </p:sp>
    </p:spTree>
    <p:extLst>
      <p:ext uri="{BB962C8B-B14F-4D97-AF65-F5344CB8AC3E}">
        <p14:creationId xmlns:p14="http://schemas.microsoft.com/office/powerpoint/2010/main" val="2814499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SOs and ACs need to do?</a:t>
            </a:r>
            <a:endParaRPr lang="en-US" dirty="0"/>
          </a:p>
        </p:txBody>
      </p:sp>
      <p:sp>
        <p:nvSpPr>
          <p:cNvPr id="3" name="Content Placeholder 2"/>
          <p:cNvSpPr>
            <a:spLocks noGrp="1"/>
          </p:cNvSpPr>
          <p:nvPr>
            <p:ph idx="1"/>
          </p:nvPr>
        </p:nvSpPr>
        <p:spPr/>
        <p:txBody>
          <a:bodyPr>
            <a:normAutofit fontScale="85000" lnSpcReduction="20000"/>
          </a:bodyPr>
          <a:lstStyle/>
          <a:p>
            <a:pPr>
              <a:spcBef>
                <a:spcPts val="1176"/>
              </a:spcBef>
            </a:pPr>
            <a:r>
              <a:rPr lang="en-US" dirty="0" smtClean="0"/>
              <a:t>Nothing</a:t>
            </a:r>
          </a:p>
          <a:p>
            <a:pPr>
              <a:spcBef>
                <a:spcPts val="1176"/>
              </a:spcBef>
            </a:pPr>
            <a:r>
              <a:rPr lang="en-US" dirty="0" smtClean="0"/>
              <a:t>Individual </a:t>
            </a:r>
            <a:r>
              <a:rPr lang="en-US" dirty="0"/>
              <a:t>SOs and ACs </a:t>
            </a:r>
            <a:r>
              <a:rPr lang="en-US" i="1" dirty="0" smtClean="0"/>
              <a:t>have the choice</a:t>
            </a:r>
            <a:r>
              <a:rPr lang="en-US" dirty="0" smtClean="0"/>
              <a:t> to declare </a:t>
            </a:r>
            <a:r>
              <a:rPr lang="en-US" dirty="0"/>
              <a:t>their intention to come together </a:t>
            </a:r>
            <a:r>
              <a:rPr lang="en-US" dirty="0" smtClean="0"/>
              <a:t>(associate) to </a:t>
            </a:r>
            <a:r>
              <a:rPr lang="en-US" dirty="0"/>
              <a:t>exercise </a:t>
            </a:r>
            <a:r>
              <a:rPr lang="en-US" dirty="0" smtClean="0"/>
              <a:t>the rights granted in the Bylaws.</a:t>
            </a:r>
            <a:endParaRPr lang="en-US" dirty="0"/>
          </a:p>
          <a:p>
            <a:pPr lvl="1">
              <a:spcBef>
                <a:spcPts val="1176"/>
              </a:spcBef>
            </a:pPr>
            <a:r>
              <a:rPr lang="en-US" dirty="0" smtClean="0"/>
              <a:t>A simple statement </a:t>
            </a:r>
            <a:r>
              <a:rPr lang="en-US" dirty="0"/>
              <a:t>of intent </a:t>
            </a:r>
            <a:r>
              <a:rPr lang="en-US" dirty="0" smtClean="0"/>
              <a:t>to do so confers </a:t>
            </a:r>
            <a:r>
              <a:rPr lang="en-US" dirty="0"/>
              <a:t>the legal status (personhood) needed to enforce </a:t>
            </a:r>
            <a:r>
              <a:rPr lang="en-US" dirty="0" smtClean="0"/>
              <a:t>recommended powers and authorities</a:t>
            </a:r>
            <a:endParaRPr lang="en-US" dirty="0"/>
          </a:p>
          <a:p>
            <a:pPr lvl="1">
              <a:spcBef>
                <a:spcPts val="1176"/>
              </a:spcBef>
            </a:pPr>
            <a:r>
              <a:rPr lang="en-US" dirty="0"/>
              <a:t>No legal filings are </a:t>
            </a:r>
            <a:r>
              <a:rPr lang="en-US" dirty="0" smtClean="0"/>
              <a:t>required</a:t>
            </a:r>
          </a:p>
          <a:p>
            <a:pPr lvl="1">
              <a:spcBef>
                <a:spcPts val="1176"/>
              </a:spcBef>
            </a:pPr>
            <a:r>
              <a:rPr lang="en-US" dirty="0" smtClean="0"/>
              <a:t>No need to do this by a date certain – declaration of intent may be issued now, two years from now, or never </a:t>
            </a:r>
          </a:p>
          <a:p>
            <a:pPr>
              <a:spcBef>
                <a:spcPts val="1176"/>
              </a:spcBef>
            </a:pPr>
            <a:r>
              <a:rPr lang="en-US" dirty="0" smtClean="0"/>
              <a:t>SOs </a:t>
            </a:r>
            <a:r>
              <a:rPr lang="en-US" dirty="0"/>
              <a:t>and ACs </a:t>
            </a:r>
            <a:r>
              <a:rPr lang="en-US" dirty="0" smtClean="0"/>
              <a:t>that decide not to declare this intent: </a:t>
            </a:r>
          </a:p>
          <a:p>
            <a:pPr lvl="1">
              <a:spcBef>
                <a:spcPts val="1176"/>
              </a:spcBef>
            </a:pPr>
            <a:r>
              <a:rPr lang="en-US" dirty="0"/>
              <a:t>E</a:t>
            </a:r>
            <a:r>
              <a:rPr lang="en-US" dirty="0" smtClean="0"/>
              <a:t>njoy all the rights </a:t>
            </a:r>
            <a:r>
              <a:rPr lang="en-US" dirty="0"/>
              <a:t>and authorities </a:t>
            </a:r>
            <a:r>
              <a:rPr lang="en-US" dirty="0" smtClean="0"/>
              <a:t>granted to SOs and ACs in the Bylaws;</a:t>
            </a:r>
          </a:p>
          <a:p>
            <a:pPr lvl="1">
              <a:spcBef>
                <a:spcPts val="1176"/>
              </a:spcBef>
            </a:pPr>
            <a:r>
              <a:rPr lang="en-US" dirty="0"/>
              <a:t>E</a:t>
            </a:r>
            <a:r>
              <a:rPr lang="en-US" dirty="0" smtClean="0"/>
              <a:t>nforcement through the voluntary/cooperative approach;</a:t>
            </a:r>
          </a:p>
          <a:p>
            <a:pPr lvl="1">
              <a:spcBef>
                <a:spcPts val="1176"/>
              </a:spcBef>
            </a:pPr>
            <a:r>
              <a:rPr lang="en-US" dirty="0"/>
              <a:t>Bylaws provisions </a:t>
            </a:r>
            <a:r>
              <a:rPr lang="en-US" dirty="0" smtClean="0"/>
              <a:t>safeguard against </a:t>
            </a:r>
            <a:r>
              <a:rPr lang="en-US" dirty="0"/>
              <a:t>capture by </a:t>
            </a:r>
            <a:r>
              <a:rPr lang="en-US" dirty="0" smtClean="0"/>
              <a:t>an SO </a:t>
            </a:r>
            <a:r>
              <a:rPr lang="en-US" dirty="0"/>
              <a:t>or </a:t>
            </a:r>
            <a:r>
              <a:rPr lang="en-US" dirty="0" smtClean="0"/>
              <a:t>AC acting unilaterally, and;</a:t>
            </a:r>
            <a:endParaRPr lang="en-US" dirty="0"/>
          </a:p>
          <a:p>
            <a:pPr lvl="1">
              <a:spcBef>
                <a:spcPts val="1176"/>
              </a:spcBef>
            </a:pPr>
            <a:r>
              <a:rPr lang="en-US" dirty="0"/>
              <a:t>H</a:t>
            </a:r>
            <a:r>
              <a:rPr lang="en-US" dirty="0" smtClean="0"/>
              <a:t>ave the option to issue the declaration of intent in the future.</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D9E18BBB-7B7E-844C-BC96-8F6B773D3EE8}" type="datetime1">
              <a:rPr lang="en-US" smtClean="0"/>
              <a:t>6/24/15</a:t>
            </a:fld>
            <a:endParaRPr lang="en-US" dirty="0"/>
          </a:p>
        </p:txBody>
      </p:sp>
    </p:spTree>
    <p:extLst>
      <p:ext uri="{BB962C8B-B14F-4D97-AF65-F5344CB8AC3E}">
        <p14:creationId xmlns:p14="http://schemas.microsoft.com/office/powerpoint/2010/main" val="3311544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ICANN need to do?</a:t>
            </a:r>
            <a:endParaRPr lang="en-US" dirty="0"/>
          </a:p>
        </p:txBody>
      </p:sp>
      <p:sp>
        <p:nvSpPr>
          <p:cNvPr id="3" name="Content Placeholder 2"/>
          <p:cNvSpPr>
            <a:spLocks noGrp="1"/>
          </p:cNvSpPr>
          <p:nvPr>
            <p:ph idx="1"/>
          </p:nvPr>
        </p:nvSpPr>
        <p:spPr>
          <a:xfrm>
            <a:off x="457200" y="1617580"/>
            <a:ext cx="8229600" cy="4859420"/>
          </a:xfrm>
        </p:spPr>
        <p:txBody>
          <a:bodyPr>
            <a:normAutofit/>
          </a:bodyPr>
          <a:lstStyle/>
          <a:p>
            <a:pPr>
              <a:spcBef>
                <a:spcPts val="1680"/>
              </a:spcBef>
            </a:pPr>
            <a:r>
              <a:rPr lang="en-US" sz="2000" dirty="0" smtClean="0"/>
              <a:t>Take the steps necessary to admit members under applicable law in the event any SO or AC elects to declare its intent to work collectively to exercise or enforce authority granted in the Bylaws</a:t>
            </a:r>
          </a:p>
          <a:p>
            <a:pPr>
              <a:spcBef>
                <a:spcPts val="1680"/>
              </a:spcBef>
            </a:pPr>
            <a:r>
              <a:rPr lang="en-US" sz="2000" dirty="0" smtClean="0"/>
              <a:t>Adopt recommended Bylaws provisions regarding role and authority of SOs and ACs </a:t>
            </a:r>
          </a:p>
          <a:p>
            <a:pPr lvl="1">
              <a:spcBef>
                <a:spcPts val="1680"/>
              </a:spcBef>
            </a:pPr>
            <a:r>
              <a:rPr lang="en-US" dirty="0" smtClean="0"/>
              <a:t>Direct empowerment of SOs and ACs – no avatar or new “who’s watching the watchers” problem</a:t>
            </a:r>
          </a:p>
          <a:p>
            <a:pPr>
              <a:spcBef>
                <a:spcPts val="1680"/>
              </a:spcBef>
            </a:pPr>
            <a:r>
              <a:rPr lang="en-US" sz="2000" dirty="0" smtClean="0"/>
              <a:t>Adopt recommended Bylaws provisions to prevent capture by individual SO or AC, provide for dispute resolution, and implement other consensus supported enhancements</a:t>
            </a:r>
          </a:p>
          <a:p>
            <a:pPr lvl="2"/>
            <a:r>
              <a:rPr lang="en-US" sz="2000" dirty="0" smtClean="0"/>
              <a:t>E.g., requirement to use IRP, safeguards to prevent unilateral action by an SO or AC acting without multistakeholder support</a:t>
            </a:r>
          </a:p>
          <a:p>
            <a:r>
              <a:rPr lang="en-US" sz="2000" dirty="0" smtClean="0"/>
              <a:t>Secure advance letters of resignation from members of the Board</a:t>
            </a:r>
          </a:p>
          <a:p>
            <a:pPr lvl="1"/>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FA17A991-3F5E-6046-829A-BBCABCA71DA2}" type="datetime1">
              <a:rPr lang="en-US" smtClean="0"/>
              <a:t>6/24/15</a:t>
            </a:fld>
            <a:endParaRPr lang="en-US" dirty="0"/>
          </a:p>
        </p:txBody>
      </p:sp>
    </p:spTree>
    <p:extLst>
      <p:ext uri="{BB962C8B-B14F-4D97-AF65-F5344CB8AC3E}">
        <p14:creationId xmlns:p14="http://schemas.microsoft.com/office/powerpoint/2010/main" val="3769865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Notes and Issues</a:t>
            </a:r>
            <a:endParaRPr lang="en-US" dirty="0"/>
          </a:p>
        </p:txBody>
      </p:sp>
      <p:sp>
        <p:nvSpPr>
          <p:cNvPr id="3" name="Content Placeholder 2"/>
          <p:cNvSpPr>
            <a:spLocks noGrp="1"/>
          </p:cNvSpPr>
          <p:nvPr>
            <p:ph idx="1"/>
          </p:nvPr>
        </p:nvSpPr>
        <p:spPr/>
        <p:txBody>
          <a:bodyPr/>
          <a:lstStyle/>
          <a:p>
            <a:pPr>
              <a:spcBef>
                <a:spcPts val="1176"/>
              </a:spcBef>
            </a:pPr>
            <a:r>
              <a:rPr lang="en-US" dirty="0" smtClean="0"/>
              <a:t>It appears that this hybrid (springing membership) model would also work in the designator context</a:t>
            </a:r>
          </a:p>
          <a:p>
            <a:pPr>
              <a:spcBef>
                <a:spcPts val="1176"/>
              </a:spcBef>
            </a:pPr>
            <a:r>
              <a:rPr lang="en-US" dirty="0" smtClean="0"/>
              <a:t>ICANN indemnification is likely needed for SOs and ACs </a:t>
            </a:r>
          </a:p>
          <a:p>
            <a:pPr>
              <a:spcBef>
                <a:spcPts val="1176"/>
              </a:spcBef>
            </a:pPr>
            <a:r>
              <a:rPr lang="en-US" dirty="0" smtClean="0"/>
              <a:t>Work Stream 1 and 2 tasks still need to be completed</a:t>
            </a:r>
          </a:p>
          <a:p>
            <a:pPr>
              <a:spcBef>
                <a:spcPts val="1176"/>
              </a:spcBef>
            </a:pPr>
            <a:r>
              <a:rPr lang="en-US" dirty="0" smtClean="0"/>
              <a:t>This approach needs to be considered in the context of stress testing and impact assessment </a:t>
            </a:r>
            <a:endParaRPr lang="en-US" dirty="0"/>
          </a:p>
        </p:txBody>
      </p:sp>
      <p:sp>
        <p:nvSpPr>
          <p:cNvPr id="4" name="Footer Placeholder 3"/>
          <p:cNvSpPr>
            <a:spLocks noGrp="1"/>
          </p:cNvSpPr>
          <p:nvPr>
            <p:ph type="ftr" sz="quarter" idx="11"/>
          </p:nvPr>
        </p:nvSpPr>
        <p:spPr/>
        <p:txBody>
          <a:bodyPr/>
          <a:lstStyle/>
          <a:p>
            <a:r>
              <a:rPr lang="en-US" dirty="0" smtClean="0"/>
              <a:t>DRAFT FOR COMMENT</a:t>
            </a:r>
            <a:endParaRPr lang="en-US" dirty="0"/>
          </a:p>
        </p:txBody>
      </p:sp>
      <p:sp>
        <p:nvSpPr>
          <p:cNvPr id="5" name="Date Placeholder 4"/>
          <p:cNvSpPr>
            <a:spLocks noGrp="1"/>
          </p:cNvSpPr>
          <p:nvPr>
            <p:ph type="dt" sz="half" idx="10"/>
          </p:nvPr>
        </p:nvSpPr>
        <p:spPr/>
        <p:txBody>
          <a:bodyPr/>
          <a:lstStyle/>
          <a:p>
            <a:fld id="{0DB7E3DC-B48F-E44F-B990-00A6919C9356}" type="datetime1">
              <a:rPr lang="en-US" smtClean="0"/>
              <a:t>6/24/15</a:t>
            </a:fld>
            <a:endParaRPr lang="en-US" dirty="0"/>
          </a:p>
        </p:txBody>
      </p:sp>
    </p:spTree>
    <p:extLst>
      <p:ext uri="{BB962C8B-B14F-4D97-AF65-F5344CB8AC3E}">
        <p14:creationId xmlns:p14="http://schemas.microsoft.com/office/powerpoint/2010/main" val="41874855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862</TotalTime>
  <Words>601</Words>
  <Application>Microsoft Macintosh PowerPoint</Application>
  <PresentationFormat>On-screen Show (4:3)</PresentationFormat>
  <Paragraphs>51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Clarity</vt:lpstr>
      <vt:lpstr>The “Empowered SO/AC Model”</vt:lpstr>
      <vt:lpstr>Goal of the Empowered SO/AC Model</vt:lpstr>
      <vt:lpstr>The Empowered SO/AC Model</vt:lpstr>
      <vt:lpstr>What do SOs and ACs need to do?</vt:lpstr>
      <vt:lpstr>What does ICANN need to do?</vt:lpstr>
      <vt:lpstr>Other Notes and Issues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“Empowered SO/AC Model”</dc:title>
  <dc:creator>Becky Burr</dc:creator>
  <cp:lastModifiedBy>Becky Burr</cp:lastModifiedBy>
  <cp:revision>15</cp:revision>
  <dcterms:created xsi:type="dcterms:W3CDTF">2015-06-20T16:47:28Z</dcterms:created>
  <dcterms:modified xsi:type="dcterms:W3CDTF">2015-06-24T11:49:27Z</dcterms:modified>
</cp:coreProperties>
</file>