
<file path=[Content_Types].xml><?xml version="1.0" encoding="utf-8"?>
<Types xmlns="http://schemas.openxmlformats.org/package/2006/content-types">
  <Default Extension="rels" ContentType="application/vnd.openxmlformats-package.relationships+xml"/>
  <Default Extension="jpeg" ContentType="image/jpeg"/>
  <Default Extension="emf" ContentType="image/x-emf"/>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4.4.0.0-->
<p:presentation xmlns:r="http://schemas.openxmlformats.org/officeDocument/2006/relationships" xmlns:a="http://schemas.openxmlformats.org/drawingml/2006/main" xmlns:p="http://schemas.openxmlformats.org/presentationml/2006/main" removePersonalInfoOnSave="1" saveSubsetFonts="1" autoCompressPictures="0">
  <p:sldMasterIdLst>
    <p:sldMasterId id="2147483736" r:id="rId1"/>
  </p:sldMasterIdLst>
  <p:notesMasterIdLst>
    <p:notesMasterId r:id="rId2"/>
  </p:notesMasterIdLst>
  <p:handoutMasterIdLst>
    <p:handoutMasterId r:id="rId3"/>
  </p:handoutMasterIdLst>
  <p:sldIdLst>
    <p:sldId id="304" r:id="rId4"/>
    <p:sldId id="311" r:id="rId5"/>
    <p:sldId id="310" r:id="rId6"/>
    <p:sldId id="315" r:id="rId7"/>
    <p:sldId id="301" r:id="rId8"/>
    <p:sldId id="313" r:id="rId9"/>
    <p:sldId id="303" r:id="rId10"/>
    <p:sldId id="314" r:id="rId11"/>
    <p:sldId id="302" r:id="rId12"/>
    <p:sldId id="298" r:id="rId13"/>
    <p:sldId id="299" r:id="rId14"/>
  </p:sldIdLst>
  <p:sldSz cx="9144000" cy="6858000" type="screen4x3"/>
  <p:notesSz cx="7010400" cy="9236075"/>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fill>
          <a:solidFill>
            <a:schemeClr val="accent1">
              <a:tint val="20000"/>
            </a:schemeClr>
          </a:solidFill>
        </a:fill>
      </a:tcStyle>
    </a:band1H>
    <a:band1V>
      <a:tcStyle>
        <a:fill>
          <a:solidFill>
            <a:schemeClr val="accent1">
              <a:tint val="20000"/>
            </a:schemeClr>
          </a:solidFill>
        </a:fill>
      </a:tcStyle>
    </a:band1V>
    <a:lastCol>
      <a:tcTxStyle b="on"/>
    </a:lastCol>
    <a:firstCol>
      <a:tcTxStyle b="on"/>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lastCol>
    <a:firstCol>
      <a:tcTxStyle b="on"/>
    </a:firstCol>
    <a:lastRow>
      <a:tcTxStyle b="on"/>
      <a:tcStyle>
        <a:tcBdr>
          <a:top>
            <a:ln w="50800" cmpd="dbl">
              <a:solidFill>
                <a:schemeClr val="accent1"/>
              </a:solidFill>
            </a:ln>
          </a:top>
        </a:tcBdr>
      </a:tcStyle>
    </a:lastRow>
    <a:firstRow>
      <a:tcTxStyle b="on">
        <a:fontRef idx="minor">
          <a:scrgbClr r="0" g="0" b="0"/>
        </a:fontRef>
        <a:schemeClr val="bg1"/>
      </a:tcTxStyle>
      <a:tcStyle>
        <a:fillRef idx="1">
          <a:schemeClr val="accent1"/>
        </a:fillRef>
      </a:tcStyle>
    </a:firstRow>
  </a:tblStyle>
</a:tblStyleLst>
</file>

<file path=ppt/viewProps.xml><?xml version="1.0" encoding="utf-8"?>
<p:viewPr xmlns:r="http://schemas.openxmlformats.org/officeDocument/2006/relationships" xmlns:a="http://schemas.openxmlformats.org/drawingml/2006/main" xmlns:p="http://schemas.openxmlformats.org/presentationml/2006/main">
  <p:normalViewPr>
    <p:restoredLeft sz="16355" autoAdjust="0"/>
    <p:restoredTop sz="94788" autoAdjust="0"/>
  </p:normalViewPr>
  <p:slideViewPr>
    <p:cSldViewPr snapToGrid="0" snapToObjects="1">
      <p:cViewPr varScale="1">
        <p:scale>
          <a:sx n="91" d="100"/>
          <a:sy n="91" d="100"/>
        </p:scale>
        <p:origin x="-45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60" d="100"/>
          <a:sy n="60" d="100"/>
        </p:scale>
        <p:origin x="-2496" y="-68"/>
      </p:cViewPr>
      <p:guideLst>
        <p:guide orient="horz" pos="2910"/>
        <p:guide pos="2209"/>
      </p:guideLst>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tags" Target="tags/tag1.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heme" Target="theme/theme1.xml" /><Relationship Id="rId19" Type="http://schemas.openxmlformats.org/officeDocument/2006/relationships/tableStyles" Target="tableStyles.xml" /><Relationship Id="rId2" Type="http://schemas.openxmlformats.org/officeDocument/2006/relationships/notesMaster" Target="notesMasters/notesMaster1.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219" tIns="46609" rIns="93219" bIns="4660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219" tIns="46609" rIns="93219" bIns="46609" rtlCol="0"/>
          <a:lstStyle>
            <a:lvl1pPr algn="r">
              <a:defRPr sz="1200"/>
            </a:lvl1pPr>
          </a:lstStyle>
          <a:p>
            <a:fld id="{AB4E97A2-0C69-AF40-8396-40F620189CFA}" type="datetimeFigureOut">
              <a:rPr lang="en-US" smtClean="0"/>
              <a:t>9/28/2015</a:t>
            </a:fld>
            <a:endParaRPr lang="en-US"/>
          </a:p>
        </p:txBody>
      </p:sp>
      <p:sp>
        <p:nvSpPr>
          <p:cNvPr id="4" name="Footer Placeholder 3"/>
          <p:cNvSpPr>
            <a:spLocks noGrp="1"/>
          </p:cNvSpPr>
          <p:nvPr>
            <p:ph type="ftr" sz="quarter" idx="2"/>
          </p:nvPr>
        </p:nvSpPr>
        <p:spPr>
          <a:xfrm>
            <a:off x="0" y="8772668"/>
            <a:ext cx="3037840" cy="461804"/>
          </a:xfrm>
          <a:prstGeom prst="rect">
            <a:avLst/>
          </a:prstGeom>
        </p:spPr>
        <p:txBody>
          <a:bodyPr vert="horz" lIns="93219" tIns="46609" rIns="93219" bIns="4660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8"/>
            <a:ext cx="3037840" cy="461804"/>
          </a:xfrm>
          <a:prstGeom prst="rect">
            <a:avLst/>
          </a:prstGeom>
        </p:spPr>
        <p:txBody>
          <a:bodyPr vert="horz" lIns="93219" tIns="46609" rIns="93219" bIns="46609" rtlCol="0" anchor="b"/>
          <a:lstStyle>
            <a:lvl1pPr algn="r">
              <a:defRPr sz="1200"/>
            </a:lvl1pPr>
          </a:lstStyle>
          <a:p>
            <a:fld id="{92C3469E-8234-9848-A6DF-1CFA6715611E}" type="slidenum">
              <a:rPr lang="en-US" smtClean="0"/>
              <a:t>‹#›</a:t>
            </a:fld>
            <a:endParaRPr lang="en-US"/>
          </a:p>
        </p:txBody>
      </p:sp>
    </p:spTree>
    <p:extLst>
      <p:ext uri="{BB962C8B-B14F-4D97-AF65-F5344CB8AC3E}">
        <p14:creationId xmlns:p14="http://schemas.microsoft.com/office/powerpoint/2010/main" val="1967427153"/>
      </p:ext>
    </p:extLst>
  </p:cSld>
  <p:clrMap bg1="lt1" tx1="dk1" bg2="lt2" tx2="dk2" accent1="accent1" accent2="accent2" accent3="accent3" accent4="accent4" accent5="accent5" accent6="accent6" hlink="hlink" folHlink="folHlink"/>
  <p:hf hdr="0" ftr="0" dt="0"/>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219" tIns="46609" rIns="93219" bIns="46609"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3219" tIns="46609" rIns="93219" bIns="46609" rtlCol="0"/>
          <a:lstStyle>
            <a:lvl1pPr algn="r">
              <a:defRPr sz="1200"/>
            </a:lvl1pPr>
          </a:lstStyle>
          <a:p>
            <a:fld id="{A6D362FA-9C4A-1F44-824B-D9C3BDDD0FC4}" type="datetimeFigureOut">
              <a:rPr lang="en-US" smtClean="0"/>
              <a:t>9/28/2015</a:t>
            </a:fld>
            <a:endParaRPr lang="en-US"/>
          </a:p>
        </p:txBody>
      </p:sp>
      <p:sp>
        <p:nvSpPr>
          <p:cNvPr id="4" name="Slide Image Placeholder 3"/>
          <p:cNvSpPr>
            <a:spLocks noGrp="1" noRot="1" noChangeAspect="1"/>
          </p:cNvSpPr>
          <p:nvPr>
            <p:ph type="sldImg" idx="2"/>
          </p:nvPr>
        </p:nvSpPr>
        <p:spPr>
          <a:xfrm>
            <a:off x="1196975" y="692150"/>
            <a:ext cx="4616450" cy="3463925"/>
          </a:xfrm>
          <a:prstGeom prst="rect">
            <a:avLst/>
          </a:prstGeom>
          <a:noFill/>
          <a:ln w="12700">
            <a:solidFill>
              <a:prstClr val="black"/>
            </a:solidFill>
          </a:ln>
        </p:spPr>
      </p:sp>
      <p:sp>
        <p:nvSpPr>
          <p:cNvPr id="5" name="Notes Placeholder 4"/>
          <p:cNvSpPr>
            <a:spLocks noGrp="1"/>
          </p:cNvSpPr>
          <p:nvPr>
            <p:ph type="body" sz="quarter" idx="3"/>
          </p:nvPr>
        </p:nvSpPr>
        <p:spPr>
          <a:xfrm>
            <a:off x="701041" y="4387136"/>
            <a:ext cx="5608320" cy="4156234"/>
          </a:xfrm>
          <a:prstGeom prst="rect">
            <a:avLst/>
          </a:prstGeom>
        </p:spPr>
        <p:txBody>
          <a:bodyPr vert="horz" lIns="93219" tIns="46609" rIns="93219" bIns="4660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3219" tIns="46609" rIns="93219" bIns="4660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3219" tIns="46609" rIns="93219" bIns="46609" rtlCol="0" anchor="b"/>
          <a:lstStyle>
            <a:lvl1pPr algn="r">
              <a:defRPr sz="1200"/>
            </a:lvl1pPr>
          </a:lstStyle>
          <a:p>
            <a:fld id="{C53A0D62-1467-004B-911D-CF892DD53907}" type="slidenum">
              <a:rPr lang="en-US" smtClean="0"/>
              <a:t>‹#›</a:t>
            </a:fld>
            <a:endParaRPr lang="en-US"/>
          </a:p>
        </p:txBody>
      </p:sp>
    </p:spTree>
    <p:extLst>
      <p:ext uri="{BB962C8B-B14F-4D97-AF65-F5344CB8AC3E}">
        <p14:creationId xmlns:p14="http://schemas.microsoft.com/office/powerpoint/2010/main" val="139654392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3A0D62-1467-004B-911D-CF892DD53907}" type="slidenum">
              <a:rPr lang="en-US" smtClean="0"/>
              <a:t>1</a:t>
            </a:fld>
            <a:endParaRPr lang="en-US"/>
          </a:p>
        </p:txBody>
      </p:sp>
    </p:spTree>
    <p:extLst>
      <p:ext uri="{BB962C8B-B14F-4D97-AF65-F5344CB8AC3E}">
        <p14:creationId xmlns:p14="http://schemas.microsoft.com/office/powerpoint/2010/main" val="37524509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3A0D62-1467-004B-911D-CF892DD53907}" type="slidenum">
              <a:rPr lang="en-US" smtClean="0"/>
              <a:t>10</a:t>
            </a:fld>
            <a:endParaRPr lang="en-US"/>
          </a:p>
        </p:txBody>
      </p:sp>
    </p:spTree>
    <p:extLst>
      <p:ext uri="{BB962C8B-B14F-4D97-AF65-F5344CB8AC3E}">
        <p14:creationId xmlns:p14="http://schemas.microsoft.com/office/powerpoint/2010/main" val="8556624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3A0D62-1467-004B-911D-CF892DD53907}" type="slidenum">
              <a:rPr lang="en-US" smtClean="0"/>
              <a:t>11</a:t>
            </a:fld>
            <a:endParaRPr lang="en-US"/>
          </a:p>
        </p:txBody>
      </p:sp>
    </p:spTree>
    <p:extLst>
      <p:ext uri="{BB962C8B-B14F-4D97-AF65-F5344CB8AC3E}">
        <p14:creationId xmlns:p14="http://schemas.microsoft.com/office/powerpoint/2010/main" val="3798904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3A0D62-1467-004B-911D-CF892DD53907}" type="slidenum">
              <a:rPr lang="en-US" smtClean="0"/>
              <a:t>2</a:t>
            </a:fld>
            <a:endParaRPr lang="en-US"/>
          </a:p>
        </p:txBody>
      </p:sp>
    </p:spTree>
    <p:extLst>
      <p:ext uri="{BB962C8B-B14F-4D97-AF65-F5344CB8AC3E}">
        <p14:creationId xmlns:p14="http://schemas.microsoft.com/office/powerpoint/2010/main" val="3148880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3A0D62-1467-004B-911D-CF892DD53907}" type="slidenum">
              <a:rPr lang="en-US" smtClean="0"/>
              <a:t>3</a:t>
            </a:fld>
            <a:endParaRPr lang="en-US"/>
          </a:p>
        </p:txBody>
      </p:sp>
    </p:spTree>
    <p:extLst>
      <p:ext uri="{BB962C8B-B14F-4D97-AF65-F5344CB8AC3E}">
        <p14:creationId xmlns:p14="http://schemas.microsoft.com/office/powerpoint/2010/main" val="2662945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3A0D62-1467-004B-911D-CF892DD53907}" type="slidenum">
              <a:rPr lang="en-US" smtClean="0"/>
              <a:t>4</a:t>
            </a:fld>
            <a:endParaRPr lang="en-US"/>
          </a:p>
        </p:txBody>
      </p:sp>
    </p:spTree>
    <p:extLst>
      <p:ext uri="{BB962C8B-B14F-4D97-AF65-F5344CB8AC3E}">
        <p14:creationId xmlns:p14="http://schemas.microsoft.com/office/powerpoint/2010/main" val="1534760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3A0D62-1467-004B-911D-CF892DD53907}" type="slidenum">
              <a:rPr lang="en-US" smtClean="0"/>
              <a:t>5</a:t>
            </a:fld>
            <a:endParaRPr lang="en-US"/>
          </a:p>
        </p:txBody>
      </p:sp>
    </p:spTree>
    <p:extLst>
      <p:ext uri="{BB962C8B-B14F-4D97-AF65-F5344CB8AC3E}">
        <p14:creationId xmlns:p14="http://schemas.microsoft.com/office/powerpoint/2010/main" val="1370650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3A0D62-1467-004B-911D-CF892DD53907}" type="slidenum">
              <a:rPr lang="en-US" smtClean="0"/>
              <a:t>6</a:t>
            </a:fld>
            <a:endParaRPr lang="en-US"/>
          </a:p>
        </p:txBody>
      </p:sp>
    </p:spTree>
    <p:extLst>
      <p:ext uri="{BB962C8B-B14F-4D97-AF65-F5344CB8AC3E}">
        <p14:creationId xmlns:p14="http://schemas.microsoft.com/office/powerpoint/2010/main" val="1203750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3A0D62-1467-004B-911D-CF892DD53907}" type="slidenum">
              <a:rPr lang="en-US" smtClean="0"/>
              <a:t>7</a:t>
            </a:fld>
            <a:endParaRPr lang="en-US"/>
          </a:p>
        </p:txBody>
      </p:sp>
    </p:spTree>
    <p:extLst>
      <p:ext uri="{BB962C8B-B14F-4D97-AF65-F5344CB8AC3E}">
        <p14:creationId xmlns:p14="http://schemas.microsoft.com/office/powerpoint/2010/main" val="26283828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3A0D62-1467-004B-911D-CF892DD53907}" type="slidenum">
              <a:rPr lang="en-US" smtClean="0"/>
              <a:t>8</a:t>
            </a:fld>
            <a:endParaRPr lang="en-US"/>
          </a:p>
        </p:txBody>
      </p:sp>
    </p:spTree>
    <p:extLst>
      <p:ext uri="{BB962C8B-B14F-4D97-AF65-F5344CB8AC3E}">
        <p14:creationId xmlns:p14="http://schemas.microsoft.com/office/powerpoint/2010/main" val="5285942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3A0D62-1467-004B-911D-CF892DD53907}" type="slidenum">
              <a:rPr lang="en-US" smtClean="0"/>
              <a:t>9</a:t>
            </a:fld>
            <a:endParaRPr lang="en-US"/>
          </a:p>
        </p:txBody>
      </p:sp>
    </p:spTree>
    <p:extLst>
      <p:ext uri="{BB962C8B-B14F-4D97-AF65-F5344CB8AC3E}">
        <p14:creationId xmlns:p14="http://schemas.microsoft.com/office/powerpoint/2010/main" val="1371440773"/>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a:lvl1pPr>
          </a:lstStyle>
          <a:p>
            <a:r>
              <a:rPr lang="en-US" smtClean="0"/>
              <a:t>Click to edit Master title style</a:t>
            </a:r>
            <a:endParaRPr lang="en-US"/>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44043B-B750-4293-95D9-647C1ABBB897}" type="datetime1">
              <a:rPr lang="en-US" smtClean="0"/>
              <a:t>9/28/2015</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3D312E-9B91-40A9-961C-7794385B6C8B}" type="datetime1">
              <a:rPr lang="en-US" smtClean="0"/>
              <a:t>9/28/2015</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292576-2052-4CD2-A252-E0CD1A543249}" type="datetime1">
              <a:rPr lang="en-US" smtClean="0"/>
              <a:t>9/28/2015</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D01E32-AAE1-495C-B50D-84FF45FE36C4}" type="datetime1">
              <a:rPr lang="en-US" smtClean="0"/>
              <a:t>9/28/2015</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lvl1pPr algn="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A26C0-115D-453F-AB7D-0D99DE06EA76}" type="datetime1">
              <a:rPr lang="en-US" smtClean="0"/>
              <a:t>9/28/2015</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99F02E-B8C1-4873-8AB6-B8D4314782DB}" type="datetime1">
              <a:rPr lang="en-US" smtClean="0"/>
              <a:t>9/28/2015</a:t>
            </a:fld>
            <a:endParaRPr lang="en-US"/>
          </a:p>
        </p:txBody>
      </p:sp>
      <p:sp>
        <p:nvSpPr>
          <p:cNvPr id="6" name="Footer Placeholder 5"/>
          <p:cNvSpPr>
            <a:spLocks noGrp="1"/>
          </p:cNvSpPr>
          <p:nvPr>
            <p:ph type="ftr" sz="quarter" idx="11"/>
          </p:nvPr>
        </p:nvSpPr>
        <p:spPr/>
        <p:txBody>
          <a:bodyPr/>
          <a:lstStyle/>
          <a:p>
            <a:r>
              <a:rPr lang="en-US" smtClean="0"/>
              <a:t>DRAFT FOR COMMENT</a:t>
            </a:r>
            <a:endParaRPr lang="en-US"/>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a:xfrm>
            <a:off x="457200" y="1676400"/>
            <a:ext cx="3931920" cy="639762"/>
          </a:xfrm>
          <a:noFill/>
          <a:ln>
            <a:noFill/>
          </a:ln>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754880" y="1676400"/>
            <a:ext cx="3931920" cy="639762"/>
          </a:xfrm>
          <a:noFill/>
          <a:ln>
            <a:noFill/>
          </a:ln>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51F113-92AF-4675-818B-C4B02E066BBE}" type="datetime1">
              <a:rPr lang="en-US" smtClean="0"/>
              <a:t>9/28/2015</a:t>
            </a:fld>
            <a:endParaRPr lang="en-US"/>
          </a:p>
        </p:txBody>
      </p:sp>
      <p:sp>
        <p:nvSpPr>
          <p:cNvPr id="8" name="Footer Placeholder 7"/>
          <p:cNvSpPr>
            <a:spLocks noGrp="1"/>
          </p:cNvSpPr>
          <p:nvPr>
            <p:ph type="ftr" sz="quarter" idx="11"/>
          </p:nvPr>
        </p:nvSpPr>
        <p:spPr/>
        <p:txBody>
          <a:bodyPr/>
          <a:lstStyle/>
          <a:p>
            <a:r>
              <a:rPr lang="en-US" smtClean="0"/>
              <a:t>DRAFT FOR COMMENT</a:t>
            </a:r>
            <a:endParaRPr lang="en-US"/>
          </a:p>
        </p:txBody>
      </p:sp>
      <p:sp>
        <p:nvSpPr>
          <p:cNvPr id="9" name="Slide Number Placeholder 8"/>
          <p:cNvSpPr>
            <a:spLocks noGrp="1"/>
          </p:cNvSpPr>
          <p:nvPr>
            <p:ph type="sldNum" sz="quarter" idx="12"/>
          </p:nvPr>
        </p:nvSpPr>
        <p:spPr/>
        <p:txBody>
          <a:bodyPr/>
          <a:lstStyle/>
          <a:p>
            <a:fld id="{6C39E7C8-600F-A142-BBF0-CEF9FF1B63C7}"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EA87D5-7B11-4044-9EED-937700073745}" type="datetime1">
              <a:rPr lang="en-US" smtClean="0"/>
              <a:t>9/28/2015</a:t>
            </a:fld>
            <a:endParaRPr lang="en-US"/>
          </a:p>
        </p:txBody>
      </p:sp>
      <p:sp>
        <p:nvSpPr>
          <p:cNvPr id="4" name="Footer Placeholder 3"/>
          <p:cNvSpPr>
            <a:spLocks noGrp="1"/>
          </p:cNvSpPr>
          <p:nvPr>
            <p:ph type="ftr" sz="quarter" idx="11"/>
          </p:nvPr>
        </p:nvSpPr>
        <p:spPr/>
        <p:txBody>
          <a:bodyPr/>
          <a:lstStyle/>
          <a:p>
            <a:r>
              <a:rPr lang="en-US" smtClean="0"/>
              <a:t>DRAFT FOR COMMENT</a:t>
            </a:r>
            <a:endParaRPr lang="en-US"/>
          </a:p>
        </p:txBody>
      </p:sp>
      <p:sp>
        <p:nvSpPr>
          <p:cNvPr id="5" name="Slide Number Placeholder 4"/>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90691-5A9E-4C92-90C7-4888153B4923}" type="datetime1">
              <a:rPr lang="en-US" smtClean="0"/>
              <a:t>9/28/2015</a:t>
            </a:fld>
            <a:endParaRPr lang="en-US"/>
          </a:p>
        </p:txBody>
      </p:sp>
      <p:sp>
        <p:nvSpPr>
          <p:cNvPr id="3" name="Footer Placeholder 2"/>
          <p:cNvSpPr>
            <a:spLocks noGrp="1"/>
          </p:cNvSpPr>
          <p:nvPr>
            <p:ph type="ftr" sz="quarter" idx="11"/>
          </p:nvPr>
        </p:nvSpPr>
        <p:spPr/>
        <p:txBody>
          <a:bodyPr/>
          <a:lstStyle/>
          <a:p>
            <a:r>
              <a:rPr lang="en-US" smtClean="0"/>
              <a:t>DRAFT FOR COMMENT</a:t>
            </a:r>
            <a:endParaRPr lang="en-US"/>
          </a:p>
        </p:txBody>
      </p:sp>
      <p:sp>
        <p:nvSpPr>
          <p:cNvPr id="4" name="Slide Number Placeholder 3"/>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E777D2-A5F0-490C-933D-448DBE996224}" type="datetime1">
              <a:rPr lang="en-US" smtClean="0"/>
              <a:t>9/28/2015</a:t>
            </a:fld>
            <a:endParaRPr lang="en-US"/>
          </a:p>
        </p:txBody>
      </p:sp>
      <p:sp>
        <p:nvSpPr>
          <p:cNvPr id="6" name="Footer Placeholder 5"/>
          <p:cNvSpPr>
            <a:spLocks noGrp="1"/>
          </p:cNvSpPr>
          <p:nvPr>
            <p:ph type="ftr" sz="quarter" idx="11"/>
          </p:nvPr>
        </p:nvSpPr>
        <p:spPr/>
        <p:txBody>
          <a:bodyPr/>
          <a:lstStyle/>
          <a:p>
            <a:r>
              <a:rPr lang="en-US" smtClean="0"/>
              <a:t>DRAFT FOR COMMENT</a:t>
            </a:r>
            <a:endParaRPr lang="en-US"/>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0092A7-B318-4F0B-8519-0968CDBCF7C6}" type="datetime1">
              <a:rPr lang="en-US" smtClean="0"/>
              <a:t>9/28/2015</a:t>
            </a:fld>
            <a:endParaRPr lang="en-US"/>
          </a:p>
        </p:txBody>
      </p:sp>
      <p:sp>
        <p:nvSpPr>
          <p:cNvPr id="6" name="Footer Placeholder 5"/>
          <p:cNvSpPr>
            <a:spLocks noGrp="1"/>
          </p:cNvSpPr>
          <p:nvPr>
            <p:ph type="ftr" sz="quarter" idx="11"/>
          </p:nvPr>
        </p:nvSpPr>
        <p:spPr/>
        <p:txBody>
          <a:bodyPr/>
          <a:lstStyle/>
          <a:p>
            <a:r>
              <a:rPr lang="en-US" smtClean="0"/>
              <a:t>DRAFT FOR COMMENT</a:t>
            </a:r>
            <a:endParaRPr lang="en-US"/>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BF4179C-1A49-4261-91B3-FB17CDC21458}" type="datetime1">
              <a:rPr lang="en-US" smtClean="0"/>
              <a:t>9/28/2015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smtClean="0"/>
              <a:t>DRAFT FOR COMMENT</a:t>
            </a:r>
            <a:endParaRPr lang="en-US"/>
          </a:p>
        </p:txBody>
      </p:sp>
      <p:sp>
        <p:nvSpPr>
          <p:cNvPr id="6" name="Slide Number Placeholder 5"/>
          <p:cNvSpPr>
            <a:spLocks noGrp="1"/>
          </p:cNvSpPr>
          <p:nvPr>
            <p:ph type="sldNum" sz="quarter" idx="4"/>
          </p:nvPr>
        </p:nvSpPr>
        <p:spPr>
          <a:xfrm>
            <a:off x="7823447" y="6312408"/>
            <a:ext cx="1066800" cy="329184"/>
          </a:xfrm>
          <a:prstGeom prst="rect">
            <a:avLst/>
          </a:prstGeom>
        </p:spPr>
        <p:txBody>
          <a:bodyPr vert="horz" lIns="91440" tIns="45720" rIns="91440" bIns="45720" rtlCol="0" anchor="ctr"/>
          <a:lstStyle>
            <a:lvl1pPr algn="l">
              <a:defRPr sz="1400" b="1">
                <a:solidFill>
                  <a:schemeClr val="tx1"/>
                </a:solidFill>
              </a:defRPr>
            </a:lvl1pPr>
          </a:lstStyle>
          <a:p>
            <a:fld id="{6C39E7C8-600F-A142-BBF0-CEF9FF1B63C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p:timing>
    <p:tnLst>
      <p:par>
        <p:cTn id="1" dur="indefinite" restart="never" nodeType="tmRoot"/>
      </p:par>
    </p:tnLst>
  </p:timing>
  <p:hf hdr="0"/>
  <p:txStyles>
    <p:titleStyle>
      <a:lvl1pPr algn="l" defTabSz="914400" rtl="0" eaLnBrk="1" latinLnBrk="0" hangingPunct="1">
        <a:spcBef>
          <a:spcPct val="0"/>
        </a:spcBef>
        <a:buNone/>
        <a:defRPr sz="4000" kern="1200" spc="-10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Tx/>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1.emf" /><Relationship Id="rId4" Type="http://schemas.openxmlformats.org/officeDocument/2006/relationships/image" Target="../media/image2.jpe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0.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1.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4.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5.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6.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7.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8.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87850"/>
            <a:ext cx="7848600" cy="1927225"/>
          </a:xfrm>
        </p:spPr>
        <p:txBody>
          <a:bodyPr/>
          <a:lstStyle/>
          <a:p>
            <a:pPr algn="ctr"/>
            <a:r>
              <a:rPr lang="en-US" sz="2400" b="1" smtClean="0">
                <a:solidFill>
                  <a:srgbClr val="0070C0"/>
                </a:solidFill>
              </a:rPr>
              <a:t>key characteristics Comparison: </a:t>
            </a:r>
            <a:br>
              <a:rPr lang="en-US" sz="2400" b="1">
                <a:solidFill>
                  <a:srgbClr val="0070C0"/>
                </a:solidFill>
              </a:rPr>
            </a:br>
            <a:r>
              <a:rPr lang="en-US" sz="2400" b="1" cap="none" smtClean="0">
                <a:solidFill>
                  <a:srgbClr val="0070C0"/>
                </a:solidFill>
              </a:rPr>
              <a:t>Community  Mechanism  as  Sole  Member Model,</a:t>
            </a:r>
            <a:br>
              <a:rPr lang="en-US" sz="2400" b="1" cap="none" smtClean="0">
                <a:solidFill>
                  <a:srgbClr val="0070C0"/>
                </a:solidFill>
              </a:rPr>
            </a:br>
            <a:r>
              <a:rPr lang="en-US" sz="2400" b="1" cap="none" smtClean="0">
                <a:solidFill>
                  <a:srgbClr val="0070C0"/>
                </a:solidFill>
              </a:rPr>
              <a:t>Community Mechanism as Sole Designator Model, </a:t>
            </a:r>
            <a:br>
              <a:rPr lang="en-US" sz="2400" b="1" cap="none" smtClean="0">
                <a:solidFill>
                  <a:srgbClr val="0070C0"/>
                </a:solidFill>
              </a:rPr>
            </a:br>
            <a:r>
              <a:rPr lang="en-US" sz="2400" b="1" cap="none" smtClean="0">
                <a:solidFill>
                  <a:srgbClr val="0070C0"/>
                </a:solidFill>
              </a:rPr>
              <a:t>&amp; ICANN Board Proposal</a:t>
            </a:r>
            <a:br>
              <a:rPr lang="en-US" sz="2400" b="1" cap="none" smtClean="0">
                <a:solidFill>
                  <a:srgbClr val="0070C0"/>
                </a:solidFill>
              </a:rPr>
            </a:br>
            <a:br>
              <a:rPr lang="en-US" sz="2400" b="1" cap="none" smtClean="0">
                <a:solidFill>
                  <a:srgbClr val="0070C0"/>
                </a:solidFill>
              </a:rPr>
            </a:br>
            <a:br>
              <a:rPr lang="en-US" sz="1800" b="1" cap="none" smtClean="0">
                <a:solidFill>
                  <a:srgbClr val="0070C0"/>
                </a:solidFill>
              </a:rPr>
            </a:br>
            <a:br>
              <a:rPr lang="en-US" sz="2400" b="1" cap="none" smtClean="0">
                <a:solidFill>
                  <a:srgbClr val="0070C0"/>
                </a:solidFill>
              </a:rPr>
            </a:br>
            <a:r>
              <a:rPr lang="en-US" sz="1400" b="1" cap="none" smtClean="0">
                <a:solidFill>
                  <a:srgbClr val="0070C0"/>
                </a:solidFill>
              </a:rPr>
              <a:t>September 28, 2015</a:t>
            </a:r>
            <a:endParaRPr lang="en-US" sz="1400" b="1">
              <a:solidFill>
                <a:srgbClr val="0070C0"/>
              </a:solidFill>
            </a:endParaRPr>
          </a:p>
        </p:txBody>
      </p:sp>
      <p:pic>
        <p:nvPicPr>
          <p:cNvPr id="7" name="Picture 6"/>
          <p:cNvPicPr>
            <a:picLocks noChangeAspect="1"/>
          </p:cNvPicPr>
          <p:nvPr/>
        </p:nvPicPr>
        <p:blipFill>
          <a:blip r:embed="rId3"/>
          <a:stretch/>
        </p:blipFill>
        <p:spPr>
          <a:xfrm>
            <a:off x="458543" y="591126"/>
            <a:ext cx="1625625" cy="433125"/>
          </a:xfrm>
          <a:prstGeom prst="rect">
            <a:avLst/>
          </a:prstGeom>
          <a:noFill/>
          <a:ln w="9525">
            <a:noFill/>
            <a:miter lim="800000"/>
          </a:ln>
        </p:spPr>
      </p:pic>
      <p:pic>
        <p:nvPicPr>
          <p:cNvPr id="8" name="Picture 2"/>
          <p:cNvPicPr>
            <a:picLocks noChangeAspect="1" noChangeArrowheads="1"/>
          </p:cNvPicPr>
          <p:nvPr/>
        </p:nvPicPr>
        <p:blipFill>
          <a:blip r:embed="rId4"/>
          <a:stretch/>
        </p:blipFill>
        <p:spPr>
          <a:xfrm>
            <a:off x="6901825" y="476778"/>
            <a:ext cx="1849526" cy="688574"/>
          </a:xfrm>
          <a:prstGeom prst="rect">
            <a:avLst/>
          </a:prstGeom>
          <a:noFill/>
          <a:ln w="9525">
            <a:noFill/>
            <a:miter lim="800000"/>
          </a:ln>
        </p:spPr>
      </p:pic>
    </p:spTree>
    <p:extLst>
      <p:ext uri="{BB962C8B-B14F-4D97-AF65-F5344CB8AC3E}">
        <p14:creationId xmlns:p14="http://schemas.microsoft.com/office/powerpoint/2010/main" val="4261030618"/>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0" y="-4953"/>
            <a:ext cx="2895600" cy="329184"/>
          </a:xfrm>
        </p:spPr>
        <p:txBody>
          <a:bodyPr/>
          <a:lstStyle/>
          <a:p>
            <a:fld id="{CB790691-5A9E-4C92-90C7-4888153B4923}" type="datetime1">
              <a:rPr lang="en-US" smtClean="0"/>
              <a:t>9/28/2015</a:t>
            </a:fld>
            <a:endParaRPr lang="en-US"/>
          </a:p>
        </p:txBody>
      </p:sp>
      <p:sp>
        <p:nvSpPr>
          <p:cNvPr id="4" name="Slide Number Placeholder 3"/>
          <p:cNvSpPr>
            <a:spLocks noGrp="1"/>
          </p:cNvSpPr>
          <p:nvPr>
            <p:ph type="sldNum" sz="quarter" idx="12"/>
          </p:nvPr>
        </p:nvSpPr>
        <p:spPr/>
        <p:txBody>
          <a:bodyPr/>
          <a:lstStyle/>
          <a:p>
            <a:pPr algn="r"/>
            <a:fld id="{6C39E7C8-600F-A142-BBF0-CEF9FF1B63C7}" type="slidenum">
              <a:rPr lang="en-US" smtClean="0"/>
              <a:pPr algn="r"/>
              <a:t>10</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827070505"/>
              </p:ext>
            </p:extLst>
          </p:nvPr>
        </p:nvGraphicFramePr>
        <p:xfrm>
          <a:off x="127247" y="1051241"/>
          <a:ext cx="8881287" cy="5153526"/>
        </p:xfrm>
        <a:graphic>
          <a:graphicData uri="http://schemas.openxmlformats.org/drawingml/2006/table">
            <a:tbl>
              <a:tblPr firstRow="1" bandRow="1">
                <a:tableStyleId>{5C22544A-7EE6-4342-B048-85BDC9FD1C3A}</a:tableStyleId>
              </a:tblPr>
              <a:tblGrid>
                <a:gridCol w="878593"/>
                <a:gridCol w="2497520"/>
                <a:gridCol w="2752587"/>
                <a:gridCol w="2752587"/>
              </a:tblGrid>
              <a:tr h="377509">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------------------Key Characteristic</a:t>
                      </a:r>
                    </a:p>
                  </a:txBody>
                  <a:tcPr marL="54395" marR="54395" marT="34056" marB="34056" anchor="ctr"/>
                </a:tc>
                <a:tc>
                  <a:txBody>
                    <a:bodyPr/>
                    <a:lstStyle/>
                    <a:p>
                      <a:pPr marL="0" marR="0" lvl="0" indent="0" algn="ctr" defTabSz="914400" rtl="0" eaLnBrk="1" fontAlgn="auto" latinLnBrk="0" hangingPunct="1">
                        <a:lnSpc>
                          <a:spcPct val="100000"/>
                        </a:lnSpc>
                        <a:spcBef>
                          <a:spcPct val="0"/>
                        </a:spcBef>
                        <a:spcAft>
                          <a:spcPct val="0"/>
                        </a:spcAft>
                        <a:buClrTx/>
                        <a:buSzTx/>
                        <a:buFontTx/>
                        <a:buNone/>
                      </a:pPr>
                      <a:r>
                        <a:rPr kumimoji="0" lang="en-US" sz="900" b="1" i="0" u="none" strike="noStrike" kern="1200" cap="none" spc="0" normalizeH="0" noProof="0" smtClean="0">
                          <a:ln>
                            <a:noFill/>
                          </a:ln>
                          <a:solidFill>
                            <a:schemeClr val="bg1"/>
                          </a:solidFill>
                          <a:uLnTx/>
                          <a:uFillTx/>
                          <a:latin typeface="+mn-lt"/>
                          <a:ea typeface="+mn-ea"/>
                          <a:cs typeface="+mn-cs"/>
                        </a:rPr>
                        <a:t>Community Mechanism as Sole Member Model</a:t>
                      </a:r>
                      <a:endParaRPr kumimoji="0" lang="en-US" sz="900" b="1" i="0" u="none" strike="noStrike" kern="1200" cap="none" spc="0" normalizeH="0" noProof="0" smtClean="0">
                        <a:ln>
                          <a:noFill/>
                        </a:ln>
                        <a:solidFill>
                          <a:schemeClr val="bg1"/>
                        </a:solidFill>
                        <a:uLnTx/>
                        <a:uFillTx/>
                        <a:latin typeface="+mn-lt"/>
                        <a:ea typeface="Times New Roman"/>
                        <a:cs typeface="+mn-cs"/>
                      </a:endParaRPr>
                    </a:p>
                  </a:txBody>
                  <a:tcPr marL="54395" marR="54395" marT="34056" marB="34056"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marL="54395" marR="54395" marT="34056" marB="34056" anchor="ctr"/>
                </a:tc>
                <a:tc>
                  <a:txBody>
                    <a:bodyPr/>
                    <a:lstStyle/>
                    <a:p>
                      <a:pPr marL="0" marR="0" algn="ctr">
                        <a:spcBef>
                          <a:spcPct val="0"/>
                        </a:spcBef>
                        <a:spcAft>
                          <a:spcPct val="0"/>
                        </a:spcAft>
                      </a:pPr>
                      <a:r>
                        <a:rPr lang="en-US" sz="900" smtClean="0">
                          <a:solidFill>
                            <a:schemeClr val="bg1"/>
                          </a:solidFill>
                        </a:rPr>
                        <a:t>ICANN Board Proposal</a:t>
                      </a:r>
                      <a:endParaRPr lang="en-US" sz="900">
                        <a:solidFill>
                          <a:schemeClr val="bg1"/>
                        </a:solidFill>
                        <a:latin typeface="+mn-lt"/>
                        <a:ea typeface="Times New Roman"/>
                      </a:endParaRPr>
                    </a:p>
                  </a:txBody>
                  <a:tcPr marL="54395" marR="54395" marT="34056" marB="34056" anchor="ctr"/>
                </a:tc>
              </a:tr>
              <a:tr h="583717">
                <a:tc>
                  <a:txBody>
                    <a:bodyPr/>
                    <a:lstStyle/>
                    <a:p>
                      <a:pPr marL="0" marR="0">
                        <a:spcBef>
                          <a:spcPct val="0"/>
                        </a:spcBef>
                        <a:spcAft>
                          <a:spcPct val="0"/>
                        </a:spcAft>
                      </a:pPr>
                      <a:r>
                        <a:rPr lang="en-US" sz="900" smtClean="0">
                          <a:solidFill>
                            <a:schemeClr val="tx1"/>
                          </a:solidFill>
                        </a:rPr>
                        <a:t>Statutory powers</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a:solidFill>
                            <a:schemeClr val="tx1"/>
                          </a:solidFill>
                        </a:rPr>
                        <a:t>Broad statutory rights for </a:t>
                      </a:r>
                      <a:r>
                        <a:rPr lang="en-US" sz="900" strike="noStrike" smtClean="0">
                          <a:solidFill>
                            <a:schemeClr val="tx1"/>
                          </a:solidFill>
                        </a:rPr>
                        <a:t>Sole Member</a:t>
                      </a:r>
                      <a:r>
                        <a:rPr lang="en-US" sz="900" smtClean="0">
                          <a:solidFill>
                            <a:schemeClr val="tx1"/>
                          </a:solidFill>
                        </a:rPr>
                        <a:t>, but limited by institution of high voting thresholds for their exercise.</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mtClean="0">
                          <a:solidFill>
                            <a:schemeClr val="tx1"/>
                          </a:solidFill>
                          <a:latin typeface="+mn-lt"/>
                          <a:ea typeface="Times New Roman"/>
                        </a:rPr>
                        <a:t>Since </a:t>
                      </a:r>
                      <a:r>
                        <a:rPr lang="en-US" sz="900" strike="noStrike" smtClean="0">
                          <a:solidFill>
                            <a:schemeClr val="tx1"/>
                          </a:solidFill>
                        </a:rPr>
                        <a:t>Sole Designator has </a:t>
                      </a:r>
                      <a:r>
                        <a:rPr lang="en-US" sz="900" smtClean="0">
                          <a:solidFill>
                            <a:schemeClr val="tx1"/>
                          </a:solidFill>
                          <a:latin typeface="+mn-lt"/>
                          <a:ea typeface="Times New Roman"/>
                        </a:rPr>
                        <a:t>the right under Bylaws to designate directors, </a:t>
                      </a:r>
                      <a:r>
                        <a:rPr lang="en-US" sz="900" strike="noStrike" smtClean="0">
                          <a:solidFill>
                            <a:schemeClr val="tx1"/>
                          </a:solidFill>
                        </a:rPr>
                        <a:t>Sole Designator </a:t>
                      </a:r>
                      <a:r>
                        <a:rPr lang="en-US" sz="900" smtClean="0">
                          <a:solidFill>
                            <a:schemeClr val="tx1"/>
                          </a:solidFill>
                          <a:latin typeface="+mn-lt"/>
                          <a:ea typeface="Times New Roman"/>
                        </a:rPr>
                        <a:t>also has the statutory right to remove these directors at any time.  Also, designated directors cannot be removed without cause unless </a:t>
                      </a:r>
                      <a:r>
                        <a:rPr lang="en-US" sz="900" strike="noStrike" smtClean="0">
                          <a:solidFill>
                            <a:schemeClr val="tx1"/>
                          </a:solidFill>
                        </a:rPr>
                        <a:t>Sole Designator </a:t>
                      </a:r>
                      <a:r>
                        <a:rPr lang="en-US" sz="900" smtClean="0">
                          <a:solidFill>
                            <a:schemeClr val="tx1"/>
                          </a:solidFill>
                          <a:latin typeface="+mn-lt"/>
                          <a:ea typeface="Times New Roman"/>
                        </a:rPr>
                        <a:t>consents. Statute permits Articles and Bylaws to give </a:t>
                      </a:r>
                      <a:r>
                        <a:rPr lang="en-US" sz="900" strike="noStrike" smtClean="0">
                          <a:solidFill>
                            <a:schemeClr val="tx1"/>
                          </a:solidFill>
                        </a:rPr>
                        <a:t>Sole Designator </a:t>
                      </a:r>
                      <a:r>
                        <a:rPr lang="en-US" sz="900" smtClean="0">
                          <a:solidFill>
                            <a:schemeClr val="tx1"/>
                          </a:solidFill>
                          <a:latin typeface="+mn-lt"/>
                          <a:ea typeface="Times New Roman"/>
                        </a:rPr>
                        <a:t>the right to veto amendments. No other rights are given to designators by statute.</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a:solidFill>
                            <a:schemeClr val="tx1"/>
                          </a:solidFill>
                        </a:rPr>
                        <a:t>None.  </a:t>
                      </a:r>
                      <a:r>
                        <a:rPr lang="en-US" sz="900" smtClean="0">
                          <a:solidFill>
                            <a:schemeClr val="tx1"/>
                          </a:solidFill>
                        </a:rPr>
                        <a:t>SO/AC rights </a:t>
                      </a:r>
                      <a:r>
                        <a:rPr lang="en-US" sz="900">
                          <a:solidFill>
                            <a:schemeClr val="tx1"/>
                          </a:solidFill>
                        </a:rPr>
                        <a:t>limited to those stated in governing </a:t>
                      </a:r>
                      <a:r>
                        <a:rPr lang="en-US" sz="900" smtClean="0">
                          <a:solidFill>
                            <a:schemeClr val="tx1"/>
                          </a:solidFill>
                        </a:rPr>
                        <a:t>documents.</a:t>
                      </a:r>
                      <a:endParaRPr lang="en-US" sz="900">
                        <a:solidFill>
                          <a:schemeClr val="tx1"/>
                        </a:solidFill>
                        <a:latin typeface="+mn-lt"/>
                        <a:ea typeface="Times New Roman"/>
                      </a:endParaRPr>
                    </a:p>
                  </a:txBody>
                  <a:tcPr marL="54395" marR="54395" marT="34056" marB="34056" anchor="ctr"/>
                </a:tc>
              </a:tr>
              <a:tr h="638175">
                <a:tc>
                  <a:txBody>
                    <a:bodyPr/>
                    <a:lstStyle/>
                    <a:p>
                      <a:pPr marL="171450" marR="0" indent="-171450">
                        <a:spcBef>
                          <a:spcPct val="0"/>
                        </a:spcBef>
                        <a:spcAft>
                          <a:spcPct val="0"/>
                        </a:spcAft>
                      </a:pPr>
                      <a:r>
                        <a:rPr lang="en-US" sz="900" smtClean="0">
                          <a:solidFill>
                            <a:schemeClr val="tx1"/>
                          </a:solidFill>
                        </a:rPr>
                        <a:t>Legal</a:t>
                      </a:r>
                    </a:p>
                    <a:p>
                      <a:pPr marL="171450" marR="0" indent="-171450">
                        <a:spcBef>
                          <a:spcPct val="0"/>
                        </a:spcBef>
                        <a:spcAft>
                          <a:spcPct val="0"/>
                        </a:spcAft>
                      </a:pPr>
                      <a:r>
                        <a:rPr lang="en-US" sz="900" smtClean="0">
                          <a:solidFill>
                            <a:schemeClr val="tx1"/>
                          </a:solidFill>
                        </a:rPr>
                        <a:t>Personhood</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trike="noStrike" smtClean="0">
                          <a:solidFill>
                            <a:schemeClr val="tx1"/>
                          </a:solidFill>
                        </a:rPr>
                        <a:t>Sole Member</a:t>
                      </a:r>
                      <a:r>
                        <a:rPr lang="en-US" sz="900" smtClean="0">
                          <a:solidFill>
                            <a:schemeClr val="tx1"/>
                          </a:solidFill>
                        </a:rPr>
                        <a:t> is an unincorporated association and legal person per ICANN bylaw provisions, </a:t>
                      </a:r>
                      <a:r>
                        <a:rPr lang="en-US" sz="900">
                          <a:solidFill>
                            <a:schemeClr val="tx1"/>
                          </a:solidFill>
                        </a:rPr>
                        <a:t>SO/AC participants in </a:t>
                      </a:r>
                      <a:r>
                        <a:rPr lang="en-US" sz="900" smtClean="0">
                          <a:solidFill>
                            <a:schemeClr val="tx1"/>
                          </a:solidFill>
                        </a:rPr>
                        <a:t>Sole Member </a:t>
                      </a:r>
                      <a:r>
                        <a:rPr lang="en-US" sz="900">
                          <a:solidFill>
                            <a:schemeClr val="tx1"/>
                          </a:solidFill>
                        </a:rPr>
                        <a:t>do </a:t>
                      </a:r>
                      <a:r>
                        <a:rPr lang="en-US" sz="900" smtClean="0">
                          <a:solidFill>
                            <a:schemeClr val="tx1"/>
                          </a:solidFill>
                        </a:rPr>
                        <a:t>not need to be legal persons</a:t>
                      </a:r>
                      <a:r>
                        <a:rPr lang="en-US" sz="900" kern="1200" smtClean="0">
                          <a:solidFill>
                            <a:schemeClr val="tx1"/>
                          </a:solidFill>
                          <a:latin typeface="+mn-lt"/>
                          <a:ea typeface="+mn-ea"/>
                          <a:cs typeface="+mn-cs"/>
                        </a:rPr>
                        <a:t>.</a:t>
                      </a:r>
                      <a:endParaRPr lang="en-US" sz="900">
                        <a:solidFill>
                          <a:schemeClr val="tx1"/>
                        </a:solidFill>
                        <a:latin typeface="+mn-lt"/>
                        <a:ea typeface="Times New Roman"/>
                      </a:endParaRPr>
                    </a:p>
                  </a:txBody>
                  <a:tcPr marL="54395" marR="54395" marT="34056" marB="34056" anchor="ctr"/>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strike="noStrike" smtClean="0">
                          <a:solidFill>
                            <a:schemeClr val="tx1"/>
                          </a:solidFill>
                        </a:rPr>
                        <a:t>Sole Designator </a:t>
                      </a:r>
                      <a:r>
                        <a:rPr lang="en-US" sz="900" smtClean="0">
                          <a:solidFill>
                            <a:schemeClr val="tx1"/>
                          </a:solidFill>
                        </a:rPr>
                        <a:t>is an unincorporated association and legal person per ICANN bylaw provisions, SO/AC participants in </a:t>
                      </a:r>
                      <a:r>
                        <a:rPr lang="en-US" sz="900" strike="noStrike" smtClean="0">
                          <a:solidFill>
                            <a:schemeClr val="tx1"/>
                          </a:solidFill>
                        </a:rPr>
                        <a:t>Sole Designator </a:t>
                      </a:r>
                      <a:r>
                        <a:rPr lang="en-US" sz="900" smtClean="0">
                          <a:solidFill>
                            <a:schemeClr val="tx1"/>
                          </a:solidFill>
                        </a:rPr>
                        <a:t>do not need to be legal persons</a:t>
                      </a:r>
                      <a:r>
                        <a:rPr lang="en-US" sz="900" kern="1200" smtClean="0">
                          <a:solidFill>
                            <a:schemeClr val="tx1"/>
                          </a:solidFill>
                          <a:latin typeface="+mn-lt"/>
                          <a:ea typeface="+mn-ea"/>
                          <a:cs typeface="+mn-cs"/>
                        </a:rPr>
                        <a:t>.</a:t>
                      </a:r>
                      <a:endParaRPr lang="en-US" sz="900" smtClean="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mtClean="0">
                          <a:solidFill>
                            <a:schemeClr val="tx1"/>
                          </a:solidFill>
                        </a:rPr>
                        <a:t>SO/ACs that seek direct, legal </a:t>
                      </a:r>
                      <a:r>
                        <a:rPr lang="en-US" sz="900">
                          <a:solidFill>
                            <a:schemeClr val="tx1"/>
                          </a:solidFill>
                        </a:rPr>
                        <a:t>enforceability of their </a:t>
                      </a:r>
                      <a:r>
                        <a:rPr lang="en-US" sz="900" smtClean="0">
                          <a:solidFill>
                            <a:schemeClr val="tx1"/>
                          </a:solidFill>
                        </a:rPr>
                        <a:t>rights would need to be legal persons; MEM Issue Group for enforcement  could be organized as  legal person (depending on implementation).</a:t>
                      </a:r>
                    </a:p>
                  </a:txBody>
                  <a:tcPr marL="54395" marR="54395" marT="34056" marB="34056" anchor="ctr"/>
                </a:tc>
              </a:tr>
              <a:tr h="1885950">
                <a:tc rowSpan="2">
                  <a:txBody>
                    <a:bodyPr/>
                    <a:lstStyle/>
                    <a:p>
                      <a:pPr marL="171450" marR="0" indent="-171450">
                        <a:spcBef>
                          <a:spcPct val="0"/>
                        </a:spcBef>
                        <a:spcAft>
                          <a:spcPct val="0"/>
                        </a:spcAft>
                      </a:pPr>
                      <a:r>
                        <a:rPr lang="en-US" sz="900" smtClean="0">
                          <a:solidFill>
                            <a:schemeClr val="tx1"/>
                          </a:solidFill>
                        </a:rPr>
                        <a:t>Enforceability</a:t>
                      </a:r>
                    </a:p>
                    <a:p>
                      <a:pPr marL="171450" marR="0" indent="-171450">
                        <a:spcBef>
                          <a:spcPct val="0"/>
                        </a:spcBef>
                        <a:spcAft>
                          <a:spcPct val="0"/>
                        </a:spcAft>
                      </a:pPr>
                      <a:r>
                        <a:rPr lang="en-US" sz="900" smtClean="0">
                          <a:solidFill>
                            <a:schemeClr val="tx1"/>
                          </a:solidFill>
                        </a:rPr>
                        <a:t>of</a:t>
                      </a:r>
                    </a:p>
                    <a:p>
                      <a:pPr marL="171450" marR="0" indent="-171450">
                        <a:spcBef>
                          <a:spcPct val="0"/>
                        </a:spcBef>
                        <a:spcAft>
                          <a:spcPct val="0"/>
                        </a:spcAft>
                      </a:pPr>
                      <a:r>
                        <a:rPr lang="en-US" sz="900" smtClean="0">
                          <a:solidFill>
                            <a:schemeClr val="tx1"/>
                          </a:solidFill>
                        </a:rPr>
                        <a:t>community</a:t>
                      </a:r>
                    </a:p>
                    <a:p>
                      <a:pPr marL="171450" marR="0" indent="-171450">
                        <a:spcBef>
                          <a:spcPct val="0"/>
                        </a:spcBef>
                        <a:spcAft>
                          <a:spcPct val="0"/>
                        </a:spcAft>
                      </a:pPr>
                      <a:r>
                        <a:rPr lang="en-US" sz="900" smtClean="0">
                          <a:solidFill>
                            <a:schemeClr val="tx1"/>
                          </a:solidFill>
                        </a:rPr>
                        <a:t>powers</a:t>
                      </a:r>
                      <a:r>
                        <a:rPr lang="en-US" sz="900">
                          <a:solidFill>
                            <a:schemeClr val="tx1"/>
                          </a:solidFill>
                        </a:rPr>
                        <a:t>; </a:t>
                      </a:r>
                      <a:endParaRPr lang="en-US" sz="900" smtClean="0">
                        <a:solidFill>
                          <a:schemeClr val="tx1"/>
                        </a:solidFill>
                      </a:endParaRPr>
                    </a:p>
                    <a:p>
                      <a:pPr marL="171450" marR="0" indent="-171450">
                        <a:spcBef>
                          <a:spcPct val="0"/>
                        </a:spcBef>
                        <a:spcAft>
                          <a:spcPct val="0"/>
                        </a:spcAft>
                      </a:pPr>
                      <a:r>
                        <a:rPr lang="en-US" sz="900" smtClean="0">
                          <a:solidFill>
                            <a:schemeClr val="tx1"/>
                          </a:solidFill>
                        </a:rPr>
                        <a:t>susceptibility</a:t>
                      </a:r>
                    </a:p>
                    <a:p>
                      <a:pPr marL="171450" marR="0" indent="-171450">
                        <a:spcBef>
                          <a:spcPct val="0"/>
                        </a:spcBef>
                        <a:spcAft>
                          <a:spcPct val="0"/>
                        </a:spcAft>
                      </a:pPr>
                      <a:r>
                        <a:rPr lang="en-US" sz="900" smtClean="0">
                          <a:solidFill>
                            <a:schemeClr val="tx1"/>
                          </a:solidFill>
                        </a:rPr>
                        <a:t>to </a:t>
                      </a:r>
                    </a:p>
                    <a:p>
                      <a:pPr marL="171450" marR="0" indent="-171450">
                        <a:spcBef>
                          <a:spcPct val="0"/>
                        </a:spcBef>
                        <a:spcAft>
                          <a:spcPct val="0"/>
                        </a:spcAft>
                      </a:pPr>
                      <a:r>
                        <a:rPr lang="en-US" sz="900" smtClean="0">
                          <a:solidFill>
                            <a:schemeClr val="tx1"/>
                          </a:solidFill>
                        </a:rPr>
                        <a:t>lawsuits</a:t>
                      </a:r>
                    </a:p>
                    <a:p>
                      <a:pPr marL="171450" marR="0" indent="-171450">
                        <a:spcBef>
                          <a:spcPct val="0"/>
                        </a:spcBef>
                        <a:spcAft>
                          <a:spcPct val="0"/>
                        </a:spcAft>
                      </a:pPr>
                      <a:r>
                        <a:rPr lang="en-US" sz="900" smtClean="0">
                          <a:solidFill>
                            <a:schemeClr val="tx1"/>
                          </a:solidFill>
                        </a:rPr>
                        <a:t>regarding</a:t>
                      </a:r>
                    </a:p>
                    <a:p>
                      <a:pPr marL="171450" marR="0" indent="-171450">
                        <a:spcBef>
                          <a:spcPct val="0"/>
                        </a:spcBef>
                        <a:spcAft>
                          <a:spcPct val="0"/>
                        </a:spcAft>
                      </a:pPr>
                      <a:r>
                        <a:rPr lang="en-US" sz="900" smtClean="0">
                          <a:solidFill>
                            <a:schemeClr val="tx1"/>
                          </a:solidFill>
                        </a:rPr>
                        <a:t>internal</a:t>
                      </a:r>
                    </a:p>
                    <a:p>
                      <a:pPr marL="171450" marR="0" indent="-171450">
                        <a:spcBef>
                          <a:spcPct val="0"/>
                        </a:spcBef>
                        <a:spcAft>
                          <a:spcPct val="0"/>
                        </a:spcAft>
                      </a:pPr>
                      <a:r>
                        <a:rPr lang="en-US" sz="900" smtClean="0">
                          <a:solidFill>
                            <a:schemeClr val="tx1"/>
                          </a:solidFill>
                        </a:rPr>
                        <a:t>affairs</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trike="noStrike" smtClean="0">
                          <a:solidFill>
                            <a:schemeClr val="tx1"/>
                          </a:solidFill>
                        </a:rPr>
                        <a:t>Sole Member</a:t>
                      </a:r>
                      <a:r>
                        <a:rPr lang="en-US" sz="900" smtClean="0">
                          <a:solidFill>
                            <a:schemeClr val="tx1"/>
                          </a:solidFill>
                        </a:rPr>
                        <a:t> </a:t>
                      </a:r>
                      <a:r>
                        <a:rPr lang="en-US" sz="900">
                          <a:solidFill>
                            <a:schemeClr val="tx1"/>
                          </a:solidFill>
                        </a:rPr>
                        <a:t>can invoke IRP, agrees to be bound by internal IRP process.  Each SO/AC can invoke IRP. </a:t>
                      </a:r>
                      <a:r>
                        <a:rPr lang="en-US" sz="900" smtClean="0">
                          <a:solidFill>
                            <a:schemeClr val="tx1"/>
                          </a:solidFill>
                        </a:rPr>
                        <a:t> Sole Member would have legal capacity and standing to enforce IRP results in court.</a:t>
                      </a:r>
                    </a:p>
                    <a:p>
                      <a:pPr marL="0" marR="0">
                        <a:spcBef>
                          <a:spcPct val="0"/>
                        </a:spcBef>
                        <a:spcAft>
                          <a:spcPct val="0"/>
                        </a:spcAft>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No single SO/AC has standing to bring derivative suits against fiduciaries</a:t>
                      </a:r>
                      <a:r>
                        <a:rPr lang="en-US" sz="900" kern="1200" smtClean="0">
                          <a:solidFill>
                            <a:schemeClr val="tx1"/>
                          </a:solidFill>
                          <a:latin typeface="+mn-lt"/>
                          <a:ea typeface="+mn-ea"/>
                          <a:cs typeface="+mn-cs"/>
                        </a:rPr>
                        <a:t>.</a:t>
                      </a: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Sole Member would have clear rights to enforce results in California court and most other international courts.  Participants in Sole Member  unincorporated association would enforce their rights, even if not legal persons, through the Sole Member.  </a:t>
                      </a:r>
                    </a:p>
                    <a:p>
                      <a:pPr marL="0" marR="0">
                        <a:spcBef>
                          <a:spcPct val="0"/>
                        </a:spcBef>
                        <a:spcAft>
                          <a:spcPct val="0"/>
                        </a:spcAft>
                      </a:pP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trike="noStrike" smtClean="0">
                          <a:solidFill>
                            <a:schemeClr val="tx1"/>
                          </a:solidFill>
                        </a:rPr>
                        <a:t>Sole Designator </a:t>
                      </a:r>
                      <a:r>
                        <a:rPr lang="en-US" sz="900" smtClean="0">
                          <a:solidFill>
                            <a:schemeClr val="tx1"/>
                          </a:solidFill>
                        </a:rPr>
                        <a:t>can invoke IRP, agrees to be bound by internal IRP process.  Each SO/AC can invoke IRP. </a:t>
                      </a:r>
                      <a:r>
                        <a:rPr lang="en-US" sz="900" strike="noStrike" smtClean="0">
                          <a:solidFill>
                            <a:schemeClr val="tx1"/>
                          </a:solidFill>
                        </a:rPr>
                        <a:t>Sole Designator </a:t>
                      </a:r>
                      <a:r>
                        <a:rPr lang="en-US" sz="900" smtClean="0">
                          <a:solidFill>
                            <a:schemeClr val="tx1"/>
                          </a:solidFill>
                        </a:rPr>
                        <a:t>would have legal capacity and standing to enforce IRP results in court.</a:t>
                      </a:r>
                    </a:p>
                    <a:p>
                      <a:pPr marL="0" marR="0">
                        <a:spcBef>
                          <a:spcPct val="0"/>
                        </a:spcBef>
                        <a:spcAft>
                          <a:spcPct val="0"/>
                        </a:spcAft>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Neither the </a:t>
                      </a:r>
                      <a:r>
                        <a:rPr lang="en-US" sz="900" strike="noStrike" smtClean="0">
                          <a:solidFill>
                            <a:schemeClr val="tx1"/>
                          </a:solidFill>
                        </a:rPr>
                        <a:t>Sole Designator </a:t>
                      </a:r>
                      <a:r>
                        <a:rPr lang="en-US" sz="900" smtClean="0">
                          <a:solidFill>
                            <a:schemeClr val="tx1"/>
                          </a:solidFill>
                        </a:rPr>
                        <a:t>nor any individual SO/AC has standing to bring derivative suits against fiduciaries</a:t>
                      </a:r>
                      <a:r>
                        <a:rPr lang="en-US" sz="900" kern="1200" smtClean="0">
                          <a:solidFill>
                            <a:schemeClr val="tx1"/>
                          </a:solidFill>
                          <a:latin typeface="+mn-lt"/>
                          <a:ea typeface="+mn-ea"/>
                          <a:cs typeface="+mn-cs"/>
                        </a:rPr>
                        <a:t>.</a:t>
                      </a: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trike="noStrike" smtClean="0">
                          <a:solidFill>
                            <a:schemeClr val="tx1"/>
                          </a:solidFill>
                        </a:rPr>
                        <a:t>Sole Designator </a:t>
                      </a:r>
                      <a:r>
                        <a:rPr lang="en-US" sz="900" smtClean="0">
                          <a:solidFill>
                            <a:schemeClr val="tx1"/>
                          </a:solidFill>
                        </a:rPr>
                        <a:t>would have clear rights to enforce results in California court and most other international courts.  Participants in the </a:t>
                      </a:r>
                      <a:r>
                        <a:rPr lang="en-US" sz="900" strike="noStrike" smtClean="0">
                          <a:solidFill>
                            <a:schemeClr val="tx1"/>
                          </a:solidFill>
                        </a:rPr>
                        <a:t>Sole Designator </a:t>
                      </a:r>
                      <a:r>
                        <a:rPr lang="en-US" sz="900" smtClean="0">
                          <a:solidFill>
                            <a:schemeClr val="tx1"/>
                          </a:solidFill>
                        </a:rPr>
                        <a:t>unincorporated association would enforce their rights, even if not legal persons, through the </a:t>
                      </a:r>
                      <a:r>
                        <a:rPr lang="en-US" sz="900" strike="noStrike" smtClean="0">
                          <a:solidFill>
                            <a:schemeClr val="tx1"/>
                          </a:solidFill>
                        </a:rPr>
                        <a:t>Sole Designator.</a:t>
                      </a:r>
                      <a:endParaRPr lang="en-US" sz="900" smtClean="0">
                        <a:solidFill>
                          <a:schemeClr val="tx1"/>
                        </a:solidFill>
                      </a:endParaRPr>
                    </a:p>
                    <a:p>
                      <a:pPr marL="0" marR="0">
                        <a:spcBef>
                          <a:spcPct val="0"/>
                        </a:spcBef>
                        <a:spcAft>
                          <a:spcPct val="0"/>
                        </a:spcAft>
                      </a:pP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mtClean="0">
                          <a:solidFill>
                            <a:schemeClr val="tx1"/>
                          </a:solidFill>
                        </a:rPr>
                        <a:t>SO/AC can petition to invoke MEM Arbitration; upon reaching a certain threshold of SO/AC support a MEM Issue Group would be formed which  (depending upon implementation) could have standing under Bylaws and legal capacity to initiate and enforce arbitration.  Scope of permissible MEM arbitration (Fundamental Bylaw violation v. “new community power violation”) unclear.  SO/ACs may bring actions in CA courts seeking enforcement of MEM award, although this may require legal personhood.</a:t>
                      </a:r>
                    </a:p>
                    <a:p>
                      <a:pPr marL="0" marR="0">
                        <a:spcBef>
                          <a:spcPct val="0"/>
                        </a:spcBef>
                        <a:spcAft>
                          <a:spcPct val="0"/>
                        </a:spcAft>
                      </a:pPr>
                      <a:endParaRPr lang="en-US" sz="900" smtClean="0">
                        <a:solidFill>
                          <a:schemeClr val="tx1"/>
                        </a:solidFill>
                      </a:endParaRPr>
                    </a:p>
                    <a:p>
                      <a:pPr marL="0" marR="0">
                        <a:spcBef>
                          <a:spcPct val="0"/>
                        </a:spcBef>
                        <a:spcAft>
                          <a:spcPct val="0"/>
                        </a:spcAft>
                      </a:pPr>
                      <a:r>
                        <a:rPr lang="en-US" sz="900" smtClean="0">
                          <a:solidFill>
                            <a:schemeClr val="tx1"/>
                          </a:solidFill>
                        </a:rPr>
                        <a:t>No single SO/AC has standing to bring derivative suits against fiduciaries.  The MEM Issue Group, as a separate unincorporated association, would be part of each MEM.</a:t>
                      </a:r>
                      <a:endParaRPr lang="en-US" sz="900">
                        <a:solidFill>
                          <a:schemeClr val="tx1"/>
                        </a:solidFill>
                        <a:latin typeface="+mn-lt"/>
                        <a:ea typeface="Times New Roman"/>
                      </a:endParaRPr>
                    </a:p>
                  </a:txBody>
                  <a:tcPr marL="54395" marR="54395" marT="34056" marB="34056" anchor="ctr"/>
                </a:tc>
              </a:tr>
              <a:tr h="333375">
                <a:tc vMerge="1">
                  <a:txBody>
                    <a:bodyPr/>
                    <a:lstStyle/>
                    <a:p>
                      <a:endParaRPr lang="en-US"/>
                    </a:p>
                  </a:txBody>
                  <a:tcPr/>
                </a:tc>
                <a:tc gridSpan="3">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tx1"/>
                          </a:solidFill>
                        </a:rPr>
                        <a:t>Directors and officers can bring derivative suits; directors can sue to determine incumbency</a:t>
                      </a:r>
                      <a:r>
                        <a:rPr lang="en-US" sz="900" kern="1200" smtClean="0">
                          <a:solidFill>
                            <a:schemeClr val="tx1"/>
                          </a:solidFill>
                          <a:latin typeface="+mn-lt"/>
                          <a:ea typeface="+mn-ea"/>
                          <a:cs typeface="+mn-cs"/>
                        </a:rPr>
                        <a:t>.</a:t>
                      </a:r>
                      <a:endParaRPr lang="en-US" sz="900" smtClean="0">
                        <a:solidFill>
                          <a:schemeClr val="tx1"/>
                        </a:solidFill>
                        <a:latin typeface="+mn-lt"/>
                        <a:ea typeface="Times New Roman"/>
                      </a:endParaRPr>
                    </a:p>
                  </a:txBody>
                  <a:tcPr marL="54395" marR="54395" marT="34056" marB="34056" anchor="ctr">
                    <a:solidFill>
                      <a:schemeClr val="accent1">
                        <a:lumMod val="20000"/>
                        <a:lumOff val="80000"/>
                      </a:schemeClr>
                    </a:solidFill>
                  </a:tcPr>
                </a:tc>
                <a:tc hMerge="1">
                  <a:txBody>
                    <a:bodyPr/>
                    <a:lstStyle/>
                    <a:p>
                      <a:endParaRPr lang="en-US"/>
                    </a:p>
                  </a:txBody>
                  <a:tcPr/>
                </a:tc>
                <a:tc hMerge="1">
                  <a:txBody>
                    <a:bodyPr/>
                    <a:lstStyle/>
                    <a:p>
                      <a:endParaRPr lang="en-US"/>
                    </a:p>
                  </a:txBody>
                  <a:tcPr/>
                </a:tc>
              </a:tr>
            </a:tbl>
          </a:graphicData>
        </a:graphic>
      </p:graphicFrame>
      <p:sp>
        <p:nvSpPr>
          <p:cNvPr id="7" name="Rectangle 6"/>
          <p:cNvSpPr/>
          <p:nvPr/>
        </p:nvSpPr>
        <p:spPr>
          <a:xfrm>
            <a:off x="127247" y="6564618"/>
            <a:ext cx="8763000" cy="276999"/>
          </a:xfrm>
          <a:prstGeom prst="rect">
            <a:avLst/>
          </a:prstGeom>
        </p:spPr>
        <p:txBody>
          <a:bodyPr wrap="square">
            <a:spAutoFit/>
          </a:bodyPr>
          <a:lstStyle/>
          <a:p>
            <a:pPr algn="ctr"/>
            <a:r>
              <a:rPr lang="en-US" sz="1200" b="1" i="1" smtClean="0"/>
              <a:t>                                                                                               </a:t>
            </a:r>
            <a:endParaRPr lang="en-US" sz="1200"/>
          </a:p>
        </p:txBody>
      </p:sp>
      <p:sp>
        <p:nvSpPr>
          <p:cNvPr id="8" name="TextBox 7"/>
          <p:cNvSpPr txBox="1"/>
          <p:nvPr/>
        </p:nvSpPr>
        <p:spPr>
          <a:xfrm>
            <a:off x="127247" y="370298"/>
            <a:ext cx="8881286" cy="707886"/>
          </a:xfrm>
          <a:prstGeom prst="rect">
            <a:avLst/>
          </a:prstGeom>
          <a:noFill/>
        </p:spPr>
        <p:txBody>
          <a:bodyPr wrap="square" rtlCol="0">
            <a:spAutoFit/>
          </a:bodyPr>
          <a:lstStyle/>
          <a:p>
            <a:pPr lvl="0" algn="ctr" defTabSz="914400">
              <a:spcBef>
                <a:spcPct val="0"/>
              </a:spcBef>
            </a:pPr>
            <a:r>
              <a:rPr lang="en-US" sz="2000" smtClean="0">
                <a:solidFill>
                  <a:srgbClr val="0070C0"/>
                </a:solidFill>
                <a:latin typeface="Arial" pitchFamily="34" charset="0"/>
                <a:cs typeface="Arial" pitchFamily="34" charset="0"/>
              </a:rPr>
              <a:t>Key Characteristics Summary Comparison: </a:t>
            </a:r>
          </a:p>
          <a:p>
            <a:pPr lvl="0" algn="ctr" defTabSz="914400">
              <a:spcBef>
                <a:spcPct val="0"/>
              </a:spcBef>
            </a:pPr>
            <a:r>
              <a:rPr lang="en-US" sz="2000" smtClean="0">
                <a:solidFill>
                  <a:srgbClr val="0070C0"/>
                </a:solidFill>
                <a:latin typeface="Arial" pitchFamily="34" charset="0"/>
                <a:cs typeface="Arial" pitchFamily="34" charset="0"/>
              </a:rPr>
              <a:t>CMSM, CMSD, &amp; Board Proposal</a:t>
            </a:r>
            <a:endParaRPr lang="en-US" sz="2000" spc="-100">
              <a:solidFill>
                <a:srgbClr val="0070C0"/>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0" y="0"/>
            <a:ext cx="2895600" cy="329184"/>
          </a:xfrm>
        </p:spPr>
        <p:txBody>
          <a:bodyPr/>
          <a:lstStyle/>
          <a:p>
            <a:fld id="{CB790691-5A9E-4C92-90C7-4888153B4923}" type="datetime1">
              <a:rPr lang="en-US" smtClean="0"/>
              <a:t>9/28/2015</a:t>
            </a:fld>
            <a:endParaRPr lang="en-US"/>
          </a:p>
        </p:txBody>
      </p:sp>
      <p:sp>
        <p:nvSpPr>
          <p:cNvPr id="4" name="Slide Number Placeholder 3"/>
          <p:cNvSpPr>
            <a:spLocks noGrp="1"/>
          </p:cNvSpPr>
          <p:nvPr>
            <p:ph type="sldNum" sz="quarter" idx="12"/>
          </p:nvPr>
        </p:nvSpPr>
        <p:spPr/>
        <p:txBody>
          <a:bodyPr/>
          <a:lstStyle/>
          <a:p>
            <a:pPr algn="r"/>
            <a:fld id="{6C39E7C8-600F-A142-BBF0-CEF9FF1B63C7}" type="slidenum">
              <a:rPr lang="en-US" smtClean="0"/>
              <a:pPr algn="r"/>
              <a:t>11</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355425362"/>
              </p:ext>
            </p:extLst>
          </p:nvPr>
        </p:nvGraphicFramePr>
        <p:xfrm>
          <a:off x="97611" y="1067395"/>
          <a:ext cx="8940558" cy="5529960"/>
        </p:xfrm>
        <a:graphic>
          <a:graphicData uri="http://schemas.openxmlformats.org/drawingml/2006/table">
            <a:tbl>
              <a:tblPr firstRow="1" bandRow="1">
                <a:tableStyleId>{5C22544A-7EE6-4342-B048-85BDC9FD1C3A}</a:tableStyleId>
              </a:tblPr>
              <a:tblGrid>
                <a:gridCol w="896692"/>
                <a:gridCol w="2562880"/>
                <a:gridCol w="2740493"/>
                <a:gridCol w="2740493"/>
              </a:tblGrid>
              <a:tr h="53612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------------------Key Characteristic</a:t>
                      </a:r>
                    </a:p>
                  </a:txBody>
                  <a:tcPr marL="54093" marR="54093" marT="33867" marB="33867"/>
                </a:tc>
                <a:tc>
                  <a:txBody>
                    <a:bodyPr/>
                    <a:lstStyle/>
                    <a:p>
                      <a:pPr marL="0" marR="0" algn="ctr">
                        <a:spcBef>
                          <a:spcPct val="0"/>
                        </a:spcBef>
                        <a:spcAft>
                          <a:spcPct val="0"/>
                        </a:spcAft>
                      </a:pPr>
                      <a:r>
                        <a:rPr lang="en-US" sz="900">
                          <a:solidFill>
                            <a:schemeClr val="bg1"/>
                          </a:solidFill>
                        </a:rPr>
                        <a:t>Community Mechanism as Sole Member Model</a:t>
                      </a:r>
                      <a:endParaRPr lang="en-US" sz="900">
                        <a:solidFill>
                          <a:schemeClr val="bg1"/>
                        </a:solidFill>
                        <a:latin typeface="+mn-lt"/>
                        <a:ea typeface="Times New Roman"/>
                      </a:endParaRPr>
                    </a:p>
                  </a:txBody>
                  <a:tcPr marL="54093" marR="54093" marT="33867" marB="33867"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marL="54093" marR="54093" marT="33867" marB="33867" anchor="ctr"/>
                </a:tc>
                <a:tc>
                  <a:txBody>
                    <a:bodyPr/>
                    <a:lstStyle/>
                    <a:p>
                      <a:pPr marL="0" marR="0" algn="ctr">
                        <a:spcBef>
                          <a:spcPct val="0"/>
                        </a:spcBef>
                        <a:spcAft>
                          <a:spcPct val="0"/>
                        </a:spcAft>
                      </a:pPr>
                      <a:r>
                        <a:rPr lang="en-US" sz="900" smtClean="0">
                          <a:solidFill>
                            <a:schemeClr val="bg1"/>
                          </a:solidFill>
                        </a:rPr>
                        <a:t>ICANN Board Proposal</a:t>
                      </a:r>
                      <a:endParaRPr lang="en-US" sz="900">
                        <a:solidFill>
                          <a:schemeClr val="bg1"/>
                        </a:solidFill>
                        <a:latin typeface="+mn-lt"/>
                        <a:ea typeface="Times New Roman"/>
                      </a:endParaRPr>
                    </a:p>
                  </a:txBody>
                  <a:tcPr marL="54093" marR="54093" marT="33867" marB="33867" anchor="ctr"/>
                </a:tc>
              </a:tr>
              <a:tr h="1943100">
                <a:tc>
                  <a:txBody>
                    <a:bodyPr/>
                    <a:lstStyle/>
                    <a:p>
                      <a:pPr marL="171450" marR="0" indent="-171450" algn="l">
                        <a:spcBef>
                          <a:spcPct val="0"/>
                        </a:spcBef>
                        <a:spcAft>
                          <a:spcPct val="0"/>
                        </a:spcAft>
                      </a:pPr>
                      <a:r>
                        <a:rPr lang="en-US" sz="900" smtClean="0">
                          <a:solidFill>
                            <a:schemeClr val="tx1"/>
                          </a:solidFill>
                        </a:rPr>
                        <a:t>Enforcement </a:t>
                      </a:r>
                    </a:p>
                    <a:p>
                      <a:pPr marL="171450" marR="0" indent="-171450" algn="l">
                        <a:spcBef>
                          <a:spcPct val="0"/>
                        </a:spcBef>
                        <a:spcAft>
                          <a:spcPct val="0"/>
                        </a:spcAft>
                      </a:pPr>
                      <a:r>
                        <a:rPr lang="en-US" sz="900" smtClean="0">
                          <a:solidFill>
                            <a:schemeClr val="tx1"/>
                          </a:solidFill>
                        </a:rPr>
                        <a:t>uncertainties</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mtClean="0">
                          <a:solidFill>
                            <a:schemeClr val="tx1"/>
                          </a:solidFill>
                          <a:latin typeface="+mn-lt"/>
                          <a:ea typeface="Times New Roman"/>
                        </a:rPr>
                        <a:t>Sole Member will have ability to enforce its powers. Enforceability of rights of participants in Sole Member unincorporated association is unclear, especially where some participants are not legal persons. </a:t>
                      </a:r>
                      <a:endParaRPr lang="en-US" sz="900">
                        <a:solidFill>
                          <a:schemeClr val="tx1"/>
                        </a:solidFill>
                        <a:latin typeface="+mn-lt"/>
                        <a:ea typeface="Times New Roman"/>
                      </a:endParaRPr>
                    </a:p>
                  </a:txBody>
                  <a:tcPr marL="54395" marR="54395" marT="34056" marB="34056"/>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strike="noStrike" smtClean="0">
                          <a:solidFill>
                            <a:schemeClr val="tx1"/>
                          </a:solidFill>
                        </a:rPr>
                        <a:t>Sole Designator </a:t>
                      </a:r>
                      <a:r>
                        <a:rPr lang="en-US" sz="900" smtClean="0">
                          <a:solidFill>
                            <a:schemeClr val="tx1"/>
                          </a:solidFill>
                          <a:latin typeface="+mn-lt"/>
                          <a:ea typeface="Times New Roman"/>
                        </a:rPr>
                        <a:t>will have ability to enforce its powers. Enforceability of rights of participants in </a:t>
                      </a:r>
                      <a:r>
                        <a:rPr lang="en-US" sz="900" strike="noStrike" smtClean="0">
                          <a:solidFill>
                            <a:schemeClr val="tx1"/>
                          </a:solidFill>
                        </a:rPr>
                        <a:t>Sole Designator </a:t>
                      </a:r>
                      <a:r>
                        <a:rPr lang="en-US" sz="900" smtClean="0">
                          <a:solidFill>
                            <a:schemeClr val="tx1"/>
                          </a:solidFill>
                          <a:latin typeface="+mn-lt"/>
                          <a:ea typeface="Times New Roman"/>
                        </a:rPr>
                        <a:t>unincorporated association is unclear, especially where some participants are not legal persons. </a:t>
                      </a:r>
                    </a:p>
                    <a:p>
                      <a:pPr marL="0" marR="0" indent="0" algn="l" defTabSz="914400" rtl="0" eaLnBrk="1" fontAlgn="auto" latinLnBrk="0" hangingPunct="1">
                        <a:lnSpc>
                          <a:spcPct val="100000"/>
                        </a:lnSpc>
                        <a:spcBef>
                          <a:spcPct val="0"/>
                        </a:spcBef>
                        <a:spcAft>
                          <a:spcPct val="0"/>
                        </a:spcAft>
                        <a:buClrTx/>
                        <a:buSzTx/>
                        <a:buFontTx/>
                        <a:buNone/>
                      </a:pPr>
                      <a:endParaRPr lang="en-US" sz="900">
                        <a:solidFill>
                          <a:schemeClr val="tx1"/>
                        </a:solidFill>
                        <a:latin typeface="+mn-lt"/>
                        <a:ea typeface="Times New Roman"/>
                      </a:endParaRPr>
                    </a:p>
                  </a:txBody>
                  <a:tcPr marL="54395" marR="54395" marT="34056" marB="34056"/>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SO/AC power limited by law, including fiduciary duties, which could result in specific Bylaws provisions being invalidated rather than enforced by a court.</a:t>
                      </a:r>
                    </a:p>
                    <a:p>
                      <a:pPr marL="0" marR="0" indent="0" algn="l" defTabSz="914400" rtl="0" eaLnBrk="1" fontAlgn="auto" latinLnBrk="0" hangingPunct="1">
                        <a:lnSpc>
                          <a:spcPct val="100000"/>
                        </a:lnSpc>
                        <a:spcBef>
                          <a:spcPct val="0"/>
                        </a:spcBef>
                        <a:spcAft>
                          <a:spcPct val="0"/>
                        </a:spcAft>
                        <a:buClrTx/>
                        <a:buSzTx/>
                        <a:buFontTx/>
                        <a:buNone/>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Lack of clarity  (similar to status quo ) regarding whether SO/ACs are designators with rights </a:t>
                      </a:r>
                      <a:r>
                        <a:rPr lang="en-US" sz="900" strike="noStrike" smtClean="0">
                          <a:solidFill>
                            <a:schemeClr val="tx1"/>
                          </a:solidFill>
                        </a:rPr>
                        <a:t>inherent under CA law </a:t>
                      </a:r>
                      <a:r>
                        <a:rPr lang="en-US" sz="900" smtClean="0">
                          <a:solidFill>
                            <a:schemeClr val="tx1"/>
                          </a:solidFill>
                        </a:rPr>
                        <a:t>(e.g., individual director removal powers).  </a:t>
                      </a:r>
                      <a:endParaRPr lang="en-US" sz="900" i="1"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latin typeface="+mn-lt"/>
                          <a:ea typeface="Times New Roman"/>
                        </a:rPr>
                        <a:t>MEM process would result in a </a:t>
                      </a:r>
                      <a:r>
                        <a:rPr lang="en-US" sz="900" strike="noStrike" smtClean="0">
                          <a:solidFill>
                            <a:schemeClr val="tx1"/>
                          </a:solidFill>
                          <a:latin typeface="+mn-lt"/>
                          <a:ea typeface="Times New Roman"/>
                        </a:rPr>
                        <a:t>decision </a:t>
                      </a:r>
                      <a:r>
                        <a:rPr lang="en-US" sz="900" smtClean="0">
                          <a:solidFill>
                            <a:schemeClr val="tx1"/>
                          </a:solidFill>
                          <a:latin typeface="+mn-lt"/>
                          <a:ea typeface="Times New Roman"/>
                        </a:rPr>
                        <a:t>that could be enforced by the MEM Issue Group  (depending upon implementation) in California state court</a:t>
                      </a:r>
                      <a:r>
                        <a:rPr lang="en-US" sz="900" smtClean="0">
                          <a:solidFill>
                            <a:schemeClr val="tx1"/>
                          </a:solidFill>
                          <a:latin typeface="+mn-lt"/>
                          <a:ea typeface="+mn-ea"/>
                        </a:rPr>
                        <a:t>.  </a:t>
                      </a:r>
                    </a:p>
                    <a:p>
                      <a:pPr marL="0" marR="0" indent="0" algn="l" defTabSz="914400" rtl="0" eaLnBrk="1" fontAlgn="auto" latinLnBrk="0" hangingPunct="1">
                        <a:lnSpc>
                          <a:spcPct val="100000"/>
                        </a:lnSpc>
                        <a:spcBef>
                          <a:spcPct val="0"/>
                        </a:spcBef>
                        <a:spcAft>
                          <a:spcPct val="0"/>
                        </a:spcAft>
                        <a:buClrTx/>
                        <a:buSzTx/>
                        <a:buFontTx/>
                        <a:buNone/>
                      </a:pPr>
                      <a:br>
                        <a:rPr lang="en-US" sz="900" smtClean="0">
                          <a:solidFill>
                            <a:schemeClr val="tx1"/>
                          </a:solidFill>
                          <a:latin typeface="+mn-lt"/>
                          <a:ea typeface="+mn-ea"/>
                        </a:rPr>
                      </a:br>
                      <a:r>
                        <a:rPr lang="en-US" sz="900" smtClean="0">
                          <a:solidFill>
                            <a:schemeClr val="tx1"/>
                          </a:solidFill>
                        </a:rPr>
                        <a:t>Scope of  Board ability to subject exercise of fiduciary duties to review by SOs/ACs or arbitral process uncertain</a:t>
                      </a:r>
                      <a:r>
                        <a:rPr lang="en-US" sz="900" kern="1200" smtClean="0">
                          <a:solidFill>
                            <a:schemeClr val="tx1"/>
                          </a:solidFill>
                          <a:latin typeface="+mn-lt"/>
                          <a:ea typeface="+mn-ea"/>
                          <a:cs typeface="+mn-cs"/>
                        </a:rPr>
                        <a:t>.</a:t>
                      </a:r>
                      <a:endParaRPr lang="en-US" sz="900" smtClean="0">
                        <a:solidFill>
                          <a:schemeClr val="tx1"/>
                        </a:solidFill>
                      </a:endParaRPr>
                    </a:p>
                  </a:txBody>
                  <a:tcPr marL="54395" marR="54395" marT="34056" marB="34056" anchor="ctr"/>
                </a:tc>
              </a:tr>
              <a:tr h="552450">
                <a:tc rowSpan="2">
                  <a:txBody>
                    <a:bodyPr/>
                    <a:lstStyle/>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ICANN </a:t>
                      </a:r>
                    </a:p>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capture by</a:t>
                      </a:r>
                    </a:p>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single</a:t>
                      </a:r>
                    </a:p>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stakeholder</a:t>
                      </a:r>
                    </a:p>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group</a:t>
                      </a:r>
                      <a:endParaRPr lang="en-US" sz="900" kern="1200">
                        <a:solidFill>
                          <a:schemeClr val="tx1"/>
                        </a:solidFill>
                        <a:latin typeface="+mn-lt"/>
                        <a:ea typeface="+mn-ea"/>
                        <a:cs typeface="+mn-cs"/>
                      </a:endParaRPr>
                    </a:p>
                  </a:txBody>
                  <a:tcPr marL="54093" marR="54093" marT="33867" marB="33867" anchor="ctr"/>
                </a:tc>
                <a:tc>
                  <a:txBody>
                    <a:bodyPr/>
                    <a:lstStyle/>
                    <a:p>
                      <a:pPr marL="0" marR="0">
                        <a:spcBef>
                          <a:spcPct val="0"/>
                        </a:spcBef>
                        <a:spcAft>
                          <a:spcPct val="0"/>
                        </a:spcAft>
                      </a:pPr>
                      <a:r>
                        <a:rPr lang="en-US" sz="900" b="1">
                          <a:solidFill>
                            <a:schemeClr val="tx1"/>
                          </a:solidFill>
                        </a:rPr>
                        <a:t>Likelihood:  </a:t>
                      </a:r>
                      <a:r>
                        <a:rPr lang="en-US" sz="900">
                          <a:solidFill>
                            <a:schemeClr val="tx1"/>
                          </a:solidFill>
                        </a:rPr>
                        <a:t>Very </a:t>
                      </a:r>
                      <a:r>
                        <a:rPr lang="en-US" sz="900" smtClean="0">
                          <a:solidFill>
                            <a:schemeClr val="tx1"/>
                          </a:solidFill>
                        </a:rPr>
                        <a:t>low likelihood of capture of Sole Member by single stakeholder group; Board controls ICANN in absence of Sole Member action on community powers.  </a:t>
                      </a:r>
                      <a:endParaRPr lang="en-US" sz="900" strike="sngStrike">
                        <a:solidFill>
                          <a:schemeClr val="tx1"/>
                        </a:solidFill>
                        <a:latin typeface="+mn-lt"/>
                        <a:ea typeface="Times New Roman"/>
                      </a:endParaRPr>
                    </a:p>
                  </a:txBody>
                  <a:tcPr marL="54093" marR="54093" marT="33867" marB="33867"/>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b="1" smtClean="0">
                          <a:solidFill>
                            <a:schemeClr val="tx1"/>
                          </a:solidFill>
                        </a:rPr>
                        <a:t>Likelihood:  </a:t>
                      </a:r>
                      <a:r>
                        <a:rPr lang="en-US" sz="900" smtClean="0">
                          <a:solidFill>
                            <a:schemeClr val="tx1"/>
                          </a:solidFill>
                        </a:rPr>
                        <a:t>Very low likelihood of capture of </a:t>
                      </a:r>
                      <a:r>
                        <a:rPr lang="en-US" sz="900" strike="noStrike" smtClean="0">
                          <a:solidFill>
                            <a:schemeClr val="tx1"/>
                          </a:solidFill>
                        </a:rPr>
                        <a:t>Sole Designator </a:t>
                      </a:r>
                      <a:r>
                        <a:rPr lang="en-US" sz="900" smtClean="0">
                          <a:solidFill>
                            <a:schemeClr val="tx1"/>
                          </a:solidFill>
                        </a:rPr>
                        <a:t>by single stakeholder group; Board controls ICANN in absence of </a:t>
                      </a:r>
                      <a:r>
                        <a:rPr lang="en-US" sz="900" strike="noStrike" smtClean="0">
                          <a:solidFill>
                            <a:schemeClr val="tx1"/>
                          </a:solidFill>
                        </a:rPr>
                        <a:t>Sole Designator </a:t>
                      </a:r>
                      <a:r>
                        <a:rPr lang="en-US" sz="900" smtClean="0">
                          <a:solidFill>
                            <a:schemeClr val="tx1"/>
                          </a:solidFill>
                        </a:rPr>
                        <a:t>action on its community powers, which are more limited than in CMSM model.</a:t>
                      </a:r>
                      <a:endParaRPr lang="en-US" sz="900" strike="sngStrike" smtClean="0">
                        <a:solidFill>
                          <a:schemeClr val="tx1"/>
                        </a:solidFill>
                        <a:latin typeface="+mn-lt"/>
                        <a:ea typeface="Times New Roman"/>
                      </a:endParaRPr>
                    </a:p>
                    <a:p>
                      <a:pPr marL="0" marR="0">
                        <a:spcBef>
                          <a:spcPct val="0"/>
                        </a:spcBef>
                        <a:spcAft>
                          <a:spcPct val="0"/>
                        </a:spcAft>
                      </a:pPr>
                      <a:endParaRPr lang="en-US" sz="900" strike="sngStrike" smtClean="0">
                        <a:solidFill>
                          <a:schemeClr val="tx1"/>
                        </a:solidFill>
                      </a:endParaRPr>
                    </a:p>
                  </a:txBody>
                  <a:tcPr marL="54093" marR="54093" marT="33867" marB="33867"/>
                </a:tc>
                <a:tc>
                  <a:txBody>
                    <a:bodyPr/>
                    <a:lstStyle/>
                    <a:p>
                      <a:pPr marL="0" marR="0">
                        <a:spcBef>
                          <a:spcPct val="0"/>
                        </a:spcBef>
                        <a:spcAft>
                          <a:spcPct val="0"/>
                        </a:spcAft>
                      </a:pPr>
                      <a:r>
                        <a:rPr lang="en-US" sz="900" b="1" smtClean="0">
                          <a:solidFill>
                            <a:schemeClr val="tx1"/>
                          </a:solidFill>
                        </a:rPr>
                        <a:t>Likelihood:</a:t>
                      </a:r>
                      <a:r>
                        <a:rPr lang="en-US" sz="900" b="0">
                          <a:solidFill>
                            <a:schemeClr val="tx1"/>
                          </a:solidFill>
                        </a:rPr>
                        <a:t> </a:t>
                      </a:r>
                      <a:r>
                        <a:rPr lang="en-US" sz="900" b="0" smtClean="0">
                          <a:solidFill>
                            <a:schemeClr val="tx1"/>
                          </a:solidFill>
                        </a:rPr>
                        <a:t> V</a:t>
                      </a:r>
                      <a:r>
                        <a:rPr lang="en-US" sz="900" smtClean="0">
                          <a:solidFill>
                            <a:schemeClr val="tx1"/>
                          </a:solidFill>
                        </a:rPr>
                        <a:t>ery low likelihood of capture of MEM process by single stakeholder group; Board controls ICANN in absence of enforceable MEM arbitration decision on Fundamental Bylaws.  </a:t>
                      </a:r>
                      <a:endParaRPr lang="en-US" sz="900" strike="sngStrike" smtClean="0">
                        <a:solidFill>
                          <a:schemeClr val="tx1"/>
                        </a:solidFill>
                      </a:endParaRPr>
                    </a:p>
                  </a:txBody>
                  <a:tcPr marL="54093" marR="54093" marT="33867" marB="33867"/>
                </a:tc>
              </a:tr>
              <a:tr h="457200">
                <a:tc vMerge="1">
                  <a:txBody>
                    <a:bodyPr/>
                    <a:lstStyle/>
                    <a:p>
                      <a:endParaRPr lang="en-US"/>
                    </a:p>
                  </a:txBody>
                  <a:tcPr/>
                </a:tc>
                <a:tc>
                  <a:txBody>
                    <a:bodyPr/>
                    <a:lstStyle/>
                    <a:p>
                      <a:pPr marL="0" marR="0">
                        <a:spcBef>
                          <a:spcPct val="0"/>
                        </a:spcBef>
                        <a:spcAft>
                          <a:spcPct val="0"/>
                        </a:spcAft>
                      </a:pPr>
                      <a:r>
                        <a:rPr lang="en-US" sz="900" b="1" smtClean="0">
                          <a:solidFill>
                            <a:schemeClr val="tx1"/>
                          </a:solidFill>
                        </a:rPr>
                        <a:t>Consequences:  </a:t>
                      </a:r>
                      <a:r>
                        <a:rPr lang="en-US" sz="900" smtClean="0">
                          <a:solidFill>
                            <a:schemeClr val="tx1"/>
                          </a:solidFill>
                        </a:rPr>
                        <a:t>If Sole Member is captured, </a:t>
                      </a:r>
                      <a:r>
                        <a:rPr lang="en-US" sz="900" b="0" smtClean="0">
                          <a:solidFill>
                            <a:schemeClr val="tx1"/>
                          </a:solidFill>
                        </a:rPr>
                        <a:t>f</a:t>
                      </a:r>
                      <a:r>
                        <a:rPr lang="en-US" sz="900" smtClean="0">
                          <a:solidFill>
                            <a:schemeClr val="tx1"/>
                          </a:solidFill>
                        </a:rPr>
                        <a:t>ull </a:t>
                      </a:r>
                      <a:r>
                        <a:rPr lang="en-US" sz="900">
                          <a:solidFill>
                            <a:schemeClr val="tx1"/>
                          </a:solidFill>
                        </a:rPr>
                        <a:t>power of member held by single stakeholder </a:t>
                      </a:r>
                      <a:r>
                        <a:rPr lang="en-US" sz="900" smtClean="0">
                          <a:solidFill>
                            <a:schemeClr val="tx1"/>
                          </a:solidFill>
                        </a:rPr>
                        <a:t>group. </a:t>
                      </a:r>
                      <a:endParaRPr lang="en-US" sz="900" strike="sngStrike" smtClean="0">
                        <a:solidFill>
                          <a:schemeClr val="tx1"/>
                        </a:solidFill>
                      </a:endParaRPr>
                    </a:p>
                    <a:p>
                      <a:pPr marL="0" marR="0">
                        <a:spcBef>
                          <a:spcPct val="0"/>
                        </a:spcBef>
                        <a:spcAft>
                          <a:spcPct val="0"/>
                        </a:spcAft>
                      </a:pPr>
                      <a:endParaRPr lang="en-US" sz="900" smtClean="0">
                        <a:solidFill>
                          <a:schemeClr val="tx1"/>
                        </a:solidFill>
                        <a:latin typeface="+mn-lt"/>
                        <a:ea typeface="Times New Roman"/>
                      </a:endParaRPr>
                    </a:p>
                  </a:txBody>
                  <a:tcPr marL="54093" marR="54093" marT="33867" marB="33867">
                    <a:solidFill>
                      <a:schemeClr val="accent1">
                        <a:lumMod val="40000"/>
                        <a:lumOff val="60000"/>
                      </a:schemeClr>
                    </a:solidFill>
                  </a:tcPr>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b="1" smtClean="0">
                          <a:solidFill>
                            <a:schemeClr val="tx1"/>
                          </a:solidFill>
                        </a:rPr>
                        <a:t>Consequences:  </a:t>
                      </a:r>
                      <a:r>
                        <a:rPr lang="en-US" sz="900" smtClean="0">
                          <a:solidFill>
                            <a:schemeClr val="tx1"/>
                          </a:solidFill>
                        </a:rPr>
                        <a:t>If </a:t>
                      </a:r>
                      <a:r>
                        <a:rPr lang="en-US" sz="900" strike="noStrike" smtClean="0">
                          <a:solidFill>
                            <a:schemeClr val="tx1"/>
                          </a:solidFill>
                        </a:rPr>
                        <a:t>Sole Designator </a:t>
                      </a:r>
                      <a:r>
                        <a:rPr lang="en-US" sz="900" smtClean="0">
                          <a:solidFill>
                            <a:schemeClr val="tx1"/>
                          </a:solidFill>
                        </a:rPr>
                        <a:t>is captured, </a:t>
                      </a:r>
                      <a:r>
                        <a:rPr lang="en-US" sz="900" b="0" smtClean="0">
                          <a:solidFill>
                            <a:schemeClr val="tx1"/>
                          </a:solidFill>
                        </a:rPr>
                        <a:t>Designator’s specified powers under Articles/Bylaws </a:t>
                      </a:r>
                      <a:r>
                        <a:rPr lang="en-US" sz="900" smtClean="0">
                          <a:solidFill>
                            <a:schemeClr val="tx1"/>
                          </a:solidFill>
                        </a:rPr>
                        <a:t>held by single stakeholder group. </a:t>
                      </a:r>
                      <a:endParaRPr lang="en-US" sz="900" strike="sngStrike" smtClean="0">
                        <a:solidFill>
                          <a:schemeClr val="tx1"/>
                        </a:solidFill>
                      </a:endParaRPr>
                    </a:p>
                    <a:p>
                      <a:pPr marL="0" marR="0">
                        <a:spcBef>
                          <a:spcPct val="0"/>
                        </a:spcBef>
                        <a:spcAft>
                          <a:spcPct val="0"/>
                        </a:spcAft>
                      </a:pPr>
                      <a:endParaRPr lang="en-US" sz="900" strike="sngStrike" smtClean="0">
                        <a:solidFill>
                          <a:schemeClr val="tx1"/>
                        </a:solidFill>
                      </a:endParaRPr>
                    </a:p>
                  </a:txBody>
                  <a:tcPr marL="54093" marR="54093" marT="33867" marB="33867">
                    <a:solidFill>
                      <a:schemeClr val="accent1">
                        <a:lumMod val="40000"/>
                        <a:lumOff val="60000"/>
                      </a:schemeClr>
                    </a:solidFill>
                  </a:tcPr>
                </a:tc>
                <a:tc>
                  <a:txBody>
                    <a:bodyPr/>
                    <a:lstStyle/>
                    <a:p>
                      <a:pPr marL="0" marR="0">
                        <a:spcBef>
                          <a:spcPct val="0"/>
                        </a:spcBef>
                        <a:spcAft>
                          <a:spcPct val="0"/>
                        </a:spcAft>
                      </a:pPr>
                      <a:r>
                        <a:rPr lang="en-US" sz="900" b="1">
                          <a:solidFill>
                            <a:schemeClr val="tx1"/>
                          </a:solidFill>
                        </a:rPr>
                        <a:t>Consequences: </a:t>
                      </a:r>
                      <a:r>
                        <a:rPr lang="en-US" sz="900" strike="noStrike" smtClean="0">
                          <a:solidFill>
                            <a:schemeClr val="tx1"/>
                          </a:solidFill>
                        </a:rPr>
                        <a:t>If MEM process captured, MEM process may be invoked by single stakeholder; possible excessive arbitration. </a:t>
                      </a:r>
                      <a:endParaRPr lang="en-US" sz="900" strike="sngStrike" smtClean="0">
                        <a:solidFill>
                          <a:schemeClr val="tx1"/>
                        </a:solidFill>
                      </a:endParaRPr>
                    </a:p>
                  </a:txBody>
                  <a:tcPr marL="54093" marR="54093" marT="33867" marB="33867">
                    <a:solidFill>
                      <a:schemeClr val="accent1">
                        <a:lumMod val="40000"/>
                        <a:lumOff val="60000"/>
                      </a:schemeClr>
                    </a:solidFill>
                  </a:tcPr>
                </a:tc>
              </a:tr>
              <a:tr h="1006686">
                <a:tc>
                  <a:txBody>
                    <a:bodyPr/>
                    <a:lstStyle/>
                    <a:p>
                      <a:pPr marL="171450" marR="0" indent="-171450" algn="l">
                        <a:spcBef>
                          <a:spcPct val="0"/>
                        </a:spcBef>
                        <a:spcAft>
                          <a:spcPct val="0"/>
                        </a:spcAft>
                      </a:pPr>
                      <a:r>
                        <a:rPr lang="en-US" sz="900" smtClean="0">
                          <a:solidFill>
                            <a:schemeClr val="tx1"/>
                          </a:solidFill>
                        </a:rPr>
                        <a:t>Changes to</a:t>
                      </a:r>
                    </a:p>
                    <a:p>
                      <a:pPr marL="171450" marR="0" indent="-171450" algn="l">
                        <a:spcBef>
                          <a:spcPct val="0"/>
                        </a:spcBef>
                        <a:spcAft>
                          <a:spcPct val="0"/>
                        </a:spcAft>
                      </a:pPr>
                      <a:r>
                        <a:rPr lang="en-US" sz="900" smtClean="0">
                          <a:solidFill>
                            <a:schemeClr val="tx1"/>
                          </a:solidFill>
                        </a:rPr>
                        <a:t>ICANN</a:t>
                      </a:r>
                    </a:p>
                    <a:p>
                      <a:pPr marL="171450" marR="0" indent="-171450" algn="l">
                        <a:spcBef>
                          <a:spcPct val="0"/>
                        </a:spcBef>
                        <a:spcAft>
                          <a:spcPct val="0"/>
                        </a:spcAft>
                      </a:pPr>
                      <a:r>
                        <a:rPr lang="en-US" sz="900" smtClean="0">
                          <a:solidFill>
                            <a:schemeClr val="tx1"/>
                          </a:solidFill>
                        </a:rPr>
                        <a:t>governing</a:t>
                      </a:r>
                    </a:p>
                    <a:p>
                      <a:pPr marL="171450" marR="0" indent="-171450" algn="l">
                        <a:spcBef>
                          <a:spcPct val="0"/>
                        </a:spcBef>
                        <a:spcAft>
                          <a:spcPct val="0"/>
                        </a:spcAft>
                      </a:pPr>
                      <a:r>
                        <a:rPr lang="en-US" sz="900" smtClean="0">
                          <a:solidFill>
                            <a:schemeClr val="tx1"/>
                          </a:solidFill>
                        </a:rPr>
                        <a:t>documents</a:t>
                      </a:r>
                      <a:endParaRPr lang="en-US" sz="900">
                        <a:solidFill>
                          <a:schemeClr val="tx1"/>
                        </a:solidFill>
                        <a:latin typeface="+mn-lt"/>
                        <a:ea typeface="Times New Roman"/>
                      </a:endParaRPr>
                    </a:p>
                  </a:txBody>
                  <a:tcPr marL="54093" marR="54093" marT="33867" marB="33867" anchor="ctr">
                    <a:solidFill>
                      <a:schemeClr val="accent1">
                        <a:lumMod val="20000"/>
                        <a:lumOff val="80000"/>
                      </a:schemeClr>
                    </a:solidFill>
                  </a:tcPr>
                </a:tc>
                <a:tc>
                  <a:txBody>
                    <a:bodyPr/>
                    <a:lstStyle/>
                    <a:p>
                      <a:pPr marL="0" marR="0">
                        <a:spcBef>
                          <a:spcPct val="0"/>
                        </a:spcBef>
                        <a:spcAft>
                          <a:spcPct val="0"/>
                        </a:spcAft>
                      </a:pPr>
                      <a:r>
                        <a:rPr lang="en-US" sz="900" b="1" smtClean="0">
                          <a:solidFill>
                            <a:schemeClr val="tx1"/>
                          </a:solidFill>
                        </a:rPr>
                        <a:t>Moderate:  </a:t>
                      </a:r>
                      <a:r>
                        <a:rPr lang="en-US" sz="900" smtClean="0">
                          <a:solidFill>
                            <a:schemeClr val="tx1"/>
                          </a:solidFill>
                        </a:rPr>
                        <a:t>Need  to amend Bylaws </a:t>
                      </a:r>
                      <a:r>
                        <a:rPr lang="en-US" sz="900">
                          <a:solidFill>
                            <a:schemeClr val="tx1"/>
                          </a:solidFill>
                        </a:rPr>
                        <a:t>to:</a:t>
                      </a:r>
                    </a:p>
                    <a:p>
                      <a:pPr marL="0" marR="0">
                        <a:spcBef>
                          <a:spcPct val="0"/>
                        </a:spcBef>
                        <a:spcAft>
                          <a:spcPct val="0"/>
                        </a:spcAft>
                        <a:buFontTx/>
                        <a:buChar char="-"/>
                      </a:pPr>
                      <a:r>
                        <a:rPr lang="en-US" sz="900" smtClean="0">
                          <a:solidFill>
                            <a:schemeClr val="tx1"/>
                          </a:solidFill>
                        </a:rPr>
                        <a:t> set </a:t>
                      </a:r>
                      <a:r>
                        <a:rPr lang="en-US" sz="900">
                          <a:solidFill>
                            <a:schemeClr val="tx1"/>
                          </a:solidFill>
                        </a:rPr>
                        <a:t>up community mechanism as </a:t>
                      </a:r>
                      <a:r>
                        <a:rPr lang="en-US" sz="900" smtClean="0">
                          <a:solidFill>
                            <a:schemeClr val="tx1"/>
                          </a:solidFill>
                        </a:rPr>
                        <a:t>Sole Member</a:t>
                      </a:r>
                    </a:p>
                    <a:p>
                      <a:pPr marL="0" marR="0">
                        <a:spcBef>
                          <a:spcPct val="0"/>
                        </a:spcBef>
                        <a:spcAft>
                          <a:spcPct val="0"/>
                        </a:spcAft>
                        <a:buFontTx/>
                        <a:buChar char="-"/>
                      </a:pPr>
                      <a:r>
                        <a:rPr lang="en-US" sz="900" smtClean="0">
                          <a:solidFill>
                            <a:schemeClr val="tx1"/>
                          </a:solidFill>
                        </a:rPr>
                        <a:t> provide for community powers</a:t>
                      </a:r>
                      <a:endParaRPr lang="en-US" sz="900">
                        <a:solidFill>
                          <a:schemeClr val="tx1"/>
                        </a:solidFill>
                      </a:endParaRPr>
                    </a:p>
                    <a:p>
                      <a:pPr marL="0" marR="0">
                        <a:spcBef>
                          <a:spcPct val="0"/>
                        </a:spcBef>
                        <a:spcAft>
                          <a:spcPct val="0"/>
                        </a:spcAft>
                        <a:buFontTx/>
                        <a:buChar char="-"/>
                      </a:pPr>
                      <a:r>
                        <a:rPr lang="en-US" sz="900" smtClean="0">
                          <a:solidFill>
                            <a:schemeClr val="tx1"/>
                          </a:solidFill>
                        </a:rPr>
                        <a:t> enhance IRP</a:t>
                      </a:r>
                      <a:endParaRPr lang="en-US" sz="900">
                        <a:solidFill>
                          <a:schemeClr val="tx1"/>
                        </a:solidFill>
                      </a:endParaRPr>
                    </a:p>
                    <a:p>
                      <a:pPr marL="0" marR="0">
                        <a:spcBef>
                          <a:spcPct val="0"/>
                        </a:spcBef>
                        <a:spcAft>
                          <a:spcPct val="0"/>
                        </a:spcAft>
                      </a:pPr>
                      <a:r>
                        <a:rPr lang="en-US" sz="900">
                          <a:solidFill>
                            <a:schemeClr val="tx1"/>
                          </a:solidFill>
                        </a:rPr>
                        <a:t>- address membership structure with one member</a:t>
                      </a:r>
                      <a:endParaRPr lang="en-US" sz="900">
                        <a:solidFill>
                          <a:schemeClr val="tx1"/>
                        </a:solidFill>
                        <a:latin typeface="+mn-lt"/>
                        <a:ea typeface="Times New Roman"/>
                      </a:endParaRPr>
                    </a:p>
                  </a:txBody>
                  <a:tcPr marL="54093" marR="54093" marT="33867" marB="33867">
                    <a:solidFill>
                      <a:schemeClr val="accent1">
                        <a:lumMod val="20000"/>
                        <a:lumOff val="80000"/>
                      </a:schemeClr>
                    </a:solidFill>
                  </a:tcPr>
                </a:tc>
                <a:tc>
                  <a:txBody>
                    <a:bodyPr/>
                    <a:lstStyle/>
                    <a:p>
                      <a:pPr marL="0" marR="0">
                        <a:spcBef>
                          <a:spcPct val="0"/>
                        </a:spcBef>
                        <a:spcAft>
                          <a:spcPct val="0"/>
                        </a:spcAft>
                      </a:pPr>
                      <a:r>
                        <a:rPr lang="en-US" sz="900" b="1" smtClean="0">
                          <a:solidFill>
                            <a:schemeClr val="tx1"/>
                          </a:solidFill>
                        </a:rPr>
                        <a:t>Moderate:  </a:t>
                      </a:r>
                      <a:r>
                        <a:rPr lang="en-US" sz="900" smtClean="0">
                          <a:solidFill>
                            <a:schemeClr val="tx1"/>
                          </a:solidFill>
                        </a:rPr>
                        <a:t>Need to amend Bylaws to:</a:t>
                      </a:r>
                    </a:p>
                    <a:p>
                      <a:pPr marL="0" marR="0">
                        <a:spcBef>
                          <a:spcPct val="0"/>
                        </a:spcBef>
                        <a:spcAft>
                          <a:spcPct val="0"/>
                        </a:spcAft>
                        <a:buFontTx/>
                        <a:buChar char="-"/>
                      </a:pPr>
                      <a:r>
                        <a:rPr lang="en-US" sz="900" smtClean="0">
                          <a:solidFill>
                            <a:schemeClr val="tx1"/>
                          </a:solidFill>
                        </a:rPr>
                        <a:t> set up community mechanism as Sole Designator</a:t>
                      </a:r>
                    </a:p>
                    <a:p>
                      <a:pPr marL="0" marR="0">
                        <a:spcBef>
                          <a:spcPct val="0"/>
                        </a:spcBef>
                        <a:spcAft>
                          <a:spcPct val="0"/>
                        </a:spcAft>
                        <a:buFontTx/>
                        <a:buChar char="-"/>
                      </a:pPr>
                      <a:r>
                        <a:rPr lang="en-US" sz="900" smtClean="0">
                          <a:solidFill>
                            <a:schemeClr val="tx1"/>
                          </a:solidFill>
                        </a:rPr>
                        <a:t> provide for community powers </a:t>
                      </a:r>
                    </a:p>
                    <a:p>
                      <a:pPr marL="0" marR="0">
                        <a:spcBef>
                          <a:spcPct val="0"/>
                        </a:spcBef>
                        <a:spcAft>
                          <a:spcPct val="0"/>
                        </a:spcAft>
                        <a:buFontTx/>
                        <a:buChar char="-"/>
                      </a:pPr>
                      <a:r>
                        <a:rPr lang="en-US" sz="900" smtClean="0">
                          <a:solidFill>
                            <a:schemeClr val="tx1"/>
                          </a:solidFill>
                        </a:rPr>
                        <a:t> enhance IRP</a:t>
                      </a:r>
                    </a:p>
                    <a:p>
                      <a:pPr marL="0" marR="0">
                        <a:spcBef>
                          <a:spcPct val="0"/>
                        </a:spcBef>
                        <a:spcAft>
                          <a:spcPct val="0"/>
                        </a:spcAft>
                        <a:buFontTx/>
                        <a:buNone/>
                      </a:pPr>
                      <a:endParaRPr lang="en-US" sz="900" smtClean="0">
                        <a:solidFill>
                          <a:schemeClr val="tx1"/>
                        </a:solidFill>
                      </a:endParaRPr>
                    </a:p>
                  </a:txBody>
                  <a:tcPr marL="54093" marR="54093" marT="33867" marB="33867">
                    <a:solidFill>
                      <a:schemeClr val="accent1">
                        <a:lumMod val="20000"/>
                        <a:lumOff val="80000"/>
                      </a:schemeClr>
                    </a:solidFill>
                  </a:tcPr>
                </a:tc>
                <a:tc>
                  <a:txBody>
                    <a:bodyPr/>
                    <a:lstStyle/>
                    <a:p>
                      <a:pPr marL="0" marR="0">
                        <a:spcBef>
                          <a:spcPct val="0"/>
                        </a:spcBef>
                        <a:spcAft>
                          <a:spcPct val="0"/>
                        </a:spcAft>
                      </a:pPr>
                      <a:r>
                        <a:rPr lang="en-US" sz="900" b="1" smtClean="0">
                          <a:solidFill>
                            <a:schemeClr val="tx1"/>
                          </a:solidFill>
                        </a:rPr>
                        <a:t>Moderate:  </a:t>
                      </a:r>
                      <a:r>
                        <a:rPr lang="en-US" sz="900" smtClean="0">
                          <a:solidFill>
                            <a:schemeClr val="tx1"/>
                          </a:solidFill>
                        </a:rPr>
                        <a:t>Need to amend Bylaws  </a:t>
                      </a:r>
                      <a:r>
                        <a:rPr lang="en-US" sz="900">
                          <a:solidFill>
                            <a:schemeClr val="tx1"/>
                          </a:solidFill>
                        </a:rPr>
                        <a:t>to:</a:t>
                      </a:r>
                    </a:p>
                    <a:p>
                      <a:pPr marL="0" marR="0">
                        <a:spcBef>
                          <a:spcPct val="0"/>
                        </a:spcBef>
                        <a:spcAft>
                          <a:spcPct val="0"/>
                        </a:spcAft>
                      </a:pPr>
                      <a:r>
                        <a:rPr lang="en-US" sz="900">
                          <a:solidFill>
                            <a:schemeClr val="tx1"/>
                          </a:solidFill>
                        </a:rPr>
                        <a:t>- enhance </a:t>
                      </a:r>
                      <a:r>
                        <a:rPr lang="en-US" sz="900" smtClean="0">
                          <a:solidFill>
                            <a:schemeClr val="tx1"/>
                          </a:solidFill>
                        </a:rPr>
                        <a:t>community (SO/AC) rights</a:t>
                      </a:r>
                      <a:endParaRPr lang="en-US" sz="900">
                        <a:solidFill>
                          <a:schemeClr val="tx1"/>
                        </a:solidFill>
                      </a:endParaRPr>
                    </a:p>
                    <a:p>
                      <a:pPr marL="0" marR="0">
                        <a:spcBef>
                          <a:spcPct val="0"/>
                        </a:spcBef>
                        <a:spcAft>
                          <a:spcPct val="0"/>
                        </a:spcAft>
                        <a:buFontTx/>
                        <a:buChar char="-"/>
                      </a:pPr>
                      <a:r>
                        <a:rPr lang="en-US" sz="900" smtClean="0">
                          <a:solidFill>
                            <a:schemeClr val="tx1"/>
                          </a:solidFill>
                        </a:rPr>
                        <a:t> set </a:t>
                      </a:r>
                      <a:r>
                        <a:rPr lang="en-US" sz="900">
                          <a:solidFill>
                            <a:schemeClr val="tx1"/>
                          </a:solidFill>
                        </a:rPr>
                        <a:t>up community </a:t>
                      </a:r>
                      <a:r>
                        <a:rPr lang="en-US" sz="900" smtClean="0">
                          <a:solidFill>
                            <a:schemeClr val="tx1"/>
                          </a:solidFill>
                        </a:rPr>
                        <a:t>mechanism</a:t>
                      </a:r>
                    </a:p>
                    <a:p>
                      <a:pPr marL="0" marR="0">
                        <a:spcBef>
                          <a:spcPct val="0"/>
                        </a:spcBef>
                        <a:spcAft>
                          <a:spcPct val="0"/>
                        </a:spcAft>
                        <a:buFontTx/>
                        <a:buChar char="-"/>
                      </a:pPr>
                      <a:r>
                        <a:rPr lang="en-US" sz="900" smtClean="0">
                          <a:solidFill>
                            <a:schemeClr val="tx1"/>
                          </a:solidFill>
                        </a:rPr>
                        <a:t> set up MEM Arbitration</a:t>
                      </a:r>
                      <a:endParaRPr lang="en-US" sz="900">
                        <a:solidFill>
                          <a:schemeClr val="tx1"/>
                        </a:solidFill>
                      </a:endParaRPr>
                    </a:p>
                    <a:p>
                      <a:pPr marL="0" marR="0">
                        <a:spcBef>
                          <a:spcPct val="0"/>
                        </a:spcBef>
                        <a:spcAft>
                          <a:spcPct val="0"/>
                        </a:spcAft>
                        <a:buFontTx/>
                        <a:buChar char="-"/>
                      </a:pPr>
                      <a:r>
                        <a:rPr lang="en-US" sz="900" smtClean="0">
                          <a:solidFill>
                            <a:schemeClr val="tx1"/>
                          </a:solidFill>
                        </a:rPr>
                        <a:t> address </a:t>
                      </a:r>
                      <a:r>
                        <a:rPr lang="en-US" sz="900">
                          <a:solidFill>
                            <a:schemeClr val="tx1"/>
                          </a:solidFill>
                        </a:rPr>
                        <a:t>indirect/coordinated enforcement </a:t>
                      </a:r>
                      <a:r>
                        <a:rPr lang="en-US" sz="900" smtClean="0">
                          <a:solidFill>
                            <a:schemeClr val="tx1"/>
                          </a:solidFill>
                        </a:rPr>
                        <a:t>mechanisms</a:t>
                      </a:r>
                    </a:p>
                  </a:txBody>
                  <a:tcPr marL="54093" marR="54093" marT="33867" marB="33867">
                    <a:solidFill>
                      <a:schemeClr val="accent1">
                        <a:lumMod val="20000"/>
                        <a:lumOff val="80000"/>
                      </a:schemeClr>
                    </a:solidFill>
                  </a:tcPr>
                </a:tc>
              </a:tr>
            </a:tbl>
          </a:graphicData>
        </a:graphic>
      </p:graphicFrame>
      <p:sp>
        <p:nvSpPr>
          <p:cNvPr id="6" name="TextBox 5"/>
          <p:cNvSpPr txBox="1"/>
          <p:nvPr/>
        </p:nvSpPr>
        <p:spPr>
          <a:xfrm>
            <a:off x="127247" y="339344"/>
            <a:ext cx="8881286" cy="707886"/>
          </a:xfrm>
          <a:prstGeom prst="rect">
            <a:avLst/>
          </a:prstGeom>
          <a:noFill/>
        </p:spPr>
        <p:txBody>
          <a:bodyPr wrap="square" rtlCol="0">
            <a:spAutoFit/>
          </a:bodyPr>
          <a:lstStyle/>
          <a:p>
            <a:pPr lvl="0" algn="ctr" defTabSz="914400">
              <a:spcBef>
                <a:spcPct val="0"/>
              </a:spcBef>
            </a:pPr>
            <a:r>
              <a:rPr lang="en-US" sz="2000" smtClean="0">
                <a:solidFill>
                  <a:srgbClr val="0070C0"/>
                </a:solidFill>
                <a:latin typeface="Arial" pitchFamily="34" charset="0"/>
                <a:cs typeface="Arial" pitchFamily="34" charset="0"/>
              </a:rPr>
              <a:t>Key Characteristics Summary Comparison: </a:t>
            </a:r>
          </a:p>
          <a:p>
            <a:pPr lvl="0" algn="ctr" defTabSz="914400">
              <a:spcBef>
                <a:spcPct val="0"/>
              </a:spcBef>
            </a:pPr>
            <a:r>
              <a:rPr lang="en-US" sz="2000" smtClean="0">
                <a:solidFill>
                  <a:srgbClr val="0070C0"/>
                </a:solidFill>
                <a:latin typeface="Arial" pitchFamily="34" charset="0"/>
                <a:cs typeface="Arial" pitchFamily="34" charset="0"/>
              </a:rPr>
              <a:t>CMSM, CMSD, &amp; Board Proposal </a:t>
            </a:r>
            <a:r>
              <a:rPr lang="en-US" sz="2000" spc="-100" smtClean="0">
                <a:solidFill>
                  <a:srgbClr val="0070C0"/>
                </a:solidFill>
                <a:latin typeface="Arial" pitchFamily="34" charset="0"/>
                <a:cs typeface="Arial" pitchFamily="34" charset="0"/>
              </a:rPr>
              <a:t>(cont’d)</a:t>
            </a:r>
            <a:endParaRPr lang="en-US" sz="2000" spc="-100">
              <a:solidFill>
                <a:srgbClr val="0070C0"/>
              </a:solidFill>
            </a:endParaRPr>
          </a:p>
        </p:txBody>
      </p:sp>
      <p:sp>
        <p:nvSpPr>
          <p:cNvPr id="7" name="Slide Number Placeholder 3"/>
          <p:cNvSpPr txBox="1"/>
          <p:nvPr/>
        </p:nvSpPr>
        <p:spPr>
          <a:xfrm>
            <a:off x="7975847" y="6526149"/>
            <a:ext cx="1066800" cy="329184"/>
          </a:xfrm>
          <a:prstGeom prst="rect">
            <a:avLst/>
          </a:prstGeom>
        </p:spPr>
        <p:txBody>
          <a:bodyPr vert="horz" lIns="91440" tIns="45720" rIns="91440" bIns="45720" rtlCol="0" anchor="ctr"/>
          <a:lstStyle>
            <a:defPPr>
              <a:defRPr lang="en-US"/>
            </a:defPPr>
            <a:lvl1pPr marL="0" algn="l" defTabSz="457200" rtl="0" eaLnBrk="1" latinLnBrk="0" hangingPunct="1">
              <a:defRPr sz="1400" b="1"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C39E7C8-600F-A142-BBF0-CEF9FF1B63C7}" type="slidenum">
              <a:rPr lang="en-US" smtClean="0"/>
              <a:t>11</a:t>
            </a:fld>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9877"/>
            <a:ext cx="8229600" cy="786882"/>
          </a:xfrm>
        </p:spPr>
        <p:txBody>
          <a:bodyPr>
            <a:noAutofit/>
          </a:bodyPr>
          <a:lstStyle/>
          <a:p>
            <a:pPr algn="ctr"/>
            <a:r>
              <a:rPr lang="en-US" sz="2800" b="1" smtClean="0">
                <a:solidFill>
                  <a:srgbClr val="0070C0"/>
                </a:solidFill>
              </a:rPr>
              <a:t>The Trust - Enforceability Continuum</a:t>
            </a:r>
            <a:endParaRPr lang="en-US" sz="2800" b="1">
              <a:solidFill>
                <a:srgbClr val="0070C0"/>
              </a:solidFill>
            </a:endParaRPr>
          </a:p>
        </p:txBody>
      </p:sp>
      <p:sp>
        <p:nvSpPr>
          <p:cNvPr id="3" name="Content Placeholder 2"/>
          <p:cNvSpPr>
            <a:spLocks noGrp="1"/>
          </p:cNvSpPr>
          <p:nvPr>
            <p:ph idx="1"/>
          </p:nvPr>
        </p:nvSpPr>
        <p:spPr>
          <a:xfrm>
            <a:off x="457200" y="1034458"/>
            <a:ext cx="8229600" cy="4876800"/>
          </a:xfrm>
        </p:spPr>
        <p:txBody>
          <a:bodyPr>
            <a:normAutofit/>
          </a:bodyPr>
          <a:lstStyle/>
          <a:p>
            <a:pPr>
              <a:buNone/>
            </a:pPr>
            <a:endParaRPr lang="en-US" sz="1800" smtClean="0"/>
          </a:p>
          <a:p>
            <a:pPr>
              <a:buNone/>
            </a:pPr>
            <a:endParaRPr lang="en-US" sz="1800" smtClean="0"/>
          </a:p>
          <a:p>
            <a:pPr lvl="1"/>
            <a:endParaRPr lang="en-US"/>
          </a:p>
        </p:txBody>
      </p:sp>
      <p:sp>
        <p:nvSpPr>
          <p:cNvPr id="5" name="Date Placeholder 4"/>
          <p:cNvSpPr>
            <a:spLocks noGrp="1"/>
          </p:cNvSpPr>
          <p:nvPr>
            <p:ph type="dt" sz="half" idx="10"/>
          </p:nvPr>
        </p:nvSpPr>
        <p:spPr/>
        <p:txBody>
          <a:bodyPr/>
          <a:lstStyle/>
          <a:p>
            <a:fld id="{E699C21B-97D9-4121-99E3-997B3F9BC239}" type="datetime1">
              <a:rPr lang="en-US" smtClean="0"/>
              <a:t>9/28/2015</a:t>
            </a:fld>
            <a:endParaRPr lang="en-US"/>
          </a:p>
        </p:txBody>
      </p:sp>
      <p:grpSp>
        <p:nvGrpSpPr>
          <p:cNvPr id="20" name="Group 19"/>
          <p:cNvGrpSpPr/>
          <p:nvPr/>
        </p:nvGrpSpPr>
        <p:grpSpPr>
          <a:xfrm>
            <a:off x="180976" y="1711493"/>
            <a:ext cx="8903456" cy="4508331"/>
            <a:chOff x="103387" y="2024237"/>
            <a:chExt cx="8903456" cy="4247233"/>
          </a:xfrm>
        </p:grpSpPr>
        <p:sp>
          <p:nvSpPr>
            <p:cNvPr id="6" name="Left-Right Arrow 5"/>
            <p:cNvSpPr/>
            <p:nvPr/>
          </p:nvSpPr>
          <p:spPr>
            <a:xfrm>
              <a:off x="103387" y="2024237"/>
              <a:ext cx="8903456" cy="3205019"/>
            </a:xfrm>
            <a:prstGeom prst="left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26425" cap="flat" algn="ctr">
              <a:solidFill>
                <a:schemeClr val="accent1">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3961784" y="3657658"/>
              <a:ext cx="1054761" cy="667994"/>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Empowered SO/AC Designators</a:t>
              </a:r>
            </a:p>
            <a:p>
              <a:pPr algn="ctr"/>
              <a:r>
                <a:rPr lang="en-US" sz="900" smtClean="0">
                  <a:solidFill>
                    <a:schemeClr val="tx1"/>
                  </a:solidFill>
                </a:rPr>
                <a:t>(from Paris F2F)</a:t>
              </a:r>
              <a:endParaRPr lang="en-US" sz="900">
                <a:solidFill>
                  <a:schemeClr val="tx1"/>
                </a:solidFill>
              </a:endParaRPr>
            </a:p>
          </p:txBody>
        </p:sp>
        <p:sp>
          <p:nvSpPr>
            <p:cNvPr id="14" name="TextBox 13"/>
            <p:cNvSpPr txBox="1"/>
            <p:nvPr/>
          </p:nvSpPr>
          <p:spPr>
            <a:xfrm>
              <a:off x="318735" y="3472858"/>
              <a:ext cx="826570" cy="307777"/>
            </a:xfrm>
            <a:prstGeom prst="rect">
              <a:avLst/>
            </a:prstGeom>
            <a:noFill/>
          </p:spPr>
          <p:txBody>
            <a:bodyPr wrap="square" rtlCol="0">
              <a:spAutoFit/>
            </a:bodyPr>
            <a:lstStyle/>
            <a:p>
              <a:r>
                <a:rPr lang="en-US" sz="1400" b="1" smtClean="0">
                  <a:solidFill>
                    <a:schemeClr val="tx1">
                      <a:lumMod val="10000"/>
                      <a:lumOff val="90000"/>
                    </a:schemeClr>
                  </a:solidFill>
                </a:rPr>
                <a:t>TRUST</a:t>
              </a:r>
              <a:endParaRPr lang="en-US" sz="1400" b="1">
                <a:solidFill>
                  <a:schemeClr val="tx1">
                    <a:lumMod val="10000"/>
                    <a:lumOff val="90000"/>
                  </a:schemeClr>
                </a:solidFill>
              </a:endParaRPr>
            </a:p>
          </p:txBody>
        </p:sp>
        <p:sp>
          <p:nvSpPr>
            <p:cNvPr id="15" name="TextBox 14"/>
            <p:cNvSpPr txBox="1"/>
            <p:nvPr/>
          </p:nvSpPr>
          <p:spPr>
            <a:xfrm>
              <a:off x="7282901" y="3500566"/>
              <a:ext cx="1574752" cy="307777"/>
            </a:xfrm>
            <a:prstGeom prst="rect">
              <a:avLst/>
            </a:prstGeom>
            <a:noFill/>
          </p:spPr>
          <p:txBody>
            <a:bodyPr wrap="square" rtlCol="0">
              <a:spAutoFit/>
            </a:bodyPr>
            <a:lstStyle/>
            <a:p>
              <a:r>
                <a:rPr lang="en-US" sz="1400" b="1" smtClean="0">
                  <a:solidFill>
                    <a:schemeClr val="tx1">
                      <a:lumMod val="10000"/>
                      <a:lumOff val="90000"/>
                    </a:schemeClr>
                  </a:solidFill>
                </a:rPr>
                <a:t>       ENFORCE</a:t>
              </a:r>
              <a:endParaRPr lang="en-US" sz="1400" b="1">
                <a:solidFill>
                  <a:schemeClr val="tx1">
                    <a:lumMod val="10000"/>
                    <a:lumOff val="90000"/>
                  </a:schemeClr>
                </a:solidFill>
              </a:endParaRPr>
            </a:p>
          </p:txBody>
        </p:sp>
        <p:sp>
          <p:nvSpPr>
            <p:cNvPr id="16" name="Left-Right Arrow 15"/>
            <p:cNvSpPr/>
            <p:nvPr/>
          </p:nvSpPr>
          <p:spPr>
            <a:xfrm>
              <a:off x="170879" y="5112243"/>
              <a:ext cx="8723745" cy="1159227"/>
            </a:xfrm>
            <a:prstGeom prst="leftRightArrow">
              <a:avLst/>
            </a:prstGeom>
            <a:gradFill flip="none" rotWithShape="1">
              <a:gsLst>
                <a:gs pos="0">
                  <a:schemeClr val="tx1">
                    <a:lumMod val="50000"/>
                    <a:lumOff val="50000"/>
                    <a:shade val="30000"/>
                    <a:satMod val="115000"/>
                  </a:schemeClr>
                </a:gs>
                <a:gs pos="50000">
                  <a:schemeClr val="tx1">
                    <a:lumMod val="50000"/>
                    <a:lumOff val="50000"/>
                    <a:shade val="67500"/>
                    <a:satMod val="115000"/>
                  </a:schemeClr>
                </a:gs>
                <a:gs pos="100000">
                  <a:schemeClr val="tx1">
                    <a:lumMod val="50000"/>
                    <a:lumOff val="50000"/>
                    <a:shade val="100000"/>
                    <a:satMod val="115000"/>
                  </a:schemeClr>
                </a:gs>
              </a:gsLst>
              <a:path path="circle">
                <a:fillToRect l="100000" t="100000"/>
              </a:path>
              <a:tileRect r="-100000" b="-100000"/>
            </a:gradFill>
            <a:ln w="26425" cap="flat" algn="ctr">
              <a:solidFill>
                <a:schemeClr val="tx1">
                  <a:lumMod val="75000"/>
                  <a:lumOff val="2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57200" y="5433932"/>
              <a:ext cx="1343813" cy="430887"/>
            </a:xfrm>
            <a:prstGeom prst="rect">
              <a:avLst/>
            </a:prstGeom>
            <a:noFill/>
          </p:spPr>
          <p:txBody>
            <a:bodyPr wrap="square" rtlCol="0">
              <a:spAutoFit/>
            </a:bodyPr>
            <a:lstStyle/>
            <a:p>
              <a:r>
                <a:rPr lang="en-US" sz="1100" b="1" smtClean="0">
                  <a:solidFill>
                    <a:schemeClr val="tx1">
                      <a:lumMod val="10000"/>
                      <a:lumOff val="90000"/>
                    </a:schemeClr>
                  </a:solidFill>
                </a:rPr>
                <a:t>VOLUNTARY COMPLIANCE</a:t>
              </a:r>
              <a:endParaRPr lang="en-US" sz="1100" b="1">
                <a:solidFill>
                  <a:schemeClr val="tx1">
                    <a:lumMod val="10000"/>
                    <a:lumOff val="90000"/>
                  </a:schemeClr>
                </a:solidFill>
              </a:endParaRPr>
            </a:p>
          </p:txBody>
        </p:sp>
        <p:sp>
          <p:nvSpPr>
            <p:cNvPr id="18" name="TextBox 17"/>
            <p:cNvSpPr txBox="1"/>
            <p:nvPr/>
          </p:nvSpPr>
          <p:spPr>
            <a:xfrm>
              <a:off x="7352131" y="5444750"/>
              <a:ext cx="1413164" cy="430887"/>
            </a:xfrm>
            <a:prstGeom prst="rect">
              <a:avLst/>
            </a:prstGeom>
            <a:noFill/>
          </p:spPr>
          <p:txBody>
            <a:bodyPr wrap="square" rtlCol="0">
              <a:spAutoFit/>
            </a:bodyPr>
            <a:lstStyle/>
            <a:p>
              <a:r>
                <a:rPr lang="en-US" sz="1100" b="1" smtClean="0">
                  <a:solidFill>
                    <a:schemeClr val="tx1">
                      <a:lumMod val="10000"/>
                      <a:lumOff val="90000"/>
                    </a:schemeClr>
                  </a:solidFill>
                </a:rPr>
                <a:t>JUDICIAL ENFORCEMENT</a:t>
              </a:r>
              <a:endParaRPr lang="en-US" sz="1100" b="1">
                <a:solidFill>
                  <a:schemeClr val="tx1">
                    <a:lumMod val="10000"/>
                    <a:lumOff val="90000"/>
                  </a:schemeClr>
                </a:solidFill>
              </a:endParaRPr>
            </a:p>
          </p:txBody>
        </p:sp>
        <p:sp>
          <p:nvSpPr>
            <p:cNvPr id="19" name="TextBox 18"/>
            <p:cNvSpPr txBox="1"/>
            <p:nvPr/>
          </p:nvSpPr>
          <p:spPr>
            <a:xfrm>
              <a:off x="3057218" y="5463222"/>
              <a:ext cx="2863897" cy="430887"/>
            </a:xfrm>
            <a:prstGeom prst="rect">
              <a:avLst/>
            </a:prstGeom>
            <a:solidFill>
              <a:schemeClr val="bg2">
                <a:lumMod val="75000"/>
              </a:schemeClr>
            </a:solidFill>
            <a:ln w="28575">
              <a:solidFill>
                <a:schemeClr val="bg2">
                  <a:lumMod val="25000"/>
                </a:schemeClr>
              </a:solidFill>
            </a:ln>
          </p:spPr>
          <p:txBody>
            <a:bodyPr wrap="square" rtlCol="0">
              <a:spAutoFit/>
            </a:bodyPr>
            <a:lstStyle/>
            <a:p>
              <a:pPr algn="ctr"/>
              <a:r>
                <a:rPr lang="en-US" sz="1100" b="1" smtClean="0"/>
                <a:t>INTERNAL REVIEW PROCESSES / INTERNALLY BINDING ARBITRATION</a:t>
              </a:r>
              <a:endParaRPr lang="en-US" sz="1100" b="1"/>
            </a:p>
          </p:txBody>
        </p:sp>
      </p:grpSp>
      <p:sp>
        <p:nvSpPr>
          <p:cNvPr id="21" name="Slide Number Placeholder 20"/>
          <p:cNvSpPr>
            <a:spLocks noGrp="1"/>
          </p:cNvSpPr>
          <p:nvPr>
            <p:ph type="sldNum" sz="quarter" idx="12"/>
          </p:nvPr>
        </p:nvSpPr>
        <p:spPr/>
        <p:txBody>
          <a:bodyPr/>
          <a:lstStyle/>
          <a:p>
            <a:fld id="{6C39E7C8-600F-A142-BBF0-CEF9FF1B63C7}" type="slidenum">
              <a:rPr lang="en-US" smtClean="0"/>
              <a:t>2</a:t>
            </a:fld>
            <a:endParaRPr lang="en-US"/>
          </a:p>
        </p:txBody>
      </p:sp>
      <p:sp>
        <p:nvSpPr>
          <p:cNvPr id="23" name="TextBox 22"/>
          <p:cNvSpPr txBox="1"/>
          <p:nvPr/>
        </p:nvSpPr>
        <p:spPr>
          <a:xfrm>
            <a:off x="3235737" y="1340801"/>
            <a:ext cx="2549819" cy="800219"/>
          </a:xfrm>
          <a:prstGeom prst="rect">
            <a:avLst/>
          </a:prstGeom>
          <a:noFill/>
        </p:spPr>
        <p:txBody>
          <a:bodyPr wrap="square" rtlCol="0">
            <a:spAutoFit/>
          </a:bodyPr>
          <a:lstStyle/>
          <a:p>
            <a:pPr algn="ctr"/>
            <a:r>
              <a:rPr lang="en-US" sz="1400" b="1" smtClean="0">
                <a:solidFill>
                  <a:srgbClr val="0070C0"/>
                </a:solidFill>
              </a:rPr>
              <a:t>Empowerment</a:t>
            </a:r>
            <a:br>
              <a:rPr lang="en-US" sz="1400" b="1" smtClean="0">
                <a:solidFill>
                  <a:srgbClr val="0070C0"/>
                </a:solidFill>
              </a:rPr>
            </a:br>
            <a:r>
              <a:rPr lang="en-US" sz="1400" b="1" smtClean="0">
                <a:solidFill>
                  <a:srgbClr val="0070C0"/>
                </a:solidFill>
              </a:rPr>
              <a:t>Shared decision making</a:t>
            </a:r>
          </a:p>
          <a:p>
            <a:pPr algn="ctr"/>
            <a:endParaRPr lang="en-US"/>
          </a:p>
        </p:txBody>
      </p:sp>
      <p:sp>
        <p:nvSpPr>
          <p:cNvPr id="24" name="Rounded Rectangle 23"/>
          <p:cNvSpPr/>
          <p:nvPr/>
        </p:nvSpPr>
        <p:spPr>
          <a:xfrm>
            <a:off x="4039374" y="2682076"/>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Community Mechanism as Sole Designator Model (“CMSD”)</a:t>
            </a:r>
          </a:p>
        </p:txBody>
      </p:sp>
      <p:sp>
        <p:nvSpPr>
          <p:cNvPr id="25" name="Rounded Rectangle 24"/>
          <p:cNvSpPr/>
          <p:nvPr/>
        </p:nvSpPr>
        <p:spPr>
          <a:xfrm>
            <a:off x="5181975" y="3038705"/>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Empowered SO/AC Members</a:t>
            </a:r>
          </a:p>
          <a:p>
            <a:pPr algn="ctr"/>
            <a:r>
              <a:rPr lang="en-US" sz="900" smtClean="0">
                <a:solidFill>
                  <a:schemeClr val="tx1"/>
                </a:solidFill>
              </a:rPr>
              <a:t>(from Paris F2F)</a:t>
            </a:r>
            <a:endParaRPr lang="en-US" sz="900">
              <a:solidFill>
                <a:schemeClr val="tx1"/>
              </a:solidFill>
            </a:endParaRPr>
          </a:p>
        </p:txBody>
      </p:sp>
      <p:sp>
        <p:nvSpPr>
          <p:cNvPr id="26" name="Rounded Rectangle 25"/>
          <p:cNvSpPr/>
          <p:nvPr/>
        </p:nvSpPr>
        <p:spPr>
          <a:xfrm>
            <a:off x="6305729" y="3460612"/>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1</a:t>
            </a:r>
            <a:r>
              <a:rPr lang="en-US" sz="900" baseline="30000" smtClean="0">
                <a:solidFill>
                  <a:schemeClr val="tx1"/>
                </a:solidFill>
              </a:rPr>
              <a:t>st</a:t>
            </a:r>
            <a:r>
              <a:rPr lang="en-US" sz="900" smtClean="0">
                <a:solidFill>
                  <a:schemeClr val="tx1"/>
                </a:solidFill>
              </a:rPr>
              <a:t> Proposal</a:t>
            </a:r>
          </a:p>
          <a:p>
            <a:pPr algn="ctr"/>
            <a:r>
              <a:rPr lang="en-US" sz="900" smtClean="0">
                <a:solidFill>
                  <a:schemeClr val="tx1"/>
                </a:solidFill>
              </a:rPr>
              <a:t>Multiple-Member</a:t>
            </a:r>
          </a:p>
          <a:p>
            <a:pPr algn="ctr"/>
            <a:r>
              <a:rPr lang="en-US" sz="900" smtClean="0">
                <a:solidFill>
                  <a:schemeClr val="tx1"/>
                </a:solidFill>
              </a:rPr>
              <a:t>Model</a:t>
            </a:r>
            <a:endParaRPr lang="en-US" sz="900">
              <a:solidFill>
                <a:schemeClr val="tx1"/>
              </a:solidFill>
            </a:endParaRPr>
          </a:p>
        </p:txBody>
      </p:sp>
      <p:sp>
        <p:nvSpPr>
          <p:cNvPr id="27" name="Rounded Rectangle 26"/>
          <p:cNvSpPr/>
          <p:nvPr/>
        </p:nvSpPr>
        <p:spPr>
          <a:xfrm>
            <a:off x="6305728" y="2688080"/>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2</a:t>
            </a:r>
            <a:r>
              <a:rPr lang="en-US" sz="900" baseline="30000" smtClean="0">
                <a:solidFill>
                  <a:schemeClr val="tx1"/>
                </a:solidFill>
              </a:rPr>
              <a:t>nd</a:t>
            </a:r>
            <a:r>
              <a:rPr lang="en-US" sz="900" smtClean="0">
                <a:solidFill>
                  <a:schemeClr val="tx1"/>
                </a:solidFill>
              </a:rPr>
              <a:t> </a:t>
            </a:r>
            <a:r>
              <a:rPr lang="en-US" sz="900">
                <a:solidFill>
                  <a:schemeClr val="tx1"/>
                </a:solidFill>
              </a:rPr>
              <a:t>Proposal</a:t>
            </a:r>
          </a:p>
          <a:p>
            <a:pPr algn="ctr"/>
            <a:r>
              <a:rPr lang="en-US" sz="900" smtClean="0">
                <a:solidFill>
                  <a:schemeClr val="tx1"/>
                </a:solidFill>
              </a:rPr>
              <a:t>Community Mechanism as</a:t>
            </a:r>
          </a:p>
          <a:p>
            <a:pPr algn="ctr"/>
            <a:r>
              <a:rPr lang="en-US" sz="900" smtClean="0">
                <a:solidFill>
                  <a:schemeClr val="tx1"/>
                </a:solidFill>
              </a:rPr>
              <a:t>Sole Member (“CMSM”)</a:t>
            </a:r>
            <a:endParaRPr lang="en-US" sz="900">
              <a:solidFill>
                <a:schemeClr val="tx1"/>
              </a:solidFill>
            </a:endParaRPr>
          </a:p>
        </p:txBody>
      </p:sp>
      <p:sp>
        <p:nvSpPr>
          <p:cNvPr id="28" name="Rounded Rectangle 27"/>
          <p:cNvSpPr/>
          <p:nvPr/>
        </p:nvSpPr>
        <p:spPr>
          <a:xfrm>
            <a:off x="1706160" y="3057958"/>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Current</a:t>
            </a:r>
          </a:p>
          <a:p>
            <a:pPr algn="ctr"/>
            <a:r>
              <a:rPr lang="en-US" sz="900" smtClean="0">
                <a:solidFill>
                  <a:schemeClr val="tx1"/>
                </a:solidFill>
              </a:rPr>
              <a:t>Voluntary</a:t>
            </a:r>
          </a:p>
          <a:p>
            <a:pPr algn="ctr"/>
            <a:r>
              <a:rPr lang="en-US" sz="900" smtClean="0">
                <a:solidFill>
                  <a:schemeClr val="tx1"/>
                </a:solidFill>
              </a:rPr>
              <a:t>Cooperation</a:t>
            </a:r>
          </a:p>
          <a:p>
            <a:pPr algn="ctr"/>
            <a:r>
              <a:rPr lang="en-US" sz="900" smtClean="0">
                <a:solidFill>
                  <a:schemeClr val="tx1"/>
                </a:solidFill>
              </a:rPr>
              <a:t>Model</a:t>
            </a:r>
            <a:endParaRPr lang="en-US" sz="900">
              <a:solidFill>
                <a:schemeClr val="tx1"/>
              </a:solidFill>
            </a:endParaRPr>
          </a:p>
        </p:txBody>
      </p:sp>
      <p:sp>
        <p:nvSpPr>
          <p:cNvPr id="29" name="Rounded Rectangle 28"/>
          <p:cNvSpPr/>
          <p:nvPr/>
        </p:nvSpPr>
        <p:spPr>
          <a:xfrm>
            <a:off x="2901619" y="3058188"/>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Board Proposal</a:t>
            </a:r>
          </a:p>
          <a:p>
            <a:pPr algn="ctr"/>
            <a:r>
              <a:rPr lang="en-US" sz="900" smtClean="0">
                <a:solidFill>
                  <a:schemeClr val="tx1"/>
                </a:solidFill>
              </a:rPr>
              <a:t>With MEM</a:t>
            </a:r>
          </a:p>
        </p:txBody>
      </p:sp>
    </p:spTree>
    <p:extLst>
      <p:ext uri="{BB962C8B-B14F-4D97-AF65-F5344CB8AC3E}">
        <p14:creationId xmlns:p14="http://schemas.microsoft.com/office/powerpoint/2010/main" val="279007297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5035" y="902732"/>
            <a:ext cx="7465951" cy="369332"/>
          </a:xfrm>
          <a:prstGeom prst="rect">
            <a:avLst/>
          </a:prstGeom>
          <a:noFill/>
        </p:spPr>
        <p:txBody>
          <a:bodyPr wrap="square" rtlCol="0">
            <a:spAutoFit/>
          </a:bodyPr>
          <a:lstStyle/>
          <a:p>
            <a:pPr algn="ctr"/>
            <a:r>
              <a:rPr lang="en-US" b="1" smtClean="0">
                <a:solidFill>
                  <a:srgbClr val="0070C0"/>
                </a:solidFill>
              </a:rPr>
              <a:t>Implementing the Community Mechanism as Sole Member Model</a:t>
            </a:r>
            <a:endParaRPr lang="en-US" b="1">
              <a:solidFill>
                <a:srgbClr val="0070C0"/>
              </a:solidFill>
            </a:endParaRPr>
          </a:p>
        </p:txBody>
      </p:sp>
      <p:sp>
        <p:nvSpPr>
          <p:cNvPr id="6" name="TextBox 5"/>
          <p:cNvSpPr txBox="1"/>
          <p:nvPr/>
        </p:nvSpPr>
        <p:spPr>
          <a:xfrm>
            <a:off x="457200" y="1323618"/>
            <a:ext cx="8229599" cy="923330"/>
          </a:xfrm>
          <a:prstGeom prst="rect">
            <a:avLst/>
          </a:prstGeom>
          <a:noFill/>
        </p:spPr>
        <p:txBody>
          <a:bodyPr wrap="square" rtlCol="0">
            <a:spAutoFit/>
          </a:bodyPr>
          <a:lstStyle/>
          <a:p>
            <a:pPr algn="ctr"/>
            <a:r>
              <a:rPr lang="en-US" i="1" smtClean="0">
                <a:solidFill>
                  <a:srgbClr val="0070C0"/>
                </a:solidFill>
              </a:rPr>
              <a:t>Same</a:t>
            </a:r>
            <a:r>
              <a:rPr lang="en-US" smtClean="0"/>
              <a:t> basic structure as current governance, </a:t>
            </a:r>
          </a:p>
          <a:p>
            <a:pPr algn="ctr"/>
            <a:r>
              <a:rPr lang="en-US" smtClean="0"/>
              <a:t>with</a:t>
            </a:r>
            <a:r>
              <a:rPr lang="en-US" i="1" smtClean="0">
                <a:solidFill>
                  <a:srgbClr val="0070C0"/>
                </a:solidFill>
              </a:rPr>
              <a:t> SOs/ACs participating in the Community Mechanism as the Sole Member</a:t>
            </a:r>
            <a:r>
              <a:rPr lang="en-US" smtClean="0"/>
              <a:t>, </a:t>
            </a:r>
          </a:p>
          <a:p>
            <a:pPr algn="ctr"/>
            <a:r>
              <a:rPr lang="en-US" smtClean="0"/>
              <a:t>and </a:t>
            </a:r>
            <a:r>
              <a:rPr lang="en-US" i="1" smtClean="0">
                <a:solidFill>
                  <a:srgbClr val="0070C0"/>
                </a:solidFill>
              </a:rPr>
              <a:t>stronger IRP</a:t>
            </a:r>
            <a:endParaRPr lang="en-US">
              <a:solidFill>
                <a:srgbClr val="0070C0"/>
              </a:solidFill>
            </a:endParaRPr>
          </a:p>
        </p:txBody>
      </p:sp>
      <p:sp>
        <p:nvSpPr>
          <p:cNvPr id="12" name="TextBox 11"/>
          <p:cNvSpPr txBox="1"/>
          <p:nvPr/>
        </p:nvSpPr>
        <p:spPr>
          <a:xfrm>
            <a:off x="955035" y="2800375"/>
            <a:ext cx="7731764" cy="2516073"/>
          </a:xfrm>
          <a:prstGeom prst="rect">
            <a:avLst/>
          </a:prstGeom>
          <a:noFill/>
          <a:ln w="9525">
            <a:solidFill>
              <a:schemeClr val="tx1"/>
            </a:solidFill>
          </a:ln>
        </p:spPr>
        <p:txBody>
          <a:bodyPr wrap="square" rtlCol="0">
            <a:spAutoFit/>
          </a:bodyPr>
          <a:lstStyle/>
          <a:p>
            <a:r>
              <a:rPr lang="en-US" smtClean="0"/>
              <a:t>Bylaws Enhancements:</a:t>
            </a:r>
            <a:endParaRPr lang="en-US"/>
          </a:p>
          <a:p>
            <a:pPr marL="400050" indent="-171450">
              <a:spcAft>
                <a:spcPts val="300"/>
              </a:spcAft>
              <a:buFont typeface="Arial" panose="020b0604020202020204" pitchFamily="34" charset="0"/>
              <a:buChar char="•"/>
            </a:pPr>
            <a:endParaRPr lang="en-US" sz="1100" smtClean="0"/>
          </a:p>
          <a:p>
            <a:pPr marL="400050" indent="-171450">
              <a:spcAft>
                <a:spcPts val="300"/>
              </a:spcAft>
              <a:buFont typeface="Arial" panose="020b0604020202020204" pitchFamily="34" charset="0"/>
              <a:buChar char="•"/>
            </a:pPr>
            <a:r>
              <a:rPr lang="en-US" sz="1200" smtClean="0"/>
              <a:t>Community mechanism described and defined as a legal person and the sole member of ICANN</a:t>
            </a:r>
          </a:p>
          <a:p>
            <a:pPr marL="400050" indent="-171450">
              <a:spcAft>
                <a:spcPts val="300"/>
              </a:spcAft>
              <a:buFont typeface="Arial" panose="020b0604020202020204" pitchFamily="34" charset="0"/>
              <a:buChar char="•"/>
            </a:pPr>
            <a:r>
              <a:rPr lang="en-US" sz="1200" smtClean="0"/>
              <a:t>SOs/ACs/NomCom maintain current forms (legal person or not)</a:t>
            </a:r>
          </a:p>
          <a:p>
            <a:pPr marL="400050" indent="-171450">
              <a:spcAft>
                <a:spcPts val="300"/>
              </a:spcAft>
              <a:buFont typeface="Arial" panose="020b0604020202020204" pitchFamily="34" charset="0"/>
              <a:buChar char="•"/>
            </a:pPr>
            <a:r>
              <a:rPr lang="en-US" sz="1200" smtClean="0"/>
              <a:t>Acting through the CMSM, SOs/ACs/NomCom continue to appoint directors; and through CMSM can </a:t>
            </a:r>
            <a:br>
              <a:rPr lang="en-US" sz="1200" smtClean="0"/>
            </a:br>
            <a:r>
              <a:rPr lang="en-US" sz="1200" smtClean="0"/>
              <a:t>remove any or all directors </a:t>
            </a:r>
          </a:p>
          <a:p>
            <a:pPr marL="400050" indent="-171450">
              <a:spcAft>
                <a:spcPts val="300"/>
              </a:spcAft>
              <a:buFont typeface="Arial" panose="020b0604020202020204" pitchFamily="34" charset="0"/>
              <a:buChar char="•"/>
            </a:pPr>
            <a:r>
              <a:rPr lang="en-US" sz="1200" smtClean="0"/>
              <a:t>Through CMSM, SOs and ACs vote to </a:t>
            </a:r>
            <a:r>
              <a:rPr lang="en-US" sz="1200"/>
              <a:t>exercise </a:t>
            </a:r>
            <a:r>
              <a:rPr lang="en-US" sz="1200" smtClean="0"/>
              <a:t> community powers</a:t>
            </a:r>
            <a:endParaRPr lang="en-US" sz="1200"/>
          </a:p>
          <a:p>
            <a:pPr marL="400050" indent="-171450">
              <a:spcAft>
                <a:spcPts val="300"/>
              </a:spcAft>
              <a:buFont typeface="Arial" panose="020b0604020202020204" pitchFamily="34" charset="0"/>
              <a:buChar char="•"/>
            </a:pPr>
            <a:r>
              <a:rPr lang="en-US" sz="1200" smtClean="0"/>
              <a:t>Internally binding IRP </a:t>
            </a:r>
            <a:r>
              <a:rPr lang="en-US" sz="1200"/>
              <a:t>process </a:t>
            </a:r>
            <a:r>
              <a:rPr lang="en-US" sz="1200" smtClean="0"/>
              <a:t>supports CMSM exercise </a:t>
            </a:r>
            <a:r>
              <a:rPr lang="en-US" sz="1200"/>
              <a:t>of </a:t>
            </a:r>
            <a:r>
              <a:rPr lang="en-US" sz="1200" smtClean="0"/>
              <a:t> 7 powers</a:t>
            </a:r>
          </a:p>
          <a:p>
            <a:pPr marL="400050" indent="-171450">
              <a:spcAft>
                <a:spcPts val="300"/>
              </a:spcAft>
              <a:buFont typeface="Arial" panose="020b0604020202020204" pitchFamily="34" charset="0"/>
              <a:buChar char="•"/>
            </a:pPr>
            <a:r>
              <a:rPr lang="en-US" sz="1200" smtClean="0"/>
              <a:t>All disputes relating to internal corporate affairs (alleged Bylaws violations and breaches of fiduciary duty)  are expressly made subject to resolution through internally binding IRP process</a:t>
            </a:r>
            <a:endParaRPr lang="en-US" sz="1200"/>
          </a:p>
          <a:p>
            <a:pPr marL="171450"/>
            <a:endParaRPr lang="en-US" sz="1100"/>
          </a:p>
        </p:txBody>
      </p:sp>
      <p:sp>
        <p:nvSpPr>
          <p:cNvPr id="13" name="Date Placeholder 4"/>
          <p:cNvSpPr>
            <a:spLocks noGrp="1"/>
          </p:cNvSpPr>
          <p:nvPr>
            <p:ph type="dt" sz="half" idx="10"/>
          </p:nvPr>
        </p:nvSpPr>
        <p:spPr>
          <a:xfrm>
            <a:off x="457200" y="18288"/>
            <a:ext cx="2895600" cy="329184"/>
          </a:xfrm>
        </p:spPr>
        <p:txBody>
          <a:bodyPr/>
          <a:lstStyle/>
          <a:p>
            <a:fld id="{F51C5C65-9718-41B2-96C6-400F29132141}" type="datetime1">
              <a:rPr lang="en-US" smtClean="0"/>
              <a:t>9/28/2015</a:t>
            </a:fld>
            <a:endParaRPr lang="en-US"/>
          </a:p>
        </p:txBody>
      </p:sp>
      <p:sp>
        <p:nvSpPr>
          <p:cNvPr id="16" name="Slide Number Placeholder 15"/>
          <p:cNvSpPr>
            <a:spLocks noGrp="1"/>
          </p:cNvSpPr>
          <p:nvPr>
            <p:ph type="sldNum" sz="quarter" idx="12"/>
          </p:nvPr>
        </p:nvSpPr>
        <p:spPr>
          <a:xfrm>
            <a:off x="7823447" y="6497128"/>
            <a:ext cx="1066800" cy="329184"/>
          </a:xfrm>
        </p:spPr>
        <p:txBody>
          <a:bodyPr/>
          <a:lstStyle/>
          <a:p>
            <a:pPr algn="r"/>
            <a:fld id="{6C39E7C8-600F-A142-BBF0-CEF9FF1B63C7}" type="slidenum">
              <a:rPr lang="en-US" smtClean="0"/>
              <a:pPr algn="r"/>
              <a:t>3</a:t>
            </a:fld>
            <a:endParaRPr lang="en-US"/>
          </a:p>
        </p:txBody>
      </p:sp>
    </p:spTree>
    <p:extLst>
      <p:ext uri="{BB962C8B-B14F-4D97-AF65-F5344CB8AC3E}">
        <p14:creationId xmlns:p14="http://schemas.microsoft.com/office/powerpoint/2010/main" val="353952988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1" y="391038"/>
            <a:ext cx="8229598" cy="369332"/>
          </a:xfrm>
          <a:prstGeom prst="rect">
            <a:avLst/>
          </a:prstGeom>
          <a:noFill/>
        </p:spPr>
        <p:txBody>
          <a:bodyPr wrap="square" rtlCol="0">
            <a:spAutoFit/>
          </a:bodyPr>
          <a:lstStyle/>
          <a:p>
            <a:pPr algn="ctr"/>
            <a:r>
              <a:rPr lang="en-US" b="1" smtClean="0">
                <a:solidFill>
                  <a:srgbClr val="0070C0"/>
                </a:solidFill>
              </a:rPr>
              <a:t>Implementing the Community Mechanism as Sole Designator Model</a:t>
            </a:r>
            <a:endParaRPr lang="en-US" b="1">
              <a:solidFill>
                <a:srgbClr val="0070C0"/>
              </a:solidFill>
            </a:endParaRPr>
          </a:p>
        </p:txBody>
      </p:sp>
      <p:sp>
        <p:nvSpPr>
          <p:cNvPr id="6" name="TextBox 5"/>
          <p:cNvSpPr txBox="1"/>
          <p:nvPr/>
        </p:nvSpPr>
        <p:spPr>
          <a:xfrm>
            <a:off x="457196" y="760370"/>
            <a:ext cx="8229599" cy="923330"/>
          </a:xfrm>
          <a:prstGeom prst="rect">
            <a:avLst/>
          </a:prstGeom>
          <a:noFill/>
        </p:spPr>
        <p:txBody>
          <a:bodyPr wrap="square" rtlCol="0">
            <a:spAutoFit/>
          </a:bodyPr>
          <a:lstStyle/>
          <a:p>
            <a:pPr algn="ctr"/>
            <a:r>
              <a:rPr lang="en-US" i="1" smtClean="0">
                <a:solidFill>
                  <a:srgbClr val="0070C0"/>
                </a:solidFill>
              </a:rPr>
              <a:t>Same</a:t>
            </a:r>
            <a:r>
              <a:rPr lang="en-US" smtClean="0"/>
              <a:t> basic structure as current governance, with</a:t>
            </a:r>
            <a:r>
              <a:rPr lang="en-US" i="1" smtClean="0">
                <a:solidFill>
                  <a:srgbClr val="0070C0"/>
                </a:solidFill>
              </a:rPr>
              <a:t> </a:t>
            </a:r>
          </a:p>
          <a:p>
            <a:pPr algn="ctr"/>
            <a:r>
              <a:rPr lang="en-US" i="1" smtClean="0">
                <a:solidFill>
                  <a:srgbClr val="0070C0"/>
                </a:solidFill>
              </a:rPr>
              <a:t>SOs/ACs participating in the Community Mechanism as the </a:t>
            </a:r>
            <a:r>
              <a:rPr lang="en-US" i="1">
                <a:solidFill>
                  <a:srgbClr val="0070C0"/>
                </a:solidFill>
              </a:rPr>
              <a:t>Sole </a:t>
            </a:r>
            <a:r>
              <a:rPr lang="en-US" i="1" smtClean="0">
                <a:solidFill>
                  <a:srgbClr val="0070C0"/>
                </a:solidFill>
              </a:rPr>
              <a:t>Designator</a:t>
            </a:r>
            <a:r>
              <a:rPr lang="en-US" smtClean="0"/>
              <a:t>, </a:t>
            </a:r>
          </a:p>
          <a:p>
            <a:pPr algn="ctr"/>
            <a:r>
              <a:rPr lang="en-US" smtClean="0"/>
              <a:t>and </a:t>
            </a:r>
            <a:r>
              <a:rPr lang="en-US" i="1" smtClean="0">
                <a:solidFill>
                  <a:srgbClr val="0070C0"/>
                </a:solidFill>
              </a:rPr>
              <a:t>stronger IRP</a:t>
            </a:r>
            <a:endParaRPr lang="en-US">
              <a:solidFill>
                <a:srgbClr val="0070C0"/>
              </a:solidFill>
            </a:endParaRPr>
          </a:p>
        </p:txBody>
      </p:sp>
      <p:sp>
        <p:nvSpPr>
          <p:cNvPr id="12" name="TextBox 11"/>
          <p:cNvSpPr txBox="1"/>
          <p:nvPr/>
        </p:nvSpPr>
        <p:spPr>
          <a:xfrm>
            <a:off x="763264" y="1786471"/>
            <a:ext cx="7617465" cy="4855175"/>
          </a:xfrm>
          <a:prstGeom prst="rect">
            <a:avLst/>
          </a:prstGeom>
          <a:noFill/>
          <a:ln w="9525">
            <a:solidFill>
              <a:schemeClr val="tx1"/>
            </a:solidFill>
          </a:ln>
        </p:spPr>
        <p:txBody>
          <a:bodyPr wrap="square" rtlCol="0">
            <a:spAutoFit/>
          </a:bodyPr>
          <a:lstStyle/>
          <a:p>
            <a:r>
              <a:rPr lang="en-US" smtClean="0"/>
              <a:t>Bylaws Enhancements:</a:t>
            </a:r>
            <a:endParaRPr lang="en-US"/>
          </a:p>
          <a:p>
            <a:pPr marL="400050" indent="-171450">
              <a:spcAft>
                <a:spcPts val="300"/>
              </a:spcAft>
              <a:buFont typeface="Arial" panose="020b0604020202020204" pitchFamily="34" charset="0"/>
              <a:buChar char="•"/>
            </a:pPr>
            <a:r>
              <a:rPr lang="en-US" sz="1200" smtClean="0"/>
              <a:t>Community Mechanism described and defined in Bylaws as a legal person with the following rights:</a:t>
            </a:r>
          </a:p>
          <a:p>
            <a:pPr marL="857250" lvl="1" indent="-171450">
              <a:spcAft>
                <a:spcPts val="300"/>
              </a:spcAft>
              <a:buFont typeface="Arial" panose="020b0604020202020204" pitchFamily="34" charset="0"/>
              <a:buChar char="•"/>
            </a:pPr>
            <a:r>
              <a:rPr lang="en-US" sz="1200" smtClean="0"/>
              <a:t>Designator rights (i) to appoint directors, (ii) to remove directors, and (iii) recall the full board (except President) </a:t>
            </a:r>
          </a:p>
          <a:p>
            <a:pPr marL="857250" lvl="1" indent="-171450">
              <a:spcAft>
                <a:spcPts val="300"/>
              </a:spcAft>
              <a:buFont typeface="Arial" panose="020b0604020202020204" pitchFamily="34" charset="0"/>
              <a:buChar char="•"/>
            </a:pPr>
            <a:r>
              <a:rPr lang="en-US" sz="1200" smtClean="0"/>
              <a:t>Rights to veto Standard Bylaws and Approve Fundamental Bylaws (with different decision thresholds for veto of Standard vs. approval of Fundamental Bylaws amendments)</a:t>
            </a:r>
          </a:p>
          <a:p>
            <a:pPr marL="857250" lvl="1" indent="-171450">
              <a:spcAft>
                <a:spcPts val="300"/>
              </a:spcAft>
              <a:buFont typeface="Arial" panose="020b0604020202020204" pitchFamily="34" charset="0"/>
              <a:buChar char="•"/>
            </a:pPr>
            <a:r>
              <a:rPr lang="en-US" sz="1200" smtClean="0"/>
              <a:t>Rights to veto Budget, Strategic and Operating Plans (with indirect enforcement described below)</a:t>
            </a:r>
          </a:p>
          <a:p>
            <a:pPr marL="857250" lvl="1" indent="-171450">
              <a:spcAft>
                <a:spcPts val="300"/>
              </a:spcAft>
              <a:buFont typeface="Arial" panose="020b0604020202020204" pitchFamily="34" charset="0"/>
              <a:buChar char="•"/>
            </a:pPr>
            <a:r>
              <a:rPr lang="en-US" sz="1200" smtClean="0"/>
              <a:t>Right to enforce if necessary binding IRP decisions in court, on its own behalf, and on behalf of non-person SO/ACs  </a:t>
            </a:r>
          </a:p>
          <a:p>
            <a:pPr marL="400050" indent="-171450">
              <a:spcAft>
                <a:spcPts val="300"/>
              </a:spcAft>
              <a:buFont typeface="Arial" panose="020b0604020202020204" pitchFamily="34" charset="0"/>
              <a:buChar char="•"/>
            </a:pPr>
            <a:r>
              <a:rPr lang="en-US" sz="1200" smtClean="0"/>
              <a:t>SOs/ACs/NomCom maintain current forms (legal person or not)</a:t>
            </a:r>
          </a:p>
          <a:p>
            <a:pPr marL="400050" indent="-171450">
              <a:spcAft>
                <a:spcPts val="300"/>
              </a:spcAft>
              <a:buFont typeface="Arial" panose="020b0604020202020204" pitchFamily="34" charset="0"/>
              <a:buChar char="•"/>
            </a:pPr>
            <a:r>
              <a:rPr lang="en-US" sz="1200" smtClean="0"/>
              <a:t>Acting through the CMSD, SOs/ACs/NomCom continue to appoint directors as they currently do; through CMSD can also remove directors and recall full board </a:t>
            </a:r>
          </a:p>
          <a:p>
            <a:pPr marL="400050" indent="-171450">
              <a:spcAft>
                <a:spcPts val="300"/>
              </a:spcAft>
              <a:buFont typeface="Arial" panose="020b0604020202020204" pitchFamily="34" charset="0"/>
              <a:buChar char="•"/>
            </a:pPr>
            <a:r>
              <a:rPr lang="en-US" sz="1200" smtClean="0"/>
              <a:t>Through CMSD, SOs and ACs  -- after defined consultation process – may institute a process to veto Standard Bylaws; and must approve Fundamental Bylaw amendments</a:t>
            </a:r>
          </a:p>
          <a:p>
            <a:pPr marL="400050" indent="-171450">
              <a:spcAft>
                <a:spcPts val="300"/>
              </a:spcAft>
              <a:buFont typeface="Arial" panose="020b0604020202020204" pitchFamily="34" charset="0"/>
              <a:buChar char="•"/>
            </a:pPr>
            <a:r>
              <a:rPr lang="en-US" sz="1200" smtClean="0"/>
              <a:t>Through CMSD, SOs and ACs  -- after defined consultation process – may institute a process to veto Budget, Strategic and Operating Plans </a:t>
            </a:r>
          </a:p>
          <a:p>
            <a:pPr marL="400050" indent="-171450">
              <a:spcAft>
                <a:spcPts val="300"/>
              </a:spcAft>
              <a:buFont typeface="Arial" panose="020b0604020202020204" pitchFamily="34" charset="0"/>
              <a:buChar char="•"/>
            </a:pPr>
            <a:r>
              <a:rPr lang="en-US" sz="1200" smtClean="0"/>
              <a:t>CMSD has no statutory rights:  Rights are only as stated in the Bylaws </a:t>
            </a:r>
          </a:p>
          <a:p>
            <a:pPr marL="400050" indent="-171450">
              <a:spcAft>
                <a:spcPts val="300"/>
              </a:spcAft>
              <a:buFont typeface="Arial" panose="020b0604020202020204" pitchFamily="34" charset="0"/>
              <a:buChar char="•"/>
            </a:pPr>
            <a:r>
              <a:rPr lang="en-US" sz="1200" smtClean="0"/>
              <a:t>Enhanced internal IRP </a:t>
            </a:r>
            <a:r>
              <a:rPr lang="en-US" sz="1200"/>
              <a:t>process </a:t>
            </a:r>
            <a:r>
              <a:rPr lang="en-US" sz="1200" smtClean="0"/>
              <a:t>supports CMSD exercise </a:t>
            </a:r>
            <a:r>
              <a:rPr lang="en-US" sz="1200"/>
              <a:t>of </a:t>
            </a:r>
            <a:r>
              <a:rPr lang="en-US" sz="1200" smtClean="0"/>
              <a:t> powers</a:t>
            </a:r>
          </a:p>
          <a:p>
            <a:pPr marL="400050" indent="-171450">
              <a:spcAft>
                <a:spcPts val="300"/>
              </a:spcAft>
              <a:buFont typeface="Arial" panose="020b0604020202020204" pitchFamily="34" charset="0"/>
              <a:buChar char="•"/>
            </a:pPr>
            <a:r>
              <a:rPr lang="en-US" sz="1200" smtClean="0"/>
              <a:t>All disputes relating to alleged violations of Articles and Bylaws are subject to IRP (after reconsideration and other appropriate escalation) which will have impact of binding arbitration enforceable by CMSD (and others) in court, except to extent that dispute relates to areas that are reserved to Board fiduciary judgment.  For matters where binding arbitration is not available, CMSD practical remedy is director removal and replacement</a:t>
            </a:r>
            <a:endParaRPr lang="en-US" sz="1200"/>
          </a:p>
        </p:txBody>
      </p:sp>
      <p:sp>
        <p:nvSpPr>
          <p:cNvPr id="13" name="Date Placeholder 4"/>
          <p:cNvSpPr>
            <a:spLocks noGrp="1"/>
          </p:cNvSpPr>
          <p:nvPr>
            <p:ph type="dt" sz="half" idx="10"/>
          </p:nvPr>
        </p:nvSpPr>
        <p:spPr>
          <a:xfrm>
            <a:off x="457200" y="18288"/>
            <a:ext cx="2895600" cy="329184"/>
          </a:xfrm>
        </p:spPr>
        <p:txBody>
          <a:bodyPr/>
          <a:lstStyle/>
          <a:p>
            <a:fld id="{F51C5C65-9718-41B2-96C6-400F29132141}" type="datetime1">
              <a:rPr lang="en-US" smtClean="0"/>
              <a:t>9/28/2015</a:t>
            </a:fld>
            <a:endParaRPr lang="en-US"/>
          </a:p>
        </p:txBody>
      </p:sp>
      <p:sp>
        <p:nvSpPr>
          <p:cNvPr id="16" name="Slide Number Placeholder 15"/>
          <p:cNvSpPr>
            <a:spLocks noGrp="1"/>
          </p:cNvSpPr>
          <p:nvPr>
            <p:ph type="sldNum" sz="quarter" idx="12"/>
          </p:nvPr>
        </p:nvSpPr>
        <p:spPr>
          <a:xfrm>
            <a:off x="7823447" y="6497128"/>
            <a:ext cx="1066800" cy="329184"/>
          </a:xfrm>
        </p:spPr>
        <p:txBody>
          <a:bodyPr/>
          <a:lstStyle/>
          <a:p>
            <a:pPr algn="r"/>
            <a:fld id="{6C39E7C8-600F-A142-BBF0-CEF9FF1B63C7}" type="slidenum">
              <a:rPr lang="en-US" smtClean="0"/>
              <a:pPr algn="r"/>
              <a:t>4</a:t>
            </a:fld>
            <a:endParaRPr lang="en-US"/>
          </a:p>
        </p:txBody>
      </p:sp>
    </p:spTree>
    <p:extLst>
      <p:ext uri="{BB962C8B-B14F-4D97-AF65-F5344CB8AC3E}">
        <p14:creationId xmlns:p14="http://schemas.microsoft.com/office/powerpoint/2010/main" val="3567044321"/>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63539933"/>
              </p:ext>
            </p:extLst>
          </p:nvPr>
        </p:nvGraphicFramePr>
        <p:xfrm>
          <a:off x="44652" y="1253991"/>
          <a:ext cx="9054695" cy="3611880"/>
        </p:xfrm>
        <a:graphic>
          <a:graphicData uri="http://schemas.openxmlformats.org/drawingml/2006/table">
            <a:tbl>
              <a:tblPr firstRow="1" bandRow="1">
                <a:tableStyleId>{5C22544A-7EE6-4342-B048-85BDC9FD1C3A}</a:tableStyleId>
              </a:tblPr>
              <a:tblGrid>
                <a:gridCol w="947173"/>
                <a:gridCol w="2418208"/>
                <a:gridCol w="2844657"/>
                <a:gridCol w="2844657"/>
              </a:tblGrid>
              <a:tr h="43057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1054107">
                <a:tc>
                  <a:txBody>
                    <a:bodyPr/>
                    <a:lstStyle/>
                    <a:p>
                      <a:pPr marL="227013" indent="-227013"/>
                      <a:r>
                        <a:rPr lang="en-US" sz="900" smtClean="0">
                          <a:solidFill>
                            <a:schemeClr val="tx1"/>
                          </a:solidFill>
                        </a:rPr>
                        <a:t>Reconsider/</a:t>
                      </a:r>
                    </a:p>
                    <a:p>
                      <a:pPr marL="227013" indent="-227013"/>
                      <a:r>
                        <a:rPr lang="en-US" sz="900" smtClean="0">
                          <a:solidFill>
                            <a:schemeClr val="tx1"/>
                          </a:solidFill>
                        </a:rPr>
                        <a:t>Reject ICANN</a:t>
                      </a:r>
                    </a:p>
                    <a:p>
                      <a:pPr marL="227013" indent="-227013"/>
                      <a:r>
                        <a:rPr lang="en-US" sz="900" smtClean="0">
                          <a:solidFill>
                            <a:schemeClr val="tx1"/>
                          </a:solidFill>
                        </a:rPr>
                        <a:t>Budget or</a:t>
                      </a:r>
                    </a:p>
                    <a:p>
                      <a:pPr marL="227013" indent="-227013"/>
                      <a:r>
                        <a:rPr lang="en-US" sz="900" smtClean="0">
                          <a:solidFill>
                            <a:schemeClr val="tx1"/>
                          </a:solidFill>
                        </a:rPr>
                        <a:t>Strategy/</a:t>
                      </a:r>
                    </a:p>
                    <a:p>
                      <a:pPr marL="227013" indent="-227013"/>
                      <a:r>
                        <a:rPr lang="en-US" sz="900" smtClean="0">
                          <a:solidFill>
                            <a:schemeClr val="tx1"/>
                          </a:solidFill>
                        </a:rPr>
                        <a:t>Operating</a:t>
                      </a:r>
                    </a:p>
                    <a:p>
                      <a:pPr marL="227013" indent="-227013"/>
                      <a:r>
                        <a:rPr lang="en-US" sz="900" smtClean="0">
                          <a:solidFill>
                            <a:schemeClr val="tx1"/>
                          </a:solidFill>
                        </a:rPr>
                        <a:t>Plans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dk1"/>
                          </a:solidFill>
                          <a:latin typeface="+mn-lt"/>
                          <a:ea typeface="+mn-ea"/>
                          <a:cs typeface="+mn-cs"/>
                        </a:rPr>
                        <a:t>Sole Member given reserved power to reject Board budget up to two times, with Bylaw requiring ICANN to operate on the previous year’s budget for the new fiscal year if the budget is rejected twice.</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dk1"/>
                          </a:solidFill>
                          <a:latin typeface="+mn-lt"/>
                          <a:ea typeface="+mn-ea"/>
                          <a:cs typeface="+mn-cs"/>
                        </a:rPr>
                        <a:t>Sole Member 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dk1"/>
                          </a:solidFill>
                          <a:latin typeface="+mn-lt"/>
                          <a:ea typeface="+mn-ea"/>
                          <a:cs typeface="+mn-cs"/>
                        </a:rPr>
                        <a:t>Sole Member has standing to enforce Bylaw restrictions on budget; direct enforceability by Sole Member.</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dk1"/>
                          </a:solidFill>
                          <a:latin typeface="+mn-lt"/>
                          <a:ea typeface="+mn-ea"/>
                          <a:cs typeface="+mn-cs"/>
                        </a:rPr>
                        <a:t>If Sole Member objects to Board final decision, can initiate process to remove individual directors or recall the entire Board.</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smtClean="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given right to trigger Board consultation up to specified number of times, with Bylaw imposing restrictions on budget adopted by Board over Sole Designator objection, subject to override if required by Board fiduciary duties.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has standing to enforce consultation right; direct enforceability by Sole Designator.</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Sole Designator objects to Board final decision, can initiate process to remove individual directors or recall the entire Board.</a:t>
                      </a: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kern="1200" smtClean="0">
                        <a:solidFill>
                          <a:schemeClr val="tx1"/>
                        </a:solidFill>
                        <a:latin typeface="+mn-lt"/>
                        <a:ea typeface="+mn-ea"/>
                        <a:cs typeface="+mn-cs"/>
                      </a:endParaRP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kern="1200" smtClean="0">
                        <a:solidFill>
                          <a:schemeClr val="tx1"/>
                        </a:solidFill>
                        <a:latin typeface="+mn-lt"/>
                        <a:ea typeface="+mn-ea"/>
                        <a:cs typeface="+mn-cs"/>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Bylaws would require Board to consult with community and reconsider </a:t>
                      </a:r>
                      <a:r>
                        <a:rPr lang="en-US" sz="900" kern="1200" smtClean="0">
                          <a:solidFill>
                            <a:schemeClr val="tx1"/>
                          </a:solidFill>
                        </a:rPr>
                        <a:t>budget/strategy/operating plan</a:t>
                      </a:r>
                      <a:r>
                        <a:rPr lang="en-US" sz="900" smtClean="0">
                          <a:solidFill>
                            <a:schemeClr val="tx1"/>
                          </a:solidFill>
                        </a:rPr>
                        <a:t> if community mechanism rejects it, and would impose restrictions on budget if implemented over community objection, within limits respecting Board fiduciary duties</a:t>
                      </a:r>
                      <a:r>
                        <a:rPr lang="en-US" sz="900" kern="1200" smtClean="0">
                          <a:solidFill>
                            <a:schemeClr val="tx1"/>
                          </a:solidFill>
                          <a:latin typeface="+mn-lt"/>
                          <a:ea typeface="+mn-ea"/>
                          <a:cs typeface="+mn-cs"/>
                        </a:rPr>
                        <a:t>.</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Community, through SOs/ACs, can reject Board’s plan up to two times; thereafter, can initiate process  to recall Board if it fails to make appropriate revisions in response to community rejection or fails to follow rules for consultation process</a:t>
                      </a:r>
                      <a:r>
                        <a:rPr lang="en-US" sz="900" kern="1200" smtClean="0">
                          <a:solidFill>
                            <a:schemeClr val="tx1"/>
                          </a:solidFill>
                          <a:latin typeface="+mn-lt"/>
                          <a:ea typeface="+mn-ea"/>
                          <a:cs typeface="+mn-cs"/>
                        </a:rPr>
                        <a:t>.</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Board ignores Bylaws requirements (set forth in Fundamental Bylaws), SO/ACs may invoke MEM process, including forming MEM Issue Group (composed of SO/ACs) to bring action in California courts; MEM Issue Group capacity to sue unclear under Proposal or relevant law; unclear what if any legal recourse community has if Board determines that Bylaws requirements are inconsistent with Board’s fiduciary duties.</a:t>
                      </a:r>
                    </a:p>
                  </a:txBody>
                  <a:tcPr/>
                </a:tc>
              </a:tr>
            </a:tbl>
          </a:graphicData>
        </a:graphic>
      </p:graphicFrame>
      <p:sp>
        <p:nvSpPr>
          <p:cNvPr id="5" name="Date Placeholder 4"/>
          <p:cNvSpPr>
            <a:spLocks noGrp="1"/>
          </p:cNvSpPr>
          <p:nvPr>
            <p:ph type="dt" sz="half" idx="10"/>
          </p:nvPr>
        </p:nvSpPr>
        <p:spPr>
          <a:xfrm>
            <a:off x="38100" y="3154"/>
            <a:ext cx="2895600" cy="329184"/>
          </a:xfrm>
        </p:spPr>
        <p:txBody>
          <a:bodyPr/>
          <a:lstStyle/>
          <a:p>
            <a:fld id="{65C4A750-4FD5-4699-B632-7A4F577D916A}" type="datetime1">
              <a:rPr lang="en-US" smtClean="0"/>
              <a:t>9/28/2015</a:t>
            </a:fld>
            <a:endParaRPr lang="en-US"/>
          </a:p>
        </p:txBody>
      </p:sp>
      <p:sp>
        <p:nvSpPr>
          <p:cNvPr id="8" name="Slide Number Placeholder 15"/>
          <p:cNvSpPr>
            <a:spLocks noGrp="1"/>
          </p:cNvSpPr>
          <p:nvPr>
            <p:ph type="sldNum" sz="quarter" idx="12"/>
          </p:nvPr>
        </p:nvSpPr>
        <p:spPr>
          <a:xfrm>
            <a:off x="8025995" y="8556237"/>
            <a:ext cx="1066800" cy="329184"/>
          </a:xfrm>
        </p:spPr>
        <p:txBody>
          <a:bodyPr/>
          <a:lstStyle/>
          <a:p>
            <a:pPr algn="r"/>
            <a:fld id="{6C39E7C8-600F-A142-BBF0-CEF9FF1B63C7}" type="slidenum">
              <a:rPr lang="en-US" smtClean="0"/>
              <a:pPr algn="r"/>
              <a:t>5</a:t>
            </a:fld>
            <a:endParaRPr lang="en-US"/>
          </a:p>
        </p:txBody>
      </p:sp>
      <p:sp>
        <p:nvSpPr>
          <p:cNvPr id="7" name="Title 1"/>
          <p:cNvSpPr txBox="1"/>
          <p:nvPr/>
        </p:nvSpPr>
        <p:spPr>
          <a:xfrm>
            <a:off x="457200" y="418063"/>
            <a:ext cx="8229600" cy="554421"/>
          </a:xfrm>
          <a:prstGeom prst="rect">
            <a:avLst/>
          </a:prstGeom>
        </p:spPr>
        <p:txBody>
          <a:bodyPr>
            <a:normAutofit/>
          </a:bodyPr>
          <a:lstStyle/>
          <a:p>
            <a:pPr lvl="0" algn="ctr" defTabSz="914400">
              <a:spcBef>
                <a:spcPct val="0"/>
              </a:spcBef>
            </a:pPr>
            <a:r>
              <a:rPr lang="en-US" sz="2000" smtClean="0">
                <a:solidFill>
                  <a:srgbClr val="0070C0"/>
                </a:solidFill>
                <a:latin typeface="Arial" pitchFamily="34" charset="0"/>
                <a:ea typeface="Calibri" pitchFamily="34" charset="0"/>
                <a:cs typeface="Arial" pitchFamily="34" charset="0"/>
              </a:rPr>
              <a:t>Mechanism/Exercise/Enforcement </a:t>
            </a:r>
            <a:r>
              <a:rPr lang="en-US" sz="2000">
                <a:solidFill>
                  <a:srgbClr val="0070C0"/>
                </a:solidFill>
                <a:latin typeface="Arial" pitchFamily="34" charset="0"/>
                <a:ea typeface="Calibri" pitchFamily="34" charset="0"/>
                <a:cs typeface="Arial" pitchFamily="34" charset="0"/>
              </a:rPr>
              <a:t>of Community Powers</a:t>
            </a:r>
            <a:endParaRPr lang="en-US" sz="2000" spc="-100">
              <a:solidFill>
                <a:srgbClr val="0070C0"/>
              </a:solidFill>
            </a:endParaRPr>
          </a:p>
        </p:txBody>
      </p:sp>
      <p:sp>
        <p:nvSpPr>
          <p:cNvPr id="6" name="Slide Number Placeholder 3"/>
          <p:cNvSpPr txBox="1"/>
          <p:nvPr/>
        </p:nvSpPr>
        <p:spPr>
          <a:xfrm>
            <a:off x="7823447" y="6312408"/>
            <a:ext cx="1066800" cy="329184"/>
          </a:xfrm>
          <a:prstGeom prst="rect">
            <a:avLst/>
          </a:prstGeom>
        </p:spPr>
        <p:txBody>
          <a:bodyPr vert="horz" lIns="91440" tIns="45720" rIns="91440" bIns="45720" rtlCol="0" anchor="ctr"/>
          <a:lstStyle>
            <a:defPPr>
              <a:defRPr lang="en-US"/>
            </a:defPPr>
            <a:lvl1pPr marL="0" algn="l" defTabSz="457200" rtl="0" eaLnBrk="1" latinLnBrk="0" hangingPunct="1">
              <a:defRPr sz="1400" b="1"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C39E7C8-600F-A142-BBF0-CEF9FF1B63C7}" type="slidenum">
              <a:rPr lang="en-US" smtClean="0"/>
              <a:t>5</a:t>
            </a:fld>
            <a:endParaRPr lang="en-US"/>
          </a:p>
        </p:txBody>
      </p:sp>
    </p:spTree>
    <p:extLst>
      <p:ext uri="{BB962C8B-B14F-4D97-AF65-F5344CB8AC3E}">
        <p14:creationId xmlns:p14="http://schemas.microsoft.com/office/powerpoint/2010/main" val="209479875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90691-5A9E-4C92-90C7-4888153B4923}" type="datetime1">
              <a:rPr lang="en-US" smtClean="0"/>
              <a:t>9/28/2015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39E7C8-600F-A142-BBF0-CEF9FF1B63C7}" type="slidenum">
              <a:rPr lang="en-US" smtClean="0"/>
              <a:t>6</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916697026"/>
              </p:ext>
            </p:extLst>
          </p:nvPr>
        </p:nvGraphicFramePr>
        <p:xfrm>
          <a:off x="0" y="1095375"/>
          <a:ext cx="9054695" cy="4709160"/>
        </p:xfrm>
        <a:graphic>
          <a:graphicData uri="http://schemas.openxmlformats.org/drawingml/2006/table">
            <a:tbl>
              <a:tblPr firstRow="1" bandRow="1">
                <a:tableStyleId>{5C22544A-7EE6-4342-B048-85BDC9FD1C3A}</a:tableStyleId>
              </a:tblPr>
              <a:tblGrid>
                <a:gridCol w="947173"/>
                <a:gridCol w="2418208"/>
                <a:gridCol w="2844657"/>
                <a:gridCol w="2844657"/>
              </a:tblGrid>
              <a:tr h="43057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1600200">
                <a:tc>
                  <a:txBody>
                    <a:bodyPr/>
                    <a:lstStyle/>
                    <a:p>
                      <a:pPr marL="227013" indent="-227013"/>
                      <a:r>
                        <a:rPr lang="en-US" sz="900" smtClean="0">
                          <a:solidFill>
                            <a:schemeClr val="tx1"/>
                          </a:solidFill>
                        </a:rPr>
                        <a:t>Reconsider/</a:t>
                      </a:r>
                    </a:p>
                    <a:p>
                      <a:pPr marL="227013" indent="-227013"/>
                      <a:r>
                        <a:rPr lang="en-US" sz="900" smtClean="0">
                          <a:solidFill>
                            <a:schemeClr val="tx1"/>
                          </a:solidFill>
                        </a:rPr>
                        <a:t>Reject</a:t>
                      </a:r>
                    </a:p>
                    <a:p>
                      <a:pPr marL="227013" indent="-227013"/>
                      <a:r>
                        <a:rPr lang="en-US" sz="900" smtClean="0">
                          <a:solidFill>
                            <a:schemeClr val="tx1"/>
                          </a:solidFill>
                        </a:rPr>
                        <a:t>Changes to</a:t>
                      </a:r>
                    </a:p>
                    <a:p>
                      <a:pPr marL="227013" indent="-227013"/>
                      <a:r>
                        <a:rPr lang="en-US" sz="900" smtClean="0">
                          <a:solidFill>
                            <a:schemeClr val="tx1"/>
                          </a:solidFill>
                        </a:rPr>
                        <a:t>ICANN</a:t>
                      </a:r>
                    </a:p>
                    <a:p>
                      <a:pPr marL="227013" indent="-227013"/>
                      <a:r>
                        <a:rPr lang="en-US" sz="900" smtClean="0">
                          <a:solidFill>
                            <a:schemeClr val="tx1"/>
                          </a:solidFill>
                        </a:rPr>
                        <a:t>“Standard</a:t>
                      </a:r>
                    </a:p>
                    <a:p>
                      <a:pPr marL="227013" indent="-227013"/>
                      <a:r>
                        <a:rPr lang="en-US" sz="900" smtClean="0">
                          <a:solidFill>
                            <a:schemeClr val="tx1"/>
                          </a:solidFill>
                        </a:rPr>
                        <a:t>Bylaws”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given right to veto proposed Standard Bylaws</a:t>
                      </a:r>
                      <a:r>
                        <a:rPr lang="en-US" sz="900" kern="1200" smtClean="0">
                          <a:solidFill>
                            <a:schemeClr val="tx1"/>
                          </a:solidFill>
                          <a:latin typeface="+mn-lt"/>
                          <a:ea typeface="+mn-ea"/>
                          <a:cs typeface="+mn-cs"/>
                        </a:rPr>
                        <a:t> </a:t>
                      </a:r>
                      <a:r>
                        <a:rPr lang="en-US" sz="900" smtClean="0">
                          <a:solidFill>
                            <a:schemeClr val="tx1"/>
                          </a:solidFill>
                        </a:rPr>
                        <a:t>amendments.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Member decides whether to act via community voting mechanism, with specified participation level and voting threshold for action.</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has statutory standing under California corporate law to enforce this right; </a:t>
                      </a:r>
                      <a:r>
                        <a:rPr lang="en-US" sz="900" kern="1200" smtClean="0">
                          <a:solidFill>
                            <a:schemeClr val="tx1"/>
                          </a:solidFill>
                          <a:latin typeface="+mn-lt"/>
                          <a:ea typeface="+mn-ea"/>
                          <a:cs typeface="+mn-cs"/>
                        </a:rPr>
                        <a:t>direct enforceability by Sole Member</a:t>
                      </a:r>
                      <a:r>
                        <a:rPr lang="en-US" sz="900" smtClean="0">
                          <a:solidFill>
                            <a:schemeClr val="tx1"/>
                          </a:solidFill>
                        </a:rPr>
                        <a:t>.</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Sole Member would have statutory right under California law to initiate or adopt bylaws amendments on its own, but the exercise of this right could be practically curtailed through internal Sole Member mechanisms.</a:t>
                      </a: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a:t>
                      </a:r>
                      <a:r>
                        <a:rPr lang="en-US" sz="900" smtClean="0">
                          <a:solidFill>
                            <a:schemeClr val="tx1"/>
                          </a:solidFill>
                        </a:rPr>
                        <a:t>given right to veto proposed Standard Bylaws</a:t>
                      </a:r>
                      <a:r>
                        <a:rPr lang="en-US" sz="900" kern="1200" smtClean="0">
                          <a:solidFill>
                            <a:schemeClr val="tx1"/>
                          </a:solidFill>
                          <a:latin typeface="+mn-lt"/>
                          <a:ea typeface="+mn-ea"/>
                          <a:cs typeface="+mn-cs"/>
                        </a:rPr>
                        <a:t> </a:t>
                      </a:r>
                      <a:r>
                        <a:rPr lang="en-US" sz="900" smtClean="0">
                          <a:solidFill>
                            <a:schemeClr val="tx1"/>
                          </a:solidFill>
                        </a:rPr>
                        <a:t>amendments.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decides whether to act via community voting mechanism, with specified participation level and voting threshold for action.</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kern="1200" smtClean="0">
                          <a:solidFill>
                            <a:schemeClr val="tx1"/>
                          </a:solidFill>
                          <a:latin typeface="+mn-lt"/>
                          <a:ea typeface="+mn-ea"/>
                          <a:cs typeface="+mn-cs"/>
                        </a:rPr>
                        <a:t>Direct enforceability by </a:t>
                      </a:r>
                      <a:r>
                        <a:rPr lang="en-US" sz="900" kern="1200" smtClean="0">
                          <a:solidFill>
                            <a:schemeClr val="tx1"/>
                          </a:solidFill>
                          <a:latin typeface="+mn-lt"/>
                          <a:ea typeface="+mn-ea"/>
                          <a:cs typeface="+mn-cs"/>
                        </a:rPr>
                        <a:t>Sole Designator </a:t>
                      </a:r>
                      <a:r>
                        <a:rPr lang="en-US" sz="900" strike="noStrike" kern="1200" smtClean="0">
                          <a:solidFill>
                            <a:schemeClr val="tx1"/>
                          </a:solidFill>
                          <a:latin typeface="+mn-lt"/>
                          <a:ea typeface="+mn-ea"/>
                          <a:cs typeface="+mn-cs"/>
                        </a:rPr>
                        <a:t>(bylaws-as-contract theory).</a:t>
                      </a:r>
                    </a:p>
                  </a:txBody>
                  <a:tcPr/>
                </a:tc>
                <a:tc>
                  <a:txBody>
                    <a:bodyPr/>
                    <a:lstStyle/>
                    <a:p>
                      <a:pPr marL="114300" indent="-114300">
                        <a:buFont typeface="Arial" panose="020b0604020202020204" pitchFamily="34" charset="0"/>
                        <a:buChar char="•"/>
                      </a:pPr>
                      <a:r>
                        <a:rPr lang="en-US" sz="900" smtClean="0">
                          <a:solidFill>
                            <a:schemeClr val="tx1"/>
                          </a:solidFill>
                        </a:rPr>
                        <a:t>Board proposal contemplates process to be refined for SOs and ACs to demonstrate objection without conferring veto power on any or all SOs/ACs. Each SO and AC determines whether to voice an objection; if threshold met, Bylaws preclude Board changes to Standard Bylaws.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Community threshold to demonstrate an objection to be agreed upon.</a:t>
                      </a:r>
                    </a:p>
                    <a:p>
                      <a:pPr marL="114300" indent="-114300">
                        <a:buFont typeface="Arial" panose="020b0604020202020204" pitchFamily="34" charset="0"/>
                        <a:buChar char="•"/>
                      </a:pPr>
                      <a:r>
                        <a:rPr lang="en-US" sz="900" smtClean="0">
                          <a:solidFill>
                            <a:schemeClr val="tx1"/>
                          </a:solidFill>
                        </a:rPr>
                        <a:t>While corporate law would permit named SOs/ACs </a:t>
                      </a:r>
                      <a:r>
                        <a:rPr lang="en-US" sz="900" strike="noStrike" smtClean="0">
                          <a:solidFill>
                            <a:schemeClr val="tx1"/>
                          </a:solidFill>
                        </a:rPr>
                        <a:t>to </a:t>
                      </a:r>
                      <a:r>
                        <a:rPr lang="en-US" sz="900" smtClean="0">
                          <a:solidFill>
                            <a:schemeClr val="tx1"/>
                          </a:solidFill>
                        </a:rPr>
                        <a:t>be given right in Bylaws to veto Standard Bylaws amendments approved by Board, unclear if that is what Board Proposal contemplates, and if so, to whom the veto power would be given. If named SO/ACs are given right to veto, need mechanism to prevent single SO or AC from vetoing in spite of community support.</a:t>
                      </a:r>
                      <a:endParaRPr lang="en-US" sz="900" b="0" i="1" smtClean="0">
                        <a:solidFill>
                          <a:schemeClr val="tx1"/>
                        </a:solidFill>
                      </a:endParaRPr>
                    </a:p>
                    <a:p>
                      <a:pPr marL="114300" indent="-114300">
                        <a:buFont typeface="Arial" panose="020b0604020202020204" pitchFamily="34" charset="0"/>
                        <a:buChar char="•"/>
                      </a:pPr>
                      <a:r>
                        <a:rPr lang="en-US" sz="900" smtClean="0">
                          <a:solidFill>
                            <a:schemeClr val="tx1"/>
                          </a:solidFill>
                        </a:rPr>
                        <a:t>Possible to initiate process to recall Board if Board ignores community rejection of Board-approved amendment</a:t>
                      </a:r>
                      <a:r>
                        <a:rPr lang="en-US" sz="900" kern="1200" smtClean="0">
                          <a:solidFill>
                            <a:schemeClr val="tx1"/>
                          </a:solidFill>
                          <a:latin typeface="+mn-lt"/>
                          <a:ea typeface="+mn-ea"/>
                          <a:cs typeface="+mn-cs"/>
                        </a:rPr>
                        <a:t>.</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Board ignores Bylaws requirements (set forth in Fundamental Bylaws), SO/ACs may invoke MEM process, including forming MEM Issue Group (composed of SO/ACs) to bring action in California courts; MEM Issue Group capacity to sue unclear under Proposal or relevant law;  unless named SO/ACs with personhood are given third party veto rights, unclear what if any legal recourse community has if Board determines community rejection of Standard Bylaws is inconsistent with Board’s fiduciary duties.</a:t>
                      </a:r>
                    </a:p>
                  </a:txBody>
                  <a:tcPr/>
                </a:tc>
              </a:tr>
            </a:tbl>
          </a:graphicData>
        </a:graphic>
      </p:graphicFrame>
      <p:sp>
        <p:nvSpPr>
          <p:cNvPr id="7" name="Title 1"/>
          <p:cNvSpPr txBox="1"/>
          <p:nvPr/>
        </p:nvSpPr>
        <p:spPr>
          <a:xfrm>
            <a:off x="419100" y="454627"/>
            <a:ext cx="8229600" cy="554421"/>
          </a:xfrm>
          <a:prstGeom prst="rect">
            <a:avLst/>
          </a:prstGeom>
        </p:spPr>
        <p:txBody>
          <a:bodyPr>
            <a:normAutofit/>
          </a:bodyPr>
          <a:lstStyle/>
          <a:p>
            <a:pPr lvl="0" algn="ctr" defTabSz="914400">
              <a:spcBef>
                <a:spcPct val="0"/>
              </a:spcBef>
            </a:pPr>
            <a:r>
              <a:rPr lang="en-US" sz="2000">
                <a:solidFill>
                  <a:srgbClr val="0070C0"/>
                </a:solidFill>
                <a:latin typeface="Arial" pitchFamily="34" charset="0"/>
                <a:ea typeface="Calibri" pitchFamily="34" charset="0"/>
                <a:cs typeface="Arial" pitchFamily="34" charset="0"/>
              </a:rPr>
              <a:t>Mechanism/Exercise/Enforcement of Community </a:t>
            </a:r>
            <a:r>
              <a:rPr lang="en-US" sz="2000" smtClean="0">
                <a:solidFill>
                  <a:srgbClr val="0070C0"/>
                </a:solidFill>
                <a:latin typeface="Arial" pitchFamily="34" charset="0"/>
                <a:ea typeface="Calibri" pitchFamily="34" charset="0"/>
                <a:cs typeface="Arial" pitchFamily="34" charset="0"/>
              </a:rPr>
              <a:t>Powers (cont’d)</a:t>
            </a:r>
            <a:endParaRPr lang="en-US" sz="2000" spc="-100">
              <a:solidFill>
                <a:srgbClr val="0070C0"/>
              </a:solidFill>
            </a:endParaRPr>
          </a:p>
        </p:txBody>
      </p:sp>
    </p:spTree>
    <p:extLst>
      <p:ext uri="{BB962C8B-B14F-4D97-AF65-F5344CB8AC3E}">
        <p14:creationId xmlns:p14="http://schemas.microsoft.com/office/powerpoint/2010/main" val="280270991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52855336"/>
              </p:ext>
            </p:extLst>
          </p:nvPr>
        </p:nvGraphicFramePr>
        <p:xfrm>
          <a:off x="38100" y="986522"/>
          <a:ext cx="9054695" cy="3474720"/>
        </p:xfrm>
        <a:graphic>
          <a:graphicData uri="http://schemas.openxmlformats.org/drawingml/2006/table">
            <a:tbl>
              <a:tblPr firstRow="1" bandRow="1">
                <a:tableStyleId>{5C22544A-7EE6-4342-B048-85BDC9FD1C3A}</a:tableStyleId>
              </a:tblPr>
              <a:tblGrid>
                <a:gridCol w="983178"/>
                <a:gridCol w="2382203"/>
                <a:gridCol w="2844657"/>
                <a:gridCol w="2844657"/>
              </a:tblGrid>
              <a:tr h="43057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2025283">
                <a:tc>
                  <a:txBody>
                    <a:bodyPr/>
                    <a:lstStyle/>
                    <a:p>
                      <a:pPr marL="227013" indent="-227013"/>
                      <a:r>
                        <a:rPr lang="en-US" sz="900" smtClean="0">
                          <a:solidFill>
                            <a:schemeClr val="tx1"/>
                          </a:solidFill>
                        </a:rPr>
                        <a:t>Approve</a:t>
                      </a:r>
                    </a:p>
                    <a:p>
                      <a:pPr marL="227013" indent="-227013"/>
                      <a:r>
                        <a:rPr lang="en-US" sz="900" smtClean="0">
                          <a:solidFill>
                            <a:schemeClr val="tx1"/>
                          </a:solidFill>
                        </a:rPr>
                        <a:t>Changes to</a:t>
                      </a:r>
                    </a:p>
                    <a:p>
                      <a:pPr marL="227013" indent="-227013"/>
                      <a:r>
                        <a:rPr lang="en-US" sz="900" smtClean="0">
                          <a:solidFill>
                            <a:schemeClr val="tx1"/>
                          </a:solidFill>
                        </a:rPr>
                        <a:t>ICANN</a:t>
                      </a:r>
                    </a:p>
                    <a:p>
                      <a:pPr marL="227013" indent="-227013"/>
                      <a:r>
                        <a:rPr lang="en-US" sz="900" smtClean="0">
                          <a:solidFill>
                            <a:schemeClr val="tx1"/>
                          </a:solidFill>
                        </a:rPr>
                        <a:t>“Fundamental”</a:t>
                      </a:r>
                    </a:p>
                    <a:p>
                      <a:pPr marL="227013" indent="-227013"/>
                      <a:r>
                        <a:rPr lang="en-US" sz="900" smtClean="0">
                          <a:solidFill>
                            <a:schemeClr val="tx1"/>
                          </a:solidFill>
                        </a:rPr>
                        <a:t>Bylaws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given right to approve Fundamental Bylaws amendments.</a:t>
                      </a:r>
                      <a:endParaRPr lang="en-US" sz="900" kern="1200" smtClean="0">
                        <a:solidFill>
                          <a:schemeClr val="tx1"/>
                        </a:solidFill>
                        <a:latin typeface="+mn-lt"/>
                        <a:ea typeface="+mn-ea"/>
                        <a:cs typeface="+mn-cs"/>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Member decides whether to act via community voting mechanism, with specified participation level and voting threshold for action.</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has statutory standing under California corporate law to enforce this right; </a:t>
                      </a:r>
                      <a:r>
                        <a:rPr lang="en-US" sz="900" kern="1200" smtClean="0">
                          <a:solidFill>
                            <a:schemeClr val="tx1"/>
                          </a:solidFill>
                          <a:latin typeface="+mn-lt"/>
                          <a:ea typeface="+mn-ea"/>
                          <a:cs typeface="+mn-cs"/>
                        </a:rPr>
                        <a:t>direct enforceability by Sole Member.</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Sole Member would have statutory right under California law to initiate or adopt bylaws amendments on its own, but the exercise of this right could be practically curtailed through internal Sole Member mechanisms.</a:t>
                      </a:r>
                    </a:p>
                    <a:p>
                      <a:pPr marL="0" indent="0">
                        <a:buFont typeface="Arial" panose="020b0604020202020204" pitchFamily="34" charset="0"/>
                        <a:buNone/>
                      </a:pP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a:t>
                      </a:r>
                      <a:r>
                        <a:rPr lang="en-US" sz="900" smtClean="0">
                          <a:solidFill>
                            <a:schemeClr val="tx1"/>
                          </a:solidFill>
                        </a:rPr>
                        <a:t>given right to approve proposed Fundamental Bylaws amendments.</a:t>
                      </a:r>
                      <a:endParaRPr lang="en-US" sz="900" kern="1200" smtClean="0">
                        <a:solidFill>
                          <a:schemeClr val="tx1"/>
                        </a:solidFill>
                        <a:latin typeface="+mn-lt"/>
                        <a:ea typeface="+mn-ea"/>
                        <a:cs typeface="+mn-cs"/>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decides whether to act via community voting mechanism, with specified participation level and voting threshold for action.</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kern="1200" smtClean="0">
                          <a:solidFill>
                            <a:schemeClr val="tx1"/>
                          </a:solidFill>
                          <a:latin typeface="+mn-lt"/>
                          <a:ea typeface="+mn-ea"/>
                          <a:cs typeface="+mn-cs"/>
                        </a:rPr>
                        <a:t>Direct enforceability by </a:t>
                      </a:r>
                      <a:r>
                        <a:rPr lang="en-US" sz="900" kern="1200" smtClean="0">
                          <a:solidFill>
                            <a:schemeClr val="tx1"/>
                          </a:solidFill>
                          <a:latin typeface="+mn-lt"/>
                          <a:ea typeface="+mn-ea"/>
                          <a:cs typeface="+mn-cs"/>
                        </a:rPr>
                        <a:t>Sole Designator </a:t>
                      </a:r>
                      <a:r>
                        <a:rPr lang="en-US" sz="900" strike="noStrike" kern="1200" smtClean="0">
                          <a:solidFill>
                            <a:schemeClr val="tx1"/>
                          </a:solidFill>
                          <a:latin typeface="+mn-lt"/>
                          <a:ea typeface="+mn-ea"/>
                          <a:cs typeface="+mn-cs"/>
                        </a:rPr>
                        <a:t>(bylaws-as-contract theory).</a:t>
                      </a:r>
                    </a:p>
                  </a:txBody>
                  <a:tcPr/>
                </a:tc>
                <a:tc>
                  <a:txBody>
                    <a:bodyPr/>
                    <a:lstStyle/>
                    <a:p>
                      <a:pPr marL="114300" indent="-114300">
                        <a:buFont typeface="Arial" panose="020b0604020202020204" pitchFamily="34" charset="0"/>
                        <a:buChar char="•"/>
                      </a:pPr>
                      <a:r>
                        <a:rPr lang="en-US" sz="900" smtClean="0">
                          <a:solidFill>
                            <a:schemeClr val="tx1"/>
                          </a:solidFill>
                        </a:rPr>
                        <a:t>Proposed Fundamental Bylaws changes must be presented to community for approval or veto before effective.</a:t>
                      </a:r>
                      <a:endParaRPr lang="en-US" sz="900" kern="1200" smtClean="0">
                        <a:solidFill>
                          <a:schemeClr val="tx1"/>
                        </a:solidFill>
                        <a:latin typeface="+mn-lt"/>
                        <a:ea typeface="+mn-ea"/>
                        <a:cs typeface="+mn-cs"/>
                      </a:endParaRPr>
                    </a:p>
                    <a:p>
                      <a:pPr marL="114300" indent="-114300">
                        <a:buFont typeface="Arial" panose="020b0604020202020204" pitchFamily="34" charset="0"/>
                        <a:buChar char="•"/>
                      </a:pPr>
                      <a:r>
                        <a:rPr lang="en-US" sz="900" kern="1200" smtClean="0">
                          <a:solidFill>
                            <a:schemeClr val="tx1"/>
                          </a:solidFill>
                          <a:latin typeface="+mn-lt"/>
                          <a:ea typeface="+mn-ea"/>
                          <a:cs typeface="+mn-cs"/>
                        </a:rPr>
                        <a:t>As with Standard Bylaws process, unclear whether Board proposal anticipates giving named SOs/ACs third party approval rights.</a:t>
                      </a:r>
                      <a:endParaRPr lang="en-US" sz="900" smtClean="0">
                        <a:solidFill>
                          <a:schemeClr val="tx1"/>
                        </a:solidFill>
                      </a:endParaRPr>
                    </a:p>
                    <a:p>
                      <a:pPr marL="114300" indent="-114300">
                        <a:buFont typeface="Arial" panose="020b0604020202020204" pitchFamily="34" charset="0"/>
                        <a:buChar char="•"/>
                      </a:pPr>
                      <a:r>
                        <a:rPr lang="en-US" sz="900" smtClean="0">
                          <a:solidFill>
                            <a:schemeClr val="tx1"/>
                          </a:solidFill>
                        </a:rPr>
                        <a:t>Community may initiate process to recall Board if Board amends a Fundamental Bylaws without community approval.</a:t>
                      </a:r>
                      <a:endParaRPr lang="en-US" sz="900" kern="1200" smtClean="0">
                        <a:solidFill>
                          <a:schemeClr val="tx1"/>
                        </a:solidFill>
                        <a:latin typeface="+mn-lt"/>
                        <a:ea typeface="+mn-ea"/>
                        <a:cs typeface="+mn-cs"/>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Board ignores Bylaws requirements (set forth in Fundamental Bylaws), SO/ACs may invoke MEM process, including forming MEM Issue Group (composed of SO/ACs) to bring action in California courts; MEM Issue Group capacity to sue unclear under Proposal or relevant law; unless named SO/ACs with personhood are given third party veto rights, unclear what if any legal recourse community has if Board determines community failure to approve Fundamental Bylaws amendment is inconsistent with Board’s fiduciary duties.</a:t>
                      </a:r>
                    </a:p>
                  </a:txBody>
                  <a:tcPr/>
                </a:tc>
              </a:tr>
            </a:tbl>
          </a:graphicData>
        </a:graphic>
      </p:graphicFrame>
      <p:sp>
        <p:nvSpPr>
          <p:cNvPr id="2" name="Rectangle 1"/>
          <p:cNvSpPr/>
          <p:nvPr/>
        </p:nvSpPr>
        <p:spPr>
          <a:xfrm>
            <a:off x="152400" y="6451669"/>
            <a:ext cx="8763000" cy="276999"/>
          </a:xfrm>
          <a:prstGeom prst="rect">
            <a:avLst/>
          </a:prstGeom>
        </p:spPr>
        <p:txBody>
          <a:bodyPr wrap="square">
            <a:spAutoFit/>
          </a:bodyPr>
          <a:lstStyle/>
          <a:p>
            <a:pPr algn="ctr"/>
            <a:r>
              <a:rPr lang="en-US" sz="1200" b="1" i="1" smtClean="0"/>
              <a:t> </a:t>
            </a:r>
            <a:endParaRPr lang="en-US" sz="1200"/>
          </a:p>
        </p:txBody>
      </p:sp>
      <p:sp>
        <p:nvSpPr>
          <p:cNvPr id="5" name="Date Placeholder 4"/>
          <p:cNvSpPr>
            <a:spLocks noGrp="1"/>
          </p:cNvSpPr>
          <p:nvPr>
            <p:ph type="dt" sz="half" idx="10"/>
          </p:nvPr>
        </p:nvSpPr>
        <p:spPr>
          <a:xfrm>
            <a:off x="0" y="20287"/>
            <a:ext cx="2895600" cy="329184"/>
          </a:xfrm>
        </p:spPr>
        <p:txBody>
          <a:bodyPr/>
          <a:lstStyle/>
          <a:p>
            <a:fld id="{65C4A750-4FD5-4699-B632-7A4F577D916A}" type="datetime1">
              <a:rPr lang="en-US" smtClean="0"/>
              <a:t>9/28/2015</a:t>
            </a:fld>
            <a:endParaRPr lang="en-US"/>
          </a:p>
        </p:txBody>
      </p:sp>
      <p:sp>
        <p:nvSpPr>
          <p:cNvPr id="8" name="Slide Number Placeholder 15"/>
          <p:cNvSpPr>
            <a:spLocks noGrp="1"/>
          </p:cNvSpPr>
          <p:nvPr>
            <p:ph type="sldNum" sz="quarter" idx="12"/>
          </p:nvPr>
        </p:nvSpPr>
        <p:spPr>
          <a:xfrm>
            <a:off x="8025995" y="7103858"/>
            <a:ext cx="1066800" cy="329184"/>
          </a:xfrm>
        </p:spPr>
        <p:txBody>
          <a:bodyPr/>
          <a:lstStyle/>
          <a:p>
            <a:pPr algn="r"/>
            <a:fld id="{6C39E7C8-600F-A142-BBF0-CEF9FF1B63C7}" type="slidenum">
              <a:rPr lang="en-US" smtClean="0"/>
              <a:pPr algn="r"/>
              <a:t>7</a:t>
            </a:fld>
            <a:endParaRPr lang="en-US"/>
          </a:p>
        </p:txBody>
      </p:sp>
      <p:sp>
        <p:nvSpPr>
          <p:cNvPr id="7" name="Title 1"/>
          <p:cNvSpPr txBox="1"/>
          <p:nvPr/>
        </p:nvSpPr>
        <p:spPr>
          <a:xfrm>
            <a:off x="419100" y="454627"/>
            <a:ext cx="8229600" cy="554421"/>
          </a:xfrm>
          <a:prstGeom prst="rect">
            <a:avLst/>
          </a:prstGeom>
        </p:spPr>
        <p:txBody>
          <a:bodyPr>
            <a:normAutofit/>
          </a:bodyPr>
          <a:lstStyle/>
          <a:p>
            <a:pPr lvl="0" algn="ctr" defTabSz="914400">
              <a:spcBef>
                <a:spcPct val="0"/>
              </a:spcBef>
            </a:pPr>
            <a:r>
              <a:rPr lang="en-US" sz="2000">
                <a:solidFill>
                  <a:srgbClr val="0070C0"/>
                </a:solidFill>
                <a:latin typeface="Arial" pitchFamily="34" charset="0"/>
                <a:ea typeface="Calibri" pitchFamily="34" charset="0"/>
                <a:cs typeface="Arial" pitchFamily="34" charset="0"/>
              </a:rPr>
              <a:t>Mechanism/Exercise/Enforcement of Community </a:t>
            </a:r>
            <a:r>
              <a:rPr lang="en-US" sz="2000" smtClean="0">
                <a:solidFill>
                  <a:srgbClr val="0070C0"/>
                </a:solidFill>
                <a:latin typeface="Arial" pitchFamily="34" charset="0"/>
                <a:ea typeface="Calibri" pitchFamily="34" charset="0"/>
                <a:cs typeface="Arial" pitchFamily="34" charset="0"/>
              </a:rPr>
              <a:t>Powers (cont’d)</a:t>
            </a:r>
            <a:endParaRPr lang="en-US" sz="2000" spc="-100">
              <a:solidFill>
                <a:srgbClr val="0070C0"/>
              </a:solidFill>
            </a:endParaRPr>
          </a:p>
        </p:txBody>
      </p:sp>
      <p:sp>
        <p:nvSpPr>
          <p:cNvPr id="9" name="Slide Number Placeholder 3"/>
          <p:cNvSpPr txBox="1"/>
          <p:nvPr/>
        </p:nvSpPr>
        <p:spPr>
          <a:xfrm>
            <a:off x="7823447" y="6312408"/>
            <a:ext cx="1066800" cy="329184"/>
          </a:xfrm>
          <a:prstGeom prst="rect">
            <a:avLst/>
          </a:prstGeom>
        </p:spPr>
        <p:txBody>
          <a:bodyPr vert="horz" lIns="91440" tIns="45720" rIns="91440" bIns="45720" rtlCol="0" anchor="ctr"/>
          <a:lstStyle>
            <a:defPPr>
              <a:defRPr lang="en-US"/>
            </a:defPPr>
            <a:lvl1pPr marL="0" algn="l" defTabSz="457200" rtl="0" eaLnBrk="1" latinLnBrk="0" hangingPunct="1">
              <a:defRPr sz="1400" b="1"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C39E7C8-600F-A142-BBF0-CEF9FF1B63C7}" type="slidenum">
              <a:rPr lang="en-US" smtClean="0"/>
              <a:t>7</a:t>
            </a:fld>
            <a:endParaRPr lang="en-US"/>
          </a:p>
        </p:txBody>
      </p:sp>
    </p:spTree>
    <p:extLst>
      <p:ext uri="{BB962C8B-B14F-4D97-AF65-F5344CB8AC3E}">
        <p14:creationId xmlns:p14="http://schemas.microsoft.com/office/powerpoint/2010/main" val="337652064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90691-5A9E-4C92-90C7-4888153B4923}" type="datetime1">
              <a:rPr lang="en-US" smtClean="0"/>
              <a:t>9/28/2015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39E7C8-600F-A142-BBF0-CEF9FF1B63C7}" type="slidenum">
              <a:rPr lang="en-US" smtClean="0"/>
              <a:t>8</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258888307"/>
              </p:ext>
            </p:extLst>
          </p:nvPr>
        </p:nvGraphicFramePr>
        <p:xfrm>
          <a:off x="38100" y="986522"/>
          <a:ext cx="9054695" cy="3337560"/>
        </p:xfrm>
        <a:graphic>
          <a:graphicData uri="http://schemas.openxmlformats.org/drawingml/2006/table">
            <a:tbl>
              <a:tblPr firstRow="1" bandRow="1">
                <a:tableStyleId>{5C22544A-7EE6-4342-B048-85BDC9FD1C3A}</a:tableStyleId>
              </a:tblPr>
              <a:tblGrid>
                <a:gridCol w="983178"/>
                <a:gridCol w="2382203"/>
                <a:gridCol w="2844657"/>
                <a:gridCol w="2844657"/>
              </a:tblGrid>
              <a:tr h="43057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899160">
                <a:tc>
                  <a:txBody>
                    <a:bodyPr/>
                    <a:lstStyle/>
                    <a:p>
                      <a:pPr marL="227013" indent="-227013"/>
                      <a:r>
                        <a:rPr lang="en-US" sz="900" smtClean="0">
                          <a:solidFill>
                            <a:schemeClr val="tx1"/>
                          </a:solidFill>
                        </a:rPr>
                        <a:t>Appoint and</a:t>
                      </a:r>
                    </a:p>
                    <a:p>
                      <a:pPr marL="227013" indent="-227013"/>
                      <a:r>
                        <a:rPr lang="en-US" sz="900" smtClean="0">
                          <a:solidFill>
                            <a:schemeClr val="tx1"/>
                          </a:solidFill>
                        </a:rPr>
                        <a:t>Remove</a:t>
                      </a:r>
                    </a:p>
                    <a:p>
                      <a:pPr marL="227013" indent="-227013"/>
                      <a:r>
                        <a:rPr lang="en-US" sz="900" smtClean="0">
                          <a:solidFill>
                            <a:schemeClr val="tx1"/>
                          </a:solidFill>
                        </a:rPr>
                        <a:t>Individual</a:t>
                      </a:r>
                    </a:p>
                    <a:p>
                      <a:pPr marL="227013" indent="-227013"/>
                      <a:r>
                        <a:rPr lang="en-US" sz="900" smtClean="0">
                          <a:solidFill>
                            <a:schemeClr val="tx1"/>
                          </a:solidFill>
                        </a:rPr>
                        <a:t>ICANN</a:t>
                      </a:r>
                    </a:p>
                    <a:p>
                      <a:pPr marL="227013" indent="-227013"/>
                      <a:r>
                        <a:rPr lang="en-US" sz="900" smtClean="0">
                          <a:solidFill>
                            <a:schemeClr val="tx1"/>
                          </a:solidFill>
                        </a:rPr>
                        <a:t>Directors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appoints and removes individual directors based on direction from applicable SO/AC/NomCom</a:t>
                      </a:r>
                      <a:r>
                        <a:rPr lang="en-US" sz="900" kern="1200" smtClean="0">
                          <a:solidFill>
                            <a:schemeClr val="tx1"/>
                          </a:solidFill>
                          <a:latin typeface="+mn-lt"/>
                          <a:ea typeface="+mn-ea"/>
                          <a:cs typeface="+mn-cs"/>
                        </a:rPr>
                        <a:t>.</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t>
                      </a:r>
                      <a:r>
                        <a:rPr lang="en-US" sz="900" kern="1200" smtClean="0">
                          <a:solidFill>
                            <a:schemeClr val="tx1"/>
                          </a:solidFill>
                          <a:latin typeface="+mn-lt"/>
                          <a:ea typeface="+mn-ea"/>
                          <a:cs typeface="+mn-cs"/>
                        </a:rPr>
                        <a:t>has standing to enforce this right; direct enforceability by Sole Member.</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Also, if a sitting director refused to vacate, new director would have statutory standing to enforce.</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a:t>
                      </a:r>
                      <a:r>
                        <a:rPr lang="en-US" sz="900" smtClean="0">
                          <a:solidFill>
                            <a:schemeClr val="tx1"/>
                          </a:solidFill>
                        </a:rPr>
                        <a:t>appoints and removes individual directors based on direction from applicable SO/AC/NomCom.</a:t>
                      </a:r>
                      <a:endParaRPr lang="en-US" sz="900" kern="1200" smtClean="0">
                        <a:solidFill>
                          <a:schemeClr val="tx1"/>
                        </a:solidFill>
                        <a:latin typeface="+mn-lt"/>
                        <a:ea typeface="+mn-ea"/>
                        <a:cs typeface="+mn-cs"/>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has standing to enforce this right; direct enforceability by Sole Designator.</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Also, if a sitting director refused to vacate, new director would have statutory standing to enforce.</a:t>
                      </a: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kern="1200" smtClean="0">
                        <a:solidFill>
                          <a:schemeClr val="tx1"/>
                        </a:solidFill>
                        <a:latin typeface="+mn-lt"/>
                        <a:ea typeface="+mn-ea"/>
                        <a:cs typeface="+mn-cs"/>
                      </a:endParaRP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smtClean="0">
                        <a:solidFill>
                          <a:schemeClr val="tx1"/>
                        </a:solidFill>
                      </a:endParaRPr>
                    </a:p>
                  </a:txBody>
                  <a:tcPr/>
                </a:tc>
                <a:tc>
                  <a:txBody>
                    <a:bodyPr/>
                    <a:lstStyle/>
                    <a:p>
                      <a:pPr marL="114300" indent="-114300">
                        <a:buFont typeface="Arial" panose="020b0604020202020204" pitchFamily="34" charset="0"/>
                        <a:buChar char="•"/>
                      </a:pPr>
                      <a:r>
                        <a:rPr lang="en-US" sz="900" i="0" smtClean="0">
                          <a:solidFill>
                            <a:schemeClr val="tx1"/>
                          </a:solidFill>
                        </a:rPr>
                        <a:t>I</a:t>
                      </a:r>
                      <a:r>
                        <a:rPr lang="en-US" sz="900" smtClean="0">
                          <a:solidFill>
                            <a:schemeClr val="tx1"/>
                          </a:solidFill>
                        </a:rPr>
                        <a:t>ndividual </a:t>
                      </a:r>
                      <a:r>
                        <a:rPr lang="en-US" sz="900" strike="noStrike" smtClean="0">
                          <a:solidFill>
                            <a:schemeClr val="tx1"/>
                          </a:solidFill>
                        </a:rPr>
                        <a:t>SO/ACs are </a:t>
                      </a:r>
                      <a:r>
                        <a:rPr lang="en-US" sz="900" smtClean="0">
                          <a:solidFill>
                            <a:schemeClr val="tx1"/>
                          </a:solidFill>
                        </a:rPr>
                        <a:t>not given right to remove directors they appointed, but can initiate removal consideration by the community.</a:t>
                      </a:r>
                    </a:p>
                    <a:p>
                      <a:pPr marL="114300" indent="-114300">
                        <a:buFont typeface="Arial" panose="020b0604020202020204" pitchFamily="34" charset="0"/>
                        <a:buChar char="•"/>
                      </a:pPr>
                      <a:r>
                        <a:rPr lang="en-US" sz="900" smtClean="0">
                          <a:solidFill>
                            <a:schemeClr val="tx1"/>
                          </a:solidFill>
                        </a:rPr>
                        <a:t>Directors sign pre-service letters resulting in removal only for defined causes and only by the community, represented by the SO/ACs.</a:t>
                      </a:r>
                    </a:p>
                    <a:p>
                      <a:pPr marL="114300" indent="-114300">
                        <a:buFont typeface="Arial" panose="020b0604020202020204" pitchFamily="34" charset="0"/>
                        <a:buChar char="•"/>
                      </a:pPr>
                      <a:r>
                        <a:rPr lang="en-US" sz="900" smtClean="0">
                          <a:solidFill>
                            <a:schemeClr val="tx1"/>
                          </a:solidFill>
                        </a:rPr>
                        <a:t>If an </a:t>
                      </a:r>
                      <a:r>
                        <a:rPr lang="en-US" sz="900" strike="noStrike" smtClean="0">
                          <a:solidFill>
                            <a:schemeClr val="tx1"/>
                          </a:solidFill>
                        </a:rPr>
                        <a:t>SO/AC </a:t>
                      </a:r>
                      <a:r>
                        <a:rPr lang="en-US" sz="900" smtClean="0">
                          <a:solidFill>
                            <a:schemeClr val="tx1"/>
                          </a:solidFill>
                        </a:rPr>
                        <a:t>is a legal person, </a:t>
                      </a:r>
                      <a:r>
                        <a:rPr lang="en-US" sz="900" strike="noStrike" smtClean="0">
                          <a:solidFill>
                            <a:schemeClr val="tx1"/>
                          </a:solidFill>
                        </a:rPr>
                        <a:t>should </a:t>
                      </a:r>
                      <a:r>
                        <a:rPr lang="en-US" sz="900" smtClean="0">
                          <a:solidFill>
                            <a:schemeClr val="tx1"/>
                          </a:solidFill>
                        </a:rPr>
                        <a:t>be able to enforce pre-service letters in California court.</a:t>
                      </a:r>
                    </a:p>
                    <a:p>
                      <a:pPr marL="114300" indent="-114300">
                        <a:buFont typeface="Arial" panose="020b0604020202020204" pitchFamily="34" charset="0"/>
                        <a:buChar char="•"/>
                      </a:pPr>
                      <a:r>
                        <a:rPr lang="en-US" sz="900" kern="1200" smtClean="0">
                          <a:solidFill>
                            <a:schemeClr val="tx1"/>
                          </a:solidFill>
                          <a:latin typeface="+mn-lt"/>
                          <a:ea typeface="+mn-ea"/>
                          <a:cs typeface="+mn-cs"/>
                        </a:rPr>
                        <a:t>If director refuses to vacate in violation of pre-service letter (as set forth in Fundamental Bylaws), SO/ACs may invoke MEM process, including forming MEM Issue Group (composed of SO/ACs) to bring action in California courts; MEM Issue Group capacity to sue unclear under Proposal or relevant law.</a:t>
                      </a:r>
                    </a:p>
                    <a:p>
                      <a:pPr marL="114300" indent="-114300">
                        <a:buFont typeface="Arial" panose="020b0604020202020204" pitchFamily="34" charset="0"/>
                        <a:buChar char="•"/>
                      </a:pPr>
                      <a:r>
                        <a:rPr lang="en-US" sz="900" smtClean="0">
                          <a:solidFill>
                            <a:schemeClr val="tx1"/>
                          </a:solidFill>
                        </a:rPr>
                        <a:t>If sitting directors refuse to vacate, new directors also have standing to enforce.</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If SO/ACs are designators, they will have a statutory right to remove regardless of Bylaws provisions under Board proposal.</a:t>
                      </a:r>
                    </a:p>
                  </a:txBody>
                  <a:tcPr/>
                </a:tc>
              </a:tr>
            </a:tbl>
          </a:graphicData>
        </a:graphic>
      </p:graphicFrame>
      <p:sp>
        <p:nvSpPr>
          <p:cNvPr id="6" name="Title 1"/>
          <p:cNvSpPr txBox="1"/>
          <p:nvPr/>
        </p:nvSpPr>
        <p:spPr>
          <a:xfrm>
            <a:off x="419100" y="454627"/>
            <a:ext cx="8229600" cy="554421"/>
          </a:xfrm>
          <a:prstGeom prst="rect">
            <a:avLst/>
          </a:prstGeom>
        </p:spPr>
        <p:txBody>
          <a:bodyPr>
            <a:normAutofit/>
          </a:bodyPr>
          <a:lstStyle/>
          <a:p>
            <a:pPr lvl="0" algn="ctr" defTabSz="914400">
              <a:spcBef>
                <a:spcPct val="0"/>
              </a:spcBef>
            </a:pPr>
            <a:r>
              <a:rPr lang="en-US" sz="2000">
                <a:solidFill>
                  <a:srgbClr val="0070C0"/>
                </a:solidFill>
                <a:latin typeface="Arial" pitchFamily="34" charset="0"/>
                <a:ea typeface="Calibri" pitchFamily="34" charset="0"/>
                <a:cs typeface="Arial" pitchFamily="34" charset="0"/>
              </a:rPr>
              <a:t>Mechanism/Exercise/Enforcement of Community </a:t>
            </a:r>
            <a:r>
              <a:rPr lang="en-US" sz="2000" smtClean="0">
                <a:solidFill>
                  <a:srgbClr val="0070C0"/>
                </a:solidFill>
                <a:latin typeface="Arial" pitchFamily="34" charset="0"/>
                <a:ea typeface="Calibri" pitchFamily="34" charset="0"/>
                <a:cs typeface="Arial" pitchFamily="34" charset="0"/>
              </a:rPr>
              <a:t>Powers (cont’d)</a:t>
            </a:r>
            <a:endParaRPr lang="en-US" sz="2000" spc="-100">
              <a:solidFill>
                <a:srgbClr val="0070C0"/>
              </a:solidFill>
            </a:endParaRPr>
          </a:p>
        </p:txBody>
      </p:sp>
    </p:spTree>
    <p:extLst>
      <p:ext uri="{BB962C8B-B14F-4D97-AF65-F5344CB8AC3E}">
        <p14:creationId xmlns:p14="http://schemas.microsoft.com/office/powerpoint/2010/main" val="180361056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7245811"/>
              </p:ext>
            </p:extLst>
          </p:nvPr>
        </p:nvGraphicFramePr>
        <p:xfrm>
          <a:off x="76200" y="1132840"/>
          <a:ext cx="9029699" cy="4526280"/>
        </p:xfrm>
        <a:graphic>
          <a:graphicData uri="http://schemas.openxmlformats.org/drawingml/2006/table">
            <a:tbl>
              <a:tblPr firstRow="1" bandRow="1">
                <a:tableStyleId>{5C22544A-7EE6-4342-B048-85BDC9FD1C3A}</a:tableStyleId>
              </a:tblPr>
              <a:tblGrid>
                <a:gridCol w="1028205"/>
                <a:gridCol w="2518828"/>
                <a:gridCol w="2741333"/>
                <a:gridCol w="2741333"/>
              </a:tblGrid>
              <a:tr h="438785">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nchor="ct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1421765">
                <a:tc>
                  <a:txBody>
                    <a:bodyPr/>
                    <a:lstStyle/>
                    <a:p>
                      <a:pPr marL="227013" indent="-227013"/>
                      <a:r>
                        <a:rPr lang="en-US" sz="900" smtClean="0">
                          <a:solidFill>
                            <a:schemeClr val="tx1"/>
                          </a:solidFill>
                        </a:rPr>
                        <a:t>Recall Entire</a:t>
                      </a:r>
                    </a:p>
                    <a:p>
                      <a:pPr marL="227013" indent="-227013"/>
                      <a:r>
                        <a:rPr lang="en-US" sz="900" smtClean="0">
                          <a:solidFill>
                            <a:schemeClr val="tx1"/>
                          </a:solidFill>
                        </a:rPr>
                        <a:t>ICANN Board of</a:t>
                      </a:r>
                    </a:p>
                    <a:p>
                      <a:pPr marL="227013" indent="-227013"/>
                      <a:r>
                        <a:rPr lang="en-US" sz="900" smtClean="0">
                          <a:solidFill>
                            <a:schemeClr val="tx1"/>
                          </a:solidFill>
                        </a:rPr>
                        <a:t>Directors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given power to</a:t>
                      </a:r>
                      <a:r>
                        <a:rPr lang="en-US" sz="900" kern="1200" smtClean="0">
                          <a:solidFill>
                            <a:schemeClr val="tx1"/>
                          </a:solidFill>
                          <a:latin typeface="+mn-lt"/>
                          <a:ea typeface="+mn-ea"/>
                          <a:cs typeface="+mn-cs"/>
                        </a:rPr>
                        <a:t> recall Board.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Member 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t>
                      </a:r>
                      <a:r>
                        <a:rPr lang="en-US" sz="900" kern="1200" smtClean="0">
                          <a:solidFill>
                            <a:schemeClr val="tx1"/>
                          </a:solidFill>
                          <a:latin typeface="+mn-lt"/>
                          <a:ea typeface="+mn-ea"/>
                          <a:cs typeface="+mn-cs"/>
                        </a:rPr>
                        <a:t>has standing to enforce this right; direct enforceability by Sole Member.</a:t>
                      </a: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smtClean="0">
                          <a:solidFill>
                            <a:schemeClr val="tx1"/>
                          </a:solidFill>
                        </a:rPr>
                        <a:t>given power to</a:t>
                      </a:r>
                      <a:r>
                        <a:rPr lang="en-US" sz="900" kern="1200" smtClean="0">
                          <a:solidFill>
                            <a:schemeClr val="tx1"/>
                          </a:solidFill>
                          <a:latin typeface="+mn-lt"/>
                          <a:ea typeface="+mn-ea"/>
                          <a:cs typeface="+mn-cs"/>
                        </a:rPr>
                        <a:t> recall Board.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has standing to enforce this right; direct enforceability by </a:t>
                      </a:r>
                      <a:r>
                        <a:rPr lang="en-US" sz="900" strike="noStrike" smtClean="0">
                          <a:solidFill>
                            <a:schemeClr val="tx1"/>
                          </a:solidFill>
                        </a:rPr>
                        <a:t>Sole Designator.</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Also, if a sitting director refused to vacate, new director would have statutory standing to enforce.</a:t>
                      </a: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kern="1200" smtClean="0">
                        <a:solidFill>
                          <a:schemeClr val="tx1"/>
                        </a:solidFill>
                        <a:latin typeface="+mn-lt"/>
                        <a:ea typeface="+mn-ea"/>
                        <a:cs typeface="+mn-cs"/>
                      </a:endParaRPr>
                    </a:p>
                  </a:txBody>
                  <a:tcPr/>
                </a:tc>
                <a:tc>
                  <a:txBody>
                    <a:bodyPr/>
                    <a:lstStyle/>
                    <a:p>
                      <a:pPr marL="114300" indent="-114300">
                        <a:buFont typeface="Arial" panose="020b0604020202020204" pitchFamily="34" charset="0"/>
                        <a:buChar char="•"/>
                      </a:pPr>
                      <a:r>
                        <a:rPr lang="en-US" sz="900" strike="noStrike" smtClean="0">
                          <a:solidFill>
                            <a:schemeClr val="tx1"/>
                          </a:solidFill>
                        </a:rPr>
                        <a:t>The</a:t>
                      </a:r>
                      <a:r>
                        <a:rPr lang="en-US" sz="900" smtClean="0">
                          <a:solidFill>
                            <a:schemeClr val="tx1"/>
                          </a:solidFill>
                        </a:rPr>
                        <a:t> Board Proposal does not provide for </a:t>
                      </a:r>
                      <a:r>
                        <a:rPr lang="en-US" sz="900" i="0" u="none" smtClean="0">
                          <a:solidFill>
                            <a:schemeClr val="tx1"/>
                          </a:solidFill>
                        </a:rPr>
                        <a:t>direct</a:t>
                      </a:r>
                      <a:r>
                        <a:rPr lang="en-US" sz="900" smtClean="0">
                          <a:solidFill>
                            <a:schemeClr val="tx1"/>
                          </a:solidFill>
                        </a:rPr>
                        <a:t>, coordinated action by community to recall entire ICANN Board.</a:t>
                      </a:r>
                    </a:p>
                    <a:p>
                      <a:pPr marL="114300" indent="-114300">
                        <a:buFont typeface="Arial" panose="020b0604020202020204" pitchFamily="34" charset="0"/>
                        <a:buChar char="•"/>
                      </a:pPr>
                      <a:r>
                        <a:rPr lang="en-US" sz="900" smtClean="0">
                          <a:solidFill>
                            <a:schemeClr val="tx1"/>
                          </a:solidFill>
                        </a:rPr>
                        <a:t>Recall possible through simultaneous trigger of pre-service letters  that compel resignation of directors upon the occurrence of certain events.</a:t>
                      </a:r>
                    </a:p>
                    <a:p>
                      <a:pPr marL="114300" indent="-114300">
                        <a:buFont typeface="Arial" panose="020b0604020202020204" pitchFamily="34" charset="0"/>
                        <a:buChar char="•"/>
                      </a:pPr>
                      <a:r>
                        <a:rPr lang="en-US" sz="900" smtClean="0">
                          <a:solidFill>
                            <a:schemeClr val="tx1"/>
                          </a:solidFill>
                        </a:rPr>
                        <a:t>Refusal to vacate may be challenged individually.  Refusal to vacate may also be challenged collectively though MEM.</a:t>
                      </a: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strike="sngStrike" smtClean="0">
                        <a:solidFill>
                          <a:schemeClr val="tx1"/>
                        </a:solidFill>
                      </a:endParaRPr>
                    </a:p>
                  </a:txBody>
                  <a:tcPr/>
                </a:tc>
              </a:tr>
              <a:tr h="1540070">
                <a:tc>
                  <a:txBody>
                    <a:bodyPr/>
                    <a:lstStyle/>
                    <a:p>
                      <a:pPr marL="227013" indent="-227013"/>
                      <a:r>
                        <a:rPr lang="en-US" sz="900" smtClean="0">
                          <a:solidFill>
                            <a:schemeClr val="tx1"/>
                          </a:solidFill>
                        </a:rPr>
                        <a:t>Reconsider/</a:t>
                      </a:r>
                    </a:p>
                    <a:p>
                      <a:pPr marL="227013" indent="-227013"/>
                      <a:r>
                        <a:rPr lang="en-US" sz="900" smtClean="0">
                          <a:solidFill>
                            <a:schemeClr val="tx1"/>
                          </a:solidFill>
                        </a:rPr>
                        <a:t>Reject Board</a:t>
                      </a:r>
                    </a:p>
                    <a:p>
                      <a:pPr marL="227013" indent="-227013"/>
                      <a:r>
                        <a:rPr lang="en-US" sz="900" smtClean="0">
                          <a:solidFill>
                            <a:schemeClr val="tx1"/>
                          </a:solidFill>
                        </a:rPr>
                        <a:t>Decisions</a:t>
                      </a:r>
                    </a:p>
                    <a:p>
                      <a:pPr marL="227013" indent="-227013"/>
                      <a:r>
                        <a:rPr lang="en-US" sz="900" smtClean="0">
                          <a:solidFill>
                            <a:schemeClr val="tx1"/>
                          </a:solidFill>
                        </a:rPr>
                        <a:t>Relating to</a:t>
                      </a:r>
                    </a:p>
                    <a:p>
                      <a:pPr marL="227013" indent="-227013"/>
                      <a:r>
                        <a:rPr lang="en-US" sz="900" smtClean="0">
                          <a:solidFill>
                            <a:schemeClr val="tx1"/>
                          </a:solidFill>
                        </a:rPr>
                        <a:t>Reviews of the</a:t>
                      </a:r>
                    </a:p>
                    <a:p>
                      <a:pPr marL="227013" indent="-227013"/>
                      <a:r>
                        <a:rPr lang="en-US" sz="900" smtClean="0">
                          <a:solidFill>
                            <a:schemeClr val="tx1"/>
                          </a:solidFill>
                        </a:rPr>
                        <a:t>IANA Functions, </a:t>
                      </a:r>
                    </a:p>
                    <a:p>
                      <a:pPr marL="227013" indent="-227013"/>
                      <a:r>
                        <a:rPr lang="en-US" sz="900" smtClean="0">
                          <a:solidFill>
                            <a:schemeClr val="tx1"/>
                          </a:solidFill>
                        </a:rPr>
                        <a:t>Including Ability</a:t>
                      </a:r>
                    </a:p>
                    <a:p>
                      <a:pPr marL="227013" indent="-227013"/>
                      <a:r>
                        <a:rPr lang="en-US" sz="900" smtClean="0">
                          <a:solidFill>
                            <a:schemeClr val="tx1"/>
                          </a:solidFill>
                        </a:rPr>
                        <a:t>to Trigger a</a:t>
                      </a:r>
                    </a:p>
                    <a:p>
                      <a:pPr marL="227013" indent="-227013"/>
                      <a:r>
                        <a:rPr lang="en-US" sz="900" smtClean="0">
                          <a:solidFill>
                            <a:schemeClr val="tx1"/>
                          </a:solidFill>
                        </a:rPr>
                        <a:t>Separation of</a:t>
                      </a:r>
                    </a:p>
                    <a:p>
                      <a:pPr marL="227013" indent="-227013"/>
                      <a:r>
                        <a:rPr lang="en-US" sz="900" smtClean="0">
                          <a:solidFill>
                            <a:schemeClr val="tx1"/>
                          </a:solidFill>
                        </a:rPr>
                        <a:t>PTI</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t>
                      </a:r>
                      <a:r>
                        <a:rPr lang="en-US" sz="900" kern="1200" smtClean="0">
                          <a:solidFill>
                            <a:schemeClr val="tx1"/>
                          </a:solidFill>
                          <a:latin typeface="+mn-lt"/>
                          <a:ea typeface="+mn-ea"/>
                          <a:cs typeface="+mn-cs"/>
                        </a:rPr>
                        <a:t>given reserved power under Bylaws to override Board decision</a:t>
                      </a:r>
                      <a:r>
                        <a:rPr lang="en-US" sz="900" strike="noStrike" kern="1200" smtClean="0">
                          <a:solidFill>
                            <a:schemeClr val="tx1"/>
                          </a:solidFill>
                          <a:latin typeface="+mn-lt"/>
                          <a:ea typeface="+mn-ea"/>
                          <a:cs typeface="+mn-cs"/>
                        </a:rPr>
                        <a:t>, </a:t>
                      </a:r>
                      <a:r>
                        <a:rPr lang="en-US" sz="900" kern="1200" smtClean="0">
                          <a:solidFill>
                            <a:schemeClr val="tx1"/>
                          </a:solidFill>
                          <a:latin typeface="+mn-lt"/>
                          <a:ea typeface="+mn-ea"/>
                          <a:cs typeface="+mn-cs"/>
                        </a:rPr>
                        <a:t>regardless of Board </a:t>
                      </a:r>
                      <a:r>
                        <a:rPr lang="en-US" sz="900" strike="noStrike" kern="1200" smtClean="0">
                          <a:solidFill>
                            <a:schemeClr val="tx1"/>
                          </a:solidFill>
                          <a:latin typeface="+mn-lt"/>
                          <a:ea typeface="+mn-ea"/>
                          <a:cs typeface="+mn-cs"/>
                        </a:rPr>
                        <a:t>fiduciary duties</a:t>
                      </a:r>
                      <a:r>
                        <a:rPr lang="en-US" sz="900" kern="1200" smtClean="0">
                          <a:solidFill>
                            <a:schemeClr val="tx1"/>
                          </a:solidFill>
                          <a:latin typeface="+mn-lt"/>
                          <a:ea typeface="+mn-ea"/>
                          <a:cs typeface="+mn-cs"/>
                        </a:rPr>
                        <a:t>.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Member 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t>
                      </a:r>
                      <a:r>
                        <a:rPr lang="en-US" sz="900" kern="1200" smtClean="0">
                          <a:solidFill>
                            <a:schemeClr val="tx1"/>
                          </a:solidFill>
                          <a:latin typeface="+mn-lt"/>
                          <a:ea typeface="+mn-ea"/>
                          <a:cs typeface="+mn-cs"/>
                        </a:rPr>
                        <a:t>has standing to enforce this right; direct enforceability by Sole Member.</a:t>
                      </a:r>
                      <a:r>
                        <a:rPr lang="en-US" sz="900" smtClean="0">
                          <a:solidFill>
                            <a:schemeClr val="tx1"/>
                          </a:solidFill>
                        </a:rPr>
                        <a:t>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kern="1200" smtClean="0">
                        <a:solidFill>
                          <a:schemeClr val="tx1"/>
                        </a:solidFill>
                        <a:latin typeface="+mn-lt"/>
                        <a:ea typeface="+mn-ea"/>
                        <a:cs typeface="+mn-cs"/>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given right to trigger Board consultation up to specified number of times, with Bylaw restrictions subject to override if required by Board fiduciary duties.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has standing to enforce consultation right; direct enforceability by Sole Designator.</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a:t>
                      </a:r>
                      <a:r>
                        <a:rPr lang="en-US" sz="900" strike="noStrike" smtClean="0">
                          <a:solidFill>
                            <a:schemeClr val="tx1"/>
                          </a:solidFill>
                        </a:rPr>
                        <a:t>Sole Designator </a:t>
                      </a:r>
                      <a:r>
                        <a:rPr lang="en-US" sz="900" kern="1200" smtClean="0">
                          <a:solidFill>
                            <a:schemeClr val="tx1"/>
                          </a:solidFill>
                          <a:latin typeface="+mn-lt"/>
                          <a:ea typeface="+mn-ea"/>
                          <a:cs typeface="+mn-cs"/>
                        </a:rPr>
                        <a:t>objects to Board final decision, can initiate process to remove individual directors or recall the entire Board.</a:t>
                      </a: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smtClean="0">
                        <a:solidFill>
                          <a:srgbClr val="FF0000"/>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Bylaws would require Board to implement recommendations, within limits respecting Board fiduciary duties</a:t>
                      </a:r>
                      <a:r>
                        <a:rPr lang="en-US" sz="900" kern="1200" smtClean="0">
                          <a:solidFill>
                            <a:schemeClr val="tx1"/>
                          </a:solidFill>
                          <a:latin typeface="+mn-lt"/>
                          <a:ea typeface="+mn-ea"/>
                          <a:cs typeface="+mn-cs"/>
                        </a:rPr>
                        <a:t>.</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Community, through SO/ACs, can initiate process to recall Board if it fails to implement recommendations.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Board ignores Bylaws requirements (set forth in Fundamental Bylaws), SO/ACs may invoke MEM process, including forming MEM Issue Group (composed of SO/ACs) to bring action in California courts; MEM Issue Group capacity to sue unclear under Proposal or relevant law; unclear what if any legal recourse community has if Board determines that Bylaws requirements are inconsistent with Board’s fiduciary duties.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smtClean="0">
                        <a:solidFill>
                          <a:srgbClr val="FF0000"/>
                        </a:solidFill>
                      </a:endParaRPr>
                    </a:p>
                  </a:txBody>
                  <a:tcPr/>
                </a:tc>
              </a:tr>
            </a:tbl>
          </a:graphicData>
        </a:graphic>
      </p:graphicFrame>
      <p:sp>
        <p:nvSpPr>
          <p:cNvPr id="5" name="Date Placeholder 4"/>
          <p:cNvSpPr>
            <a:spLocks noGrp="1"/>
          </p:cNvSpPr>
          <p:nvPr>
            <p:ph type="dt" sz="half" idx="10"/>
          </p:nvPr>
        </p:nvSpPr>
        <p:spPr>
          <a:xfrm>
            <a:off x="0" y="18288"/>
            <a:ext cx="2895600" cy="329184"/>
          </a:xfrm>
        </p:spPr>
        <p:txBody>
          <a:bodyPr/>
          <a:lstStyle/>
          <a:p>
            <a:fld id="{7C56E92F-17DB-418C-BEA8-B8BFA9B59C4A}" type="datetime1">
              <a:rPr lang="en-US" smtClean="0"/>
              <a:t>9/28/2015</a:t>
            </a:fld>
            <a:endParaRPr lang="en-US"/>
          </a:p>
        </p:txBody>
      </p:sp>
      <p:sp>
        <p:nvSpPr>
          <p:cNvPr id="8" name="Slide Number Placeholder 15"/>
          <p:cNvSpPr>
            <a:spLocks noGrp="1"/>
          </p:cNvSpPr>
          <p:nvPr>
            <p:ph type="sldNum" sz="quarter" idx="12"/>
          </p:nvPr>
        </p:nvSpPr>
        <p:spPr>
          <a:xfrm>
            <a:off x="7823447" y="6420928"/>
            <a:ext cx="1066800" cy="329184"/>
          </a:xfrm>
        </p:spPr>
        <p:txBody>
          <a:bodyPr/>
          <a:lstStyle/>
          <a:p>
            <a:pPr algn="r"/>
            <a:fld id="{6C39E7C8-600F-A142-BBF0-CEF9FF1B63C7}" type="slidenum">
              <a:rPr lang="en-US" smtClean="0"/>
              <a:pPr algn="r"/>
              <a:t>9</a:t>
            </a:fld>
            <a:endParaRPr lang="en-US"/>
          </a:p>
        </p:txBody>
      </p:sp>
      <p:sp>
        <p:nvSpPr>
          <p:cNvPr id="2" name="TextBox 1"/>
          <p:cNvSpPr txBox="1"/>
          <p:nvPr/>
        </p:nvSpPr>
        <p:spPr>
          <a:xfrm>
            <a:off x="551815" y="543560"/>
            <a:ext cx="7904480" cy="400110"/>
          </a:xfrm>
          <a:prstGeom prst="rect">
            <a:avLst/>
          </a:prstGeom>
          <a:noFill/>
        </p:spPr>
        <p:txBody>
          <a:bodyPr wrap="square" rtlCol="0">
            <a:spAutoFit/>
          </a:bodyPr>
          <a:lstStyle/>
          <a:p>
            <a:pPr lvl="0" algn="ctr" defTabSz="914400">
              <a:spcBef>
                <a:spcPct val="0"/>
              </a:spcBef>
            </a:pPr>
            <a:r>
              <a:rPr lang="en-US" sz="2000">
                <a:solidFill>
                  <a:srgbClr val="0070C0"/>
                </a:solidFill>
                <a:latin typeface="Arial" pitchFamily="34" charset="0"/>
                <a:ea typeface="Calibri" pitchFamily="34" charset="0"/>
                <a:cs typeface="Arial" pitchFamily="34" charset="0"/>
              </a:rPr>
              <a:t>Mechanism/Exercise/Enforcement of Community </a:t>
            </a:r>
            <a:r>
              <a:rPr lang="en-US" sz="2000" smtClean="0">
                <a:solidFill>
                  <a:srgbClr val="0070C0"/>
                </a:solidFill>
                <a:latin typeface="Arial" pitchFamily="34" charset="0"/>
                <a:ea typeface="Calibri" pitchFamily="34" charset="0"/>
                <a:cs typeface="Arial" pitchFamily="34" charset="0"/>
              </a:rPr>
              <a:t>Powers (cont’d)</a:t>
            </a:r>
            <a:endParaRPr lang="en-US" sz="2000" spc="-100">
              <a:solidFill>
                <a:srgbClr val="0070C0"/>
              </a:solidFill>
            </a:endParaRPr>
          </a:p>
        </p:txBody>
      </p:sp>
    </p:spTree>
    <p:extLst>
      <p:ext uri="{BB962C8B-B14F-4D97-AF65-F5344CB8AC3E}">
        <p14:creationId xmlns:p14="http://schemas.microsoft.com/office/powerpoint/2010/main" val="2395360963"/>
      </p:ext>
    </p:extLst>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4.0.30319.18444"/>
  <p:tag name="AS_OS" val="Microsoft Windows NT 6.1.7601 Service Pack 1"/>
  <p:tag name="AS_RELEASE_DATE" val="2014.05.28"/>
  <p:tag name="AS_TITLE" val="Aspose.Slides for .NET 4.0"/>
  <p:tag name="AS_VERSION" val="14.4.0.0"/>
</p:tagLst>
</file>

<file path=ppt/theme/_rels/theme1.xml.rels>&#65279;<?xml version="1.0" encoding="utf-8" standalone="yes"?><Relationships xmlns="http://schemas.openxmlformats.org/package/2006/relationships"><Relationship Id="rId1" Type="http://schemas.openxmlformats.org/officeDocument/2006/relationships/image" Target="../media/image3.jpeg" /></Relationships>
</file>

<file path=ppt/theme/theme1.xml><?xml version="1.0" encoding="utf-8"?>
<a:theme xmlns:r="http://schemas.openxmlformats.org/officeDocument/2006/relationships"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r:embed="rId1">
            <a:duotone>
              <a:schemeClr val="phClr">
                <a:shade val="55000"/>
              </a:schemeClr>
              <a:schemeClr val="phClr">
                <a:tint val="97000"/>
                <a:satMod val="95000"/>
              </a:schemeClr>
            </a:duotone>
          </a:blip>
          <a:tile tx="0" ty="0" sx="70000" sy="70000" flip="none" algn="tl"/>
        </a:blipFill>
      </a:bgFillStyleLst>
    </a:fmtScheme>
  </a:themeElements>
  <a:objectDefaults/>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http://schemas.openxmlformats.org/officeDocument/2006/extended-properties">
  <PresentationFormat>On-screen Show (4:3)</PresentationFormat>
  <TotalTime>0</TotalTime>
  <SharedDoc>0</SharedDoc>
  <HyperlinkBase/>
  <Application>Microsoft Office PowerPoint</Application>
  <AppVersion>14.0000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cp:lastPrinted>1601-01-01T00:00:00.000</cp:lastPrinted>
  <dcterms:modified xsi:type="dcterms:W3CDTF">1601-01-01T00:00:00Z</dcterms:modified>
</cp:coreProperties>
</file>