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5" r:id="rId4"/>
    <p:sldId id="264" r:id="rId5"/>
    <p:sldId id="277" r:id="rId6"/>
    <p:sldId id="278" r:id="rId7"/>
    <p:sldId id="279" r:id="rId8"/>
    <p:sldId id="280" r:id="rId9"/>
    <p:sldId id="276" r:id="rId10"/>
    <p:sldId id="281" r:id="rId11"/>
    <p:sldId id="274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76" d="100"/>
          <a:sy n="76" d="100"/>
        </p:scale>
        <p:origin x="706" y="6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7829D-074A-420E-B808-78A41E8BAC2A}" type="datetimeFigureOut">
              <a:rPr lang="en-CA" smtClean="0"/>
              <a:t>2015-07-15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171B1-7875-48EC-9031-30374DFFA4D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000360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7829D-074A-420E-B808-78A41E8BAC2A}" type="datetimeFigureOut">
              <a:rPr lang="en-CA" smtClean="0"/>
              <a:t>2015-07-15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171B1-7875-48EC-9031-30374DFFA4D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933739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7829D-074A-420E-B808-78A41E8BAC2A}" type="datetimeFigureOut">
              <a:rPr lang="en-CA" smtClean="0"/>
              <a:t>2015-07-15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171B1-7875-48EC-9031-30374DFFA4D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531818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7829D-074A-420E-B808-78A41E8BAC2A}" type="datetimeFigureOut">
              <a:rPr lang="en-CA" smtClean="0"/>
              <a:t>2015-07-15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171B1-7875-48EC-9031-30374DFFA4D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22864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7829D-074A-420E-B808-78A41E8BAC2A}" type="datetimeFigureOut">
              <a:rPr lang="en-CA" smtClean="0"/>
              <a:t>2015-07-15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171B1-7875-48EC-9031-30374DFFA4D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971350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7829D-074A-420E-B808-78A41E8BAC2A}" type="datetimeFigureOut">
              <a:rPr lang="en-CA" smtClean="0"/>
              <a:t>2015-07-15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171B1-7875-48EC-9031-30374DFFA4D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943402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7829D-074A-420E-B808-78A41E8BAC2A}" type="datetimeFigureOut">
              <a:rPr lang="en-CA" smtClean="0"/>
              <a:t>2015-07-15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171B1-7875-48EC-9031-30374DFFA4D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082321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7829D-074A-420E-B808-78A41E8BAC2A}" type="datetimeFigureOut">
              <a:rPr lang="en-CA" smtClean="0"/>
              <a:t>2015-07-15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171B1-7875-48EC-9031-30374DFFA4D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443097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7829D-074A-420E-B808-78A41E8BAC2A}" type="datetimeFigureOut">
              <a:rPr lang="en-CA" smtClean="0"/>
              <a:t>2015-07-15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171B1-7875-48EC-9031-30374DFFA4D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167906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7829D-074A-420E-B808-78A41E8BAC2A}" type="datetimeFigureOut">
              <a:rPr lang="en-CA" smtClean="0"/>
              <a:t>2015-07-15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171B1-7875-48EC-9031-30374DFFA4D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882575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7829D-074A-420E-B808-78A41E8BAC2A}" type="datetimeFigureOut">
              <a:rPr lang="en-CA" smtClean="0"/>
              <a:t>2015-07-15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171B1-7875-48EC-9031-30374DFFA4D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577499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D7829D-074A-420E-B808-78A41E8BAC2A}" type="datetimeFigureOut">
              <a:rPr lang="en-CA" smtClean="0"/>
              <a:t>2015-07-15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D171B1-7875-48EC-9031-30374DFFA4D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104327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CA" dirty="0" smtClean="0"/>
              <a:t/>
            </a:r>
            <a:br>
              <a:rPr lang="en-CA" dirty="0" smtClean="0"/>
            </a:br>
            <a:r>
              <a:rPr lang="en-CA" dirty="0"/>
              <a:t/>
            </a:r>
            <a:br>
              <a:rPr lang="en-CA" dirty="0"/>
            </a:br>
            <a:r>
              <a:rPr lang="en-CA" dirty="0" smtClean="0"/>
              <a:t/>
            </a:r>
            <a:br>
              <a:rPr lang="en-CA" dirty="0" smtClean="0"/>
            </a:br>
            <a:r>
              <a:rPr lang="en-CA" dirty="0" smtClean="0"/>
              <a:t>Draft </a:t>
            </a:r>
            <a:r>
              <a:rPr lang="en-CA" dirty="0" smtClean="0"/>
              <a:t>compilation of trends in the GAC comments from Buenos Aires for the Paris meeting of the CCWG</a:t>
            </a:r>
            <a:endParaRPr lang="en-C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898275"/>
            <a:ext cx="9144000" cy="648415"/>
          </a:xfrm>
        </p:spPr>
        <p:txBody>
          <a:bodyPr/>
          <a:lstStyle/>
          <a:p>
            <a:r>
              <a:rPr lang="en-CA" dirty="0" smtClean="0"/>
              <a:t>15 July 2015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997077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Summary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CA" dirty="0" smtClean="0"/>
              <a:t>Major trends</a:t>
            </a:r>
          </a:p>
          <a:p>
            <a:pPr lvl="1"/>
            <a:r>
              <a:rPr lang="en-CA" dirty="0" smtClean="0"/>
              <a:t>GAC should maintain its role of providing advice to the ICANN Board on public policy matters under the current arrangements.</a:t>
            </a:r>
          </a:p>
          <a:p>
            <a:pPr lvl="1"/>
            <a:r>
              <a:rPr lang="en-CA" dirty="0" smtClean="0"/>
              <a:t>Should not completely participate in the CEM+ at this time.</a:t>
            </a:r>
          </a:p>
          <a:p>
            <a:pPr lvl="1"/>
            <a:r>
              <a:rPr lang="en-CA" dirty="0" smtClean="0"/>
              <a:t>General support for an improved IRP but significant divergence on how to improve it.</a:t>
            </a:r>
          </a:p>
          <a:p>
            <a:r>
              <a:rPr lang="en-CA" dirty="0" smtClean="0"/>
              <a:t>Trends</a:t>
            </a:r>
          </a:p>
          <a:p>
            <a:pPr lvl="1"/>
            <a:r>
              <a:rPr lang="en-CA" dirty="0" smtClean="0"/>
              <a:t>GAC should reserve the right to participate in the CEM +, in a form to be determined, at a later date.</a:t>
            </a:r>
          </a:p>
          <a:p>
            <a:pPr lvl="1"/>
            <a:r>
              <a:rPr lang="en-CA" dirty="0" smtClean="0"/>
              <a:t>Support for non-voting liaisons to the CEM (including the CWG CSC and IFR)</a:t>
            </a:r>
          </a:p>
          <a:p>
            <a:pPr lvl="1"/>
            <a:r>
              <a:rPr lang="en-CA" dirty="0" smtClean="0"/>
              <a:t>GAC should provide advice to the CEM + which should be handled with the same requirements as GAC advice is handled by the ICANN Board.</a:t>
            </a:r>
          </a:p>
          <a:p>
            <a:pPr lvl="1"/>
            <a:endParaRPr lang="en-CA" dirty="0" smtClean="0"/>
          </a:p>
          <a:p>
            <a:pPr lvl="1"/>
            <a:endParaRPr lang="en-CA" dirty="0" smtClean="0"/>
          </a:p>
          <a:p>
            <a:pPr lvl="1"/>
            <a:endParaRPr lang="en-CA" dirty="0" smtClean="0"/>
          </a:p>
          <a:p>
            <a:pPr marL="457200" lvl="1" indent="0">
              <a:buNone/>
            </a:pPr>
            <a:endParaRPr lang="en-CA" dirty="0" smtClean="0"/>
          </a:p>
          <a:p>
            <a:pPr lvl="1"/>
            <a:endParaRPr lang="en-CA" dirty="0" smtClean="0"/>
          </a:p>
          <a:p>
            <a:pPr lvl="1"/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210698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End of presentation</a:t>
            </a:r>
            <a:br>
              <a:rPr lang="en-CA" dirty="0" smtClean="0"/>
            </a:b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CA" sz="4800" dirty="0" smtClean="0"/>
          </a:p>
          <a:p>
            <a:pPr marL="0" indent="0">
              <a:buNone/>
            </a:pPr>
            <a:endParaRPr lang="en-CA" sz="4800" dirty="0"/>
          </a:p>
          <a:p>
            <a:pPr marL="0" indent="0">
              <a:buNone/>
            </a:pPr>
            <a:endParaRPr lang="en-CA" sz="4800" dirty="0" smtClean="0"/>
          </a:p>
          <a:p>
            <a:pPr marL="0" indent="0">
              <a:buNone/>
            </a:pPr>
            <a:r>
              <a:rPr lang="en-CA" sz="4800" dirty="0" smtClean="0"/>
              <a:t>Thank you.</a:t>
            </a:r>
            <a:endParaRPr lang="en-CA" sz="4800" dirty="0"/>
          </a:p>
        </p:txBody>
      </p:sp>
    </p:spTree>
    <p:extLst>
      <p:ext uri="{BB962C8B-B14F-4D97-AF65-F5344CB8AC3E}">
        <p14:creationId xmlns:p14="http://schemas.microsoft.com/office/powerpoint/2010/main" val="3171943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b="1" dirty="0" smtClean="0"/>
              <a:t>Background and definitions</a:t>
            </a:r>
            <a:endParaRPr lang="en-CA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noFill/>
        </p:spPr>
        <p:txBody>
          <a:bodyPr>
            <a:normAutofit fontScale="85000" lnSpcReduction="20000"/>
          </a:bodyPr>
          <a:lstStyle/>
          <a:p>
            <a:r>
              <a:rPr lang="en-CA" sz="3600" dirty="0" smtClean="0"/>
              <a:t> There were a total of 30 respondents.</a:t>
            </a:r>
          </a:p>
          <a:p>
            <a:r>
              <a:rPr lang="en-CA" sz="3600" dirty="0" smtClean="0"/>
              <a:t>Not all respondents replied to all questions.</a:t>
            </a:r>
          </a:p>
          <a:p>
            <a:pPr lvl="1"/>
            <a:r>
              <a:rPr lang="en-CA" sz="3200" dirty="0" smtClean="0"/>
              <a:t>% are therefore calculated per question.</a:t>
            </a:r>
          </a:p>
          <a:p>
            <a:r>
              <a:rPr lang="en-CA" sz="3600" dirty="0" smtClean="0"/>
              <a:t>Not all responses could be qualified as trends. This in no implies that those responses are invalid or less worthy of consideration.</a:t>
            </a:r>
          </a:p>
          <a:p>
            <a:r>
              <a:rPr lang="en-CA" sz="3600" dirty="0" smtClean="0"/>
              <a:t>Classification</a:t>
            </a:r>
          </a:p>
          <a:p>
            <a:pPr lvl="1"/>
            <a:r>
              <a:rPr lang="en-CA" sz="3200" dirty="0" smtClean="0"/>
              <a:t>20% (with some discretion) or </a:t>
            </a:r>
            <a:r>
              <a:rPr lang="en-CA" sz="3200" dirty="0"/>
              <a:t>more in favour of an option should me considered </a:t>
            </a:r>
            <a:r>
              <a:rPr lang="en-CA" sz="3200" dirty="0" smtClean="0"/>
              <a:t>a </a:t>
            </a:r>
            <a:r>
              <a:rPr lang="en-CA" sz="3200" dirty="0"/>
              <a:t>trend.</a:t>
            </a:r>
          </a:p>
          <a:p>
            <a:pPr lvl="1"/>
            <a:r>
              <a:rPr lang="en-CA" sz="3200" dirty="0" smtClean="0"/>
              <a:t>50% </a:t>
            </a:r>
            <a:r>
              <a:rPr lang="en-CA" sz="3200" dirty="0"/>
              <a:t>(with some discretion) </a:t>
            </a:r>
            <a:r>
              <a:rPr lang="en-CA" sz="3200" dirty="0" smtClean="0"/>
              <a:t>or more in favour of an option should me considered a major trend.</a:t>
            </a:r>
          </a:p>
          <a:p>
            <a:pPr lvl="1"/>
            <a:endParaRPr lang="en-CA" sz="3200" dirty="0"/>
          </a:p>
        </p:txBody>
      </p:sp>
    </p:spTree>
    <p:extLst>
      <p:ext uri="{BB962C8B-B14F-4D97-AF65-F5344CB8AC3E}">
        <p14:creationId xmlns:p14="http://schemas.microsoft.com/office/powerpoint/2010/main" val="509754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b="1" dirty="0" smtClean="0"/>
              <a:t>Process</a:t>
            </a:r>
            <a:endParaRPr lang="en-CA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CA" sz="3200" dirty="0" smtClean="0"/>
              <a:t>Staff analyzed and classified all responses.</a:t>
            </a:r>
          </a:p>
          <a:p>
            <a:r>
              <a:rPr lang="en-CA" sz="3200" dirty="0" smtClean="0"/>
              <a:t>Those categories representing more than 20% of responses are presented in this document.</a:t>
            </a:r>
          </a:p>
          <a:p>
            <a:r>
              <a:rPr lang="en-CA" sz="3200" smtClean="0"/>
              <a:t>Notes</a:t>
            </a:r>
            <a:endParaRPr lang="en-CA" sz="3200" dirty="0" smtClean="0"/>
          </a:p>
          <a:p>
            <a:pPr lvl="1"/>
            <a:r>
              <a:rPr lang="en-CA" dirty="0" smtClean="0"/>
              <a:t>CEM = Community Empowerment Mechanism </a:t>
            </a:r>
          </a:p>
          <a:p>
            <a:pPr lvl="1"/>
            <a:r>
              <a:rPr lang="en-CA" dirty="0" smtClean="0"/>
              <a:t>CEM + = CEM + CSC and IFR </a:t>
            </a:r>
          </a:p>
          <a:p>
            <a:pPr marL="0" indent="0">
              <a:buNone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203308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sz="3200" b="1" dirty="0"/>
              <a:t>Question 1: How will public policy issues be dealt with in the enhanced accountability framework?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noFill/>
        </p:spPr>
        <p:txBody>
          <a:bodyPr/>
          <a:lstStyle/>
          <a:p>
            <a:r>
              <a:rPr lang="en-CA" dirty="0" smtClean="0"/>
              <a:t>97% responded to this question.</a:t>
            </a:r>
          </a:p>
          <a:p>
            <a:r>
              <a:rPr lang="en-CA" dirty="0" smtClean="0"/>
              <a:t>Major Trends</a:t>
            </a:r>
          </a:p>
          <a:p>
            <a:pPr lvl="1"/>
            <a:r>
              <a:rPr lang="en-CA" dirty="0" smtClean="0"/>
              <a:t>52% of those supported the status quo of GAC advice to the Board.</a:t>
            </a:r>
          </a:p>
          <a:p>
            <a:r>
              <a:rPr lang="en-CA" dirty="0" smtClean="0"/>
              <a:t>Trends</a:t>
            </a:r>
          </a:p>
          <a:p>
            <a:pPr lvl="1"/>
            <a:r>
              <a:rPr lang="en-CA" dirty="0" smtClean="0"/>
              <a:t>None</a:t>
            </a:r>
          </a:p>
          <a:p>
            <a:r>
              <a:rPr lang="en-CA" dirty="0" smtClean="0"/>
              <a:t>Notes</a:t>
            </a:r>
          </a:p>
          <a:p>
            <a:pPr lvl="1"/>
            <a:r>
              <a:rPr lang="en-CA" dirty="0" smtClean="0"/>
              <a:t>Answers to the next questions added to this in considering how the GAC should participate in Community Empowerment Mechanisms (see next slides).</a:t>
            </a: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69445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CA" sz="3200" b="1" dirty="0"/>
              <a:t>Question </a:t>
            </a:r>
            <a:r>
              <a:rPr lang="en-CA" sz="3200" b="1" dirty="0" smtClean="0"/>
              <a:t>2</a:t>
            </a:r>
            <a:r>
              <a:rPr lang="en-CA" sz="3200" b="1" dirty="0"/>
              <a:t>: What role does GAC and its members wish to have in the new framework so that it can provide advice on public policy issues?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noFill/>
        </p:spPr>
        <p:txBody>
          <a:bodyPr>
            <a:normAutofit fontScale="92500"/>
          </a:bodyPr>
          <a:lstStyle/>
          <a:p>
            <a:r>
              <a:rPr lang="en-CA" dirty="0" smtClean="0"/>
              <a:t>90% responded to this question.</a:t>
            </a:r>
          </a:p>
          <a:p>
            <a:r>
              <a:rPr lang="en-CA" dirty="0" smtClean="0"/>
              <a:t>Major Trends</a:t>
            </a:r>
          </a:p>
          <a:p>
            <a:pPr lvl="1"/>
            <a:r>
              <a:rPr lang="en-CA" dirty="0" smtClean="0"/>
              <a:t>6</a:t>
            </a:r>
            <a:r>
              <a:rPr lang="en-CA" dirty="0"/>
              <a:t>7</a:t>
            </a:r>
            <a:r>
              <a:rPr lang="en-CA" dirty="0" smtClean="0"/>
              <a:t>% of those recommended that the </a:t>
            </a:r>
            <a:r>
              <a:rPr lang="en-CA" dirty="0"/>
              <a:t>GAC should </a:t>
            </a:r>
            <a:r>
              <a:rPr lang="en-CA" dirty="0" smtClean="0"/>
              <a:t>maintain </a:t>
            </a:r>
            <a:r>
              <a:rPr lang="en-CA" dirty="0"/>
              <a:t>its current role post transition</a:t>
            </a:r>
            <a:endParaRPr lang="en-CA" dirty="0" smtClean="0"/>
          </a:p>
          <a:p>
            <a:r>
              <a:rPr lang="en-CA" dirty="0" smtClean="0"/>
              <a:t>Trends</a:t>
            </a:r>
          </a:p>
          <a:p>
            <a:pPr lvl="1"/>
            <a:r>
              <a:rPr lang="en-CA" dirty="0" smtClean="0"/>
              <a:t>19% responded that the GAC should participate in the CEM via non-voting liaisons.</a:t>
            </a:r>
            <a:endParaRPr lang="en-CA" dirty="0" smtClean="0"/>
          </a:p>
          <a:p>
            <a:r>
              <a:rPr lang="en-CA" dirty="0" smtClean="0"/>
              <a:t>Notes</a:t>
            </a:r>
          </a:p>
          <a:p>
            <a:pPr lvl="1"/>
            <a:r>
              <a:rPr lang="en-CA" dirty="0"/>
              <a:t>drafting note - many similarities to first question noted by respondents - some replies difficult to qualify</a:t>
            </a:r>
            <a:r>
              <a:rPr lang="en-CA" dirty="0" smtClean="0"/>
              <a:t>.</a:t>
            </a:r>
          </a:p>
          <a:p>
            <a:pPr lvl="1"/>
            <a:r>
              <a:rPr lang="en-CA" dirty="0"/>
              <a:t>Answers to the next questions added to this in considering how the GAC should participate in Community Empowerment Mechanisms (see next slides).</a:t>
            </a:r>
          </a:p>
          <a:p>
            <a:pPr marL="457200" lvl="1" indent="0">
              <a:buNone/>
            </a:pPr>
            <a:endParaRPr lang="en-CA" dirty="0"/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719003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sz="3200" b="1" dirty="0"/>
              <a:t>Question </a:t>
            </a:r>
            <a:r>
              <a:rPr lang="en-CA" sz="3200" b="1" dirty="0" smtClean="0"/>
              <a:t>3</a:t>
            </a:r>
            <a:r>
              <a:rPr lang="en-CA" sz="3200" b="1" dirty="0"/>
              <a:t>: Does GAC want to continue to have an advisory role (as of today) with respect to the ICANN Board?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noFill/>
        </p:spPr>
        <p:txBody>
          <a:bodyPr/>
          <a:lstStyle/>
          <a:p>
            <a:r>
              <a:rPr lang="en-CA" dirty="0" smtClean="0"/>
              <a:t>97% responded to this question.</a:t>
            </a:r>
          </a:p>
          <a:p>
            <a:r>
              <a:rPr lang="en-CA" dirty="0" smtClean="0"/>
              <a:t>Major Trends</a:t>
            </a:r>
          </a:p>
          <a:p>
            <a:pPr lvl="1"/>
            <a:r>
              <a:rPr lang="en-CA" dirty="0" smtClean="0"/>
              <a:t>79% of those supported that the GAC should continue to only have an advisory role as it is currently defined.</a:t>
            </a:r>
          </a:p>
          <a:p>
            <a:r>
              <a:rPr lang="en-CA" dirty="0" smtClean="0"/>
              <a:t>Trends</a:t>
            </a:r>
          </a:p>
          <a:p>
            <a:pPr lvl="1"/>
            <a:r>
              <a:rPr lang="en-CA" dirty="0" smtClean="0"/>
              <a:t>None</a:t>
            </a:r>
          </a:p>
          <a:p>
            <a:r>
              <a:rPr lang="en-CA" dirty="0" smtClean="0"/>
              <a:t>Notes</a:t>
            </a:r>
          </a:p>
          <a:p>
            <a:pPr lvl="1"/>
            <a:r>
              <a:rPr lang="en-CA" dirty="0" smtClean="0"/>
              <a:t>None</a:t>
            </a:r>
          </a:p>
        </p:txBody>
      </p:sp>
    </p:spTree>
    <p:extLst>
      <p:ext uri="{BB962C8B-B14F-4D97-AF65-F5344CB8AC3E}">
        <p14:creationId xmlns:p14="http://schemas.microsoft.com/office/powerpoint/2010/main" val="4292550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sz="3200" b="1" dirty="0"/>
              <a:t>Question </a:t>
            </a:r>
            <a:r>
              <a:rPr lang="en-CA" sz="3200" b="1" dirty="0" smtClean="0"/>
              <a:t>4</a:t>
            </a:r>
            <a:r>
              <a:rPr lang="en-CA" sz="3200" b="1" dirty="0"/>
              <a:t>: Does the GAC want to participate in a membership-based community empowerment mechanism?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noFill/>
        </p:spPr>
        <p:txBody>
          <a:bodyPr>
            <a:normAutofit fontScale="92500" lnSpcReduction="10000"/>
          </a:bodyPr>
          <a:lstStyle/>
          <a:p>
            <a:r>
              <a:rPr lang="en-CA" dirty="0" smtClean="0"/>
              <a:t>97% responded to this question.</a:t>
            </a:r>
          </a:p>
          <a:p>
            <a:r>
              <a:rPr lang="en-CA" dirty="0" smtClean="0"/>
              <a:t>Major Trends</a:t>
            </a:r>
          </a:p>
          <a:p>
            <a:pPr lvl="1"/>
            <a:r>
              <a:rPr lang="en-CA" dirty="0" smtClean="0"/>
              <a:t>48% did not support participating in the CEM.</a:t>
            </a:r>
          </a:p>
          <a:p>
            <a:r>
              <a:rPr lang="en-CA" dirty="0" smtClean="0"/>
              <a:t>Trends</a:t>
            </a:r>
          </a:p>
          <a:p>
            <a:pPr lvl="1"/>
            <a:r>
              <a:rPr lang="en-CA" dirty="0" smtClean="0"/>
              <a:t>28% had no comment on this question.</a:t>
            </a:r>
          </a:p>
          <a:p>
            <a:pPr lvl="1"/>
            <a:r>
              <a:rPr lang="en-CA" dirty="0" smtClean="0"/>
              <a:t>28% </a:t>
            </a:r>
            <a:r>
              <a:rPr lang="en-CA" dirty="0"/>
              <a:t>responded that </a:t>
            </a:r>
            <a:r>
              <a:rPr lang="en-CA" dirty="0" smtClean="0"/>
              <a:t>not supporting this option at this time did </a:t>
            </a:r>
            <a:r>
              <a:rPr lang="en-CA" dirty="0"/>
              <a:t>not preclude possible future participation in </a:t>
            </a:r>
            <a:r>
              <a:rPr lang="en-CA" dirty="0" smtClean="0"/>
              <a:t>CEM.</a:t>
            </a:r>
          </a:p>
          <a:p>
            <a:pPr lvl="1"/>
            <a:r>
              <a:rPr lang="en-CA" dirty="0" smtClean="0"/>
              <a:t>21% Supported non-voting liaisons to the CEM (which would include the CSC and IFR)</a:t>
            </a:r>
          </a:p>
          <a:p>
            <a:r>
              <a:rPr lang="en-CA" dirty="0" smtClean="0"/>
              <a:t>Notes</a:t>
            </a:r>
          </a:p>
          <a:p>
            <a:pPr lvl="1"/>
            <a:r>
              <a:rPr lang="en-CA" dirty="0" smtClean="0"/>
              <a:t>It seems that some respondents did not consider non-voting liaisons complete participation in the CEM.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216538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sz="3200" b="1" dirty="0"/>
              <a:t>Question </a:t>
            </a:r>
            <a:r>
              <a:rPr lang="en-CA" sz="3200" b="1" dirty="0" smtClean="0"/>
              <a:t>5</a:t>
            </a:r>
            <a:r>
              <a:rPr lang="en-CA" sz="3200" b="1" dirty="0"/>
              <a:t>: Does GAC wish to exercise any of the proposed community powers with regard to ICANN, and if so which ones; and how to participate?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noFill/>
        </p:spPr>
        <p:txBody>
          <a:bodyPr>
            <a:normAutofit fontScale="85000" lnSpcReduction="20000"/>
          </a:bodyPr>
          <a:lstStyle/>
          <a:p>
            <a:r>
              <a:rPr lang="en-CA" dirty="0" smtClean="0"/>
              <a:t>93% responded to this question.</a:t>
            </a:r>
          </a:p>
          <a:p>
            <a:r>
              <a:rPr lang="en-CA" dirty="0" smtClean="0"/>
              <a:t>Major Trends</a:t>
            </a:r>
          </a:p>
          <a:p>
            <a:pPr lvl="1"/>
            <a:r>
              <a:rPr lang="en-CA" dirty="0" smtClean="0"/>
              <a:t>None</a:t>
            </a:r>
          </a:p>
          <a:p>
            <a:r>
              <a:rPr lang="en-CA" dirty="0" smtClean="0"/>
              <a:t>Trends</a:t>
            </a:r>
          </a:p>
          <a:p>
            <a:pPr lvl="1"/>
            <a:r>
              <a:rPr lang="en-CA" dirty="0" smtClean="0"/>
              <a:t>36% supported this (many without any details about how to do so)</a:t>
            </a:r>
          </a:p>
          <a:p>
            <a:pPr lvl="1"/>
            <a:r>
              <a:rPr lang="en-CA" dirty="0" smtClean="0"/>
              <a:t>32% had no comment</a:t>
            </a:r>
          </a:p>
          <a:p>
            <a:pPr lvl="1"/>
            <a:r>
              <a:rPr lang="en-CA" dirty="0" smtClean="0"/>
              <a:t>29% Did not support this.</a:t>
            </a:r>
          </a:p>
          <a:p>
            <a:pPr lvl="1"/>
            <a:r>
              <a:rPr lang="en-CA" dirty="0" smtClean="0"/>
              <a:t>29% supported liaisons to the CEM (including CSC and IFR)</a:t>
            </a:r>
          </a:p>
          <a:p>
            <a:pPr lvl="1"/>
            <a:r>
              <a:rPr lang="en-CA" dirty="0" smtClean="0"/>
              <a:t>29% Noted that if there was not support to do so currently this did not preclude possible future </a:t>
            </a:r>
            <a:r>
              <a:rPr lang="en-CA" dirty="0" err="1" smtClean="0"/>
              <a:t>participatiom</a:t>
            </a:r>
            <a:r>
              <a:rPr lang="en-CA" dirty="0" smtClean="0"/>
              <a:t>.</a:t>
            </a:r>
          </a:p>
          <a:p>
            <a:pPr lvl="1"/>
            <a:r>
              <a:rPr lang="en-CA" dirty="0" smtClean="0"/>
              <a:t>21% recommended that GAC advice to the CEM should be treated as GAC advice to the Board.</a:t>
            </a:r>
          </a:p>
          <a:p>
            <a:r>
              <a:rPr lang="en-CA" dirty="0" smtClean="0"/>
              <a:t>Notes</a:t>
            </a:r>
          </a:p>
          <a:p>
            <a:pPr lvl="1"/>
            <a:r>
              <a:rPr lang="en-CA" dirty="0" smtClean="0"/>
              <a:t>No clear consensus – Pro, Con and NC essentially cancel themselves out.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752360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sz="2400" b="1" dirty="0"/>
              <a:t>Question </a:t>
            </a:r>
            <a:r>
              <a:rPr lang="en-CA" sz="2400" b="1" dirty="0" smtClean="0"/>
              <a:t>6</a:t>
            </a:r>
            <a:r>
              <a:rPr lang="en-CA" sz="2400" b="1" dirty="0"/>
              <a:t>: In what ways would the proposed improvements to IRP be satisfactory for public policy and Governments’ needs, e.g. in terms of increasing transparency, increasing focus on process and/or substance, binding/non-binding nature, etc.?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noFill/>
        </p:spPr>
        <p:txBody>
          <a:bodyPr>
            <a:normAutofit/>
          </a:bodyPr>
          <a:lstStyle/>
          <a:p>
            <a:r>
              <a:rPr lang="en-CA" dirty="0" smtClean="0"/>
              <a:t>93% responded to this question.</a:t>
            </a:r>
          </a:p>
          <a:p>
            <a:r>
              <a:rPr lang="en-CA" dirty="0" smtClean="0"/>
              <a:t>Major Trends</a:t>
            </a:r>
          </a:p>
          <a:p>
            <a:pPr lvl="1"/>
            <a:r>
              <a:rPr lang="en-CA" dirty="0" smtClean="0"/>
              <a:t>63% of those supported an improved IRP. The basis for these improvements, if present, varied significantly.</a:t>
            </a:r>
          </a:p>
          <a:p>
            <a:r>
              <a:rPr lang="en-CA" dirty="0" smtClean="0"/>
              <a:t>Trends</a:t>
            </a:r>
          </a:p>
          <a:p>
            <a:pPr lvl="1"/>
            <a:r>
              <a:rPr lang="en-CA" dirty="0" smtClean="0"/>
              <a:t>20% of respondents had no comments.</a:t>
            </a:r>
          </a:p>
          <a:p>
            <a:r>
              <a:rPr lang="en-CA" dirty="0" smtClean="0"/>
              <a:t>Notes</a:t>
            </a:r>
          </a:p>
          <a:p>
            <a:pPr lvl="1"/>
            <a:r>
              <a:rPr lang="en-CA" dirty="0"/>
              <a:t>Responses varied significantly making it difficult to categorize these </a:t>
            </a:r>
            <a:endParaRPr lang="en-CA" dirty="0" smtClean="0"/>
          </a:p>
          <a:p>
            <a:pPr lvl="1"/>
            <a:r>
              <a:rPr lang="en-CA" dirty="0" smtClean="0"/>
              <a:t>Difficult to identify any major consensus beyond general support for an improved IRP.</a:t>
            </a:r>
          </a:p>
          <a:p>
            <a:pPr lvl="1"/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154155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262</TotalTime>
  <Words>834</Words>
  <Application>Microsoft Office PowerPoint</Application>
  <PresentationFormat>Widescreen</PresentationFormat>
  <Paragraphs>91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Theme</vt:lpstr>
      <vt:lpstr>   Draft compilation of trends in the GAC comments from Buenos Aires for the Paris meeting of the CCWG</vt:lpstr>
      <vt:lpstr>Background and definitions</vt:lpstr>
      <vt:lpstr>Process</vt:lpstr>
      <vt:lpstr>Question 1: How will public policy issues be dealt with in the enhanced accountability framework?</vt:lpstr>
      <vt:lpstr>Question 2: What role does GAC and its members wish to have in the new framework so that it can provide advice on public policy issues? </vt:lpstr>
      <vt:lpstr>Question 3: Does GAC want to continue to have an advisory role (as of today) with respect to the ICANN Board?</vt:lpstr>
      <vt:lpstr>Question 4: Does the GAC want to participate in a membership-based community empowerment mechanism?</vt:lpstr>
      <vt:lpstr>Question 5: Does GAC wish to exercise any of the proposed community powers with regard to ICANN, and if so which ones; and how to participate?</vt:lpstr>
      <vt:lpstr>Question 6: In what ways would the proposed improvements to IRP be satisfactory for public policy and Governments’ needs, e.g. in terms of increasing transparency, increasing focus on process and/or substance, binding/non-binding nature, etc.?</vt:lpstr>
      <vt:lpstr>Summary</vt:lpstr>
      <vt:lpstr>End of presentation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Draft compilation of major trends in the CWG Public Consultaton</dc:title>
  <dc:creator>Bernard Turcotte</dc:creator>
  <cp:lastModifiedBy>Bernard Turcotte</cp:lastModifiedBy>
  <cp:revision>33</cp:revision>
  <dcterms:created xsi:type="dcterms:W3CDTF">2015-05-21T21:51:49Z</dcterms:created>
  <dcterms:modified xsi:type="dcterms:W3CDTF">2015-07-15T21:04:30Z</dcterms:modified>
</cp:coreProperties>
</file>