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5"/>
  </p:notesMasterIdLst>
  <p:handoutMasterIdLst>
    <p:handoutMasterId r:id="rId16"/>
  </p:handoutMasterIdLst>
  <p:sldIdLst>
    <p:sldId id="256" r:id="rId2"/>
    <p:sldId id="259" r:id="rId3"/>
    <p:sldId id="293" r:id="rId4"/>
    <p:sldId id="304" r:id="rId5"/>
    <p:sldId id="289" r:id="rId6"/>
    <p:sldId id="294" r:id="rId7"/>
    <p:sldId id="305" r:id="rId8"/>
    <p:sldId id="306" r:id="rId9"/>
    <p:sldId id="295" r:id="rId10"/>
    <p:sldId id="296" r:id="rId11"/>
    <p:sldId id="297" r:id="rId12"/>
    <p:sldId id="298" r:id="rId13"/>
    <p:sldId id="299"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422">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4B91"/>
    <a:srgbClr val="18548A"/>
    <a:srgbClr val="15538C"/>
    <a:srgbClr val="0B2F49"/>
    <a:srgbClr val="092F4B"/>
    <a:srgbClr val="A1472D"/>
    <a:srgbClr val="A34729"/>
    <a:srgbClr val="B87137"/>
    <a:srgbClr val="BA7132"/>
    <a:srgbClr val="17505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804" autoAdjust="0"/>
    <p:restoredTop sz="99836" autoAdjust="0"/>
  </p:normalViewPr>
  <p:slideViewPr>
    <p:cSldViewPr snapToGrid="0" snapToObjects="1">
      <p:cViewPr varScale="1">
        <p:scale>
          <a:sx n="104" d="100"/>
          <a:sy n="104" d="100"/>
        </p:scale>
        <p:origin x="-1792" y="-104"/>
      </p:cViewPr>
      <p:guideLst>
        <p:guide orient="horz" pos="142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8F13CC-A6A6-524A-A0F8-DAB9B298E3B6}" type="datetimeFigureOut">
              <a:rPr lang="en-US" smtClean="0"/>
              <a:t>03/02/16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CED518-EFD6-E34B-989E-6B6564A75595}" type="slidenum">
              <a:rPr lang="en-US" smtClean="0"/>
              <a:t>‹#›</a:t>
            </a:fld>
            <a:endParaRPr lang="en-US"/>
          </a:p>
        </p:txBody>
      </p:sp>
    </p:spTree>
    <p:extLst>
      <p:ext uri="{BB962C8B-B14F-4D97-AF65-F5344CB8AC3E}">
        <p14:creationId xmlns:p14="http://schemas.microsoft.com/office/powerpoint/2010/main" val="23140004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A614CD-FA73-DF49-AA13-A5EF746D725A}" type="datetimeFigureOut">
              <a:rPr lang="en-US" smtClean="0"/>
              <a:t>03/02/16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002FF9-4628-B146-9948-95257A430692}" type="slidenum">
              <a:rPr lang="en-US" smtClean="0"/>
              <a:t>‹#›</a:t>
            </a:fld>
            <a:endParaRPr lang="en-US"/>
          </a:p>
        </p:txBody>
      </p:sp>
    </p:spTree>
    <p:extLst>
      <p:ext uri="{BB962C8B-B14F-4D97-AF65-F5344CB8AC3E}">
        <p14:creationId xmlns:p14="http://schemas.microsoft.com/office/powerpoint/2010/main" val="215689949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7E002FF9-4628-B146-9948-95257A430692}" type="slidenum">
              <a:rPr lang="en-US" smtClean="0"/>
              <a:t>1</a:t>
            </a:fld>
            <a:endParaRPr lang="en-US"/>
          </a:p>
        </p:txBody>
      </p:sp>
    </p:spTree>
    <p:extLst>
      <p:ext uri="{BB962C8B-B14F-4D97-AF65-F5344CB8AC3E}">
        <p14:creationId xmlns:p14="http://schemas.microsoft.com/office/powerpoint/2010/main" val="16616540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10</a:t>
            </a:fld>
            <a:endParaRPr lang="en-US"/>
          </a:p>
        </p:txBody>
      </p:sp>
    </p:spTree>
    <p:extLst>
      <p:ext uri="{BB962C8B-B14F-4D97-AF65-F5344CB8AC3E}">
        <p14:creationId xmlns:p14="http://schemas.microsoft.com/office/powerpoint/2010/main" val="36663627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11</a:t>
            </a:fld>
            <a:endParaRPr lang="en-US"/>
          </a:p>
        </p:txBody>
      </p:sp>
    </p:spTree>
    <p:extLst>
      <p:ext uri="{BB962C8B-B14F-4D97-AF65-F5344CB8AC3E}">
        <p14:creationId xmlns:p14="http://schemas.microsoft.com/office/powerpoint/2010/main" val="36663627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12</a:t>
            </a:fld>
            <a:endParaRPr lang="en-US"/>
          </a:p>
        </p:txBody>
      </p:sp>
    </p:spTree>
    <p:extLst>
      <p:ext uri="{BB962C8B-B14F-4D97-AF65-F5344CB8AC3E}">
        <p14:creationId xmlns:p14="http://schemas.microsoft.com/office/powerpoint/2010/main" val="36663627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13</a:t>
            </a:fld>
            <a:endParaRPr lang="en-US"/>
          </a:p>
        </p:txBody>
      </p:sp>
    </p:spTree>
    <p:extLst>
      <p:ext uri="{BB962C8B-B14F-4D97-AF65-F5344CB8AC3E}">
        <p14:creationId xmlns:p14="http://schemas.microsoft.com/office/powerpoint/2010/main" val="3666362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2</a:t>
            </a:fld>
            <a:endParaRPr lang="en-US"/>
          </a:p>
        </p:txBody>
      </p:sp>
    </p:spTree>
    <p:extLst>
      <p:ext uri="{BB962C8B-B14F-4D97-AF65-F5344CB8AC3E}">
        <p14:creationId xmlns:p14="http://schemas.microsoft.com/office/powerpoint/2010/main" val="3666362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3</a:t>
            </a:fld>
            <a:endParaRPr lang="en-US"/>
          </a:p>
        </p:txBody>
      </p:sp>
    </p:spTree>
    <p:extLst>
      <p:ext uri="{BB962C8B-B14F-4D97-AF65-F5344CB8AC3E}">
        <p14:creationId xmlns:p14="http://schemas.microsoft.com/office/powerpoint/2010/main" val="3666362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a:t>
            </a:r>
            <a:r>
              <a:rPr lang="en-US" baseline="0" dirty="0" smtClean="0"/>
              <a:t> nothing</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4</a:t>
            </a:fld>
            <a:endParaRPr lang="en-US"/>
          </a:p>
        </p:txBody>
      </p:sp>
    </p:spTree>
    <p:extLst>
      <p:ext uri="{BB962C8B-B14F-4D97-AF65-F5344CB8AC3E}">
        <p14:creationId xmlns:p14="http://schemas.microsoft.com/office/powerpoint/2010/main" val="37321502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5</a:t>
            </a:fld>
            <a:endParaRPr lang="en-US"/>
          </a:p>
        </p:txBody>
      </p:sp>
    </p:spTree>
    <p:extLst>
      <p:ext uri="{BB962C8B-B14F-4D97-AF65-F5344CB8AC3E}">
        <p14:creationId xmlns:p14="http://schemas.microsoft.com/office/powerpoint/2010/main" val="3666362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6</a:t>
            </a:fld>
            <a:endParaRPr lang="en-US"/>
          </a:p>
        </p:txBody>
      </p:sp>
    </p:spTree>
    <p:extLst>
      <p:ext uri="{BB962C8B-B14F-4D97-AF65-F5344CB8AC3E}">
        <p14:creationId xmlns:p14="http://schemas.microsoft.com/office/powerpoint/2010/main" val="3666362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a:t>
            </a:r>
            <a:r>
              <a:rPr lang="en-US" baseline="0" dirty="0" smtClean="0"/>
              <a:t> nothing</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7</a:t>
            </a:fld>
            <a:endParaRPr lang="en-US"/>
          </a:p>
        </p:txBody>
      </p:sp>
    </p:spTree>
    <p:extLst>
      <p:ext uri="{BB962C8B-B14F-4D97-AF65-F5344CB8AC3E}">
        <p14:creationId xmlns:p14="http://schemas.microsoft.com/office/powerpoint/2010/main" val="3732150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a:t>
            </a:r>
            <a:r>
              <a:rPr lang="en-US" baseline="0" dirty="0" smtClean="0"/>
              <a:t> nothing</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8</a:t>
            </a:fld>
            <a:endParaRPr lang="en-US"/>
          </a:p>
        </p:txBody>
      </p:sp>
    </p:spTree>
    <p:extLst>
      <p:ext uri="{BB962C8B-B14F-4D97-AF65-F5344CB8AC3E}">
        <p14:creationId xmlns:p14="http://schemas.microsoft.com/office/powerpoint/2010/main" val="37321502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9</a:t>
            </a:fld>
            <a:endParaRPr lang="en-US"/>
          </a:p>
        </p:txBody>
      </p:sp>
    </p:spTree>
    <p:extLst>
      <p:ext uri="{BB962C8B-B14F-4D97-AF65-F5344CB8AC3E}">
        <p14:creationId xmlns:p14="http://schemas.microsoft.com/office/powerpoint/2010/main" val="3666362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3" name="Group 2"/>
          <p:cNvGrpSpPr/>
          <p:nvPr userDrawn="1"/>
        </p:nvGrpSpPr>
        <p:grpSpPr>
          <a:xfrm>
            <a:off x="0" y="-67733"/>
            <a:ext cx="9309518" cy="6954090"/>
            <a:chOff x="0" y="-67733"/>
            <a:chExt cx="9309518" cy="6954090"/>
          </a:xfrm>
        </p:grpSpPr>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246474"/>
              <a:ext cx="9309518" cy="6368988"/>
            </a:xfrm>
            <a:prstGeom prst="rect">
              <a:avLst/>
            </a:prstGeom>
          </p:spPr>
        </p:pic>
        <p:sp>
          <p:nvSpPr>
            <p:cNvPr id="2" name="Rectangle 1"/>
            <p:cNvSpPr/>
            <p:nvPr userDrawn="1"/>
          </p:nvSpPr>
          <p:spPr>
            <a:xfrm>
              <a:off x="0" y="-67733"/>
              <a:ext cx="9309518" cy="351829"/>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0" y="6602262"/>
              <a:ext cx="9309518" cy="284095"/>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 name="Rectangle 6"/>
          <p:cNvSpPr/>
          <p:nvPr userDrawn="1"/>
        </p:nvSpPr>
        <p:spPr>
          <a:xfrm>
            <a:off x="0" y="4130514"/>
            <a:ext cx="9309518" cy="1898497"/>
          </a:xfrm>
          <a:prstGeom prst="rect">
            <a:avLst/>
          </a:prstGeom>
          <a:solidFill>
            <a:srgbClr val="1768B1">
              <a:alpha val="8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0" y="4130514"/>
            <a:ext cx="1697789" cy="18984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ICANN_Logo_W.eps"/>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35566" y="4566371"/>
            <a:ext cx="1253416" cy="972830"/>
          </a:xfrm>
          <a:prstGeom prst="rect">
            <a:avLst/>
          </a:prstGeom>
        </p:spPr>
      </p:pic>
      <p:sp>
        <p:nvSpPr>
          <p:cNvPr id="10" name="Rectangle 9"/>
          <p:cNvSpPr/>
          <p:nvPr userDrawn="1"/>
        </p:nvSpPr>
        <p:spPr>
          <a:xfrm flipV="1">
            <a:off x="-1" y="4130513"/>
            <a:ext cx="9309519" cy="116253"/>
          </a:xfrm>
          <a:prstGeom prst="rect">
            <a:avLst/>
          </a:prstGeom>
          <a:solidFill>
            <a:srgbClr val="0C1F24">
              <a:alpha val="3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0340448"/>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11" name="Group 10"/>
          <p:cNvGrpSpPr/>
          <p:nvPr userDrawn="1"/>
        </p:nvGrpSpPr>
        <p:grpSpPr>
          <a:xfrm>
            <a:off x="0" y="2110371"/>
            <a:ext cx="9198524" cy="4759071"/>
            <a:chOff x="0" y="2110371"/>
            <a:chExt cx="9198524" cy="4759071"/>
          </a:xfrm>
        </p:grpSpPr>
        <p:sp>
          <p:nvSpPr>
            <p:cNvPr id="3" name="Freeform 2"/>
            <p:cNvSpPr/>
            <p:nvPr userDrawn="1"/>
          </p:nvSpPr>
          <p:spPr>
            <a:xfrm>
              <a:off x="0" y="2110371"/>
              <a:ext cx="9198524" cy="4759071"/>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rgbClr val="1768B1">
                <a:alpha val="1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reeform 3"/>
            <p:cNvSpPr/>
            <p:nvPr userDrawn="1"/>
          </p:nvSpPr>
          <p:spPr>
            <a:xfrm>
              <a:off x="1" y="3174865"/>
              <a:ext cx="9144000" cy="3694577"/>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rgbClr val="1768B1">
                <a:alpha val="1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2" name="Picture 1"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34"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
        <p:nvSpPr>
          <p:cNvPr id="35" name="Title 19"/>
          <p:cNvSpPr>
            <a:spLocks noGrp="1"/>
          </p:cNvSpPr>
          <p:nvPr userDrawn="1">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spTree>
    <p:extLst>
      <p:ext uri="{BB962C8B-B14F-4D97-AF65-F5344CB8AC3E}">
        <p14:creationId xmlns:p14="http://schemas.microsoft.com/office/powerpoint/2010/main" val="1305372632"/>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2083083298"/>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5112382"/>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cstate="email">
            <a:extLst>
              <a:ext uri="{28A0092B-C50C-407E-A947-70E740481C1C}">
                <a14:useLocalDpi xmlns:a14="http://schemas.microsoft.com/office/drawing/2010/main"/>
              </a:ext>
            </a:extLst>
          </a:blip>
          <a:srcRect l="5219" r="3872"/>
          <a:stretch/>
        </p:blipFill>
        <p:spPr>
          <a:xfrm>
            <a:off x="-60960" y="-8390"/>
            <a:ext cx="9296400" cy="6881326"/>
          </a:xfrm>
          <a:prstGeom prst="rect">
            <a:avLst/>
          </a:prstGeom>
        </p:spPr>
      </p:pic>
      <p:sp>
        <p:nvSpPr>
          <p:cNvPr id="36" name="Text Placeholder 35"/>
          <p:cNvSpPr>
            <a:spLocks noGrp="1"/>
          </p:cNvSpPr>
          <p:nvPr userDrawn="1">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spTree>
    <p:extLst>
      <p:ext uri="{BB962C8B-B14F-4D97-AF65-F5344CB8AC3E}">
        <p14:creationId xmlns:p14="http://schemas.microsoft.com/office/powerpoint/2010/main" val="49883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pic>
        <p:nvPicPr>
          <p:cNvPr id="4" name="Picture 3" descr="agenda2.jpg"/>
          <p:cNvPicPr>
            <a:picLocks noChangeAspect="1"/>
          </p:cNvPicPr>
          <p:nvPr userDrawn="1"/>
        </p:nvPicPr>
        <p:blipFill rotWithShape="1">
          <a:blip r:embed="rId2">
            <a:extLst>
              <a:ext uri="{28A0092B-C50C-407E-A947-70E740481C1C}">
                <a14:useLocalDpi xmlns:a14="http://schemas.microsoft.com/office/drawing/2010/main" val="0"/>
              </a:ext>
            </a:extLst>
          </a:blip>
          <a:srcRect l="19229" r="19889"/>
          <a:stretch/>
        </p:blipFill>
        <p:spPr>
          <a:xfrm>
            <a:off x="0" y="-2541"/>
            <a:ext cx="9144000" cy="6869049"/>
          </a:xfrm>
          <a:prstGeom prst="rect">
            <a:avLst/>
          </a:prstGeom>
        </p:spPr>
      </p:pic>
      <p:sp>
        <p:nvSpPr>
          <p:cNvPr id="9"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spTree>
    <p:extLst>
      <p:ext uri="{BB962C8B-B14F-4D97-AF65-F5344CB8AC3E}">
        <p14:creationId xmlns:p14="http://schemas.microsoft.com/office/powerpoint/2010/main" val="186709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3" name="Picture 2" descr="agenda3.jpg"/>
          <p:cNvPicPr>
            <a:picLocks noChangeAspect="1"/>
          </p:cNvPicPr>
          <p:nvPr userDrawn="1"/>
        </p:nvPicPr>
        <p:blipFill rotWithShape="1">
          <a:blip r:embed="rId2">
            <a:extLst>
              <a:ext uri="{28A0092B-C50C-407E-A947-70E740481C1C}">
                <a14:useLocalDpi xmlns:a14="http://schemas.microsoft.com/office/drawing/2010/main" val="0"/>
              </a:ext>
            </a:extLst>
          </a:blip>
          <a:srcRect l="19206" r="19518"/>
          <a:stretch/>
        </p:blipFill>
        <p:spPr>
          <a:xfrm>
            <a:off x="0" y="0"/>
            <a:ext cx="9155981" cy="6876852"/>
          </a:xfrm>
          <a:prstGeom prst="rect">
            <a:avLst/>
          </a:prstGeom>
        </p:spPr>
      </p:pic>
      <p:sp>
        <p:nvSpPr>
          <p:cNvPr id="4"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spTree>
    <p:extLst>
      <p:ext uri="{BB962C8B-B14F-4D97-AF65-F5344CB8AC3E}">
        <p14:creationId xmlns:p14="http://schemas.microsoft.com/office/powerpoint/2010/main" val="40803308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27124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64" r:id="rId4"/>
    <p:sldLayoutId id="2147483655" r:id="rId5"/>
    <p:sldLayoutId id="2147483663" r:id="rId6"/>
    <p:sldLayoutId id="2147483662" r:id="rId7"/>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076115" y="4471954"/>
            <a:ext cx="7454284" cy="697199"/>
          </a:xfrm>
          <a:prstGeom prst="rect">
            <a:avLst/>
          </a:prstGeom>
          <a:noFill/>
        </p:spPr>
        <p:txBody>
          <a:bodyPr wrap="none" rtlCol="0">
            <a:spAutoFit/>
          </a:bodyPr>
          <a:lstStyle/>
          <a:p>
            <a:pPr>
              <a:lnSpc>
                <a:spcPts val="4700"/>
              </a:lnSpc>
            </a:pPr>
            <a:r>
              <a:rPr lang="en-US" sz="4000" dirty="0">
                <a:solidFill>
                  <a:srgbClr val="FFFFFF"/>
                </a:solidFill>
                <a:latin typeface="Source Sans Pro"/>
                <a:cs typeface="Source Sans Pro"/>
              </a:rPr>
              <a:t>USG Stewardship Project Costs</a:t>
            </a:r>
          </a:p>
        </p:txBody>
      </p:sp>
      <p:sp>
        <p:nvSpPr>
          <p:cNvPr id="4" name="TextBox 3"/>
          <p:cNvSpPr txBox="1"/>
          <p:nvPr/>
        </p:nvSpPr>
        <p:spPr>
          <a:xfrm>
            <a:off x="2076114" y="5152820"/>
            <a:ext cx="7092983" cy="400110"/>
          </a:xfrm>
          <a:prstGeom prst="rect">
            <a:avLst/>
          </a:prstGeom>
          <a:noFill/>
        </p:spPr>
        <p:txBody>
          <a:bodyPr wrap="none" rtlCol="0">
            <a:spAutoFit/>
          </a:bodyPr>
          <a:lstStyle/>
          <a:p>
            <a:r>
              <a:rPr lang="en-US" sz="2000" dirty="0">
                <a:solidFill>
                  <a:srgbClr val="FFFFFF"/>
                </a:solidFill>
                <a:latin typeface="Source Sans Pro"/>
                <a:cs typeface="Source Sans Pro"/>
              </a:rPr>
              <a:t>Meeting with BFC, CCWG/CWG co-chairs | 28 January </a:t>
            </a:r>
            <a:r>
              <a:rPr lang="en-US" sz="2000" dirty="0" smtClean="0">
                <a:solidFill>
                  <a:srgbClr val="FFFFFF"/>
                </a:solidFill>
                <a:latin typeface="Source Sans Pro"/>
                <a:cs typeface="Source Sans Pro"/>
              </a:rPr>
              <a:t>2016</a:t>
            </a:r>
            <a:endParaRPr lang="en-US" sz="2000" dirty="0">
              <a:solidFill>
                <a:srgbClr val="FFFFFF"/>
              </a:solidFill>
              <a:latin typeface="Source Sans Pro"/>
              <a:cs typeface="Source Sans Pro"/>
            </a:endParaRPr>
          </a:p>
        </p:txBody>
      </p:sp>
      <p:sp>
        <p:nvSpPr>
          <p:cNvPr id="5" name="TextBox 4"/>
          <p:cNvSpPr txBox="1"/>
          <p:nvPr/>
        </p:nvSpPr>
        <p:spPr>
          <a:xfrm>
            <a:off x="6145646" y="627196"/>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36740837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812813"/>
            <a:ext cx="8103072" cy="4093428"/>
          </a:xfrm>
          <a:prstGeom prst="rect">
            <a:avLst/>
          </a:prstGeom>
        </p:spPr>
        <p:txBody>
          <a:bodyPr wrap="square">
            <a:spAutoFit/>
          </a:bodyPr>
          <a:lstStyle/>
          <a:p>
            <a:pPr>
              <a:buSzPct val="75000"/>
            </a:pPr>
            <a:endParaRPr lang="en-US" sz="2000" dirty="0" smtClean="0">
              <a:solidFill>
                <a:srgbClr val="0C1F24"/>
              </a:solidFill>
              <a:latin typeface="Source Sans Pro"/>
              <a:cs typeface="Source Sans Pro"/>
            </a:endParaRPr>
          </a:p>
          <a:p>
            <a:pPr>
              <a:buSzPct val="75000"/>
            </a:pPr>
            <a:endParaRPr lang="en-US" sz="2000" dirty="0" smtClean="0">
              <a:solidFill>
                <a:srgbClr val="0C1F24"/>
              </a:solidFill>
              <a:latin typeface="Source Sans Pro"/>
              <a:cs typeface="Source Sans Pro"/>
            </a:endParaRPr>
          </a:p>
          <a:p>
            <a:pPr marL="342900" lvl="0" indent="-342900">
              <a:buSzPct val="75000"/>
              <a:buFont typeface="Arial"/>
              <a:buChar char="•"/>
            </a:pPr>
            <a:r>
              <a:rPr lang="en-US" sz="2000" dirty="0"/>
              <a:t>A</a:t>
            </a:r>
            <a:r>
              <a:rPr lang="en-US" sz="2000" dirty="0" smtClean="0"/>
              <a:t>lthough </a:t>
            </a:r>
            <a:r>
              <a:rPr lang="en-US" sz="2000" dirty="0"/>
              <a:t>there have been some controls in place, these controls are not sufficient and effective for the purpose of managing the costs against the budget for a project of that magnitude.   </a:t>
            </a:r>
            <a:endParaRPr lang="en-US" sz="2000" dirty="0" smtClean="0"/>
          </a:p>
          <a:p>
            <a:pPr marL="342900" lvl="0" indent="-342900">
              <a:buSzPct val="75000"/>
              <a:buFont typeface="Arial"/>
              <a:buChar char="•"/>
            </a:pPr>
            <a:endParaRPr lang="en-US" sz="2000" dirty="0">
              <a:solidFill>
                <a:srgbClr val="0C1F24"/>
              </a:solidFill>
              <a:latin typeface="Source Sans Pro"/>
              <a:cs typeface="Source Sans Pro"/>
            </a:endParaRPr>
          </a:p>
          <a:p>
            <a:pPr marL="342900" indent="-342900">
              <a:buSzPct val="75000"/>
              <a:buFont typeface="Arial"/>
              <a:buChar char="•"/>
            </a:pPr>
            <a:r>
              <a:rPr lang="en-US" sz="2000" dirty="0" smtClean="0">
                <a:solidFill>
                  <a:srgbClr val="0C1F24"/>
                </a:solidFill>
                <a:latin typeface="Source Sans Pro"/>
                <a:cs typeface="Source Sans Pro"/>
              </a:rPr>
              <a:t>As a result, the budget allocated to THE PROJECT has been overrun by a substantial amount.</a:t>
            </a:r>
          </a:p>
          <a:p>
            <a:pPr marL="342900" indent="-342900">
              <a:buSzPct val="75000"/>
              <a:buFont typeface="Arial"/>
              <a:buChar char="•"/>
            </a:pPr>
            <a:endParaRPr lang="en-US" sz="2000" dirty="0" smtClean="0">
              <a:solidFill>
                <a:srgbClr val="0C1F24"/>
              </a:solidFill>
              <a:latin typeface="Source Sans Pro"/>
              <a:cs typeface="Source Sans Pro"/>
            </a:endParaRPr>
          </a:p>
          <a:p>
            <a:pPr marL="342900" indent="-342900">
              <a:buSzPct val="75000"/>
              <a:buFont typeface="Arial"/>
              <a:buChar char="•"/>
            </a:pPr>
            <a:r>
              <a:rPr lang="en-US" sz="2000" dirty="0" smtClean="0">
                <a:solidFill>
                  <a:srgbClr val="0C1F24"/>
                </a:solidFill>
                <a:latin typeface="Source Sans Pro"/>
                <a:cs typeface="Source Sans Pro"/>
              </a:rPr>
              <a:t>For </a:t>
            </a:r>
            <a:r>
              <a:rPr lang="en-US" sz="2000" dirty="0">
                <a:solidFill>
                  <a:srgbClr val="0C1F24"/>
                </a:solidFill>
                <a:latin typeface="Source Sans Pro"/>
                <a:cs typeface="Source Sans Pro"/>
              </a:rPr>
              <a:t>the remainder of FY16  (i.e. until end June 2016</a:t>
            </a:r>
            <a:r>
              <a:rPr lang="en-US" sz="2000" dirty="0" smtClean="0">
                <a:solidFill>
                  <a:srgbClr val="0C1F24"/>
                </a:solidFill>
                <a:latin typeface="Source Sans Pro"/>
                <a:cs typeface="Source Sans Pro"/>
              </a:rPr>
              <a:t>), therefore, new additional control </a:t>
            </a:r>
            <a:r>
              <a:rPr lang="en-US" sz="2000" dirty="0">
                <a:solidFill>
                  <a:srgbClr val="0C1F24"/>
                </a:solidFill>
                <a:latin typeface="Source Sans Pro"/>
                <a:cs typeface="Source Sans Pro"/>
              </a:rPr>
              <a:t>mechanisms </a:t>
            </a:r>
            <a:r>
              <a:rPr lang="en-US" sz="2000" dirty="0" smtClean="0">
                <a:solidFill>
                  <a:srgbClr val="0C1F24"/>
                </a:solidFill>
                <a:latin typeface="Source Sans Pro"/>
                <a:cs typeface="Source Sans Pro"/>
              </a:rPr>
              <a:t>should be introduced to </a:t>
            </a:r>
            <a:r>
              <a:rPr lang="en-US" sz="2000" dirty="0">
                <a:solidFill>
                  <a:srgbClr val="0C1F24"/>
                </a:solidFill>
                <a:latin typeface="Source Sans Pro"/>
                <a:cs typeface="Source Sans Pro"/>
              </a:rPr>
              <a:t>ensure that any approved additional expenditure is no exceeded.</a:t>
            </a:r>
          </a:p>
          <a:p>
            <a:pPr marL="342900" indent="-342900">
              <a:buSzPct val="75000"/>
              <a:buFont typeface="Arial"/>
              <a:buChar char="•"/>
            </a:pPr>
            <a:endParaRPr lang="en-US" sz="2000" dirty="0">
              <a:solidFill>
                <a:srgbClr val="0C1F24"/>
              </a:solidFill>
              <a:latin typeface="Source Sans Pro"/>
              <a:cs typeface="Source Sans Pro"/>
            </a:endParaRPr>
          </a:p>
        </p:txBody>
      </p:sp>
      <p:sp>
        <p:nvSpPr>
          <p:cNvPr id="6" name="Title 5"/>
          <p:cNvSpPr>
            <a:spLocks noGrp="1"/>
          </p:cNvSpPr>
          <p:nvPr>
            <p:ph type="title"/>
          </p:nvPr>
        </p:nvSpPr>
        <p:spPr>
          <a:xfrm>
            <a:off x="0" y="17498"/>
            <a:ext cx="9144000" cy="795316"/>
          </a:xfrm>
          <a:prstGeom prst="rect">
            <a:avLst/>
          </a:prstGeom>
        </p:spPr>
        <p:txBody>
          <a:bodyPr/>
          <a:lstStyle/>
          <a:p>
            <a:r>
              <a:rPr lang="en-US" sz="3600" dirty="0" smtClean="0"/>
              <a:t>Question 3: What Control Mechanisms?</a:t>
            </a:r>
            <a:endParaRPr lang="en-US" sz="3600" dirty="0"/>
          </a:p>
        </p:txBody>
      </p:sp>
    </p:spTree>
    <p:extLst>
      <p:ext uri="{BB962C8B-B14F-4D97-AF65-F5344CB8AC3E}">
        <p14:creationId xmlns:p14="http://schemas.microsoft.com/office/powerpoint/2010/main" val="37012436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078209"/>
            <a:ext cx="8103072" cy="5632311"/>
          </a:xfrm>
          <a:prstGeom prst="rect">
            <a:avLst/>
          </a:prstGeom>
        </p:spPr>
        <p:txBody>
          <a:bodyPr wrap="square">
            <a:spAutoFit/>
          </a:bodyPr>
          <a:lstStyle/>
          <a:p>
            <a:pPr marL="457200" indent="-457200">
              <a:buSzPct val="75000"/>
              <a:buFont typeface="+mj-lt"/>
              <a:buAutoNum type="arabicPeriod"/>
            </a:pPr>
            <a:r>
              <a:rPr lang="en-US" sz="2000" dirty="0" smtClean="0">
                <a:solidFill>
                  <a:srgbClr val="0C1F24"/>
                </a:solidFill>
                <a:latin typeface="Source Sans Pro"/>
                <a:cs typeface="Source Sans Pro"/>
              </a:rPr>
              <a:t>Project </a:t>
            </a:r>
            <a:r>
              <a:rPr lang="en-US" sz="2000" dirty="0">
                <a:solidFill>
                  <a:srgbClr val="0C1F24"/>
                </a:solidFill>
                <a:latin typeface="Source Sans Pro"/>
                <a:cs typeface="Source Sans Pro"/>
              </a:rPr>
              <a:t>Management Office (PMO</a:t>
            </a:r>
            <a:r>
              <a:rPr lang="en-US" sz="2000" dirty="0" smtClean="0">
                <a:solidFill>
                  <a:srgbClr val="0C1F24"/>
                </a:solidFill>
                <a:latin typeface="Source Sans Pro"/>
                <a:cs typeface="Source Sans Pro"/>
              </a:rPr>
              <a:t>): the </a:t>
            </a:r>
            <a:r>
              <a:rPr lang="en-US" sz="2000" dirty="0">
                <a:solidFill>
                  <a:srgbClr val="0C1F24"/>
                </a:solidFill>
                <a:latin typeface="Source Sans Pro"/>
                <a:cs typeface="Source Sans Pro"/>
              </a:rPr>
              <a:t>co-chairs of the CCWG + CWG, the </a:t>
            </a:r>
            <a:r>
              <a:rPr lang="en-US" sz="2000" dirty="0" smtClean="0">
                <a:solidFill>
                  <a:srgbClr val="0C1F24"/>
                </a:solidFill>
                <a:latin typeface="Source Sans Pro"/>
                <a:cs typeface="Source Sans Pro"/>
              </a:rPr>
              <a:t>CEO, the </a:t>
            </a:r>
            <a:r>
              <a:rPr lang="en-US" sz="2000" dirty="0">
                <a:solidFill>
                  <a:srgbClr val="0C1F24"/>
                </a:solidFill>
                <a:latin typeface="Source Sans Pro"/>
                <a:cs typeface="Source Sans Pro"/>
              </a:rPr>
              <a:t>CFO, one or two BFC </a:t>
            </a:r>
            <a:r>
              <a:rPr lang="en-US" sz="2000" dirty="0" smtClean="0">
                <a:solidFill>
                  <a:srgbClr val="0C1F24"/>
                </a:solidFill>
                <a:latin typeface="Source Sans Pro"/>
                <a:cs typeface="Source Sans Pro"/>
              </a:rPr>
              <a:t>reps</a:t>
            </a:r>
            <a:r>
              <a:rPr lang="en-US" sz="2000" dirty="0">
                <a:solidFill>
                  <a:srgbClr val="0C1F24"/>
                </a:solidFill>
                <a:latin typeface="Source Sans Pro"/>
                <a:cs typeface="Source Sans Pro"/>
              </a:rPr>
              <a:t>.  </a:t>
            </a:r>
            <a:endParaRPr lang="en-US" sz="2000" dirty="0" smtClean="0">
              <a:solidFill>
                <a:srgbClr val="0C1F24"/>
              </a:solidFill>
              <a:latin typeface="Source Sans Pro"/>
              <a:cs typeface="Source Sans Pro"/>
            </a:endParaRPr>
          </a:p>
          <a:p>
            <a:pPr marL="800100" lvl="1" indent="-342900">
              <a:buSzPct val="75000"/>
              <a:buFont typeface="Arial"/>
              <a:buChar char="•"/>
            </a:pPr>
            <a:r>
              <a:rPr lang="en-US" sz="2000" dirty="0" smtClean="0">
                <a:solidFill>
                  <a:srgbClr val="0C1F24"/>
                </a:solidFill>
                <a:latin typeface="Source Sans Pro"/>
                <a:cs typeface="Source Sans Pro"/>
              </a:rPr>
              <a:t>PMO </a:t>
            </a:r>
            <a:r>
              <a:rPr lang="en-US" sz="2000" dirty="0">
                <a:solidFill>
                  <a:srgbClr val="0C1F24"/>
                </a:solidFill>
                <a:latin typeface="Source Sans Pro"/>
                <a:cs typeface="Source Sans Pro"/>
              </a:rPr>
              <a:t>will be responsible for developing a plan of activities, budget and timescales by activities. </a:t>
            </a:r>
          </a:p>
          <a:p>
            <a:pPr marL="800100" lvl="1" indent="-342900">
              <a:buSzPct val="75000"/>
              <a:buFont typeface="Arial"/>
              <a:buChar char="•"/>
            </a:pPr>
            <a:r>
              <a:rPr lang="en-US" sz="2000" dirty="0" smtClean="0">
                <a:solidFill>
                  <a:srgbClr val="0C1F24"/>
                </a:solidFill>
                <a:latin typeface="Source Sans Pro"/>
                <a:cs typeface="Source Sans Pro"/>
              </a:rPr>
              <a:t>PMO meet </a:t>
            </a:r>
            <a:r>
              <a:rPr lang="en-US" sz="2000" dirty="0">
                <a:solidFill>
                  <a:srgbClr val="0C1F24"/>
                </a:solidFill>
                <a:latin typeface="Source Sans Pro"/>
                <a:cs typeface="Source Sans Pro"/>
              </a:rPr>
              <a:t>monthly to review a project financial status report produced by the CFO. </a:t>
            </a:r>
            <a:endParaRPr lang="en-US" sz="2000" dirty="0" smtClean="0">
              <a:solidFill>
                <a:srgbClr val="0C1F24"/>
              </a:solidFill>
              <a:latin typeface="Source Sans Pro"/>
              <a:cs typeface="Source Sans Pro"/>
            </a:endParaRPr>
          </a:p>
          <a:p>
            <a:pPr marL="800100" lvl="1" indent="-342900">
              <a:buSzPct val="75000"/>
              <a:buFont typeface="Arial"/>
              <a:buChar char="•"/>
            </a:pPr>
            <a:r>
              <a:rPr lang="en-US" sz="2000" dirty="0" smtClean="0">
                <a:solidFill>
                  <a:srgbClr val="0C1F24"/>
                </a:solidFill>
                <a:latin typeface="Source Sans Pro"/>
                <a:cs typeface="Source Sans Pro"/>
              </a:rPr>
              <a:t>PMO </a:t>
            </a:r>
            <a:r>
              <a:rPr lang="en-US" sz="2000" dirty="0">
                <a:solidFill>
                  <a:srgbClr val="0C1F24"/>
                </a:solidFill>
                <a:latin typeface="Source Sans Pro"/>
                <a:cs typeface="Source Sans Pro"/>
              </a:rPr>
              <a:t>will ensure no cost overrun </a:t>
            </a:r>
            <a:r>
              <a:rPr lang="en-US" sz="2000" dirty="0" smtClean="0">
                <a:solidFill>
                  <a:srgbClr val="0C1F24"/>
                </a:solidFill>
                <a:latin typeface="Source Sans Pro"/>
                <a:cs typeface="Source Sans Pro"/>
              </a:rPr>
              <a:t>until </a:t>
            </a:r>
            <a:r>
              <a:rPr lang="en-US" sz="2000" dirty="0">
                <a:solidFill>
                  <a:srgbClr val="0C1F24"/>
                </a:solidFill>
                <a:latin typeface="Source Sans Pro"/>
                <a:cs typeface="Source Sans Pro"/>
              </a:rPr>
              <a:t>the end June 2016</a:t>
            </a:r>
            <a:r>
              <a:rPr lang="en-US" sz="2000" dirty="0" smtClean="0">
                <a:solidFill>
                  <a:srgbClr val="0C1F24"/>
                </a:solidFill>
                <a:latin typeface="Source Sans Pro"/>
                <a:cs typeface="Source Sans Pro"/>
              </a:rPr>
              <a:t>.</a:t>
            </a:r>
          </a:p>
          <a:p>
            <a:pPr marL="457200" indent="-457200">
              <a:buSzPct val="75000"/>
              <a:buFont typeface="+mj-lt"/>
              <a:buAutoNum type="arabicPeriod"/>
            </a:pPr>
            <a:r>
              <a:rPr lang="en-US" sz="2000" dirty="0" smtClean="0">
                <a:solidFill>
                  <a:srgbClr val="0C1F24"/>
                </a:solidFill>
                <a:latin typeface="Source Sans Pro"/>
                <a:cs typeface="Source Sans Pro"/>
              </a:rPr>
              <a:t>Approve </a:t>
            </a:r>
            <a:r>
              <a:rPr lang="en-US" sz="2000" dirty="0">
                <a:solidFill>
                  <a:srgbClr val="0C1F24"/>
                </a:solidFill>
                <a:latin typeface="Source Sans Pro"/>
                <a:cs typeface="Source Sans Pro"/>
              </a:rPr>
              <a:t>the additional new expenditure in </a:t>
            </a:r>
            <a:r>
              <a:rPr lang="en-US" sz="2000" i="1" dirty="0">
                <a:solidFill>
                  <a:srgbClr val="0C1F24"/>
                </a:solidFill>
                <a:latin typeface="Source Sans Pro"/>
                <a:cs typeface="Source Sans Pro"/>
              </a:rPr>
              <a:t>Tranches</a:t>
            </a:r>
            <a:r>
              <a:rPr lang="en-US" sz="2000" dirty="0">
                <a:solidFill>
                  <a:srgbClr val="0C1F24"/>
                </a:solidFill>
                <a:latin typeface="Source Sans Pro"/>
                <a:cs typeface="Source Sans Pro"/>
              </a:rPr>
              <a:t>. </a:t>
            </a:r>
            <a:r>
              <a:rPr lang="en-US" sz="2000" dirty="0" smtClean="0">
                <a:solidFill>
                  <a:srgbClr val="0C1F24"/>
                </a:solidFill>
                <a:latin typeface="Source Sans Pro"/>
                <a:cs typeface="Source Sans Pro"/>
              </a:rPr>
              <a:t>The </a:t>
            </a:r>
            <a:r>
              <a:rPr lang="en-US" sz="2000" dirty="0">
                <a:solidFill>
                  <a:srgbClr val="0C1F24"/>
                </a:solidFill>
                <a:latin typeface="Source Sans Pro"/>
                <a:cs typeface="Source Sans Pro"/>
              </a:rPr>
              <a:t>drawdown of each</a:t>
            </a:r>
            <a:r>
              <a:rPr lang="en-US" sz="2000" i="1" dirty="0">
                <a:solidFill>
                  <a:srgbClr val="0C1F24"/>
                </a:solidFill>
                <a:latin typeface="Source Sans Pro"/>
                <a:cs typeface="Source Sans Pro"/>
              </a:rPr>
              <a:t> Tranche </a:t>
            </a:r>
            <a:r>
              <a:rPr lang="en-US" sz="2000" dirty="0">
                <a:solidFill>
                  <a:srgbClr val="0C1F24"/>
                </a:solidFill>
                <a:latin typeface="Source Sans Pro"/>
                <a:cs typeface="Source Sans Pro"/>
              </a:rPr>
              <a:t>will require the approval of the </a:t>
            </a:r>
            <a:r>
              <a:rPr lang="en-US" sz="2000" dirty="0" smtClean="0">
                <a:solidFill>
                  <a:srgbClr val="0C1F24"/>
                </a:solidFill>
                <a:latin typeface="Source Sans Pro"/>
                <a:cs typeface="Source Sans Pro"/>
              </a:rPr>
              <a:t>PMO.</a:t>
            </a:r>
          </a:p>
          <a:p>
            <a:pPr marL="457200" indent="-457200">
              <a:buSzPct val="75000"/>
              <a:buFont typeface="+mj-lt"/>
              <a:buAutoNum type="arabicPeriod"/>
            </a:pPr>
            <a:r>
              <a:rPr lang="en-US" sz="2000" dirty="0" smtClean="0">
                <a:solidFill>
                  <a:srgbClr val="0C1F24"/>
                </a:solidFill>
                <a:latin typeface="Source Sans Pro"/>
                <a:cs typeface="Source Sans Pro"/>
              </a:rPr>
              <a:t>Exercise </a:t>
            </a:r>
            <a:r>
              <a:rPr lang="en-US" sz="2000" dirty="0">
                <a:solidFill>
                  <a:srgbClr val="0C1F24"/>
                </a:solidFill>
                <a:latin typeface="Source Sans Pro"/>
                <a:cs typeface="Source Sans Pro"/>
              </a:rPr>
              <a:t>more control on the cost incurred by External Legal Advisors.  Ask for proposals, hourly rates, estimates of work, timely invoices, </a:t>
            </a:r>
            <a:r>
              <a:rPr lang="en-US" sz="2000" dirty="0" smtClean="0">
                <a:solidFill>
                  <a:srgbClr val="0C1F24"/>
                </a:solidFill>
                <a:latin typeface="Source Sans Pro"/>
                <a:cs typeface="Source Sans Pro"/>
              </a:rPr>
              <a:t>etc.</a:t>
            </a:r>
          </a:p>
          <a:p>
            <a:pPr marL="457200" indent="-457200">
              <a:buSzPct val="75000"/>
              <a:buFont typeface="+mj-lt"/>
              <a:buAutoNum type="arabicPeriod"/>
            </a:pPr>
            <a:r>
              <a:rPr lang="en-US" sz="2000" dirty="0" smtClean="0">
                <a:latin typeface="Source Sans Pro"/>
                <a:cs typeface="Source Sans Pro"/>
              </a:rPr>
              <a:t>Consider </a:t>
            </a:r>
            <a:r>
              <a:rPr lang="en-US" sz="2000" dirty="0">
                <a:latin typeface="Source Sans Pro"/>
                <a:cs typeface="Source Sans Pro"/>
              </a:rPr>
              <a:t>an annual cap on external legal </a:t>
            </a:r>
            <a:r>
              <a:rPr lang="en-US" sz="2000" dirty="0" smtClean="0">
                <a:latin typeface="Source Sans Pro"/>
                <a:cs typeface="Source Sans Pro"/>
              </a:rPr>
              <a:t>cost for the remainder of FY16</a:t>
            </a:r>
          </a:p>
          <a:p>
            <a:pPr marL="457200" indent="-457200">
              <a:buSzPct val="75000"/>
              <a:buFont typeface="+mj-lt"/>
              <a:buAutoNum type="arabicPeriod"/>
            </a:pPr>
            <a:r>
              <a:rPr lang="en-US" sz="2000" dirty="0" smtClean="0">
                <a:solidFill>
                  <a:srgbClr val="0C1F24"/>
                </a:solidFill>
                <a:latin typeface="Source Sans Pro"/>
                <a:cs typeface="Source Sans Pro"/>
              </a:rPr>
              <a:t>Set </a:t>
            </a:r>
            <a:r>
              <a:rPr lang="en-US" sz="2000" dirty="0">
                <a:solidFill>
                  <a:srgbClr val="0C1F24"/>
                </a:solidFill>
                <a:latin typeface="Source Sans Pro"/>
                <a:cs typeface="Source Sans Pro"/>
              </a:rPr>
              <a:t>deadlines for receiving input from the chartering organizations and explain that delays are </a:t>
            </a:r>
            <a:r>
              <a:rPr lang="en-US" sz="2000" dirty="0" smtClean="0">
                <a:solidFill>
                  <a:srgbClr val="0C1F24"/>
                </a:solidFill>
                <a:latin typeface="Source Sans Pro"/>
                <a:cs typeface="Source Sans Pro"/>
              </a:rPr>
              <a:t>costly.</a:t>
            </a:r>
          </a:p>
          <a:p>
            <a:pPr marL="457200" indent="-457200">
              <a:buSzPct val="75000"/>
              <a:buFont typeface="+mj-lt"/>
              <a:buAutoNum type="arabicPeriod"/>
            </a:pPr>
            <a:r>
              <a:rPr lang="en-US" sz="2000" dirty="0" smtClean="0">
                <a:solidFill>
                  <a:srgbClr val="0C1F24"/>
                </a:solidFill>
                <a:latin typeface="Source Sans Pro"/>
                <a:cs typeface="Source Sans Pro"/>
              </a:rPr>
              <a:t>Keep </a:t>
            </a:r>
            <a:r>
              <a:rPr lang="en-US" sz="2000" dirty="0">
                <a:solidFill>
                  <a:srgbClr val="0C1F24"/>
                </a:solidFill>
                <a:latin typeface="Source Sans Pro"/>
                <a:cs typeface="Source Sans Pro"/>
              </a:rPr>
              <a:t>the community informed and publish minutes of the PMO meetings. </a:t>
            </a:r>
          </a:p>
        </p:txBody>
      </p:sp>
      <p:sp>
        <p:nvSpPr>
          <p:cNvPr id="6" name="Title 5"/>
          <p:cNvSpPr>
            <a:spLocks noGrp="1"/>
          </p:cNvSpPr>
          <p:nvPr>
            <p:ph type="title"/>
          </p:nvPr>
        </p:nvSpPr>
        <p:spPr>
          <a:prstGeom prst="rect">
            <a:avLst/>
          </a:prstGeom>
        </p:spPr>
        <p:txBody>
          <a:bodyPr/>
          <a:lstStyle/>
          <a:p>
            <a:r>
              <a:rPr lang="en-US" dirty="0" smtClean="0"/>
              <a:t>Question 3: </a:t>
            </a:r>
            <a:r>
              <a:rPr lang="en-US" sz="2800" dirty="0" smtClean="0"/>
              <a:t>Suggested New Control Mechanisms</a:t>
            </a:r>
            <a:endParaRPr lang="en-US" sz="2000" dirty="0"/>
          </a:p>
        </p:txBody>
      </p:sp>
    </p:spTree>
    <p:extLst>
      <p:ext uri="{BB962C8B-B14F-4D97-AF65-F5344CB8AC3E}">
        <p14:creationId xmlns:p14="http://schemas.microsoft.com/office/powerpoint/2010/main" val="304972165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078209"/>
            <a:ext cx="8103072" cy="4401205"/>
          </a:xfrm>
          <a:prstGeom prst="rect">
            <a:avLst/>
          </a:prstGeom>
        </p:spPr>
        <p:txBody>
          <a:bodyPr wrap="square">
            <a:spAutoFit/>
          </a:bodyPr>
          <a:lstStyle/>
          <a:p>
            <a:pPr>
              <a:buSzPct val="75000"/>
            </a:pPr>
            <a:endParaRPr lang="en-US" sz="2000" dirty="0" smtClean="0">
              <a:solidFill>
                <a:srgbClr val="0C1F24"/>
              </a:solidFill>
              <a:latin typeface="Source Sans Pro"/>
              <a:cs typeface="Source Sans Pro"/>
            </a:endParaRPr>
          </a:p>
          <a:p>
            <a:pPr marL="342900" indent="-342900">
              <a:buSzPct val="75000"/>
              <a:buFont typeface="Arial"/>
              <a:buChar char="•"/>
            </a:pPr>
            <a:r>
              <a:rPr lang="en-US" sz="2000" dirty="0">
                <a:solidFill>
                  <a:srgbClr val="0C1F24"/>
                </a:solidFill>
                <a:latin typeface="Source Sans Pro"/>
                <a:cs typeface="Source Sans Pro"/>
              </a:rPr>
              <a:t>The Reserve Fund is the only readily available source for funding this additional new expenditure.  </a:t>
            </a:r>
            <a:endParaRPr lang="en-US" sz="2000" dirty="0" smtClean="0">
              <a:solidFill>
                <a:srgbClr val="0C1F24"/>
              </a:solidFill>
              <a:latin typeface="Source Sans Pro"/>
              <a:cs typeface="Source Sans Pro"/>
            </a:endParaRPr>
          </a:p>
          <a:p>
            <a:pPr marL="342900" indent="-342900">
              <a:buSzPct val="75000"/>
              <a:buFont typeface="Arial"/>
              <a:buChar char="•"/>
            </a:pPr>
            <a:r>
              <a:rPr lang="en-US" sz="2000" dirty="0" smtClean="0">
                <a:solidFill>
                  <a:srgbClr val="0C1F24"/>
                </a:solidFill>
                <a:latin typeface="Source Sans Pro"/>
                <a:cs typeface="Source Sans Pro"/>
              </a:rPr>
              <a:t>The </a:t>
            </a:r>
            <a:r>
              <a:rPr lang="en-US" sz="2000" dirty="0">
                <a:solidFill>
                  <a:srgbClr val="0C1F24"/>
                </a:solidFill>
                <a:latin typeface="Source Sans Pro"/>
                <a:cs typeface="Source Sans Pro"/>
              </a:rPr>
              <a:t>Reserve Fund, however, has already been seriously </a:t>
            </a:r>
            <a:r>
              <a:rPr lang="en-US" sz="2000" dirty="0" smtClean="0">
                <a:solidFill>
                  <a:srgbClr val="0C1F24"/>
                </a:solidFill>
                <a:latin typeface="Source Sans Pro"/>
                <a:cs typeface="Source Sans Pro"/>
              </a:rPr>
              <a:t>depleted</a:t>
            </a:r>
          </a:p>
          <a:p>
            <a:pPr marL="800100" lvl="1" indent="-342900">
              <a:buSzPct val="75000"/>
              <a:buFont typeface="Arial"/>
              <a:buChar char="•"/>
            </a:pPr>
            <a:r>
              <a:rPr lang="en-US" sz="2000" dirty="0" smtClean="0">
                <a:solidFill>
                  <a:srgbClr val="0C1F24"/>
                </a:solidFill>
                <a:latin typeface="Source Sans Pro"/>
                <a:cs typeface="Source Sans Pro"/>
              </a:rPr>
              <a:t>by end of June 2016, level will be US$60m  </a:t>
            </a:r>
          </a:p>
          <a:p>
            <a:pPr marL="800100" lvl="1" indent="-342900">
              <a:buSzPct val="75000"/>
              <a:buFont typeface="Arial"/>
              <a:buChar char="•"/>
            </a:pPr>
            <a:r>
              <a:rPr lang="en-US" sz="2000" dirty="0" smtClean="0">
                <a:solidFill>
                  <a:srgbClr val="0C1F24"/>
                </a:solidFill>
                <a:latin typeface="Source Sans Pro"/>
                <a:cs typeface="Source Sans Pro"/>
              </a:rPr>
              <a:t>This represents only 6-8 months of operating expenses instead of the historically set target of 12 months</a:t>
            </a:r>
          </a:p>
          <a:p>
            <a:pPr marL="800100" lvl="1" indent="-342900">
              <a:buSzPct val="75000"/>
              <a:buFont typeface="Arial"/>
              <a:buChar char="•"/>
            </a:pPr>
            <a:r>
              <a:rPr lang="en-US" sz="2000" dirty="0" smtClean="0">
                <a:solidFill>
                  <a:srgbClr val="0C1F24"/>
                </a:solidFill>
                <a:latin typeface="Source Sans Pro"/>
                <a:cs typeface="Source Sans Pro"/>
              </a:rPr>
              <a:t>Further </a:t>
            </a:r>
            <a:r>
              <a:rPr lang="en-US" sz="2000" dirty="0">
                <a:solidFill>
                  <a:srgbClr val="0C1F24"/>
                </a:solidFill>
                <a:latin typeface="Source Sans Pro"/>
                <a:cs typeface="Source Sans Pro"/>
              </a:rPr>
              <a:t>withdrawal from the Reserve Fund </a:t>
            </a:r>
            <a:r>
              <a:rPr lang="en-US" sz="2000" dirty="0" smtClean="0">
                <a:solidFill>
                  <a:srgbClr val="0C1F24"/>
                </a:solidFill>
                <a:latin typeface="Source Sans Pro"/>
                <a:cs typeface="Source Sans Pro"/>
              </a:rPr>
              <a:t>could </a:t>
            </a:r>
            <a:r>
              <a:rPr lang="en-US" sz="2000" dirty="0">
                <a:solidFill>
                  <a:srgbClr val="0C1F24"/>
                </a:solidFill>
                <a:latin typeface="Source Sans Pro"/>
                <a:cs typeface="Source Sans Pro"/>
              </a:rPr>
              <a:t>jeopardize ICANN’s financial stability.   </a:t>
            </a:r>
            <a:endParaRPr lang="en-US" sz="2000" dirty="0" smtClean="0">
              <a:solidFill>
                <a:srgbClr val="0C1F24"/>
              </a:solidFill>
              <a:latin typeface="Source Sans Pro"/>
              <a:cs typeface="Source Sans Pro"/>
            </a:endParaRPr>
          </a:p>
          <a:p>
            <a:pPr marL="342900" indent="-342900">
              <a:buSzPct val="75000"/>
              <a:buFont typeface="Arial"/>
              <a:buChar char="•"/>
            </a:pPr>
            <a:r>
              <a:rPr lang="en-US" sz="2000" dirty="0" smtClean="0">
                <a:solidFill>
                  <a:srgbClr val="0C1F24"/>
                </a:solidFill>
                <a:latin typeface="Source Sans Pro"/>
                <a:cs typeface="Source Sans Pro"/>
              </a:rPr>
              <a:t>The </a:t>
            </a:r>
            <a:r>
              <a:rPr lang="en-US" sz="2000" dirty="0">
                <a:solidFill>
                  <a:srgbClr val="0C1F24"/>
                </a:solidFill>
                <a:latin typeface="Source Sans Pro"/>
                <a:cs typeface="Source Sans Pro"/>
              </a:rPr>
              <a:t>replenishment of the Reserve Fund is unlikely to come from the ongoing ICANN Operations, which are not structured to generate an annual surplus.   </a:t>
            </a:r>
            <a:endParaRPr lang="en-US" sz="2000" dirty="0" smtClean="0">
              <a:solidFill>
                <a:srgbClr val="0C1F24"/>
              </a:solidFill>
              <a:latin typeface="Source Sans Pro"/>
              <a:cs typeface="Source Sans Pro"/>
            </a:endParaRPr>
          </a:p>
          <a:p>
            <a:pPr marL="342900" indent="-342900">
              <a:buSzPct val="75000"/>
              <a:buFont typeface="Arial"/>
              <a:buChar char="•"/>
            </a:pPr>
            <a:r>
              <a:rPr lang="en-US" sz="2000" dirty="0" smtClean="0">
                <a:solidFill>
                  <a:srgbClr val="0C1F24"/>
                </a:solidFill>
                <a:latin typeface="Source Sans Pro"/>
                <a:cs typeface="Source Sans Pro"/>
              </a:rPr>
              <a:t>The Board should initiate a community discussion on how the Reserve Fund will be replenished.</a:t>
            </a:r>
            <a:endParaRPr lang="en-US" sz="2000" dirty="0">
              <a:solidFill>
                <a:srgbClr val="0C1F24"/>
              </a:solidFill>
              <a:latin typeface="Source Sans Pro"/>
              <a:cs typeface="Source Sans Pro"/>
            </a:endParaRPr>
          </a:p>
        </p:txBody>
      </p:sp>
      <p:sp>
        <p:nvSpPr>
          <p:cNvPr id="6" name="Title 5"/>
          <p:cNvSpPr>
            <a:spLocks noGrp="1"/>
          </p:cNvSpPr>
          <p:nvPr>
            <p:ph type="title"/>
          </p:nvPr>
        </p:nvSpPr>
        <p:spPr>
          <a:prstGeom prst="rect">
            <a:avLst/>
          </a:prstGeom>
        </p:spPr>
        <p:txBody>
          <a:bodyPr/>
          <a:lstStyle/>
          <a:p>
            <a:r>
              <a:rPr lang="en-US" dirty="0"/>
              <a:t>Question 4:  </a:t>
            </a:r>
            <a:r>
              <a:rPr lang="en-US" sz="2400" dirty="0"/>
              <a:t>How will the additional expenditure be funded?</a:t>
            </a:r>
            <a:endParaRPr lang="en-US" sz="2000" dirty="0"/>
          </a:p>
        </p:txBody>
      </p:sp>
    </p:spTree>
    <p:extLst>
      <p:ext uri="{BB962C8B-B14F-4D97-AF65-F5344CB8AC3E}">
        <p14:creationId xmlns:p14="http://schemas.microsoft.com/office/powerpoint/2010/main" val="304972165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6558" y="840805"/>
            <a:ext cx="8103072" cy="5324535"/>
          </a:xfrm>
          <a:prstGeom prst="rect">
            <a:avLst/>
          </a:prstGeom>
        </p:spPr>
        <p:txBody>
          <a:bodyPr wrap="square">
            <a:spAutoFit/>
          </a:bodyPr>
          <a:lstStyle/>
          <a:p>
            <a:pPr>
              <a:buSzPct val="75000"/>
            </a:pPr>
            <a:endParaRPr lang="en-US" sz="2000" dirty="0">
              <a:solidFill>
                <a:srgbClr val="FF0000"/>
              </a:solidFill>
              <a:latin typeface="Source Sans Pro"/>
              <a:cs typeface="Source Sans Pro"/>
            </a:endParaRPr>
          </a:p>
          <a:p>
            <a:pPr marL="342900" indent="-342900">
              <a:buSzPct val="75000"/>
              <a:buFont typeface="Arial"/>
              <a:buChar char="•"/>
            </a:pPr>
            <a:r>
              <a:rPr lang="en-US" sz="2000" dirty="0" smtClean="0">
                <a:latin typeface="Source Sans Pro"/>
                <a:cs typeface="Source Sans Pro"/>
              </a:rPr>
              <a:t>The BFC would like to request the CCWG to prepare a comprehensive cost proposal ( including external legal costs, travel, meetings, staff support, etc.) shortly after the CCWG face to face meeting in Marrakech where the scope of WS2 will be defined.</a:t>
            </a:r>
          </a:p>
          <a:p>
            <a:pPr marL="342900" indent="-342900">
              <a:buSzPct val="75000"/>
              <a:buFont typeface="Arial"/>
              <a:buChar char="•"/>
            </a:pPr>
            <a:endParaRPr lang="en-US" sz="2000" dirty="0" smtClean="0">
              <a:latin typeface="Source Sans Pro"/>
              <a:cs typeface="Source Sans Pro"/>
            </a:endParaRPr>
          </a:p>
          <a:p>
            <a:pPr marL="342900" indent="-342900">
              <a:buSzPct val="75000"/>
              <a:buFont typeface="Arial"/>
              <a:buChar char="•"/>
            </a:pPr>
            <a:r>
              <a:rPr lang="en-US" sz="2000" dirty="0" smtClean="0">
                <a:latin typeface="Source Sans Pro"/>
                <a:cs typeface="Source Sans Pro"/>
              </a:rPr>
              <a:t>A cap on external legal costs should be considered.</a:t>
            </a:r>
          </a:p>
          <a:p>
            <a:pPr marL="342900" indent="-342900">
              <a:buSzPct val="75000"/>
              <a:buFont typeface="Arial"/>
              <a:buChar char="•"/>
            </a:pPr>
            <a:endParaRPr lang="en-US" sz="2000" dirty="0" smtClean="0">
              <a:latin typeface="Source Sans Pro"/>
              <a:cs typeface="Source Sans Pro"/>
            </a:endParaRPr>
          </a:p>
          <a:p>
            <a:pPr marL="342900" indent="-342900">
              <a:buSzPct val="75000"/>
              <a:buFont typeface="Arial"/>
              <a:buChar char="•"/>
            </a:pPr>
            <a:r>
              <a:rPr lang="en-US" sz="2000" dirty="0">
                <a:latin typeface="Source Sans Pro"/>
                <a:cs typeface="Source Sans Pro"/>
              </a:rPr>
              <a:t>In order to contain costs, the BFC recommends no further F2F meetings for WS2 after </a:t>
            </a:r>
            <a:r>
              <a:rPr lang="en-US" sz="2000" dirty="0" smtClean="0">
                <a:latin typeface="Source Sans Pro"/>
                <a:cs typeface="Source Sans Pro"/>
              </a:rPr>
              <a:t>Marrakech.</a:t>
            </a:r>
          </a:p>
          <a:p>
            <a:pPr marL="342900" indent="-342900">
              <a:buSzPct val="75000"/>
              <a:buFont typeface="Arial"/>
              <a:buChar char="•"/>
            </a:pPr>
            <a:endParaRPr lang="en-US" sz="2000" dirty="0" smtClean="0">
              <a:latin typeface="Source Sans Pro"/>
              <a:cs typeface="Source Sans Pro"/>
            </a:endParaRPr>
          </a:p>
          <a:p>
            <a:pPr marL="342900" indent="-342900">
              <a:buSzPct val="75000"/>
              <a:buFont typeface="Arial"/>
              <a:buChar char="•"/>
            </a:pPr>
            <a:r>
              <a:rPr lang="en-US" sz="2000" dirty="0" smtClean="0">
                <a:latin typeface="Source Sans Pro"/>
                <a:cs typeface="Source Sans Pro"/>
              </a:rPr>
              <a:t>A review of the estimates should be undertaken jointly between the CCWG, the CFO and the BFC.</a:t>
            </a:r>
          </a:p>
          <a:p>
            <a:pPr marL="342900" indent="-342900">
              <a:buSzPct val="75000"/>
              <a:buFont typeface="Arial"/>
              <a:buChar char="•"/>
            </a:pPr>
            <a:endParaRPr lang="en-US" sz="2000" dirty="0" smtClean="0">
              <a:latin typeface="Source Sans Pro"/>
              <a:cs typeface="Source Sans Pro"/>
            </a:endParaRPr>
          </a:p>
          <a:p>
            <a:pPr marL="342900" indent="-342900">
              <a:buSzPct val="75000"/>
              <a:buFont typeface="Arial"/>
              <a:buChar char="•"/>
            </a:pPr>
            <a:r>
              <a:rPr lang="en-US" sz="2000" dirty="0" smtClean="0">
                <a:latin typeface="Source Sans Pro"/>
                <a:cs typeface="Source Sans Pro"/>
              </a:rPr>
              <a:t>The final estimates together with proposed financial control mechanisms should be approved by the Board before work on WS2 commences.</a:t>
            </a:r>
            <a:endParaRPr lang="en-US" sz="2000" dirty="0" smtClean="0">
              <a:solidFill>
                <a:srgbClr val="FF0000"/>
              </a:solidFill>
              <a:latin typeface="Source Sans Pro"/>
              <a:cs typeface="Source Sans Pro"/>
            </a:endParaRPr>
          </a:p>
        </p:txBody>
      </p:sp>
      <p:sp>
        <p:nvSpPr>
          <p:cNvPr id="6" name="Title 5"/>
          <p:cNvSpPr>
            <a:spLocks noGrp="1"/>
          </p:cNvSpPr>
          <p:nvPr>
            <p:ph type="title"/>
          </p:nvPr>
        </p:nvSpPr>
        <p:spPr>
          <a:prstGeom prst="rect">
            <a:avLst/>
          </a:prstGeom>
        </p:spPr>
        <p:txBody>
          <a:bodyPr/>
          <a:lstStyle/>
          <a:p>
            <a:r>
              <a:rPr lang="en-US" dirty="0" smtClean="0"/>
              <a:t>Question 5: </a:t>
            </a:r>
            <a:r>
              <a:rPr lang="en-US" sz="2000" dirty="0"/>
              <a:t>How WS2 work will be estimated and managed?</a:t>
            </a:r>
            <a:endParaRPr lang="en-SG" sz="2000" dirty="0"/>
          </a:p>
        </p:txBody>
      </p:sp>
    </p:spTree>
    <p:extLst>
      <p:ext uri="{BB962C8B-B14F-4D97-AF65-F5344CB8AC3E}">
        <p14:creationId xmlns:p14="http://schemas.microsoft.com/office/powerpoint/2010/main" val="304972165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078209"/>
            <a:ext cx="8103072" cy="3785652"/>
          </a:xfrm>
          <a:prstGeom prst="rect">
            <a:avLst/>
          </a:prstGeom>
        </p:spPr>
        <p:txBody>
          <a:bodyPr wrap="square">
            <a:spAutoFit/>
          </a:bodyPr>
          <a:lstStyle/>
          <a:p>
            <a:pPr>
              <a:buSzPct val="75000"/>
            </a:pPr>
            <a:endParaRPr lang="en-US" sz="2000" dirty="0" smtClean="0">
              <a:solidFill>
                <a:srgbClr val="0C1F24"/>
              </a:solidFill>
              <a:latin typeface="Source Sans Pro"/>
              <a:cs typeface="Source Sans Pro"/>
            </a:endParaRPr>
          </a:p>
          <a:p>
            <a:pPr marL="342900" indent="-342900">
              <a:buSzPct val="75000"/>
              <a:buFont typeface="Arial"/>
              <a:buChar char="•"/>
            </a:pPr>
            <a:r>
              <a:rPr lang="en-US" sz="2000" dirty="0">
                <a:solidFill>
                  <a:srgbClr val="0C1F24"/>
                </a:solidFill>
                <a:latin typeface="Source Sans Pro"/>
                <a:cs typeface="Source Sans Pro"/>
              </a:rPr>
              <a:t>The Board Finance </a:t>
            </a:r>
            <a:r>
              <a:rPr lang="en-US" sz="2000" dirty="0" smtClean="0">
                <a:solidFill>
                  <a:srgbClr val="0C1F24"/>
                </a:solidFill>
                <a:latin typeface="Source Sans Pro"/>
                <a:cs typeface="Source Sans Pro"/>
              </a:rPr>
              <a:t>Committee (BFC) is </a:t>
            </a:r>
            <a:r>
              <a:rPr lang="en-US" sz="2000" dirty="0">
                <a:solidFill>
                  <a:srgbClr val="0C1F24"/>
                </a:solidFill>
                <a:latin typeface="Source Sans Pro"/>
                <a:cs typeface="Source Sans Pro"/>
              </a:rPr>
              <a:t>seeking help and </a:t>
            </a:r>
            <a:r>
              <a:rPr lang="en-US" sz="2000" dirty="0" smtClean="0">
                <a:solidFill>
                  <a:srgbClr val="0C1F24"/>
                </a:solidFill>
                <a:latin typeface="Source Sans Pro"/>
                <a:cs typeface="Source Sans Pro"/>
              </a:rPr>
              <a:t>collaboration </a:t>
            </a:r>
            <a:r>
              <a:rPr lang="en-US" sz="2000" dirty="0">
                <a:solidFill>
                  <a:srgbClr val="0C1F24"/>
                </a:solidFill>
                <a:latin typeface="Source Sans Pro"/>
                <a:cs typeface="Source Sans Pro"/>
              </a:rPr>
              <a:t>from </a:t>
            </a:r>
            <a:r>
              <a:rPr lang="en-US" sz="2000" dirty="0" smtClean="0">
                <a:solidFill>
                  <a:srgbClr val="0C1F24"/>
                </a:solidFill>
                <a:latin typeface="Source Sans Pro"/>
                <a:cs typeface="Source Sans Pro"/>
              </a:rPr>
              <a:t>the CCWG and CWG co-chairs </a:t>
            </a:r>
            <a:r>
              <a:rPr lang="en-US" sz="2000" dirty="0">
                <a:solidFill>
                  <a:srgbClr val="0C1F24"/>
                </a:solidFill>
                <a:latin typeface="Source Sans Pro"/>
                <a:cs typeface="Source Sans Pro"/>
              </a:rPr>
              <a:t>on how to </a:t>
            </a:r>
            <a:r>
              <a:rPr lang="en-US" sz="2000" dirty="0" smtClean="0">
                <a:solidFill>
                  <a:srgbClr val="0C1F24"/>
                </a:solidFill>
                <a:latin typeface="Source Sans Pro"/>
                <a:cs typeface="Source Sans Pro"/>
              </a:rPr>
              <a:t>address </a:t>
            </a:r>
            <a:r>
              <a:rPr lang="en-US" sz="2000" dirty="0">
                <a:solidFill>
                  <a:srgbClr val="0C1F24"/>
                </a:solidFill>
                <a:latin typeface="Source Sans Pro"/>
                <a:cs typeface="Source Sans Pro"/>
              </a:rPr>
              <a:t>key </a:t>
            </a:r>
            <a:r>
              <a:rPr lang="en-US" sz="2000" dirty="0" smtClean="0">
                <a:solidFill>
                  <a:srgbClr val="0C1F24"/>
                </a:solidFill>
                <a:latin typeface="Source Sans Pro"/>
                <a:cs typeface="Source Sans Pro"/>
              </a:rPr>
              <a:t>concerns </a:t>
            </a:r>
            <a:r>
              <a:rPr lang="en-US" sz="2000" dirty="0">
                <a:solidFill>
                  <a:srgbClr val="0C1F24"/>
                </a:solidFill>
                <a:latin typeface="Source Sans Pro"/>
                <a:cs typeface="Source Sans Pro"/>
              </a:rPr>
              <a:t>regarding the </a:t>
            </a:r>
            <a:r>
              <a:rPr lang="en-US" sz="2000" dirty="0" smtClean="0">
                <a:solidFill>
                  <a:srgbClr val="0C1F24"/>
                </a:solidFill>
                <a:latin typeface="Source Sans Pro"/>
                <a:cs typeface="Source Sans Pro"/>
              </a:rPr>
              <a:t>escalating </a:t>
            </a:r>
            <a:r>
              <a:rPr lang="en-US" sz="2000" dirty="0">
                <a:solidFill>
                  <a:srgbClr val="0C1F24"/>
                </a:solidFill>
                <a:latin typeface="Source Sans Pro"/>
                <a:cs typeface="Source Sans Pro"/>
              </a:rPr>
              <a:t>costs of the </a:t>
            </a:r>
            <a:r>
              <a:rPr lang="en-US" sz="2000" dirty="0" smtClean="0">
                <a:solidFill>
                  <a:srgbClr val="0C1F24"/>
                </a:solidFill>
                <a:latin typeface="Source Sans Pro"/>
                <a:cs typeface="Source Sans Pro"/>
              </a:rPr>
              <a:t>USG IANA  Stewardship Transition </a:t>
            </a:r>
            <a:r>
              <a:rPr lang="en-US" sz="2000" dirty="0">
                <a:solidFill>
                  <a:srgbClr val="0C1F24"/>
                </a:solidFill>
                <a:latin typeface="Source Sans Pro"/>
                <a:cs typeface="Source Sans Pro"/>
              </a:rPr>
              <a:t>and Accountability WS1 work (THE PROJECT)</a:t>
            </a:r>
            <a:r>
              <a:rPr lang="en-US" sz="2000" dirty="0" smtClean="0">
                <a:solidFill>
                  <a:srgbClr val="0C1F24"/>
                </a:solidFill>
                <a:latin typeface="Source Sans Pro"/>
                <a:cs typeface="Source Sans Pro"/>
              </a:rPr>
              <a:t>.</a:t>
            </a:r>
          </a:p>
          <a:p>
            <a:pPr marL="342900" indent="-342900">
              <a:buSzPct val="75000"/>
              <a:buFont typeface="Arial"/>
              <a:buChar char="•"/>
            </a:pPr>
            <a:endParaRPr lang="en-US" sz="2000" dirty="0">
              <a:solidFill>
                <a:srgbClr val="0C1F24"/>
              </a:solidFill>
              <a:latin typeface="Source Sans Pro"/>
              <a:cs typeface="Source Sans Pro"/>
            </a:endParaRPr>
          </a:p>
          <a:p>
            <a:pPr marL="342900" indent="-342900">
              <a:buSzPct val="75000"/>
              <a:buFont typeface="Arial"/>
              <a:buChar char="•"/>
            </a:pPr>
            <a:r>
              <a:rPr lang="en-US" sz="2000" dirty="0">
                <a:solidFill>
                  <a:srgbClr val="0C1F24"/>
                </a:solidFill>
                <a:latin typeface="Source Sans Pro"/>
                <a:cs typeface="Source Sans Pro"/>
              </a:rPr>
              <a:t>The purpose of today’s call is not to make decisions, but to get a common understanding of the issues, get everyone’s input and ideas, so that next week we can present to this group some concrete proposals</a:t>
            </a:r>
            <a:r>
              <a:rPr lang="en-US" sz="2000" dirty="0" smtClean="0">
                <a:solidFill>
                  <a:srgbClr val="0C1F24"/>
                </a:solidFill>
                <a:latin typeface="Source Sans Pro"/>
                <a:cs typeface="Source Sans Pro"/>
              </a:rPr>
              <a:t>.</a:t>
            </a:r>
          </a:p>
          <a:p>
            <a:pPr>
              <a:buSzPct val="75000"/>
            </a:pPr>
            <a:r>
              <a:rPr lang="en-US" sz="2000" dirty="0" smtClean="0">
                <a:solidFill>
                  <a:srgbClr val="0C1F24"/>
                </a:solidFill>
                <a:latin typeface="Source Sans Pro"/>
                <a:cs typeface="Source Sans Pro"/>
              </a:rPr>
              <a:t> </a:t>
            </a:r>
            <a:endParaRPr lang="en-US" sz="2000" dirty="0">
              <a:solidFill>
                <a:srgbClr val="0C1F24"/>
              </a:solidFill>
              <a:latin typeface="Source Sans Pro"/>
              <a:cs typeface="Source Sans Pro"/>
            </a:endParaRPr>
          </a:p>
        </p:txBody>
      </p:sp>
      <p:sp>
        <p:nvSpPr>
          <p:cNvPr id="6" name="Title 5"/>
          <p:cNvSpPr>
            <a:spLocks noGrp="1"/>
          </p:cNvSpPr>
          <p:nvPr>
            <p:ph type="title"/>
          </p:nvPr>
        </p:nvSpPr>
        <p:spPr>
          <a:prstGeom prst="rect">
            <a:avLst/>
          </a:prstGeom>
        </p:spPr>
        <p:txBody>
          <a:bodyPr/>
          <a:lstStyle/>
          <a:p>
            <a:r>
              <a:rPr lang="en-US" dirty="0" smtClean="0"/>
              <a:t>Purpose of the Call</a:t>
            </a:r>
            <a:endParaRPr lang="en-US" dirty="0"/>
          </a:p>
        </p:txBody>
      </p:sp>
    </p:spTree>
    <p:extLst>
      <p:ext uri="{BB962C8B-B14F-4D97-AF65-F5344CB8AC3E}">
        <p14:creationId xmlns:p14="http://schemas.microsoft.com/office/powerpoint/2010/main" val="243089836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078209"/>
            <a:ext cx="8103072" cy="5016758"/>
          </a:xfrm>
          <a:prstGeom prst="rect">
            <a:avLst/>
          </a:prstGeom>
        </p:spPr>
        <p:txBody>
          <a:bodyPr wrap="square">
            <a:spAutoFit/>
          </a:bodyPr>
          <a:lstStyle/>
          <a:p>
            <a:pPr>
              <a:buSzPct val="75000"/>
            </a:pPr>
            <a:endParaRPr lang="en-US" sz="2000" dirty="0" smtClean="0">
              <a:solidFill>
                <a:srgbClr val="0C1F24"/>
              </a:solidFill>
              <a:latin typeface="Source Sans Pro"/>
              <a:cs typeface="Source Sans Pro"/>
            </a:endParaRPr>
          </a:p>
          <a:p>
            <a:pPr lvl="0"/>
            <a:r>
              <a:rPr lang="en-US" sz="2000" dirty="0" smtClean="0"/>
              <a:t>FY15:  </a:t>
            </a:r>
            <a:r>
              <a:rPr lang="en-US" sz="2000" dirty="0"/>
              <a:t>the cost of THE PROJECT was </a:t>
            </a:r>
            <a:r>
              <a:rPr lang="en-US" sz="2000" dirty="0" smtClean="0"/>
              <a:t>US$ 8.7m</a:t>
            </a:r>
          </a:p>
          <a:p>
            <a:pPr lvl="0"/>
            <a:endParaRPr lang="en-GB" sz="2000" dirty="0"/>
          </a:p>
          <a:p>
            <a:pPr lvl="0"/>
            <a:r>
              <a:rPr lang="en-US" sz="2000" dirty="0" smtClean="0"/>
              <a:t>FY16:  a </a:t>
            </a:r>
            <a:r>
              <a:rPr lang="en-US" sz="2000" dirty="0"/>
              <a:t>budget of </a:t>
            </a:r>
            <a:r>
              <a:rPr lang="en-US" sz="2000" dirty="0" smtClean="0"/>
              <a:t>US$ </a:t>
            </a:r>
            <a:r>
              <a:rPr lang="en-US" sz="2000" dirty="0"/>
              <a:t>7m was approved to cover the cost of (a) THE PROJECT and (b) two other phases of work: Implementation and Bylaws </a:t>
            </a:r>
            <a:r>
              <a:rPr lang="en-US" sz="2000" dirty="0" smtClean="0"/>
              <a:t>Drafting.</a:t>
            </a:r>
            <a:r>
              <a:rPr lang="en-GB" sz="2000" dirty="0"/>
              <a:t> </a:t>
            </a:r>
            <a:r>
              <a:rPr lang="en-GB" sz="2000" dirty="0" smtClean="0"/>
              <a:t>    </a:t>
            </a:r>
            <a:r>
              <a:rPr lang="en-US" sz="2000" dirty="0" smtClean="0"/>
              <a:t>The </a:t>
            </a:r>
            <a:r>
              <a:rPr lang="en-US" sz="2000" dirty="0"/>
              <a:t>FY16 budget was used up be end of November 2015 (i.e. during </a:t>
            </a:r>
            <a:r>
              <a:rPr lang="en-US" sz="2000" dirty="0" smtClean="0"/>
              <a:t>the first </a:t>
            </a:r>
            <a:r>
              <a:rPr lang="en-US" sz="2000" dirty="0"/>
              <a:t>5 months of the Financial Year</a:t>
            </a:r>
            <a:r>
              <a:rPr lang="en-US" sz="2000" dirty="0" smtClean="0"/>
              <a:t>)</a:t>
            </a:r>
          </a:p>
          <a:p>
            <a:pPr lvl="0"/>
            <a:endParaRPr lang="en-GB" sz="2000" dirty="0"/>
          </a:p>
          <a:p>
            <a:pPr lvl="0"/>
            <a:r>
              <a:rPr lang="en-US" sz="2000" dirty="0" smtClean="0"/>
              <a:t>The </a:t>
            </a:r>
            <a:r>
              <a:rPr lang="en-US" sz="2000" dirty="0"/>
              <a:t>CFO has informed the BFC that an additional </a:t>
            </a:r>
            <a:r>
              <a:rPr lang="en-US" sz="2000" dirty="0" smtClean="0"/>
              <a:t>US$ </a:t>
            </a:r>
            <a:r>
              <a:rPr lang="en-US" sz="2000" dirty="0"/>
              <a:t>9m is </a:t>
            </a:r>
            <a:r>
              <a:rPr lang="en-US" sz="2000" dirty="0" smtClean="0"/>
              <a:t>projected </a:t>
            </a:r>
            <a:r>
              <a:rPr lang="en-US" sz="2000" dirty="0"/>
              <a:t>for the remainder of FY16 in order to: (a) complete THE PROJECT in February 2016 with the delivery of the Final Proposal, and (b) undertake the two other phases of work:  Implementation and Bylaws Drafting.  The cost of Accountability WS2 will be the subject of a further budget request.</a:t>
            </a:r>
            <a:endParaRPr lang="en-GB" sz="2000" dirty="0"/>
          </a:p>
          <a:p>
            <a:r>
              <a:rPr lang="en-US" sz="2000" dirty="0"/>
              <a:t> </a:t>
            </a:r>
            <a:endParaRPr lang="en-GB" sz="2000" dirty="0"/>
          </a:p>
          <a:p>
            <a:pPr lvl="0"/>
            <a:r>
              <a:rPr lang="en-US" sz="2000" dirty="0"/>
              <a:t>The total cost in FY15 and FY16 is </a:t>
            </a:r>
            <a:r>
              <a:rPr lang="en-US" sz="2000" dirty="0" smtClean="0"/>
              <a:t>estimated </a:t>
            </a:r>
            <a:r>
              <a:rPr lang="en-US" sz="2000" dirty="0"/>
              <a:t>to reach </a:t>
            </a:r>
            <a:r>
              <a:rPr lang="en-US" sz="2000" dirty="0" smtClean="0"/>
              <a:t>US$ </a:t>
            </a:r>
            <a:r>
              <a:rPr lang="en-US" sz="2000" dirty="0"/>
              <a:t>25m by end of June 2016 (of which USD 11.5 m is for external legal costs).   </a:t>
            </a:r>
            <a:endParaRPr lang="en-GB" sz="2000" dirty="0"/>
          </a:p>
        </p:txBody>
      </p:sp>
      <p:sp>
        <p:nvSpPr>
          <p:cNvPr id="6" name="Title 5"/>
          <p:cNvSpPr>
            <a:spLocks noGrp="1"/>
          </p:cNvSpPr>
          <p:nvPr>
            <p:ph type="title"/>
          </p:nvPr>
        </p:nvSpPr>
        <p:spPr>
          <a:prstGeom prst="rect">
            <a:avLst/>
          </a:prstGeom>
        </p:spPr>
        <p:txBody>
          <a:bodyPr/>
          <a:lstStyle/>
          <a:p>
            <a:r>
              <a:rPr lang="en-US" dirty="0" smtClean="0"/>
              <a:t>Summary of THE </a:t>
            </a:r>
            <a:r>
              <a:rPr lang="en-US" dirty="0"/>
              <a:t>PROJECT costs [</a:t>
            </a:r>
            <a:r>
              <a:rPr lang="en-US" dirty="0" smtClean="0"/>
              <a:t>1 of 2] </a:t>
            </a:r>
            <a:endParaRPr lang="en-US" dirty="0"/>
          </a:p>
        </p:txBody>
      </p:sp>
    </p:spTree>
    <p:extLst>
      <p:ext uri="{BB962C8B-B14F-4D97-AF65-F5344CB8AC3E}">
        <p14:creationId xmlns:p14="http://schemas.microsoft.com/office/powerpoint/2010/main" val="78038646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318" y="0"/>
            <a:ext cx="7288232" cy="703177"/>
          </a:xfrm>
        </p:spPr>
        <p:txBody>
          <a:bodyPr/>
          <a:lstStyle/>
          <a:p>
            <a:r>
              <a:rPr lang="en-US" sz="2800" dirty="0"/>
              <a:t>Summary of THE </a:t>
            </a:r>
            <a:r>
              <a:rPr lang="en-US" sz="2800" dirty="0" smtClean="0"/>
              <a:t>PROJECT costs </a:t>
            </a:r>
            <a:r>
              <a:rPr lang="en-US" sz="2800" dirty="0"/>
              <a:t>[2 of 2] </a:t>
            </a:r>
          </a:p>
        </p:txBody>
      </p:sp>
      <p:sp>
        <p:nvSpPr>
          <p:cNvPr id="6" name="Title 3"/>
          <p:cNvSpPr txBox="1">
            <a:spLocks/>
          </p:cNvSpPr>
          <p:nvPr/>
        </p:nvSpPr>
        <p:spPr>
          <a:xfrm>
            <a:off x="7278914" y="-1641"/>
            <a:ext cx="1865085" cy="710655"/>
          </a:xfrm>
          <a:prstGeom prst="rect">
            <a:avLst/>
          </a:prstGeom>
          <a:noFill/>
          <a:ln>
            <a:solidFill>
              <a:schemeClr val="accent1">
                <a:lumMod val="75000"/>
              </a:schemeClr>
            </a:solidFill>
          </a:ln>
        </p:spPr>
        <p:txBody>
          <a:bodyPr vert="horz"/>
          <a:lstStyle>
            <a:lvl1pPr marL="292100" algn="l" defTabSz="457200" rtl="0" eaLnBrk="1" latinLnBrk="0" hangingPunct="1">
              <a:lnSpc>
                <a:spcPts val="3980"/>
              </a:lnSpc>
              <a:spcBef>
                <a:spcPct val="0"/>
              </a:spcBef>
              <a:buNone/>
              <a:defRPr sz="3200" b="0" i="0" kern="1200" baseline="0">
                <a:solidFill>
                  <a:schemeClr val="bg1"/>
                </a:solidFill>
                <a:latin typeface="Source Sans Pro"/>
                <a:ea typeface="+mj-ea"/>
                <a:cs typeface="Source Sans Pro"/>
              </a:defRPr>
            </a:lvl1pPr>
          </a:lstStyle>
          <a:p>
            <a:pPr algn="r"/>
            <a:r>
              <a:rPr lang="en-US" sz="2400" dirty="0" smtClean="0">
                <a:solidFill>
                  <a:schemeClr val="tx2">
                    <a:lumMod val="75000"/>
                  </a:schemeClr>
                </a:solidFill>
              </a:rPr>
              <a:t>Financials</a:t>
            </a:r>
            <a:endParaRPr lang="en-US" sz="2400" dirty="0">
              <a:solidFill>
                <a:schemeClr val="tx2">
                  <a:lumMod val="75000"/>
                </a:schemeClr>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2146453021"/>
              </p:ext>
            </p:extLst>
          </p:nvPr>
        </p:nvGraphicFramePr>
        <p:xfrm>
          <a:off x="1621384" y="949219"/>
          <a:ext cx="5685345" cy="4611802"/>
        </p:xfrm>
        <a:graphic>
          <a:graphicData uri="http://schemas.openxmlformats.org/drawingml/2006/table">
            <a:tbl>
              <a:tblPr firstRow="1" bandRow="1">
                <a:tableStyleId>{3C2FFA5D-87B4-456A-9821-1D502468CF0F}</a:tableStyleId>
              </a:tblPr>
              <a:tblGrid>
                <a:gridCol w="2082966"/>
                <a:gridCol w="240801"/>
                <a:gridCol w="1120526"/>
                <a:gridCol w="1120526"/>
                <a:gridCol w="1120526"/>
              </a:tblGrid>
              <a:tr h="782118">
                <a:tc>
                  <a:txBody>
                    <a:bodyPr/>
                    <a:lstStyle/>
                    <a:p>
                      <a:r>
                        <a:rPr lang="en-US" dirty="0" smtClean="0"/>
                        <a:t>In million</a:t>
                      </a:r>
                      <a:endParaRPr lang="en-US" dirty="0"/>
                    </a:p>
                  </a:txBody>
                  <a:tcPr/>
                </a:tc>
                <a:tc>
                  <a:txBody>
                    <a:bodyPr/>
                    <a:lstStyle/>
                    <a:p>
                      <a:pPr algn="ctr"/>
                      <a:endParaRPr lang="en-US" dirty="0"/>
                    </a:p>
                  </a:txBody>
                  <a:tcPr>
                    <a:solidFill>
                      <a:schemeClr val="bg1"/>
                    </a:solidFill>
                  </a:tcPr>
                </a:tc>
                <a:tc>
                  <a:txBody>
                    <a:bodyPr/>
                    <a:lstStyle/>
                    <a:p>
                      <a:pPr algn="ctr"/>
                      <a:r>
                        <a:rPr lang="en-US" dirty="0" smtClean="0"/>
                        <a:t>FY15</a:t>
                      </a:r>
                    </a:p>
                    <a:p>
                      <a:pPr algn="ctr"/>
                      <a:r>
                        <a:rPr lang="en-US" dirty="0" smtClean="0"/>
                        <a:t>Actuals</a:t>
                      </a:r>
                    </a:p>
                  </a:txBody>
                  <a:tcPr/>
                </a:tc>
                <a:tc>
                  <a:txBody>
                    <a:bodyPr/>
                    <a:lstStyle/>
                    <a:p>
                      <a:pPr algn="ctr"/>
                      <a:r>
                        <a:rPr lang="en-US" dirty="0" smtClean="0"/>
                        <a:t>FY</a:t>
                      </a:r>
                      <a:r>
                        <a:rPr lang="en-US" baseline="0" dirty="0" smtClean="0"/>
                        <a:t>16</a:t>
                      </a:r>
                    </a:p>
                    <a:p>
                      <a:pPr algn="ctr"/>
                      <a:r>
                        <a:rPr lang="en-US" baseline="0" dirty="0" smtClean="0"/>
                        <a:t>Forecast</a:t>
                      </a:r>
                    </a:p>
                    <a:p>
                      <a:pPr algn="ctr"/>
                      <a:r>
                        <a:rPr lang="en-US" baseline="0" dirty="0" smtClean="0"/>
                        <a:t>Full year</a:t>
                      </a:r>
                    </a:p>
                  </a:txBody>
                  <a:tcPr/>
                </a:tc>
                <a:tc>
                  <a:txBody>
                    <a:bodyPr/>
                    <a:lstStyle/>
                    <a:p>
                      <a:pPr algn="ctr"/>
                      <a:r>
                        <a:rPr lang="en-US" baseline="0" dirty="0" smtClean="0"/>
                        <a:t>2-year Total</a:t>
                      </a:r>
                      <a:endParaRPr lang="en-US" dirty="0"/>
                    </a:p>
                  </a:txBody>
                  <a:tcPr/>
                </a:tc>
              </a:tr>
              <a:tr h="420069">
                <a:tc>
                  <a:txBody>
                    <a:bodyPr/>
                    <a:lstStyle/>
                    <a:p>
                      <a:endParaRPr lang="en-US" dirty="0">
                        <a:solidFill>
                          <a:srgbClr val="0000FF"/>
                        </a:solidFill>
                      </a:endParaRPr>
                    </a:p>
                  </a:txBody>
                  <a:tcPr/>
                </a:tc>
                <a:tc>
                  <a:txBody>
                    <a:bodyPr/>
                    <a:lstStyle/>
                    <a:p>
                      <a:pPr algn="ctr"/>
                      <a:endParaRPr lang="en-US" dirty="0">
                        <a:solidFill>
                          <a:srgbClr val="0000FF"/>
                        </a:solidFill>
                      </a:endParaRPr>
                    </a:p>
                  </a:txBody>
                  <a:tcPr>
                    <a:solidFill>
                      <a:schemeClr val="bg1"/>
                    </a:solidFill>
                  </a:tcPr>
                </a:tc>
                <a:tc>
                  <a:txBody>
                    <a:bodyPr/>
                    <a:lstStyle/>
                    <a:p>
                      <a:pPr algn="ctr"/>
                      <a:r>
                        <a:rPr lang="en-US" sz="1400" b="1" dirty="0" smtClean="0">
                          <a:solidFill>
                            <a:schemeClr val="bg1"/>
                          </a:solidFill>
                        </a:rPr>
                        <a:t>(1)</a:t>
                      </a:r>
                      <a:endParaRPr lang="en-US" sz="1400" b="1" dirty="0">
                        <a:solidFill>
                          <a:schemeClr val="bg1"/>
                        </a:solidFill>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400" b="1" dirty="0" smtClean="0">
                          <a:solidFill>
                            <a:schemeClr val="bg1"/>
                          </a:solidFill>
                        </a:rPr>
                        <a:t>(2)</a:t>
                      </a:r>
                    </a:p>
                  </a:txBody>
                  <a:tcPr/>
                </a:tc>
                <a:tc>
                  <a:txBody>
                    <a:bodyPr/>
                    <a:lstStyle/>
                    <a:p>
                      <a:pPr algn="ctr"/>
                      <a:r>
                        <a:rPr lang="en-US" sz="1400" b="1" dirty="0" smtClean="0">
                          <a:solidFill>
                            <a:schemeClr val="bg1"/>
                          </a:solidFill>
                        </a:rPr>
                        <a:t>(3)=(1)+(2)</a:t>
                      </a:r>
                      <a:endParaRPr lang="en-US" sz="1400" b="1" dirty="0">
                        <a:solidFill>
                          <a:schemeClr val="bg1"/>
                        </a:solidFill>
                      </a:endParaRPr>
                    </a:p>
                  </a:txBody>
                  <a:tcPr/>
                </a:tc>
              </a:tr>
              <a:tr h="420069">
                <a:tc>
                  <a:txBody>
                    <a:bodyPr/>
                    <a:lstStyle/>
                    <a:p>
                      <a:r>
                        <a:rPr lang="en-US" dirty="0" smtClean="0">
                          <a:solidFill>
                            <a:srgbClr val="0000FF"/>
                          </a:solidFill>
                        </a:rPr>
                        <a:t>Total spend</a:t>
                      </a:r>
                      <a:endParaRPr lang="en-US" dirty="0">
                        <a:solidFill>
                          <a:srgbClr val="0000FF"/>
                        </a:solidFill>
                      </a:endParaRPr>
                    </a:p>
                  </a:txBody>
                  <a:tcPr/>
                </a:tc>
                <a:tc>
                  <a:txBody>
                    <a:bodyPr/>
                    <a:lstStyle/>
                    <a:p>
                      <a:pPr algn="ctr"/>
                      <a:endParaRPr lang="en-US" dirty="0">
                        <a:solidFill>
                          <a:srgbClr val="0000FF"/>
                        </a:solidFill>
                      </a:endParaRPr>
                    </a:p>
                  </a:txBody>
                  <a:tcPr>
                    <a:solidFill>
                      <a:schemeClr val="bg1"/>
                    </a:solidFill>
                  </a:tcPr>
                </a:tc>
                <a:tc>
                  <a:txBody>
                    <a:bodyPr/>
                    <a:lstStyle/>
                    <a:p>
                      <a:pPr algn="ctr"/>
                      <a:r>
                        <a:rPr lang="en-US" dirty="0" smtClean="0">
                          <a:solidFill>
                            <a:srgbClr val="0000FF"/>
                          </a:solidFill>
                        </a:rPr>
                        <a:t>8.7</a:t>
                      </a:r>
                      <a:endParaRPr lang="en-US" dirty="0">
                        <a:solidFill>
                          <a:srgbClr val="0000FF"/>
                        </a:solidFill>
                      </a:endParaRPr>
                    </a:p>
                  </a:txBody>
                  <a:tcPr/>
                </a:tc>
                <a:tc>
                  <a:txBody>
                    <a:bodyPr/>
                    <a:lstStyle/>
                    <a:p>
                      <a:pPr algn="ctr"/>
                      <a:r>
                        <a:rPr lang="en-US" dirty="0" smtClean="0">
                          <a:solidFill>
                            <a:srgbClr val="0000FF"/>
                          </a:solidFill>
                        </a:rPr>
                        <a:t>15 to 16</a:t>
                      </a:r>
                      <a:endParaRPr lang="en-US" dirty="0">
                        <a:solidFill>
                          <a:srgbClr val="0000FF"/>
                        </a:solidFill>
                      </a:endParaRPr>
                    </a:p>
                  </a:txBody>
                  <a:tcPr/>
                </a:tc>
                <a:tc>
                  <a:txBody>
                    <a:bodyPr/>
                    <a:lstStyle/>
                    <a:p>
                      <a:pPr algn="ctr"/>
                      <a:r>
                        <a:rPr lang="en-US" dirty="0" smtClean="0">
                          <a:solidFill>
                            <a:srgbClr val="0000FF"/>
                          </a:solidFill>
                        </a:rPr>
                        <a:t>24 to 25</a:t>
                      </a:r>
                      <a:endParaRPr lang="en-US" dirty="0">
                        <a:solidFill>
                          <a:srgbClr val="0000FF"/>
                        </a:solidFill>
                      </a:endParaRPr>
                    </a:p>
                  </a:txBody>
                  <a:tcPr/>
                </a:tc>
              </a:tr>
              <a:tr h="0">
                <a:tc>
                  <a:txBody>
                    <a:bodyPr/>
                    <a:lstStyle/>
                    <a:p>
                      <a:endParaRPr lang="en-US" sz="100" i="1" dirty="0"/>
                    </a:p>
                  </a:txBody>
                  <a:tcPr>
                    <a:solidFill>
                      <a:schemeClr val="bg1"/>
                    </a:solidFill>
                  </a:tcPr>
                </a:tc>
                <a:tc>
                  <a:txBody>
                    <a:bodyPr/>
                    <a:lstStyle/>
                    <a:p>
                      <a:pPr algn="ctr"/>
                      <a:endParaRPr lang="en-US" sz="100" i="1" dirty="0"/>
                    </a:p>
                  </a:txBody>
                  <a:tcPr>
                    <a:solidFill>
                      <a:schemeClr val="bg1"/>
                    </a:solidFill>
                  </a:tcPr>
                </a:tc>
                <a:tc>
                  <a:txBody>
                    <a:bodyPr/>
                    <a:lstStyle/>
                    <a:p>
                      <a:pPr algn="ctr"/>
                      <a:endParaRPr lang="en-US" sz="100" i="1" dirty="0"/>
                    </a:p>
                  </a:txBody>
                  <a:tcPr>
                    <a:solidFill>
                      <a:schemeClr val="bg1"/>
                    </a:solidFill>
                  </a:tcPr>
                </a:tc>
                <a:tc>
                  <a:txBody>
                    <a:bodyPr/>
                    <a:lstStyle/>
                    <a:p>
                      <a:pPr algn="ctr"/>
                      <a:endParaRPr lang="en-US" sz="100" i="1" dirty="0"/>
                    </a:p>
                  </a:txBody>
                  <a:tcPr>
                    <a:solidFill>
                      <a:schemeClr val="bg1"/>
                    </a:solidFill>
                  </a:tcPr>
                </a:tc>
                <a:tc>
                  <a:txBody>
                    <a:bodyPr/>
                    <a:lstStyle/>
                    <a:p>
                      <a:pPr algn="ctr"/>
                      <a:endParaRPr lang="en-US" sz="100" i="1" dirty="0"/>
                    </a:p>
                  </a:txBody>
                  <a:tcPr>
                    <a:solidFill>
                      <a:schemeClr val="bg1"/>
                    </a:solidFill>
                  </a:tcPr>
                </a:tc>
              </a:tr>
              <a:tr h="420069">
                <a:tc>
                  <a:txBody>
                    <a:bodyPr/>
                    <a:lstStyle/>
                    <a:p>
                      <a:r>
                        <a:rPr lang="en-US" i="1" baseline="0" dirty="0" smtClean="0"/>
                        <a:t>External Legal costs</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4.0</a:t>
                      </a:r>
                      <a:endParaRPr lang="en-US" i="1" dirty="0"/>
                    </a:p>
                  </a:txBody>
                  <a:tcPr/>
                </a:tc>
                <a:tc>
                  <a:txBody>
                    <a:bodyPr/>
                    <a:lstStyle/>
                    <a:p>
                      <a:pPr algn="ctr"/>
                      <a:r>
                        <a:rPr lang="en-US" i="1" dirty="0" smtClean="0"/>
                        <a:t>7.0-7.5</a:t>
                      </a:r>
                      <a:endParaRPr lang="en-US" i="1" dirty="0"/>
                    </a:p>
                  </a:txBody>
                  <a:tcPr/>
                </a:tc>
                <a:tc>
                  <a:txBody>
                    <a:bodyPr/>
                    <a:lstStyle/>
                    <a:p>
                      <a:pPr algn="ctr"/>
                      <a:r>
                        <a:rPr lang="en-US" i="1" dirty="0" smtClean="0"/>
                        <a:t>11-11.5</a:t>
                      </a:r>
                      <a:endParaRPr lang="en-US" i="1" dirty="0"/>
                    </a:p>
                  </a:txBody>
                  <a:tcPr/>
                </a:tc>
              </a:tr>
              <a:tr h="420069">
                <a:tc>
                  <a:txBody>
                    <a:bodyPr/>
                    <a:lstStyle/>
                    <a:p>
                      <a:r>
                        <a:rPr lang="en-US" i="1" dirty="0" smtClean="0"/>
                        <a:t>Other professional</a:t>
                      </a:r>
                      <a:r>
                        <a:rPr lang="en-US" i="1" baseline="0" dirty="0" smtClean="0"/>
                        <a:t> services*</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0.6</a:t>
                      </a:r>
                      <a:endParaRPr lang="en-US" i="1" dirty="0"/>
                    </a:p>
                  </a:txBody>
                  <a:tcPr/>
                </a:tc>
                <a:tc>
                  <a:txBody>
                    <a:bodyPr/>
                    <a:lstStyle/>
                    <a:p>
                      <a:pPr algn="ctr"/>
                      <a:r>
                        <a:rPr lang="en-US" i="1" dirty="0" smtClean="0"/>
                        <a:t>2.4</a:t>
                      </a:r>
                      <a:endParaRPr lang="en-US" i="1" dirty="0"/>
                    </a:p>
                  </a:txBody>
                  <a:tcPr/>
                </a:tc>
                <a:tc>
                  <a:txBody>
                    <a:bodyPr/>
                    <a:lstStyle/>
                    <a:p>
                      <a:pPr algn="ctr"/>
                      <a:r>
                        <a:rPr lang="en-US" i="1" dirty="0" smtClean="0"/>
                        <a:t>3.0</a:t>
                      </a:r>
                      <a:endParaRPr lang="en-US" i="1" dirty="0"/>
                    </a:p>
                  </a:txBody>
                  <a:tcPr/>
                </a:tc>
              </a:tr>
              <a:tr h="420069">
                <a:tc>
                  <a:txBody>
                    <a:bodyPr/>
                    <a:lstStyle/>
                    <a:p>
                      <a:r>
                        <a:rPr lang="en-US" i="1" dirty="0" smtClean="0"/>
                        <a:t>Staff support</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1.1</a:t>
                      </a:r>
                      <a:endParaRPr lang="en-US" i="1" dirty="0"/>
                    </a:p>
                  </a:txBody>
                  <a:tcPr/>
                </a:tc>
                <a:tc>
                  <a:txBody>
                    <a:bodyPr/>
                    <a:lstStyle/>
                    <a:p>
                      <a:pPr algn="ctr"/>
                      <a:r>
                        <a:rPr lang="en-US" i="1" dirty="0" smtClean="0"/>
                        <a:t>2.4</a:t>
                      </a:r>
                      <a:endParaRPr lang="en-US" i="1" dirty="0"/>
                    </a:p>
                  </a:txBody>
                  <a:tcPr/>
                </a:tc>
                <a:tc>
                  <a:txBody>
                    <a:bodyPr/>
                    <a:lstStyle/>
                    <a:p>
                      <a:pPr algn="ctr"/>
                      <a:r>
                        <a:rPr lang="en-US" i="1" dirty="0" smtClean="0"/>
                        <a:t>3.5</a:t>
                      </a:r>
                      <a:endParaRPr lang="en-US" i="1" dirty="0"/>
                    </a:p>
                  </a:txBody>
                  <a:tcPr/>
                </a:tc>
              </a:tr>
              <a:tr h="420069">
                <a:tc>
                  <a:txBody>
                    <a:bodyPr/>
                    <a:lstStyle/>
                    <a:p>
                      <a:r>
                        <a:rPr lang="en-US" i="1" dirty="0" smtClean="0"/>
                        <a:t>Travel/Meetings**</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0.7</a:t>
                      </a:r>
                      <a:endParaRPr lang="en-US" i="1" dirty="0"/>
                    </a:p>
                  </a:txBody>
                  <a:tcPr/>
                </a:tc>
                <a:tc>
                  <a:txBody>
                    <a:bodyPr/>
                    <a:lstStyle/>
                    <a:p>
                      <a:pPr algn="ctr"/>
                      <a:r>
                        <a:rPr lang="en-US" i="1" dirty="0" smtClean="0"/>
                        <a:t>1.6</a:t>
                      </a:r>
                      <a:endParaRPr lang="en-US" i="1" dirty="0"/>
                    </a:p>
                  </a:txBody>
                  <a:tcPr/>
                </a:tc>
                <a:tc>
                  <a:txBody>
                    <a:bodyPr/>
                    <a:lstStyle/>
                    <a:p>
                      <a:pPr algn="ctr"/>
                      <a:r>
                        <a:rPr lang="en-US" i="1" dirty="0" smtClean="0"/>
                        <a:t>2.3</a:t>
                      </a:r>
                      <a:endParaRPr lang="en-US" i="1" dirty="0"/>
                    </a:p>
                  </a:txBody>
                  <a:tcPr/>
                </a:tc>
              </a:tr>
              <a:tr h="420069">
                <a:tc>
                  <a:txBody>
                    <a:bodyPr/>
                    <a:lstStyle/>
                    <a:p>
                      <a:r>
                        <a:rPr lang="en-US" i="1" dirty="0" smtClean="0"/>
                        <a:t>Language</a:t>
                      </a:r>
                      <a:r>
                        <a:rPr lang="en-US" i="1" baseline="0" dirty="0" smtClean="0"/>
                        <a:t> Services</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1.5</a:t>
                      </a:r>
                      <a:endParaRPr lang="en-US" i="1" dirty="0"/>
                    </a:p>
                  </a:txBody>
                  <a:tcPr/>
                </a:tc>
                <a:tc>
                  <a:txBody>
                    <a:bodyPr/>
                    <a:lstStyle/>
                    <a:p>
                      <a:pPr algn="ctr"/>
                      <a:r>
                        <a:rPr lang="en-US" i="1" dirty="0" smtClean="0"/>
                        <a:t>1.4-1.9</a:t>
                      </a:r>
                      <a:endParaRPr lang="en-US" i="1" dirty="0"/>
                    </a:p>
                  </a:txBody>
                  <a:tcPr/>
                </a:tc>
                <a:tc>
                  <a:txBody>
                    <a:bodyPr/>
                    <a:lstStyle/>
                    <a:p>
                      <a:pPr algn="ctr"/>
                      <a:r>
                        <a:rPr lang="en-US" i="1" dirty="0" smtClean="0"/>
                        <a:t>3.0-3.5</a:t>
                      </a:r>
                      <a:endParaRPr lang="en-US" i="1" dirty="0"/>
                    </a:p>
                  </a:txBody>
                  <a:tcPr/>
                </a:tc>
              </a:tr>
              <a:tr h="420069">
                <a:tc>
                  <a:txBody>
                    <a:bodyPr/>
                    <a:lstStyle/>
                    <a:p>
                      <a:r>
                        <a:rPr lang="en-US" i="1" dirty="0" smtClean="0"/>
                        <a:t>Admin</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0.2</a:t>
                      </a:r>
                      <a:endParaRPr lang="en-US" i="1" dirty="0"/>
                    </a:p>
                  </a:txBody>
                  <a:tcPr/>
                </a:tc>
                <a:tc>
                  <a:txBody>
                    <a:bodyPr/>
                    <a:lstStyle/>
                    <a:p>
                      <a:pPr algn="ctr"/>
                      <a:r>
                        <a:rPr lang="en-US" i="1" dirty="0" smtClean="0"/>
                        <a:t>0.3</a:t>
                      </a:r>
                      <a:endParaRPr lang="en-US" i="1" dirty="0"/>
                    </a:p>
                  </a:txBody>
                  <a:tcPr/>
                </a:tc>
                <a:tc>
                  <a:txBody>
                    <a:bodyPr/>
                    <a:lstStyle/>
                    <a:p>
                      <a:pPr algn="ctr"/>
                      <a:r>
                        <a:rPr lang="en-US" i="1" dirty="0" smtClean="0"/>
                        <a:t>0.5</a:t>
                      </a:r>
                      <a:endParaRPr lang="en-US" i="1" dirty="0"/>
                    </a:p>
                  </a:txBody>
                  <a:tcPr/>
                </a:tc>
              </a:tr>
            </a:tbl>
          </a:graphicData>
        </a:graphic>
      </p:graphicFrame>
      <p:sp>
        <p:nvSpPr>
          <p:cNvPr id="2" name="TextBox 1"/>
          <p:cNvSpPr txBox="1"/>
          <p:nvPr/>
        </p:nvSpPr>
        <p:spPr>
          <a:xfrm>
            <a:off x="548760" y="5779471"/>
            <a:ext cx="8080056" cy="830997"/>
          </a:xfrm>
          <a:prstGeom prst="rect">
            <a:avLst/>
          </a:prstGeom>
          <a:noFill/>
        </p:spPr>
        <p:txBody>
          <a:bodyPr wrap="square" rtlCol="0">
            <a:spAutoFit/>
          </a:bodyPr>
          <a:lstStyle/>
          <a:p>
            <a:r>
              <a:rPr lang="en-US" sz="1600" dirty="0" smtClean="0">
                <a:latin typeface="Times New Roman"/>
                <a:cs typeface="Times New Roman"/>
              </a:rPr>
              <a:t>*: includes education/engagement, government affairs, support (graphics/secretariat), other.</a:t>
            </a:r>
          </a:p>
          <a:p>
            <a:r>
              <a:rPr lang="en-US" sz="1600" dirty="0" smtClean="0">
                <a:latin typeface="Times New Roman"/>
                <a:cs typeface="Times New Roman"/>
              </a:rPr>
              <a:t>**: includes approximately $0.1m for the 1-day CCWG meeting in Marrakech during ICANN 55.</a:t>
            </a:r>
          </a:p>
        </p:txBody>
      </p:sp>
    </p:spTree>
    <p:extLst>
      <p:ext uri="{BB962C8B-B14F-4D97-AF65-F5344CB8AC3E}">
        <p14:creationId xmlns:p14="http://schemas.microsoft.com/office/powerpoint/2010/main" val="402786704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0464" y="703177"/>
            <a:ext cx="8103072" cy="5070619"/>
          </a:xfrm>
          <a:prstGeom prst="rect">
            <a:avLst/>
          </a:prstGeom>
        </p:spPr>
        <p:txBody>
          <a:bodyPr wrap="square">
            <a:spAutoFit/>
          </a:bodyPr>
          <a:lstStyle/>
          <a:p>
            <a:pPr marL="285750" indent="-285750">
              <a:spcAft>
                <a:spcPts val="1200"/>
              </a:spcAft>
              <a:buSzPct val="75000"/>
              <a:buFont typeface="Wingdings" charset="2"/>
              <a:buChar char=""/>
            </a:pPr>
            <a:r>
              <a:rPr lang="en-US" sz="1600" dirty="0">
                <a:solidFill>
                  <a:srgbClr val="0C1F24"/>
                </a:solidFill>
                <a:latin typeface="Source Sans Pro"/>
                <a:cs typeface="Source Sans Pro"/>
              </a:rPr>
              <a:t>The </a:t>
            </a:r>
            <a:r>
              <a:rPr lang="en-US" sz="1600" dirty="0" smtClean="0">
                <a:solidFill>
                  <a:srgbClr val="0C1F24"/>
                </a:solidFill>
                <a:latin typeface="Source Sans Pro"/>
                <a:cs typeface="Source Sans Pro"/>
              </a:rPr>
              <a:t>US$ 7m </a:t>
            </a:r>
            <a:r>
              <a:rPr lang="en-US" sz="1600" dirty="0">
                <a:solidFill>
                  <a:srgbClr val="0C1F24"/>
                </a:solidFill>
                <a:latin typeface="Source Sans Pro"/>
                <a:cs typeface="Source Sans Pro"/>
              </a:rPr>
              <a:t>budget </a:t>
            </a:r>
            <a:r>
              <a:rPr lang="en-US" sz="1600" dirty="0" smtClean="0">
                <a:solidFill>
                  <a:srgbClr val="0C1F24"/>
                </a:solidFill>
                <a:latin typeface="Source Sans Pro"/>
                <a:cs typeface="Source Sans Pro"/>
              </a:rPr>
              <a:t>in </a:t>
            </a:r>
            <a:r>
              <a:rPr lang="en-US" sz="1600" dirty="0">
                <a:solidFill>
                  <a:srgbClr val="0C1F24"/>
                </a:solidFill>
                <a:latin typeface="Source Sans Pro"/>
                <a:cs typeface="Source Sans Pro"/>
              </a:rPr>
              <a:t>FY16 was used up by end November 2015.   </a:t>
            </a:r>
            <a:endParaRPr lang="en-US" sz="1600" dirty="0" smtClean="0">
              <a:solidFill>
                <a:srgbClr val="0C1F24"/>
              </a:solidFill>
              <a:latin typeface="Source Sans Pro"/>
              <a:cs typeface="Source Sans Pro"/>
            </a:endParaRPr>
          </a:p>
          <a:p>
            <a:pPr marL="285750" indent="-285750">
              <a:spcAft>
                <a:spcPts val="1200"/>
              </a:spcAft>
              <a:buSzPct val="75000"/>
              <a:buFont typeface="Wingdings" charset="2"/>
              <a:buChar char=""/>
            </a:pPr>
            <a:r>
              <a:rPr lang="en-US" sz="1600" dirty="0" smtClean="0">
                <a:solidFill>
                  <a:srgbClr val="0C1F24"/>
                </a:solidFill>
                <a:latin typeface="Source Sans Pro"/>
                <a:cs typeface="Source Sans Pro"/>
              </a:rPr>
              <a:t>The </a:t>
            </a:r>
            <a:r>
              <a:rPr lang="en-US" sz="1600" dirty="0">
                <a:solidFill>
                  <a:srgbClr val="0C1F24"/>
                </a:solidFill>
                <a:latin typeface="Source Sans Pro"/>
                <a:cs typeface="Source Sans Pro"/>
              </a:rPr>
              <a:t>bills for December 2015 and January 2016 will need to be paid soon.    However, the ICANN CFO does not have an approved revised FY16 budget </a:t>
            </a:r>
            <a:r>
              <a:rPr lang="en-US" sz="1600" dirty="0" smtClean="0">
                <a:solidFill>
                  <a:srgbClr val="0C1F24"/>
                </a:solidFill>
                <a:latin typeface="Source Sans Pro"/>
                <a:cs typeface="Source Sans Pro"/>
              </a:rPr>
              <a:t>from </a:t>
            </a:r>
            <a:r>
              <a:rPr lang="en-US" sz="1600" dirty="0">
                <a:solidFill>
                  <a:srgbClr val="0C1F24"/>
                </a:solidFill>
                <a:latin typeface="Source Sans Pro"/>
                <a:cs typeface="Source Sans Pro"/>
              </a:rPr>
              <a:t>which to fund these bills.    </a:t>
            </a:r>
            <a:endParaRPr lang="en-US" sz="1600" dirty="0" smtClean="0">
              <a:solidFill>
                <a:srgbClr val="0C1F24"/>
              </a:solidFill>
              <a:latin typeface="Source Sans Pro"/>
              <a:cs typeface="Source Sans Pro"/>
            </a:endParaRPr>
          </a:p>
          <a:p>
            <a:pPr marL="285750" indent="-285750">
              <a:spcAft>
                <a:spcPts val="1200"/>
              </a:spcAft>
              <a:buSzPct val="75000"/>
              <a:buFont typeface="Wingdings" charset="2"/>
              <a:buChar char=""/>
            </a:pPr>
            <a:r>
              <a:rPr lang="en-US" sz="1600" dirty="0" smtClean="0">
                <a:solidFill>
                  <a:srgbClr val="0C1F24"/>
                </a:solidFill>
                <a:latin typeface="Source Sans Pro"/>
                <a:cs typeface="Source Sans Pro"/>
              </a:rPr>
              <a:t>Therefore </a:t>
            </a:r>
            <a:r>
              <a:rPr lang="en-US" sz="1600" dirty="0">
                <a:solidFill>
                  <a:srgbClr val="0C1F24"/>
                </a:solidFill>
                <a:latin typeface="Source Sans Pro"/>
                <a:cs typeface="Source Sans Pro"/>
              </a:rPr>
              <a:t>the </a:t>
            </a:r>
            <a:r>
              <a:rPr lang="en-US" sz="1600" dirty="0" smtClean="0">
                <a:solidFill>
                  <a:srgbClr val="0C1F24"/>
                </a:solidFill>
                <a:latin typeface="Source Sans Pro"/>
                <a:cs typeface="Source Sans Pro"/>
              </a:rPr>
              <a:t>BFC must </a:t>
            </a:r>
            <a:r>
              <a:rPr lang="en-US" sz="1600" dirty="0">
                <a:solidFill>
                  <a:srgbClr val="0C1F24"/>
                </a:solidFill>
                <a:latin typeface="Source Sans Pro"/>
                <a:cs typeface="Source Sans Pro"/>
              </a:rPr>
              <a:t>recommend a revised budget to the Board for approval.  Before making a recommendation to the Board, the BFC must complete its due diligence and develop answers to the following </a:t>
            </a:r>
            <a:r>
              <a:rPr lang="en-US" sz="1600" dirty="0" smtClean="0">
                <a:solidFill>
                  <a:srgbClr val="0C1F24"/>
                </a:solidFill>
                <a:latin typeface="Source Sans Pro"/>
                <a:cs typeface="Source Sans Pro"/>
              </a:rPr>
              <a:t>five </a:t>
            </a:r>
            <a:r>
              <a:rPr lang="en-US" sz="1600" dirty="0">
                <a:solidFill>
                  <a:srgbClr val="0C1F24"/>
                </a:solidFill>
                <a:latin typeface="Source Sans Pro"/>
                <a:cs typeface="Source Sans Pro"/>
              </a:rPr>
              <a:t>questions:</a:t>
            </a:r>
          </a:p>
          <a:p>
            <a:pPr marL="914400" lvl="1" indent="-457200">
              <a:spcAft>
                <a:spcPts val="1200"/>
              </a:spcAft>
              <a:buSzPct val="75000"/>
              <a:buFont typeface="+mj-lt"/>
              <a:buAutoNum type="arabicPeriod"/>
            </a:pPr>
            <a:r>
              <a:rPr lang="en-US" sz="1600" dirty="0" smtClean="0">
                <a:solidFill>
                  <a:srgbClr val="0C1F24"/>
                </a:solidFill>
                <a:latin typeface="Source Sans Pro"/>
                <a:cs typeface="Source Sans Pro"/>
              </a:rPr>
              <a:t>Is the </a:t>
            </a:r>
            <a:r>
              <a:rPr lang="en-US" sz="1600" dirty="0">
                <a:solidFill>
                  <a:srgbClr val="0C1F24"/>
                </a:solidFill>
                <a:latin typeface="Source Sans Pro"/>
                <a:cs typeface="Source Sans Pro"/>
              </a:rPr>
              <a:t>additional expenditure of </a:t>
            </a:r>
            <a:r>
              <a:rPr lang="en-US" sz="1600" dirty="0" smtClean="0">
                <a:solidFill>
                  <a:srgbClr val="0C1F24"/>
                </a:solidFill>
                <a:latin typeface="Source Sans Pro"/>
                <a:cs typeface="Source Sans Pro"/>
              </a:rPr>
              <a:t>US$ 9m from </a:t>
            </a:r>
            <a:r>
              <a:rPr lang="en-US" sz="1600" dirty="0">
                <a:solidFill>
                  <a:srgbClr val="0C1F24"/>
                </a:solidFill>
                <a:latin typeface="Source Sans Pro"/>
                <a:cs typeface="Source Sans Pro"/>
              </a:rPr>
              <a:t>December 2015 to June 2016 reasonably estimated</a:t>
            </a:r>
            <a:r>
              <a:rPr lang="en-US" sz="1600" dirty="0" smtClean="0">
                <a:solidFill>
                  <a:srgbClr val="0C1F24"/>
                </a:solidFill>
                <a:latin typeface="Source Sans Pro"/>
                <a:cs typeface="Source Sans Pro"/>
              </a:rPr>
              <a:t>?</a:t>
            </a:r>
          </a:p>
          <a:p>
            <a:pPr marL="914400" lvl="1" indent="-457200">
              <a:spcAft>
                <a:spcPts val="1200"/>
              </a:spcAft>
              <a:buSzPct val="75000"/>
              <a:buFont typeface="+mj-lt"/>
              <a:buAutoNum type="arabicPeriod"/>
            </a:pPr>
            <a:r>
              <a:rPr lang="en-US" sz="1600" dirty="0" smtClean="0">
                <a:solidFill>
                  <a:srgbClr val="0C1F24"/>
                </a:solidFill>
                <a:latin typeface="Source Sans Pro"/>
                <a:cs typeface="Source Sans Pro"/>
              </a:rPr>
              <a:t>Who is accountable?</a:t>
            </a:r>
          </a:p>
          <a:p>
            <a:pPr marL="914400" lvl="1" indent="-457200">
              <a:spcAft>
                <a:spcPts val="1200"/>
              </a:spcAft>
              <a:buSzPct val="75000"/>
              <a:buFont typeface="+mj-lt"/>
              <a:buAutoNum type="arabicPeriod"/>
            </a:pPr>
            <a:r>
              <a:rPr lang="en-US" sz="1600" dirty="0" smtClean="0">
                <a:solidFill>
                  <a:srgbClr val="0C1F24"/>
                </a:solidFill>
                <a:latin typeface="Source Sans Pro"/>
                <a:cs typeface="Source Sans Pro"/>
              </a:rPr>
              <a:t>What </a:t>
            </a:r>
            <a:r>
              <a:rPr lang="en-US" sz="1600" dirty="0">
                <a:solidFill>
                  <a:srgbClr val="0C1F24"/>
                </a:solidFill>
                <a:latin typeface="Source Sans Pro"/>
                <a:cs typeface="Source Sans Pro"/>
              </a:rPr>
              <a:t>new control mechanisms are in place to ensure that the approved additional expenditure is not exceeded</a:t>
            </a:r>
            <a:r>
              <a:rPr lang="en-US" sz="1600" dirty="0" smtClean="0">
                <a:solidFill>
                  <a:srgbClr val="0C1F24"/>
                </a:solidFill>
                <a:latin typeface="Source Sans Pro"/>
                <a:cs typeface="Source Sans Pro"/>
              </a:rPr>
              <a:t>?</a:t>
            </a:r>
          </a:p>
          <a:p>
            <a:pPr marL="914400" lvl="1" indent="-457200">
              <a:spcAft>
                <a:spcPts val="1200"/>
              </a:spcAft>
              <a:buSzPct val="75000"/>
              <a:buFont typeface="+mj-lt"/>
              <a:buAutoNum type="arabicPeriod"/>
            </a:pPr>
            <a:r>
              <a:rPr lang="en-US" sz="1600" dirty="0" smtClean="0">
                <a:solidFill>
                  <a:srgbClr val="0C1F24"/>
                </a:solidFill>
                <a:latin typeface="Source Sans Pro"/>
                <a:cs typeface="Source Sans Pro"/>
              </a:rPr>
              <a:t>How </a:t>
            </a:r>
            <a:r>
              <a:rPr lang="en-US" sz="1600" dirty="0">
                <a:solidFill>
                  <a:srgbClr val="0C1F24"/>
                </a:solidFill>
                <a:latin typeface="Source Sans Pro"/>
                <a:cs typeface="Source Sans Pro"/>
              </a:rPr>
              <a:t>will the additional expenditure be funded</a:t>
            </a:r>
            <a:r>
              <a:rPr lang="en-US" sz="1600" dirty="0" smtClean="0">
                <a:solidFill>
                  <a:srgbClr val="0C1F24"/>
                </a:solidFill>
                <a:latin typeface="Source Sans Pro"/>
                <a:cs typeface="Source Sans Pro"/>
              </a:rPr>
              <a:t>?</a:t>
            </a:r>
          </a:p>
          <a:p>
            <a:pPr marL="914400" lvl="1" indent="-457200">
              <a:spcAft>
                <a:spcPts val="1200"/>
              </a:spcAft>
              <a:buSzPct val="75000"/>
              <a:buFont typeface="+mj-lt"/>
              <a:buAutoNum type="arabicPeriod"/>
            </a:pPr>
            <a:r>
              <a:rPr lang="en-US" sz="1600" dirty="0" smtClean="0">
                <a:solidFill>
                  <a:srgbClr val="0C1F24"/>
                </a:solidFill>
                <a:latin typeface="Source Sans Pro"/>
                <a:cs typeface="Source Sans Pro"/>
              </a:rPr>
              <a:t>How will WS2 work and budget be estimate? How will it be managed?</a:t>
            </a:r>
            <a:endParaRPr lang="en-US" sz="1600" dirty="0">
              <a:solidFill>
                <a:srgbClr val="0C1F24"/>
              </a:solidFill>
              <a:latin typeface="Source Sans Pro"/>
              <a:cs typeface="Source Sans Pro"/>
            </a:endParaRPr>
          </a:p>
          <a:p>
            <a:pPr marL="285750" indent="-285750">
              <a:spcAft>
                <a:spcPts val="1200"/>
              </a:spcAft>
              <a:buSzPct val="75000"/>
              <a:buFont typeface="Wingdings" charset="2"/>
              <a:buChar char=""/>
            </a:pPr>
            <a:endParaRPr lang="en-US" sz="1950" dirty="0" smtClean="0">
              <a:solidFill>
                <a:srgbClr val="0C1F24"/>
              </a:solidFill>
              <a:latin typeface="Source Sans Pro"/>
              <a:cs typeface="Source Sans Pro"/>
            </a:endParaRPr>
          </a:p>
        </p:txBody>
      </p:sp>
      <p:sp>
        <p:nvSpPr>
          <p:cNvPr id="6" name="Title 5"/>
          <p:cNvSpPr>
            <a:spLocks noGrp="1"/>
          </p:cNvSpPr>
          <p:nvPr>
            <p:ph type="title"/>
          </p:nvPr>
        </p:nvSpPr>
        <p:spPr>
          <a:prstGeom prst="rect">
            <a:avLst/>
          </a:prstGeom>
        </p:spPr>
        <p:txBody>
          <a:bodyPr/>
          <a:lstStyle/>
          <a:p>
            <a:r>
              <a:rPr lang="en-US" dirty="0" smtClean="0"/>
              <a:t>Issues to Address</a:t>
            </a:r>
            <a:endParaRPr lang="en-US" dirty="0"/>
          </a:p>
        </p:txBody>
      </p:sp>
    </p:spTree>
    <p:extLst>
      <p:ext uri="{BB962C8B-B14F-4D97-AF65-F5344CB8AC3E}">
        <p14:creationId xmlns:p14="http://schemas.microsoft.com/office/powerpoint/2010/main" val="194616763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1731737"/>
          </a:xfrm>
          <a:prstGeom prst="rect">
            <a:avLst/>
          </a:prstGeom>
        </p:spPr>
        <p:txBody>
          <a:bodyPr/>
          <a:lstStyle/>
          <a:p>
            <a:r>
              <a:rPr lang="en-US" sz="2800" dirty="0"/>
              <a:t>Question 1:  Is the additional expenditure of US$9m for THE PROJECT from December 2015 to June 2016 reasonably estimated?</a:t>
            </a:r>
          </a:p>
        </p:txBody>
      </p:sp>
      <p:sp>
        <p:nvSpPr>
          <p:cNvPr id="3" name="TextBox 2"/>
          <p:cNvSpPr txBox="1"/>
          <p:nvPr/>
        </p:nvSpPr>
        <p:spPr>
          <a:xfrm>
            <a:off x="328844" y="2501399"/>
            <a:ext cx="8677243" cy="2554545"/>
          </a:xfrm>
          <a:prstGeom prst="rect">
            <a:avLst/>
          </a:prstGeom>
          <a:noFill/>
        </p:spPr>
        <p:txBody>
          <a:bodyPr wrap="square" rtlCol="0">
            <a:spAutoFit/>
          </a:bodyPr>
          <a:lstStyle/>
          <a:p>
            <a:pPr marL="457200" indent="-457200">
              <a:buFont typeface="Arial"/>
              <a:buChar char="•"/>
            </a:pPr>
            <a:r>
              <a:rPr lang="en-US" sz="3200" dirty="0"/>
              <a:t>FY16 USG Stewardship Transition </a:t>
            </a:r>
            <a:r>
              <a:rPr lang="en-US" sz="3200" dirty="0" smtClean="0"/>
              <a:t>– Expenses</a:t>
            </a:r>
          </a:p>
          <a:p>
            <a:pPr marL="914400" lvl="1" indent="-457200">
              <a:buFont typeface="Wingdings" charset="2"/>
              <a:buChar char="Ø"/>
            </a:pPr>
            <a:r>
              <a:rPr lang="en-US" sz="3200" dirty="0" smtClean="0"/>
              <a:t>See slide 7</a:t>
            </a:r>
          </a:p>
          <a:p>
            <a:pPr lvl="1"/>
            <a:endParaRPr lang="en-US" sz="3200" dirty="0" smtClean="0"/>
          </a:p>
          <a:p>
            <a:pPr marL="457200" indent="-457200">
              <a:buFont typeface="Arial"/>
              <a:buChar char="•"/>
            </a:pPr>
            <a:r>
              <a:rPr lang="en-US" sz="3200" dirty="0" smtClean="0">
                <a:cs typeface="Source Sans Pro"/>
              </a:rPr>
              <a:t>FY16 USG Transition – Legal Costs</a:t>
            </a:r>
          </a:p>
          <a:p>
            <a:pPr marL="914400" lvl="1" indent="-457200">
              <a:buFont typeface="Wingdings" charset="2"/>
              <a:buChar char="Ø"/>
            </a:pPr>
            <a:r>
              <a:rPr lang="en-US" sz="3200" dirty="0" smtClean="0">
                <a:cs typeface="Source Sans Pro"/>
              </a:rPr>
              <a:t>See slide 8</a:t>
            </a:r>
          </a:p>
        </p:txBody>
      </p:sp>
    </p:spTree>
    <p:extLst>
      <p:ext uri="{BB962C8B-B14F-4D97-AF65-F5344CB8AC3E}">
        <p14:creationId xmlns:p14="http://schemas.microsoft.com/office/powerpoint/2010/main" val="52409221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318" y="0"/>
            <a:ext cx="7288232" cy="703177"/>
          </a:xfrm>
        </p:spPr>
        <p:txBody>
          <a:bodyPr/>
          <a:lstStyle/>
          <a:p>
            <a:r>
              <a:rPr lang="en-US" sz="2800" dirty="0" smtClean="0"/>
              <a:t>FY16 USG Stewardship Transition - Expenses</a:t>
            </a:r>
            <a:endParaRPr lang="en-US" sz="2800" dirty="0"/>
          </a:p>
        </p:txBody>
      </p:sp>
      <p:sp>
        <p:nvSpPr>
          <p:cNvPr id="6" name="Title 3"/>
          <p:cNvSpPr txBox="1">
            <a:spLocks/>
          </p:cNvSpPr>
          <p:nvPr/>
        </p:nvSpPr>
        <p:spPr>
          <a:xfrm>
            <a:off x="7278914" y="-1641"/>
            <a:ext cx="1865085" cy="710655"/>
          </a:xfrm>
          <a:prstGeom prst="rect">
            <a:avLst/>
          </a:prstGeom>
          <a:noFill/>
          <a:ln>
            <a:solidFill>
              <a:schemeClr val="accent1">
                <a:lumMod val="75000"/>
              </a:schemeClr>
            </a:solidFill>
          </a:ln>
        </p:spPr>
        <p:txBody>
          <a:bodyPr vert="horz"/>
          <a:lstStyle>
            <a:lvl1pPr marL="292100" algn="l" defTabSz="457200" rtl="0" eaLnBrk="1" latinLnBrk="0" hangingPunct="1">
              <a:lnSpc>
                <a:spcPts val="3980"/>
              </a:lnSpc>
              <a:spcBef>
                <a:spcPct val="0"/>
              </a:spcBef>
              <a:buNone/>
              <a:defRPr sz="3200" b="0" i="0" kern="1200" baseline="0">
                <a:solidFill>
                  <a:schemeClr val="bg1"/>
                </a:solidFill>
                <a:latin typeface="Source Sans Pro"/>
                <a:ea typeface="+mj-ea"/>
                <a:cs typeface="Source Sans Pro"/>
              </a:defRPr>
            </a:lvl1pPr>
          </a:lstStyle>
          <a:p>
            <a:pPr algn="r"/>
            <a:r>
              <a:rPr lang="en-US" sz="2400" dirty="0" smtClean="0">
                <a:solidFill>
                  <a:schemeClr val="tx2">
                    <a:lumMod val="75000"/>
                  </a:schemeClr>
                </a:solidFill>
              </a:rPr>
              <a:t>Financials</a:t>
            </a:r>
            <a:endParaRPr lang="en-US" sz="2400" dirty="0">
              <a:solidFill>
                <a:schemeClr val="tx2">
                  <a:lumMod val="75000"/>
                </a:schemeClr>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3396381707"/>
              </p:ext>
            </p:extLst>
          </p:nvPr>
        </p:nvGraphicFramePr>
        <p:xfrm>
          <a:off x="623464" y="873629"/>
          <a:ext cx="8005351" cy="4886123"/>
        </p:xfrm>
        <a:graphic>
          <a:graphicData uri="http://schemas.openxmlformats.org/drawingml/2006/table">
            <a:tbl>
              <a:tblPr firstRow="1" bandRow="1">
                <a:tableStyleId>{3C2FFA5D-87B4-456A-9821-1D502468CF0F}</a:tableStyleId>
              </a:tblPr>
              <a:tblGrid>
                <a:gridCol w="2082966"/>
                <a:gridCol w="240801"/>
                <a:gridCol w="1120526"/>
                <a:gridCol w="1120526"/>
                <a:gridCol w="1120526"/>
                <a:gridCol w="240801"/>
                <a:gridCol w="1142904"/>
                <a:gridCol w="936301"/>
              </a:tblGrid>
              <a:tr h="782118">
                <a:tc>
                  <a:txBody>
                    <a:bodyPr/>
                    <a:lstStyle/>
                    <a:p>
                      <a:r>
                        <a:rPr lang="en-US" dirty="0" smtClean="0"/>
                        <a:t>In million</a:t>
                      </a:r>
                      <a:endParaRPr lang="en-US" dirty="0"/>
                    </a:p>
                  </a:txBody>
                  <a:tcPr/>
                </a:tc>
                <a:tc>
                  <a:txBody>
                    <a:bodyPr/>
                    <a:lstStyle/>
                    <a:p>
                      <a:pPr algn="ctr"/>
                      <a:endParaRPr lang="en-US" dirty="0"/>
                    </a:p>
                  </a:txBody>
                  <a:tcPr>
                    <a:solidFill>
                      <a:schemeClr val="bg1"/>
                    </a:solidFill>
                  </a:tcPr>
                </a:tc>
                <a:tc>
                  <a:txBody>
                    <a:bodyPr/>
                    <a:lstStyle/>
                    <a:p>
                      <a:pPr algn="ctr"/>
                      <a:r>
                        <a:rPr lang="en-US" dirty="0" smtClean="0"/>
                        <a:t>FY16</a:t>
                      </a:r>
                    </a:p>
                    <a:p>
                      <a:pPr algn="ctr"/>
                      <a:r>
                        <a:rPr lang="en-US" dirty="0" smtClean="0"/>
                        <a:t>Actuals</a:t>
                      </a:r>
                    </a:p>
                    <a:p>
                      <a:pPr algn="ctr"/>
                      <a:r>
                        <a:rPr lang="en-US" dirty="0" smtClean="0"/>
                        <a:t>Jul-Dec</a:t>
                      </a:r>
                    </a:p>
                    <a:p>
                      <a:pPr algn="ctr"/>
                      <a:r>
                        <a:rPr lang="en-US" dirty="0" smtClean="0"/>
                        <a:t>(6 </a:t>
                      </a:r>
                      <a:r>
                        <a:rPr lang="en-US" dirty="0" err="1" smtClean="0"/>
                        <a:t>mos</a:t>
                      </a:r>
                      <a:r>
                        <a:rPr lang="en-US" dirty="0" smtClean="0"/>
                        <a:t>)</a:t>
                      </a:r>
                      <a:endParaRPr lang="en-US" dirty="0"/>
                    </a:p>
                  </a:txBody>
                  <a:tcPr/>
                </a:tc>
                <a:tc>
                  <a:txBody>
                    <a:bodyPr/>
                    <a:lstStyle/>
                    <a:p>
                      <a:pPr algn="ctr"/>
                      <a:r>
                        <a:rPr lang="en-US" dirty="0" smtClean="0"/>
                        <a:t>FY16</a:t>
                      </a:r>
                    </a:p>
                    <a:p>
                      <a:pPr algn="ctr"/>
                      <a:r>
                        <a:rPr lang="en-US" dirty="0" smtClean="0"/>
                        <a:t>Forecast</a:t>
                      </a:r>
                    </a:p>
                    <a:p>
                      <a:pPr algn="ctr"/>
                      <a:r>
                        <a:rPr lang="en-US" dirty="0" smtClean="0"/>
                        <a:t>Jan-Jun</a:t>
                      </a:r>
                    </a:p>
                    <a:p>
                      <a:pPr algn="ctr"/>
                      <a:r>
                        <a:rPr lang="en-US" dirty="0" smtClean="0"/>
                        <a:t>(6 </a:t>
                      </a:r>
                      <a:r>
                        <a:rPr lang="en-US" dirty="0" err="1" smtClean="0"/>
                        <a:t>mos</a:t>
                      </a:r>
                      <a:r>
                        <a:rPr lang="en-US" dirty="0" smtClean="0"/>
                        <a:t>)</a:t>
                      </a:r>
                      <a:endParaRPr lang="en-US" dirty="0"/>
                    </a:p>
                  </a:txBody>
                  <a:tcPr/>
                </a:tc>
                <a:tc>
                  <a:txBody>
                    <a:bodyPr/>
                    <a:lstStyle/>
                    <a:p>
                      <a:pPr algn="ctr"/>
                      <a:r>
                        <a:rPr lang="en-US" dirty="0" smtClean="0"/>
                        <a:t>FY</a:t>
                      </a:r>
                      <a:r>
                        <a:rPr lang="en-US" baseline="0" dirty="0" smtClean="0"/>
                        <a:t>16</a:t>
                      </a:r>
                    </a:p>
                    <a:p>
                      <a:pPr algn="ctr"/>
                      <a:r>
                        <a:rPr lang="en-US" baseline="0" dirty="0" smtClean="0"/>
                        <a:t>Forecast</a:t>
                      </a:r>
                    </a:p>
                    <a:p>
                      <a:pPr algn="ctr"/>
                      <a:r>
                        <a:rPr lang="en-US" baseline="0" dirty="0" smtClean="0"/>
                        <a:t>Full year</a:t>
                      </a:r>
                    </a:p>
                    <a:p>
                      <a:pPr algn="ctr"/>
                      <a:r>
                        <a:rPr lang="en-US" baseline="0" dirty="0" smtClean="0"/>
                        <a:t>(12 </a:t>
                      </a:r>
                      <a:r>
                        <a:rPr lang="en-US" baseline="0" dirty="0" err="1" smtClean="0"/>
                        <a:t>mos</a:t>
                      </a:r>
                      <a:r>
                        <a:rPr lang="en-US" baseline="0" dirty="0" smtClean="0"/>
                        <a:t>)</a:t>
                      </a:r>
                      <a:endParaRPr lang="en-US" dirty="0"/>
                    </a:p>
                  </a:txBody>
                  <a:tcPr/>
                </a:tc>
                <a:tc>
                  <a:txBody>
                    <a:bodyPr/>
                    <a:lstStyle/>
                    <a:p>
                      <a:pPr algn="ctr"/>
                      <a:endParaRPr lang="en-US" dirty="0"/>
                    </a:p>
                  </a:txBody>
                  <a:tcPr>
                    <a:solidFill>
                      <a:schemeClr val="bg1"/>
                    </a:solidFill>
                  </a:tcPr>
                </a:tc>
                <a:tc>
                  <a:txBody>
                    <a:bodyPr/>
                    <a:lstStyle/>
                    <a:p>
                      <a:pPr algn="ctr"/>
                      <a:r>
                        <a:rPr lang="en-US" dirty="0" smtClean="0"/>
                        <a:t>FY16 Budget</a:t>
                      </a:r>
                    </a:p>
                    <a:p>
                      <a:pPr algn="ctr"/>
                      <a:r>
                        <a:rPr lang="en-US" dirty="0" smtClean="0"/>
                        <a:t>Envelope</a:t>
                      </a:r>
                      <a:endParaRPr lang="en-US" dirty="0"/>
                    </a:p>
                  </a:txBody>
                  <a:tcPr/>
                </a:tc>
                <a:tc>
                  <a:txBody>
                    <a:bodyPr/>
                    <a:lstStyle/>
                    <a:p>
                      <a:pPr algn="ctr"/>
                      <a:r>
                        <a:rPr lang="en-US" dirty="0" smtClean="0"/>
                        <a:t>Var.</a:t>
                      </a:r>
                    </a:p>
                    <a:p>
                      <a:pPr algn="ctr"/>
                      <a:r>
                        <a:rPr lang="en-US" dirty="0" err="1" smtClean="0"/>
                        <a:t>Fcst</a:t>
                      </a:r>
                      <a:endParaRPr lang="en-US" dirty="0" smtClean="0"/>
                    </a:p>
                    <a:p>
                      <a:pPr algn="ctr"/>
                      <a:r>
                        <a:rPr lang="en-US" dirty="0" err="1" smtClean="0"/>
                        <a:t>Vs</a:t>
                      </a:r>
                      <a:endParaRPr lang="en-US" dirty="0" smtClean="0"/>
                    </a:p>
                    <a:p>
                      <a:pPr algn="ctr"/>
                      <a:r>
                        <a:rPr lang="en-US" dirty="0" smtClean="0"/>
                        <a:t>Budget</a:t>
                      </a:r>
                      <a:endParaRPr lang="en-US" dirty="0"/>
                    </a:p>
                  </a:txBody>
                  <a:tcPr/>
                </a:tc>
              </a:tr>
              <a:tr h="420069">
                <a:tc>
                  <a:txBody>
                    <a:bodyPr/>
                    <a:lstStyle/>
                    <a:p>
                      <a:endParaRPr lang="en-US" dirty="0">
                        <a:solidFill>
                          <a:srgbClr val="0000FF"/>
                        </a:solidFill>
                      </a:endParaRPr>
                    </a:p>
                  </a:txBody>
                  <a:tcPr/>
                </a:tc>
                <a:tc>
                  <a:txBody>
                    <a:bodyPr/>
                    <a:lstStyle/>
                    <a:p>
                      <a:pPr algn="ctr"/>
                      <a:endParaRPr lang="en-US" dirty="0">
                        <a:solidFill>
                          <a:srgbClr val="0000FF"/>
                        </a:solidFill>
                      </a:endParaRPr>
                    </a:p>
                  </a:txBody>
                  <a:tcPr>
                    <a:solidFill>
                      <a:schemeClr val="bg1"/>
                    </a:solidFill>
                  </a:tcPr>
                </a:tc>
                <a:tc>
                  <a:txBody>
                    <a:bodyPr/>
                    <a:lstStyle/>
                    <a:p>
                      <a:pPr algn="ctr"/>
                      <a:r>
                        <a:rPr lang="en-US" sz="1400" b="1" dirty="0" smtClean="0">
                          <a:solidFill>
                            <a:schemeClr val="bg1"/>
                          </a:solidFill>
                        </a:rPr>
                        <a:t>(1)</a:t>
                      </a:r>
                      <a:endParaRPr lang="en-US" sz="1400" b="1" dirty="0">
                        <a:solidFill>
                          <a:schemeClr val="bg1"/>
                        </a:solidFill>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400" b="1" dirty="0" smtClean="0">
                          <a:solidFill>
                            <a:schemeClr val="bg1"/>
                          </a:solidFill>
                        </a:rPr>
                        <a:t>(2)</a:t>
                      </a:r>
                    </a:p>
                  </a:txBody>
                  <a:tcPr/>
                </a:tc>
                <a:tc>
                  <a:txBody>
                    <a:bodyPr/>
                    <a:lstStyle/>
                    <a:p>
                      <a:pPr algn="ctr"/>
                      <a:r>
                        <a:rPr lang="en-US" sz="1400" b="1" dirty="0" smtClean="0">
                          <a:solidFill>
                            <a:schemeClr val="bg1"/>
                          </a:solidFill>
                        </a:rPr>
                        <a:t>(3)=(1)+(2)</a:t>
                      </a:r>
                      <a:endParaRPr lang="en-US" sz="1400" b="1" dirty="0">
                        <a:solidFill>
                          <a:schemeClr val="bg1"/>
                        </a:solidFill>
                      </a:endParaRPr>
                    </a:p>
                  </a:txBody>
                  <a:tcPr/>
                </a:tc>
                <a:tc>
                  <a:txBody>
                    <a:bodyPr/>
                    <a:lstStyle/>
                    <a:p>
                      <a:pPr algn="ctr"/>
                      <a:endParaRPr lang="en-US" sz="1400" b="1" dirty="0">
                        <a:solidFill>
                          <a:schemeClr val="bg1"/>
                        </a:solidFill>
                      </a:endParaRPr>
                    </a:p>
                  </a:txBody>
                  <a:tcPr>
                    <a:solidFill>
                      <a:schemeClr val="bg1"/>
                    </a:solidFill>
                  </a:tcPr>
                </a:tc>
                <a:tc>
                  <a:txBody>
                    <a:bodyPr/>
                    <a:lstStyle/>
                    <a:p>
                      <a:pPr algn="ctr"/>
                      <a:r>
                        <a:rPr lang="en-US" sz="1400" b="1" dirty="0" smtClean="0">
                          <a:solidFill>
                            <a:schemeClr val="bg1"/>
                          </a:solidFill>
                        </a:rPr>
                        <a:t>(4)</a:t>
                      </a:r>
                      <a:endParaRPr lang="en-US" sz="1400" b="1" dirty="0">
                        <a:solidFill>
                          <a:schemeClr val="bg1"/>
                        </a:solidFill>
                      </a:endParaRPr>
                    </a:p>
                  </a:txBody>
                  <a:tcPr/>
                </a:tc>
                <a:tc>
                  <a:txBody>
                    <a:bodyPr/>
                    <a:lstStyle/>
                    <a:p>
                      <a:pPr algn="ctr"/>
                      <a:r>
                        <a:rPr lang="en-US" sz="1400" b="1" dirty="0" smtClean="0">
                          <a:solidFill>
                            <a:schemeClr val="bg1"/>
                          </a:solidFill>
                        </a:rPr>
                        <a:t>(3)-(4)</a:t>
                      </a:r>
                      <a:endParaRPr lang="en-US" sz="1400" b="1" dirty="0">
                        <a:solidFill>
                          <a:schemeClr val="bg1"/>
                        </a:solidFill>
                      </a:endParaRPr>
                    </a:p>
                  </a:txBody>
                  <a:tcPr/>
                </a:tc>
              </a:tr>
              <a:tr h="420069">
                <a:tc>
                  <a:txBody>
                    <a:bodyPr/>
                    <a:lstStyle/>
                    <a:p>
                      <a:r>
                        <a:rPr lang="en-US" dirty="0" smtClean="0">
                          <a:solidFill>
                            <a:srgbClr val="0000FF"/>
                          </a:solidFill>
                        </a:rPr>
                        <a:t>Total spend</a:t>
                      </a:r>
                      <a:endParaRPr lang="en-US" dirty="0">
                        <a:solidFill>
                          <a:srgbClr val="0000FF"/>
                        </a:solidFill>
                      </a:endParaRPr>
                    </a:p>
                  </a:txBody>
                  <a:tcPr/>
                </a:tc>
                <a:tc>
                  <a:txBody>
                    <a:bodyPr/>
                    <a:lstStyle/>
                    <a:p>
                      <a:pPr algn="ctr"/>
                      <a:endParaRPr lang="en-US" dirty="0">
                        <a:solidFill>
                          <a:srgbClr val="0000FF"/>
                        </a:solidFill>
                      </a:endParaRPr>
                    </a:p>
                  </a:txBody>
                  <a:tcPr>
                    <a:solidFill>
                      <a:schemeClr val="bg1"/>
                    </a:solidFill>
                  </a:tcPr>
                </a:tc>
                <a:tc>
                  <a:txBody>
                    <a:bodyPr/>
                    <a:lstStyle/>
                    <a:p>
                      <a:pPr algn="ctr"/>
                      <a:r>
                        <a:rPr lang="en-US" dirty="0" smtClean="0">
                          <a:solidFill>
                            <a:srgbClr val="0000FF"/>
                          </a:solidFill>
                        </a:rPr>
                        <a:t>8.6</a:t>
                      </a:r>
                      <a:endParaRPr lang="en-US" dirty="0">
                        <a:solidFill>
                          <a:srgbClr val="0000FF"/>
                        </a:solidFill>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6.5 to 7.5</a:t>
                      </a:r>
                    </a:p>
                  </a:txBody>
                  <a:tcPr/>
                </a:tc>
                <a:tc>
                  <a:txBody>
                    <a:bodyPr/>
                    <a:lstStyle/>
                    <a:p>
                      <a:pPr algn="ctr"/>
                      <a:r>
                        <a:rPr lang="en-US" dirty="0" smtClean="0">
                          <a:solidFill>
                            <a:srgbClr val="0000FF"/>
                          </a:solidFill>
                        </a:rPr>
                        <a:t>15 to 16</a:t>
                      </a:r>
                      <a:endParaRPr lang="en-US" dirty="0">
                        <a:solidFill>
                          <a:srgbClr val="0000FF"/>
                        </a:solidFill>
                      </a:endParaRPr>
                    </a:p>
                  </a:txBody>
                  <a:tcPr/>
                </a:tc>
                <a:tc>
                  <a:txBody>
                    <a:bodyPr/>
                    <a:lstStyle/>
                    <a:p>
                      <a:pPr algn="ctr"/>
                      <a:endParaRPr lang="en-US" dirty="0">
                        <a:solidFill>
                          <a:srgbClr val="0000FF"/>
                        </a:solidFill>
                      </a:endParaRPr>
                    </a:p>
                  </a:txBody>
                  <a:tcPr>
                    <a:solidFill>
                      <a:schemeClr val="bg1"/>
                    </a:solidFill>
                  </a:tcPr>
                </a:tc>
                <a:tc>
                  <a:txBody>
                    <a:bodyPr/>
                    <a:lstStyle/>
                    <a:p>
                      <a:pPr algn="ctr"/>
                      <a:r>
                        <a:rPr lang="en-US" dirty="0" smtClean="0">
                          <a:solidFill>
                            <a:srgbClr val="0000FF"/>
                          </a:solidFill>
                        </a:rPr>
                        <a:t>7</a:t>
                      </a:r>
                      <a:endParaRPr lang="en-US" dirty="0">
                        <a:solidFill>
                          <a:srgbClr val="0000FF"/>
                        </a:solidFill>
                      </a:endParaRPr>
                    </a:p>
                  </a:txBody>
                  <a:tcPr/>
                </a:tc>
                <a:tc>
                  <a:txBody>
                    <a:bodyPr/>
                    <a:lstStyle/>
                    <a:p>
                      <a:pPr algn="ctr"/>
                      <a:r>
                        <a:rPr lang="en-US" dirty="0" smtClean="0">
                          <a:solidFill>
                            <a:srgbClr val="0000FF"/>
                          </a:solidFill>
                        </a:rPr>
                        <a:t>8 to 9</a:t>
                      </a:r>
                      <a:endParaRPr lang="en-US" dirty="0">
                        <a:solidFill>
                          <a:srgbClr val="0000FF"/>
                        </a:solidFill>
                      </a:endParaRPr>
                    </a:p>
                  </a:txBody>
                  <a:tcPr/>
                </a:tc>
              </a:tr>
              <a:tr h="0">
                <a:tc>
                  <a:txBody>
                    <a:bodyPr/>
                    <a:lstStyle/>
                    <a:p>
                      <a:endParaRPr lang="en-US" sz="100" i="1" dirty="0"/>
                    </a:p>
                  </a:txBody>
                  <a:tcPr>
                    <a:solidFill>
                      <a:schemeClr val="bg1"/>
                    </a:solidFill>
                  </a:tcPr>
                </a:tc>
                <a:tc>
                  <a:txBody>
                    <a:bodyPr/>
                    <a:lstStyle/>
                    <a:p>
                      <a:pPr algn="ctr"/>
                      <a:endParaRPr lang="en-US" sz="100" i="1" dirty="0"/>
                    </a:p>
                  </a:txBody>
                  <a:tcPr>
                    <a:solidFill>
                      <a:schemeClr val="bg1"/>
                    </a:solidFill>
                  </a:tcPr>
                </a:tc>
                <a:tc>
                  <a:txBody>
                    <a:bodyPr/>
                    <a:lstStyle/>
                    <a:p>
                      <a:pPr algn="ctr"/>
                      <a:endParaRPr lang="en-US" sz="100" i="1" dirty="0"/>
                    </a:p>
                  </a:txBody>
                  <a:tcPr>
                    <a:solidFill>
                      <a:schemeClr val="bg1"/>
                    </a:solidFill>
                  </a:tcPr>
                </a:tc>
                <a:tc>
                  <a:txBody>
                    <a:bodyPr/>
                    <a:lstStyle/>
                    <a:p>
                      <a:pPr algn="ctr"/>
                      <a:endParaRPr lang="en-US" sz="100" i="1" dirty="0"/>
                    </a:p>
                  </a:txBody>
                  <a:tcPr>
                    <a:solidFill>
                      <a:schemeClr val="bg1"/>
                    </a:solidFill>
                  </a:tcPr>
                </a:tc>
                <a:tc>
                  <a:txBody>
                    <a:bodyPr/>
                    <a:lstStyle/>
                    <a:p>
                      <a:pPr algn="ctr"/>
                      <a:endParaRPr lang="en-US" sz="100" i="1" dirty="0"/>
                    </a:p>
                  </a:txBody>
                  <a:tcPr>
                    <a:solidFill>
                      <a:schemeClr val="bg1"/>
                    </a:solidFill>
                  </a:tcPr>
                </a:tc>
                <a:tc>
                  <a:txBody>
                    <a:bodyPr/>
                    <a:lstStyle/>
                    <a:p>
                      <a:pPr algn="ctr"/>
                      <a:endParaRPr lang="en-US" sz="100" i="1" dirty="0"/>
                    </a:p>
                  </a:txBody>
                  <a:tcPr>
                    <a:solidFill>
                      <a:schemeClr val="bg1"/>
                    </a:solidFill>
                  </a:tcPr>
                </a:tc>
                <a:tc>
                  <a:txBody>
                    <a:bodyPr/>
                    <a:lstStyle/>
                    <a:p>
                      <a:pPr algn="ctr"/>
                      <a:endParaRPr lang="en-US" sz="100" i="1" dirty="0"/>
                    </a:p>
                  </a:txBody>
                  <a:tcPr>
                    <a:solidFill>
                      <a:schemeClr val="bg1"/>
                    </a:solidFill>
                  </a:tcPr>
                </a:tc>
                <a:tc>
                  <a:txBody>
                    <a:bodyPr/>
                    <a:lstStyle/>
                    <a:p>
                      <a:pPr algn="ctr"/>
                      <a:endParaRPr lang="en-US" sz="100" i="1" dirty="0"/>
                    </a:p>
                  </a:txBody>
                  <a:tcPr>
                    <a:solidFill>
                      <a:schemeClr val="bg1"/>
                    </a:solidFill>
                  </a:tcPr>
                </a:tc>
              </a:tr>
              <a:tr h="420069">
                <a:tc>
                  <a:txBody>
                    <a:bodyPr/>
                    <a:lstStyle/>
                    <a:p>
                      <a:r>
                        <a:rPr lang="en-US" i="1" baseline="0" dirty="0" smtClean="0"/>
                        <a:t>External Legal costs</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4.4</a:t>
                      </a:r>
                      <a:endParaRPr lang="en-US" i="1" dirty="0"/>
                    </a:p>
                  </a:txBody>
                  <a:tcPr/>
                </a:tc>
                <a:tc>
                  <a:txBody>
                    <a:bodyPr/>
                    <a:lstStyle/>
                    <a:p>
                      <a:pPr algn="ctr"/>
                      <a:r>
                        <a:rPr lang="en-US" i="1" dirty="0" smtClean="0"/>
                        <a:t>2.6-3.1</a:t>
                      </a:r>
                      <a:endParaRPr lang="en-US" i="1" dirty="0"/>
                    </a:p>
                  </a:txBody>
                  <a:tcPr/>
                </a:tc>
                <a:tc>
                  <a:txBody>
                    <a:bodyPr/>
                    <a:lstStyle/>
                    <a:p>
                      <a:pPr algn="ctr"/>
                      <a:r>
                        <a:rPr lang="en-US" i="1" dirty="0" smtClean="0"/>
                        <a:t>7.0-7.5</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0.5</a:t>
                      </a:r>
                      <a:endParaRPr lang="en-US" i="1" dirty="0"/>
                    </a:p>
                  </a:txBody>
                  <a:tcPr/>
                </a:tc>
                <a:tc>
                  <a:txBody>
                    <a:bodyPr/>
                    <a:lstStyle/>
                    <a:p>
                      <a:pPr algn="ctr"/>
                      <a:r>
                        <a:rPr lang="en-US" i="1" dirty="0" smtClean="0"/>
                        <a:t>6.5-7.0</a:t>
                      </a:r>
                      <a:endParaRPr lang="en-US" i="1" dirty="0"/>
                    </a:p>
                  </a:txBody>
                  <a:tcPr/>
                </a:tc>
              </a:tr>
              <a:tr h="420069">
                <a:tc>
                  <a:txBody>
                    <a:bodyPr/>
                    <a:lstStyle/>
                    <a:p>
                      <a:r>
                        <a:rPr lang="en-US" i="1" dirty="0" smtClean="0"/>
                        <a:t>Other professional</a:t>
                      </a:r>
                      <a:r>
                        <a:rPr lang="en-US" i="1" baseline="0" dirty="0" smtClean="0"/>
                        <a:t> services*</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1.3</a:t>
                      </a:r>
                      <a:endParaRPr lang="en-US" i="1" dirty="0"/>
                    </a:p>
                  </a:txBody>
                  <a:tcPr/>
                </a:tc>
                <a:tc>
                  <a:txBody>
                    <a:bodyPr/>
                    <a:lstStyle/>
                    <a:p>
                      <a:pPr algn="ctr"/>
                      <a:r>
                        <a:rPr lang="en-US" i="1" dirty="0" smtClean="0"/>
                        <a:t>1.1</a:t>
                      </a:r>
                      <a:endParaRPr lang="en-US" i="1" dirty="0"/>
                    </a:p>
                  </a:txBody>
                  <a:tcPr/>
                </a:tc>
                <a:tc>
                  <a:txBody>
                    <a:bodyPr/>
                    <a:lstStyle/>
                    <a:p>
                      <a:pPr algn="ctr"/>
                      <a:r>
                        <a:rPr lang="en-US" i="1" dirty="0" smtClean="0"/>
                        <a:t>2.4</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2.4</a:t>
                      </a:r>
                      <a:endParaRPr lang="en-US" i="1" dirty="0"/>
                    </a:p>
                  </a:txBody>
                  <a:tcPr/>
                </a:tc>
                <a:tc>
                  <a:txBody>
                    <a:bodyPr/>
                    <a:lstStyle/>
                    <a:p>
                      <a:pPr algn="ctr"/>
                      <a:r>
                        <a:rPr lang="en-US" i="1" dirty="0" smtClean="0"/>
                        <a:t>-</a:t>
                      </a:r>
                      <a:endParaRPr lang="en-US" i="1" dirty="0"/>
                    </a:p>
                  </a:txBody>
                  <a:tcPr/>
                </a:tc>
              </a:tr>
              <a:tr h="420069">
                <a:tc>
                  <a:txBody>
                    <a:bodyPr/>
                    <a:lstStyle/>
                    <a:p>
                      <a:r>
                        <a:rPr lang="en-US" i="1" dirty="0" smtClean="0"/>
                        <a:t>Staff support</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1.2</a:t>
                      </a:r>
                      <a:endParaRPr lang="en-US" i="1" dirty="0"/>
                    </a:p>
                  </a:txBody>
                  <a:tcPr/>
                </a:tc>
                <a:tc>
                  <a:txBody>
                    <a:bodyPr/>
                    <a:lstStyle/>
                    <a:p>
                      <a:pPr algn="ctr"/>
                      <a:r>
                        <a:rPr lang="en-US" i="1" dirty="0" smtClean="0"/>
                        <a:t>1.2</a:t>
                      </a:r>
                      <a:endParaRPr lang="en-US" i="1" dirty="0"/>
                    </a:p>
                  </a:txBody>
                  <a:tcPr/>
                </a:tc>
                <a:tc>
                  <a:txBody>
                    <a:bodyPr/>
                    <a:lstStyle/>
                    <a:p>
                      <a:pPr algn="ctr"/>
                      <a:r>
                        <a:rPr lang="en-US" i="1" dirty="0" smtClean="0"/>
                        <a:t>2.4</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2.4</a:t>
                      </a:r>
                      <a:endParaRPr lang="en-US" i="1" dirty="0"/>
                    </a:p>
                  </a:txBody>
                  <a:tcPr/>
                </a:tc>
                <a:tc>
                  <a:txBody>
                    <a:bodyPr/>
                    <a:lstStyle/>
                    <a:p>
                      <a:pPr algn="ctr"/>
                      <a:r>
                        <a:rPr lang="en-US" i="1" dirty="0" smtClean="0"/>
                        <a:t>-</a:t>
                      </a:r>
                      <a:endParaRPr lang="en-US" i="1" dirty="0"/>
                    </a:p>
                  </a:txBody>
                  <a:tcPr/>
                </a:tc>
              </a:tr>
              <a:tr h="420069">
                <a:tc>
                  <a:txBody>
                    <a:bodyPr/>
                    <a:lstStyle/>
                    <a:p>
                      <a:r>
                        <a:rPr lang="en-US" i="1" dirty="0" smtClean="0"/>
                        <a:t>Travel/Meetings**</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0.7</a:t>
                      </a:r>
                      <a:endParaRPr lang="en-US" i="1" dirty="0"/>
                    </a:p>
                  </a:txBody>
                  <a:tcPr/>
                </a:tc>
                <a:tc>
                  <a:txBody>
                    <a:bodyPr/>
                    <a:lstStyle/>
                    <a:p>
                      <a:pPr algn="ctr"/>
                      <a:r>
                        <a:rPr lang="en-US" i="1" dirty="0" smtClean="0"/>
                        <a:t>0.9</a:t>
                      </a:r>
                      <a:endParaRPr lang="en-US" i="1" dirty="0"/>
                    </a:p>
                  </a:txBody>
                  <a:tcPr/>
                </a:tc>
                <a:tc>
                  <a:txBody>
                    <a:bodyPr/>
                    <a:lstStyle/>
                    <a:p>
                      <a:pPr algn="ctr"/>
                      <a:r>
                        <a:rPr lang="en-US" i="1" dirty="0" smtClean="0"/>
                        <a:t>1.6</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1.3</a:t>
                      </a:r>
                      <a:endParaRPr lang="en-US" i="1" dirty="0"/>
                    </a:p>
                  </a:txBody>
                  <a:tcPr/>
                </a:tc>
                <a:tc>
                  <a:txBody>
                    <a:bodyPr/>
                    <a:lstStyle/>
                    <a:p>
                      <a:pPr algn="ctr"/>
                      <a:r>
                        <a:rPr lang="en-US" i="1" dirty="0" smtClean="0"/>
                        <a:t>0.3</a:t>
                      </a:r>
                      <a:endParaRPr lang="en-US" i="1" dirty="0"/>
                    </a:p>
                  </a:txBody>
                  <a:tcPr/>
                </a:tc>
              </a:tr>
              <a:tr h="420069">
                <a:tc>
                  <a:txBody>
                    <a:bodyPr/>
                    <a:lstStyle/>
                    <a:p>
                      <a:r>
                        <a:rPr lang="en-US" i="1" dirty="0" smtClean="0"/>
                        <a:t>Language</a:t>
                      </a:r>
                      <a:r>
                        <a:rPr lang="en-US" i="1" baseline="0" dirty="0" smtClean="0"/>
                        <a:t> Services</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0.9</a:t>
                      </a:r>
                      <a:endParaRPr lang="en-US" i="1" dirty="0"/>
                    </a:p>
                  </a:txBody>
                  <a:tcPr/>
                </a:tc>
                <a:tc>
                  <a:txBody>
                    <a:bodyPr/>
                    <a:lstStyle/>
                    <a:p>
                      <a:pPr algn="ctr"/>
                      <a:r>
                        <a:rPr lang="en-US" i="1" dirty="0" smtClean="0"/>
                        <a:t>0.5-1.0</a:t>
                      </a:r>
                      <a:endParaRPr lang="en-US" i="1" dirty="0"/>
                    </a:p>
                  </a:txBody>
                  <a:tcPr/>
                </a:tc>
                <a:tc>
                  <a:txBody>
                    <a:bodyPr/>
                    <a:lstStyle/>
                    <a:p>
                      <a:pPr algn="ctr"/>
                      <a:r>
                        <a:rPr lang="en-US" i="1" dirty="0" smtClean="0"/>
                        <a:t>1.4-1.9</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0.3</a:t>
                      </a:r>
                      <a:endParaRPr lang="en-US" i="1" dirty="0"/>
                    </a:p>
                  </a:txBody>
                  <a:tcPr/>
                </a:tc>
                <a:tc>
                  <a:txBody>
                    <a:bodyPr/>
                    <a:lstStyle/>
                    <a:p>
                      <a:pPr algn="ctr"/>
                      <a:r>
                        <a:rPr lang="en-US" i="1" dirty="0" smtClean="0"/>
                        <a:t>1.1-1.6</a:t>
                      </a:r>
                      <a:endParaRPr lang="en-US" i="1" dirty="0"/>
                    </a:p>
                  </a:txBody>
                  <a:tcPr/>
                </a:tc>
              </a:tr>
              <a:tr h="420069">
                <a:tc>
                  <a:txBody>
                    <a:bodyPr/>
                    <a:lstStyle/>
                    <a:p>
                      <a:r>
                        <a:rPr lang="en-US" i="1" dirty="0" smtClean="0"/>
                        <a:t>Admin</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0.1</a:t>
                      </a:r>
                      <a:endParaRPr lang="en-US" i="1" dirty="0"/>
                    </a:p>
                  </a:txBody>
                  <a:tcPr/>
                </a:tc>
                <a:tc>
                  <a:txBody>
                    <a:bodyPr/>
                    <a:lstStyle/>
                    <a:p>
                      <a:pPr algn="ctr"/>
                      <a:r>
                        <a:rPr lang="en-US" i="1" dirty="0" smtClean="0"/>
                        <a:t>0.2</a:t>
                      </a:r>
                      <a:endParaRPr lang="en-US" i="1" dirty="0"/>
                    </a:p>
                  </a:txBody>
                  <a:tcPr/>
                </a:tc>
                <a:tc>
                  <a:txBody>
                    <a:bodyPr/>
                    <a:lstStyle/>
                    <a:p>
                      <a:pPr algn="ctr"/>
                      <a:r>
                        <a:rPr lang="en-US" i="1" dirty="0" smtClean="0"/>
                        <a:t>0.3</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0.0</a:t>
                      </a:r>
                      <a:endParaRPr lang="en-US" i="1" dirty="0"/>
                    </a:p>
                  </a:txBody>
                  <a:tcPr/>
                </a:tc>
                <a:tc>
                  <a:txBody>
                    <a:bodyPr/>
                    <a:lstStyle/>
                    <a:p>
                      <a:pPr algn="ctr"/>
                      <a:r>
                        <a:rPr lang="en-US" i="1" dirty="0" smtClean="0"/>
                        <a:t>0.3</a:t>
                      </a:r>
                      <a:endParaRPr lang="en-US" i="1" dirty="0"/>
                    </a:p>
                  </a:txBody>
                  <a:tcPr/>
                </a:tc>
              </a:tr>
            </a:tbl>
          </a:graphicData>
        </a:graphic>
      </p:graphicFrame>
      <p:sp>
        <p:nvSpPr>
          <p:cNvPr id="2" name="TextBox 1"/>
          <p:cNvSpPr txBox="1"/>
          <p:nvPr/>
        </p:nvSpPr>
        <p:spPr>
          <a:xfrm>
            <a:off x="548760" y="5779471"/>
            <a:ext cx="8080056" cy="830997"/>
          </a:xfrm>
          <a:prstGeom prst="rect">
            <a:avLst/>
          </a:prstGeom>
          <a:noFill/>
        </p:spPr>
        <p:txBody>
          <a:bodyPr wrap="square" rtlCol="0">
            <a:spAutoFit/>
          </a:bodyPr>
          <a:lstStyle/>
          <a:p>
            <a:r>
              <a:rPr lang="en-US" sz="1600" dirty="0" smtClean="0">
                <a:latin typeface="Times New Roman"/>
                <a:cs typeface="Times New Roman"/>
              </a:rPr>
              <a:t>*: includes education/engagement, government affairs, support (graphics/secretariat), other.</a:t>
            </a:r>
          </a:p>
          <a:p>
            <a:r>
              <a:rPr lang="en-US" sz="1600" dirty="0" smtClean="0">
                <a:latin typeface="Times New Roman"/>
                <a:cs typeface="Times New Roman"/>
              </a:rPr>
              <a:t>**: includes approximately $0.1m for the 1-day CCWG meeting in Marrakech during ICANN 55.</a:t>
            </a:r>
          </a:p>
        </p:txBody>
      </p:sp>
    </p:spTree>
    <p:extLst>
      <p:ext uri="{BB962C8B-B14F-4D97-AF65-F5344CB8AC3E}">
        <p14:creationId xmlns:p14="http://schemas.microsoft.com/office/powerpoint/2010/main" val="134980497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318" y="0"/>
            <a:ext cx="7408750" cy="703177"/>
          </a:xfrm>
        </p:spPr>
        <p:txBody>
          <a:bodyPr/>
          <a:lstStyle/>
          <a:p>
            <a:r>
              <a:rPr lang="en-US" sz="2800" dirty="0" smtClean="0"/>
              <a:t>FY16 USG Stewardship Transition – Legal costs</a:t>
            </a:r>
            <a:endParaRPr lang="en-US" sz="2800" dirty="0"/>
          </a:p>
        </p:txBody>
      </p:sp>
      <p:sp>
        <p:nvSpPr>
          <p:cNvPr id="6" name="Title 3"/>
          <p:cNvSpPr txBox="1">
            <a:spLocks/>
          </p:cNvSpPr>
          <p:nvPr/>
        </p:nvSpPr>
        <p:spPr>
          <a:xfrm>
            <a:off x="7278914" y="-1641"/>
            <a:ext cx="1865085" cy="710655"/>
          </a:xfrm>
          <a:prstGeom prst="rect">
            <a:avLst/>
          </a:prstGeom>
          <a:noFill/>
          <a:ln>
            <a:solidFill>
              <a:schemeClr val="accent1">
                <a:lumMod val="75000"/>
              </a:schemeClr>
            </a:solidFill>
          </a:ln>
        </p:spPr>
        <p:txBody>
          <a:bodyPr vert="horz"/>
          <a:lstStyle>
            <a:lvl1pPr marL="292100" algn="l" defTabSz="457200" rtl="0" eaLnBrk="1" latinLnBrk="0" hangingPunct="1">
              <a:lnSpc>
                <a:spcPts val="3980"/>
              </a:lnSpc>
              <a:spcBef>
                <a:spcPct val="0"/>
              </a:spcBef>
              <a:buNone/>
              <a:defRPr sz="3200" b="0" i="0" kern="1200" baseline="0">
                <a:solidFill>
                  <a:schemeClr val="bg1"/>
                </a:solidFill>
                <a:latin typeface="Source Sans Pro"/>
                <a:ea typeface="+mj-ea"/>
                <a:cs typeface="Source Sans Pro"/>
              </a:defRPr>
            </a:lvl1pPr>
          </a:lstStyle>
          <a:p>
            <a:pPr algn="r"/>
            <a:r>
              <a:rPr lang="en-US" sz="2400" dirty="0" smtClean="0">
                <a:solidFill>
                  <a:schemeClr val="tx2">
                    <a:lumMod val="75000"/>
                  </a:schemeClr>
                </a:solidFill>
              </a:rPr>
              <a:t>Financials</a:t>
            </a:r>
            <a:endParaRPr lang="en-US" sz="2400" dirty="0">
              <a:solidFill>
                <a:schemeClr val="tx2">
                  <a:lumMod val="75000"/>
                </a:schemeClr>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2945309283"/>
              </p:ext>
            </p:extLst>
          </p:nvPr>
        </p:nvGraphicFramePr>
        <p:xfrm>
          <a:off x="597546" y="1067999"/>
          <a:ext cx="8005351" cy="4745089"/>
        </p:xfrm>
        <a:graphic>
          <a:graphicData uri="http://schemas.openxmlformats.org/drawingml/2006/table">
            <a:tbl>
              <a:tblPr firstRow="1" bandRow="1">
                <a:tableStyleId>{3C2FFA5D-87B4-456A-9821-1D502468CF0F}</a:tableStyleId>
              </a:tblPr>
              <a:tblGrid>
                <a:gridCol w="2082966"/>
                <a:gridCol w="240801"/>
                <a:gridCol w="1120526"/>
                <a:gridCol w="1120526"/>
                <a:gridCol w="1120526"/>
                <a:gridCol w="240801"/>
                <a:gridCol w="1142904"/>
                <a:gridCol w="936301"/>
              </a:tblGrid>
              <a:tr h="782118">
                <a:tc>
                  <a:txBody>
                    <a:bodyPr/>
                    <a:lstStyle/>
                    <a:p>
                      <a:r>
                        <a:rPr lang="en-US" dirty="0" smtClean="0"/>
                        <a:t>In million</a:t>
                      </a:r>
                      <a:endParaRPr lang="en-US" dirty="0"/>
                    </a:p>
                  </a:txBody>
                  <a:tcPr/>
                </a:tc>
                <a:tc>
                  <a:txBody>
                    <a:bodyPr/>
                    <a:lstStyle/>
                    <a:p>
                      <a:pPr algn="ctr"/>
                      <a:endParaRPr lang="en-US" dirty="0"/>
                    </a:p>
                  </a:txBody>
                  <a:tcPr>
                    <a:solidFill>
                      <a:schemeClr val="bg1"/>
                    </a:solidFill>
                  </a:tcPr>
                </a:tc>
                <a:tc>
                  <a:txBody>
                    <a:bodyPr/>
                    <a:lstStyle/>
                    <a:p>
                      <a:pPr algn="ctr"/>
                      <a:r>
                        <a:rPr lang="en-US" dirty="0" smtClean="0"/>
                        <a:t>FY16</a:t>
                      </a:r>
                    </a:p>
                    <a:p>
                      <a:pPr algn="ctr"/>
                      <a:r>
                        <a:rPr lang="en-US" dirty="0" smtClean="0"/>
                        <a:t>Actuals</a:t>
                      </a:r>
                    </a:p>
                    <a:p>
                      <a:pPr algn="ctr"/>
                      <a:r>
                        <a:rPr lang="en-US" dirty="0" smtClean="0"/>
                        <a:t>Jul-Nov</a:t>
                      </a:r>
                    </a:p>
                    <a:p>
                      <a:pPr algn="ctr"/>
                      <a:r>
                        <a:rPr lang="en-US" dirty="0" smtClean="0"/>
                        <a:t>(6 </a:t>
                      </a:r>
                      <a:r>
                        <a:rPr lang="en-US" dirty="0" err="1" smtClean="0"/>
                        <a:t>mos</a:t>
                      </a:r>
                      <a:r>
                        <a:rPr lang="en-US" dirty="0" smtClean="0"/>
                        <a:t>)</a:t>
                      </a:r>
                      <a:endParaRPr lang="en-US" dirty="0"/>
                    </a:p>
                  </a:txBody>
                  <a:tcPr/>
                </a:tc>
                <a:tc>
                  <a:txBody>
                    <a:bodyPr/>
                    <a:lstStyle/>
                    <a:p>
                      <a:pPr algn="ctr"/>
                      <a:r>
                        <a:rPr lang="en-US" dirty="0" smtClean="0"/>
                        <a:t>FY16</a:t>
                      </a:r>
                    </a:p>
                    <a:p>
                      <a:pPr algn="ctr"/>
                      <a:r>
                        <a:rPr lang="en-US" dirty="0" smtClean="0"/>
                        <a:t>Forecast</a:t>
                      </a:r>
                    </a:p>
                    <a:p>
                      <a:pPr algn="ctr"/>
                      <a:r>
                        <a:rPr lang="en-US" dirty="0" smtClean="0"/>
                        <a:t>Dec-Jun</a:t>
                      </a:r>
                    </a:p>
                    <a:p>
                      <a:pPr algn="ctr"/>
                      <a:r>
                        <a:rPr lang="en-US" dirty="0" smtClean="0"/>
                        <a:t>(6 </a:t>
                      </a:r>
                      <a:r>
                        <a:rPr lang="en-US" dirty="0" err="1" smtClean="0"/>
                        <a:t>mos</a:t>
                      </a:r>
                      <a:r>
                        <a:rPr lang="en-US" dirty="0" smtClean="0"/>
                        <a:t>)</a:t>
                      </a:r>
                      <a:endParaRPr lang="en-US" dirty="0"/>
                    </a:p>
                  </a:txBody>
                  <a:tcPr/>
                </a:tc>
                <a:tc>
                  <a:txBody>
                    <a:bodyPr/>
                    <a:lstStyle/>
                    <a:p>
                      <a:pPr algn="ctr"/>
                      <a:r>
                        <a:rPr lang="en-US" dirty="0" smtClean="0"/>
                        <a:t>FY</a:t>
                      </a:r>
                      <a:r>
                        <a:rPr lang="en-US" baseline="0" dirty="0" smtClean="0"/>
                        <a:t>16</a:t>
                      </a:r>
                    </a:p>
                    <a:p>
                      <a:pPr algn="ctr"/>
                      <a:r>
                        <a:rPr lang="en-US" baseline="0" dirty="0" smtClean="0"/>
                        <a:t>Forecast</a:t>
                      </a:r>
                    </a:p>
                    <a:p>
                      <a:pPr algn="ctr"/>
                      <a:r>
                        <a:rPr lang="en-US" baseline="0" dirty="0" smtClean="0"/>
                        <a:t>Full year</a:t>
                      </a:r>
                    </a:p>
                    <a:p>
                      <a:pPr algn="ctr"/>
                      <a:r>
                        <a:rPr lang="en-US" baseline="0" dirty="0" smtClean="0"/>
                        <a:t>(12 </a:t>
                      </a:r>
                      <a:r>
                        <a:rPr lang="en-US" baseline="0" dirty="0" err="1" smtClean="0"/>
                        <a:t>mos</a:t>
                      </a:r>
                      <a:r>
                        <a:rPr lang="en-US" baseline="0" dirty="0" smtClean="0"/>
                        <a:t>)</a:t>
                      </a:r>
                      <a:endParaRPr lang="en-US" dirty="0"/>
                    </a:p>
                  </a:txBody>
                  <a:tcPr/>
                </a:tc>
                <a:tc>
                  <a:txBody>
                    <a:bodyPr/>
                    <a:lstStyle/>
                    <a:p>
                      <a:pPr algn="ctr"/>
                      <a:endParaRPr lang="en-US" dirty="0"/>
                    </a:p>
                  </a:txBody>
                  <a:tcPr>
                    <a:solidFill>
                      <a:schemeClr val="bg1"/>
                    </a:solidFill>
                  </a:tcPr>
                </a:tc>
                <a:tc>
                  <a:txBody>
                    <a:bodyPr/>
                    <a:lstStyle/>
                    <a:p>
                      <a:pPr algn="ctr"/>
                      <a:r>
                        <a:rPr lang="en-US" dirty="0" smtClean="0"/>
                        <a:t>FY16 Budget</a:t>
                      </a:r>
                    </a:p>
                    <a:p>
                      <a:pPr algn="ctr"/>
                      <a:r>
                        <a:rPr lang="en-US" dirty="0" smtClean="0"/>
                        <a:t>Envelope</a:t>
                      </a:r>
                      <a:endParaRPr lang="en-US" dirty="0"/>
                    </a:p>
                  </a:txBody>
                  <a:tcPr/>
                </a:tc>
                <a:tc>
                  <a:txBody>
                    <a:bodyPr/>
                    <a:lstStyle/>
                    <a:p>
                      <a:pPr algn="ctr"/>
                      <a:r>
                        <a:rPr lang="en-US" dirty="0" smtClean="0"/>
                        <a:t>Var.</a:t>
                      </a:r>
                    </a:p>
                    <a:p>
                      <a:pPr algn="ctr"/>
                      <a:r>
                        <a:rPr lang="en-US" dirty="0" err="1" smtClean="0"/>
                        <a:t>Fcst</a:t>
                      </a:r>
                      <a:endParaRPr lang="en-US" dirty="0" smtClean="0"/>
                    </a:p>
                    <a:p>
                      <a:pPr algn="ctr"/>
                      <a:r>
                        <a:rPr lang="en-US" dirty="0" err="1" smtClean="0"/>
                        <a:t>Vs</a:t>
                      </a:r>
                      <a:endParaRPr lang="en-US" dirty="0" smtClean="0"/>
                    </a:p>
                    <a:p>
                      <a:pPr algn="ctr"/>
                      <a:r>
                        <a:rPr lang="en-US" dirty="0" smtClean="0"/>
                        <a:t>Budget</a:t>
                      </a:r>
                      <a:endParaRPr lang="en-US" dirty="0"/>
                    </a:p>
                  </a:txBody>
                  <a:tcPr/>
                </a:tc>
              </a:tr>
              <a:tr h="420069">
                <a:tc>
                  <a:txBody>
                    <a:bodyPr/>
                    <a:lstStyle/>
                    <a:p>
                      <a:endParaRPr lang="en-US" dirty="0">
                        <a:solidFill>
                          <a:srgbClr val="0000FF"/>
                        </a:solidFill>
                      </a:endParaRPr>
                    </a:p>
                  </a:txBody>
                  <a:tcPr/>
                </a:tc>
                <a:tc>
                  <a:txBody>
                    <a:bodyPr/>
                    <a:lstStyle/>
                    <a:p>
                      <a:pPr algn="ctr"/>
                      <a:endParaRPr lang="en-US" dirty="0">
                        <a:solidFill>
                          <a:srgbClr val="0000FF"/>
                        </a:solidFill>
                      </a:endParaRPr>
                    </a:p>
                  </a:txBody>
                  <a:tcPr>
                    <a:solidFill>
                      <a:schemeClr val="bg1"/>
                    </a:solidFill>
                  </a:tcPr>
                </a:tc>
                <a:tc>
                  <a:txBody>
                    <a:bodyPr/>
                    <a:lstStyle/>
                    <a:p>
                      <a:pPr algn="ctr"/>
                      <a:r>
                        <a:rPr lang="en-US" sz="1400" b="1" dirty="0" smtClean="0">
                          <a:solidFill>
                            <a:schemeClr val="bg1"/>
                          </a:solidFill>
                        </a:rPr>
                        <a:t>(1)</a:t>
                      </a:r>
                      <a:endParaRPr lang="en-US" sz="1400" b="1" dirty="0">
                        <a:solidFill>
                          <a:schemeClr val="bg1"/>
                        </a:solidFill>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400" b="1" dirty="0" smtClean="0">
                          <a:solidFill>
                            <a:schemeClr val="bg1"/>
                          </a:solidFill>
                        </a:rPr>
                        <a:t>(2)</a:t>
                      </a:r>
                    </a:p>
                  </a:txBody>
                  <a:tcPr/>
                </a:tc>
                <a:tc>
                  <a:txBody>
                    <a:bodyPr/>
                    <a:lstStyle/>
                    <a:p>
                      <a:pPr algn="ctr"/>
                      <a:r>
                        <a:rPr lang="en-US" sz="1400" b="1" dirty="0" smtClean="0">
                          <a:solidFill>
                            <a:schemeClr val="bg1"/>
                          </a:solidFill>
                        </a:rPr>
                        <a:t>(3)=(1)+(2)</a:t>
                      </a:r>
                      <a:endParaRPr lang="en-US" sz="1400" b="1" dirty="0">
                        <a:solidFill>
                          <a:schemeClr val="bg1"/>
                        </a:solidFill>
                      </a:endParaRPr>
                    </a:p>
                  </a:txBody>
                  <a:tcPr/>
                </a:tc>
                <a:tc>
                  <a:txBody>
                    <a:bodyPr/>
                    <a:lstStyle/>
                    <a:p>
                      <a:pPr algn="ctr"/>
                      <a:endParaRPr lang="en-US" sz="1400" b="1" dirty="0">
                        <a:solidFill>
                          <a:schemeClr val="bg1"/>
                        </a:solidFill>
                      </a:endParaRPr>
                    </a:p>
                  </a:txBody>
                  <a:tcPr>
                    <a:solidFill>
                      <a:schemeClr val="bg1"/>
                    </a:solidFill>
                  </a:tcPr>
                </a:tc>
                <a:tc>
                  <a:txBody>
                    <a:bodyPr/>
                    <a:lstStyle/>
                    <a:p>
                      <a:pPr algn="ctr"/>
                      <a:r>
                        <a:rPr lang="en-US" sz="1400" b="1" dirty="0" smtClean="0">
                          <a:solidFill>
                            <a:schemeClr val="bg1"/>
                          </a:solidFill>
                        </a:rPr>
                        <a:t>(4)</a:t>
                      </a:r>
                      <a:endParaRPr lang="en-US" sz="1400" b="1" dirty="0">
                        <a:solidFill>
                          <a:schemeClr val="bg1"/>
                        </a:solidFill>
                      </a:endParaRPr>
                    </a:p>
                  </a:txBody>
                  <a:tcPr/>
                </a:tc>
                <a:tc>
                  <a:txBody>
                    <a:bodyPr/>
                    <a:lstStyle/>
                    <a:p>
                      <a:pPr algn="ctr"/>
                      <a:r>
                        <a:rPr lang="en-US" sz="1400" b="1" dirty="0" smtClean="0">
                          <a:solidFill>
                            <a:schemeClr val="bg1"/>
                          </a:solidFill>
                        </a:rPr>
                        <a:t>(3)-(4)</a:t>
                      </a:r>
                      <a:endParaRPr lang="en-US" sz="1400" b="1" dirty="0">
                        <a:solidFill>
                          <a:schemeClr val="bg1"/>
                        </a:solidFill>
                      </a:endParaRPr>
                    </a:p>
                  </a:txBody>
                  <a:tcPr/>
                </a:tc>
              </a:tr>
              <a:tr h="420069">
                <a:tc>
                  <a:txBody>
                    <a:bodyPr/>
                    <a:lstStyle/>
                    <a:p>
                      <a:r>
                        <a:rPr lang="en-US" dirty="0" smtClean="0">
                          <a:solidFill>
                            <a:srgbClr val="0000FF"/>
                          </a:solidFill>
                        </a:rPr>
                        <a:t>External</a:t>
                      </a:r>
                      <a:r>
                        <a:rPr lang="en-US" baseline="0" dirty="0" smtClean="0">
                          <a:solidFill>
                            <a:srgbClr val="0000FF"/>
                          </a:solidFill>
                        </a:rPr>
                        <a:t> Legal costs</a:t>
                      </a:r>
                      <a:endParaRPr lang="en-US" dirty="0">
                        <a:solidFill>
                          <a:srgbClr val="0000FF"/>
                        </a:solidFill>
                      </a:endParaRPr>
                    </a:p>
                  </a:txBody>
                  <a:tcPr/>
                </a:tc>
                <a:tc>
                  <a:txBody>
                    <a:bodyPr/>
                    <a:lstStyle/>
                    <a:p>
                      <a:pPr algn="ctr"/>
                      <a:endParaRPr lang="en-US" dirty="0">
                        <a:solidFill>
                          <a:srgbClr val="0000FF"/>
                        </a:solidFill>
                      </a:endParaRPr>
                    </a:p>
                  </a:txBody>
                  <a:tcPr>
                    <a:solidFill>
                      <a:schemeClr val="bg1"/>
                    </a:solidFill>
                  </a:tcPr>
                </a:tc>
                <a:tc>
                  <a:txBody>
                    <a:bodyPr/>
                    <a:lstStyle/>
                    <a:p>
                      <a:pPr algn="ctr"/>
                      <a:r>
                        <a:rPr lang="en-US" dirty="0" smtClean="0">
                          <a:solidFill>
                            <a:srgbClr val="0000FF"/>
                          </a:solidFill>
                        </a:rPr>
                        <a:t>4.4</a:t>
                      </a:r>
                      <a:endParaRPr lang="en-US" dirty="0">
                        <a:solidFill>
                          <a:srgbClr val="0000FF"/>
                        </a:solidFill>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2.6-3.1</a:t>
                      </a:r>
                    </a:p>
                  </a:txBody>
                  <a:tcPr/>
                </a:tc>
                <a:tc>
                  <a:txBody>
                    <a:bodyPr/>
                    <a:lstStyle/>
                    <a:p>
                      <a:pPr algn="ctr"/>
                      <a:r>
                        <a:rPr lang="en-US" dirty="0" smtClean="0">
                          <a:solidFill>
                            <a:srgbClr val="0000FF"/>
                          </a:solidFill>
                        </a:rPr>
                        <a:t>7.0-7.5</a:t>
                      </a:r>
                      <a:endParaRPr lang="en-US" dirty="0">
                        <a:solidFill>
                          <a:srgbClr val="0000FF"/>
                        </a:solidFill>
                      </a:endParaRPr>
                    </a:p>
                  </a:txBody>
                  <a:tcPr/>
                </a:tc>
                <a:tc>
                  <a:txBody>
                    <a:bodyPr/>
                    <a:lstStyle/>
                    <a:p>
                      <a:pPr algn="ctr"/>
                      <a:endParaRPr lang="en-US" dirty="0">
                        <a:solidFill>
                          <a:srgbClr val="0000FF"/>
                        </a:solidFill>
                      </a:endParaRPr>
                    </a:p>
                  </a:txBody>
                  <a:tcPr>
                    <a:solidFill>
                      <a:schemeClr val="bg1"/>
                    </a:solidFill>
                  </a:tcPr>
                </a:tc>
                <a:tc>
                  <a:txBody>
                    <a:bodyPr/>
                    <a:lstStyle/>
                    <a:p>
                      <a:pPr algn="ctr"/>
                      <a:r>
                        <a:rPr lang="en-US" dirty="0" smtClean="0">
                          <a:solidFill>
                            <a:srgbClr val="0000FF"/>
                          </a:solidFill>
                        </a:rPr>
                        <a:t>0.5</a:t>
                      </a:r>
                      <a:endParaRPr lang="en-US" dirty="0">
                        <a:solidFill>
                          <a:srgbClr val="0000FF"/>
                        </a:solidFill>
                      </a:endParaRPr>
                    </a:p>
                  </a:txBody>
                  <a:tcPr/>
                </a:tc>
                <a:tc>
                  <a:txBody>
                    <a:bodyPr/>
                    <a:lstStyle/>
                    <a:p>
                      <a:pPr algn="ctr"/>
                      <a:r>
                        <a:rPr lang="en-US" dirty="0" smtClean="0">
                          <a:solidFill>
                            <a:srgbClr val="0000FF"/>
                          </a:solidFill>
                        </a:rPr>
                        <a:t>6.5-7.0</a:t>
                      </a:r>
                      <a:endParaRPr lang="en-US" dirty="0">
                        <a:solidFill>
                          <a:srgbClr val="0000FF"/>
                        </a:solidFill>
                      </a:endParaRPr>
                    </a:p>
                  </a:txBody>
                  <a:tcPr/>
                </a:tc>
              </a:tr>
              <a:tr h="311087">
                <a:tc>
                  <a:txBody>
                    <a:bodyPr/>
                    <a:lstStyle/>
                    <a:p>
                      <a:r>
                        <a:rPr lang="en-US" sz="1400" i="1" dirty="0" smtClean="0"/>
                        <a:t>By Client group:</a:t>
                      </a:r>
                      <a:endParaRPr lang="en-US" sz="1400" i="1" dirty="0"/>
                    </a:p>
                  </a:txBody>
                  <a:tcPr>
                    <a:solidFill>
                      <a:schemeClr val="bg1"/>
                    </a:solidFill>
                  </a:tcPr>
                </a:tc>
                <a:tc>
                  <a:txBody>
                    <a:bodyPr/>
                    <a:lstStyle/>
                    <a:p>
                      <a:pPr algn="ctr"/>
                      <a:endParaRPr lang="en-US" sz="1400" i="1" dirty="0"/>
                    </a:p>
                  </a:txBody>
                  <a:tcPr>
                    <a:solidFill>
                      <a:schemeClr val="bg1"/>
                    </a:solidFill>
                  </a:tcPr>
                </a:tc>
                <a:tc>
                  <a:txBody>
                    <a:bodyPr/>
                    <a:lstStyle/>
                    <a:p>
                      <a:pPr algn="ctr"/>
                      <a:endParaRPr lang="en-US" sz="1400" i="1" dirty="0"/>
                    </a:p>
                  </a:txBody>
                  <a:tcPr>
                    <a:solidFill>
                      <a:schemeClr val="bg1"/>
                    </a:solidFill>
                  </a:tcPr>
                </a:tc>
                <a:tc>
                  <a:txBody>
                    <a:bodyPr/>
                    <a:lstStyle/>
                    <a:p>
                      <a:pPr algn="ctr"/>
                      <a:endParaRPr lang="en-US" sz="1400" i="1" dirty="0"/>
                    </a:p>
                  </a:txBody>
                  <a:tcPr>
                    <a:solidFill>
                      <a:schemeClr val="bg1"/>
                    </a:solidFill>
                  </a:tcPr>
                </a:tc>
                <a:tc>
                  <a:txBody>
                    <a:bodyPr/>
                    <a:lstStyle/>
                    <a:p>
                      <a:pPr algn="ctr"/>
                      <a:endParaRPr lang="en-US" sz="1400" i="1" dirty="0"/>
                    </a:p>
                  </a:txBody>
                  <a:tcPr>
                    <a:solidFill>
                      <a:schemeClr val="bg1"/>
                    </a:solidFill>
                  </a:tcPr>
                </a:tc>
                <a:tc>
                  <a:txBody>
                    <a:bodyPr/>
                    <a:lstStyle/>
                    <a:p>
                      <a:pPr algn="ctr"/>
                      <a:endParaRPr lang="en-US" sz="1400" i="1" dirty="0"/>
                    </a:p>
                  </a:txBody>
                  <a:tcPr>
                    <a:solidFill>
                      <a:schemeClr val="bg1"/>
                    </a:solidFill>
                  </a:tcPr>
                </a:tc>
                <a:tc>
                  <a:txBody>
                    <a:bodyPr/>
                    <a:lstStyle/>
                    <a:p>
                      <a:pPr algn="ctr"/>
                      <a:endParaRPr lang="en-US" sz="1400" i="1" dirty="0"/>
                    </a:p>
                  </a:txBody>
                  <a:tcPr>
                    <a:solidFill>
                      <a:schemeClr val="bg1"/>
                    </a:solidFill>
                  </a:tcPr>
                </a:tc>
                <a:tc>
                  <a:txBody>
                    <a:bodyPr/>
                    <a:lstStyle/>
                    <a:p>
                      <a:pPr algn="ctr"/>
                      <a:endParaRPr lang="en-US" sz="1400" i="1" dirty="0"/>
                    </a:p>
                  </a:txBody>
                  <a:tcPr>
                    <a:solidFill>
                      <a:schemeClr val="bg1"/>
                    </a:solidFill>
                  </a:tcPr>
                </a:tc>
              </a:tr>
              <a:tr h="420069">
                <a:tc>
                  <a:txBody>
                    <a:bodyPr/>
                    <a:lstStyle/>
                    <a:p>
                      <a:r>
                        <a:rPr lang="en-US" i="1" baseline="0" dirty="0" smtClean="0"/>
                        <a:t>CCWG</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4.1</a:t>
                      </a:r>
                      <a:endParaRPr lang="en-US" i="1" dirty="0"/>
                    </a:p>
                  </a:txBody>
                  <a:tcPr/>
                </a:tc>
                <a:tc>
                  <a:txBody>
                    <a:bodyPr/>
                    <a:lstStyle/>
                    <a:p>
                      <a:pPr algn="ctr"/>
                      <a:r>
                        <a:rPr lang="en-US" i="1" dirty="0" smtClean="0"/>
                        <a:t>1.8-2.3</a:t>
                      </a:r>
                      <a:endParaRPr lang="en-US" i="1" dirty="0"/>
                    </a:p>
                  </a:txBody>
                  <a:tcPr/>
                </a:tc>
                <a:tc>
                  <a:txBody>
                    <a:bodyPr/>
                    <a:lstStyle/>
                    <a:p>
                      <a:pPr algn="ctr"/>
                      <a:r>
                        <a:rPr lang="en-US" i="1" dirty="0" smtClean="0"/>
                        <a:t>5.9-6.4</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n/a</a:t>
                      </a:r>
                      <a:endParaRPr lang="en-US" i="1" dirty="0"/>
                    </a:p>
                  </a:txBody>
                  <a:tcPr/>
                </a:tc>
                <a:tc>
                  <a:txBody>
                    <a:bodyPr/>
                    <a:lstStyle/>
                    <a:p>
                      <a:pPr algn="ctr"/>
                      <a:r>
                        <a:rPr lang="en-US" i="1" dirty="0" smtClean="0"/>
                        <a:t>n/a</a:t>
                      </a:r>
                      <a:endParaRPr lang="en-US" i="1" dirty="0"/>
                    </a:p>
                  </a:txBody>
                  <a:tcPr/>
                </a:tc>
              </a:tr>
              <a:tr h="420069">
                <a:tc>
                  <a:txBody>
                    <a:bodyPr/>
                    <a:lstStyle/>
                    <a:p>
                      <a:r>
                        <a:rPr lang="en-US" i="1" dirty="0" smtClean="0"/>
                        <a:t>CWG</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0.3</a:t>
                      </a:r>
                      <a:endParaRPr lang="en-US" i="1" dirty="0"/>
                    </a:p>
                  </a:txBody>
                  <a:tcPr/>
                </a:tc>
                <a:tc>
                  <a:txBody>
                    <a:bodyPr/>
                    <a:lstStyle/>
                    <a:p>
                      <a:pPr algn="ctr"/>
                      <a:r>
                        <a:rPr lang="en-US" i="1" dirty="0" smtClean="0"/>
                        <a:t>0.8</a:t>
                      </a:r>
                      <a:endParaRPr lang="en-US" i="1" dirty="0"/>
                    </a:p>
                  </a:txBody>
                  <a:tcPr/>
                </a:tc>
                <a:tc>
                  <a:txBody>
                    <a:bodyPr/>
                    <a:lstStyle/>
                    <a:p>
                      <a:pPr algn="ctr"/>
                      <a:r>
                        <a:rPr lang="en-US" i="1" dirty="0" smtClean="0"/>
                        <a:t>1.1</a:t>
                      </a:r>
                      <a:endParaRPr lang="en-US" i="1" dirty="0"/>
                    </a:p>
                  </a:txBody>
                  <a:tcPr/>
                </a:tc>
                <a:tc>
                  <a:txBody>
                    <a:bodyPr/>
                    <a:lstStyle/>
                    <a:p>
                      <a:pPr algn="ctr"/>
                      <a:endParaRPr lang="en-US" i="1" dirty="0"/>
                    </a:p>
                  </a:txBody>
                  <a:tcPr>
                    <a:solidFill>
                      <a:schemeClr val="bg1"/>
                    </a:solidFill>
                  </a:tcPr>
                </a:tc>
                <a:tc>
                  <a:txBody>
                    <a:bodyPr/>
                    <a:lstStyle/>
                    <a:p>
                      <a:pPr algn="ctr"/>
                      <a:r>
                        <a:rPr lang="en-US" i="1" dirty="0" smtClean="0"/>
                        <a:t>n/a</a:t>
                      </a:r>
                      <a:endParaRPr lang="en-US" i="1" dirty="0"/>
                    </a:p>
                  </a:txBody>
                  <a:tcPr/>
                </a:tc>
                <a:tc>
                  <a:txBody>
                    <a:bodyPr/>
                    <a:lstStyle/>
                    <a:p>
                      <a:pPr algn="ctr"/>
                      <a:r>
                        <a:rPr lang="en-US" i="1" dirty="0" smtClean="0"/>
                        <a:t>n/a</a:t>
                      </a:r>
                      <a:endParaRPr lang="en-US" i="1" dirty="0"/>
                    </a:p>
                  </a:txBody>
                  <a:tcPr/>
                </a:tc>
              </a:tr>
              <a:tr h="0">
                <a:tc>
                  <a:txBody>
                    <a:bodyPr/>
                    <a:lstStyle/>
                    <a:p>
                      <a:r>
                        <a:rPr lang="en-US" sz="1400" i="1" dirty="0" smtClean="0"/>
                        <a:t>By legal firm (low end):</a:t>
                      </a:r>
                      <a:endParaRPr lang="en-US" sz="1400" i="1" dirty="0"/>
                    </a:p>
                  </a:txBody>
                  <a:tcPr>
                    <a:solidFill>
                      <a:schemeClr val="bg1"/>
                    </a:solidFill>
                  </a:tcPr>
                </a:tc>
                <a:tc>
                  <a:txBody>
                    <a:bodyPr/>
                    <a:lstStyle/>
                    <a:p>
                      <a:pPr algn="ctr"/>
                      <a:endParaRPr lang="en-US" sz="1400" i="1" dirty="0"/>
                    </a:p>
                  </a:txBody>
                  <a:tcPr>
                    <a:solidFill>
                      <a:schemeClr val="bg1"/>
                    </a:solidFill>
                  </a:tcPr>
                </a:tc>
                <a:tc>
                  <a:txBody>
                    <a:bodyPr/>
                    <a:lstStyle/>
                    <a:p>
                      <a:pPr algn="ctr"/>
                      <a:endParaRPr lang="en-US" sz="1400" i="1" dirty="0"/>
                    </a:p>
                  </a:txBody>
                  <a:tcPr>
                    <a:solidFill>
                      <a:schemeClr val="bg1"/>
                    </a:solidFill>
                  </a:tcPr>
                </a:tc>
                <a:tc>
                  <a:txBody>
                    <a:bodyPr/>
                    <a:lstStyle/>
                    <a:p>
                      <a:pPr algn="ctr"/>
                      <a:endParaRPr lang="en-US" sz="1400" i="1" dirty="0"/>
                    </a:p>
                  </a:txBody>
                  <a:tcPr>
                    <a:solidFill>
                      <a:schemeClr val="bg1"/>
                    </a:solidFill>
                  </a:tcPr>
                </a:tc>
                <a:tc>
                  <a:txBody>
                    <a:bodyPr/>
                    <a:lstStyle/>
                    <a:p>
                      <a:pPr algn="ctr"/>
                      <a:endParaRPr lang="en-US" sz="1400" i="1" dirty="0"/>
                    </a:p>
                  </a:txBody>
                  <a:tcPr>
                    <a:solidFill>
                      <a:schemeClr val="bg1"/>
                    </a:solidFill>
                  </a:tcPr>
                </a:tc>
                <a:tc>
                  <a:txBody>
                    <a:bodyPr/>
                    <a:lstStyle/>
                    <a:p>
                      <a:pPr algn="ctr"/>
                      <a:endParaRPr lang="en-US" sz="1400" i="1" dirty="0"/>
                    </a:p>
                  </a:txBody>
                  <a:tcPr>
                    <a:solidFill>
                      <a:schemeClr val="bg1"/>
                    </a:solidFill>
                  </a:tcPr>
                </a:tc>
                <a:tc>
                  <a:txBody>
                    <a:bodyPr/>
                    <a:lstStyle/>
                    <a:p>
                      <a:pPr algn="ctr"/>
                      <a:endParaRPr lang="en-US" sz="1400" i="1" dirty="0"/>
                    </a:p>
                  </a:txBody>
                  <a:tcPr>
                    <a:solidFill>
                      <a:schemeClr val="bg1"/>
                    </a:solidFill>
                  </a:tcPr>
                </a:tc>
                <a:tc>
                  <a:txBody>
                    <a:bodyPr/>
                    <a:lstStyle/>
                    <a:p>
                      <a:pPr algn="ctr"/>
                      <a:endParaRPr lang="en-US" sz="1400" i="1" dirty="0"/>
                    </a:p>
                  </a:txBody>
                  <a:tcPr>
                    <a:solidFill>
                      <a:schemeClr val="bg1"/>
                    </a:solidFill>
                  </a:tcPr>
                </a:tc>
              </a:tr>
              <a:tr h="420069">
                <a:tc>
                  <a:txBody>
                    <a:bodyPr/>
                    <a:lstStyle/>
                    <a:p>
                      <a:r>
                        <a:rPr lang="en-US" i="1" dirty="0" smtClean="0"/>
                        <a:t>Sidley</a:t>
                      </a:r>
                      <a:r>
                        <a:rPr lang="en-US" i="1" baseline="0" dirty="0" smtClean="0"/>
                        <a:t> </a:t>
                      </a:r>
                      <a:r>
                        <a:rPr lang="en-US" i="1" dirty="0" smtClean="0"/>
                        <a:t>Austin</a:t>
                      </a:r>
                      <a:endParaRPr lang="en-US" i="1" dirty="0"/>
                    </a:p>
                  </a:txBody>
                  <a:tcPr/>
                </a:tc>
                <a:tc>
                  <a:txBody>
                    <a:bodyPr/>
                    <a:lstStyle/>
                    <a:p>
                      <a:pPr algn="ctr"/>
                      <a:endParaRPr lang="en-US" i="1" dirty="0"/>
                    </a:p>
                  </a:txBody>
                  <a:tcPr>
                    <a:solidFill>
                      <a:schemeClr val="bg1"/>
                    </a:solidFill>
                  </a:tcPr>
                </a:tc>
                <a:tc>
                  <a:txBody>
                    <a:bodyPr/>
                    <a:lstStyle/>
                    <a:p>
                      <a:pPr algn="ctr"/>
                      <a:r>
                        <a:rPr lang="en-US" dirty="0" smtClean="0"/>
                        <a:t>1.7</a:t>
                      </a:r>
                      <a:endParaRPr lang="en-US" dirty="0"/>
                    </a:p>
                  </a:txBody>
                  <a:tcPr/>
                </a:tc>
                <a:tc>
                  <a:txBody>
                    <a:bodyPr/>
                    <a:lstStyle/>
                    <a:p>
                      <a:pPr algn="ctr"/>
                      <a:r>
                        <a:rPr lang="en-US" dirty="0" smtClean="0"/>
                        <a:t>0.8</a:t>
                      </a:r>
                      <a:endParaRPr lang="en-US" dirty="0"/>
                    </a:p>
                  </a:txBody>
                  <a:tcPr/>
                </a:tc>
                <a:tc>
                  <a:txBody>
                    <a:bodyPr/>
                    <a:lstStyle/>
                    <a:p>
                      <a:pPr algn="ctr"/>
                      <a:r>
                        <a:rPr lang="en-US" dirty="0" smtClean="0"/>
                        <a:t>2.5</a:t>
                      </a:r>
                      <a:endParaRPr lang="en-US" dirty="0"/>
                    </a:p>
                  </a:txBody>
                  <a:tcPr/>
                </a:tc>
                <a:tc>
                  <a:txBody>
                    <a:bodyPr/>
                    <a:lstStyle/>
                    <a:p>
                      <a:pPr algn="ctr"/>
                      <a:endParaRPr lang="en-US" i="1" dirty="0"/>
                    </a:p>
                  </a:txBody>
                  <a:tcPr>
                    <a:solidFill>
                      <a:schemeClr val="bg1"/>
                    </a:solidFill>
                  </a:tcPr>
                </a:tc>
                <a:tc>
                  <a:txBody>
                    <a:bodyPr/>
                    <a:lstStyle/>
                    <a:p>
                      <a:pPr algn="ctr"/>
                      <a:r>
                        <a:rPr lang="en-US" dirty="0" smtClean="0"/>
                        <a:t>-</a:t>
                      </a:r>
                      <a:endParaRPr lang="en-US" dirty="0"/>
                    </a:p>
                  </a:txBody>
                  <a:tcPr/>
                </a:tc>
                <a:tc>
                  <a:txBody>
                    <a:bodyPr/>
                    <a:lstStyle/>
                    <a:p>
                      <a:pPr algn="ctr"/>
                      <a:r>
                        <a:rPr lang="en-US" dirty="0" smtClean="0"/>
                        <a:t>2.5</a:t>
                      </a:r>
                      <a:endParaRPr lang="en-US" dirty="0"/>
                    </a:p>
                  </a:txBody>
                  <a:tcPr/>
                </a:tc>
              </a:tr>
              <a:tr h="420069">
                <a:tc>
                  <a:txBody>
                    <a:bodyPr/>
                    <a:lstStyle/>
                    <a:p>
                      <a:r>
                        <a:rPr lang="en-US" i="1" dirty="0" smtClean="0"/>
                        <a:t>Adler Colvin</a:t>
                      </a:r>
                      <a:endParaRPr lang="en-US" i="1" dirty="0"/>
                    </a:p>
                  </a:txBody>
                  <a:tcPr/>
                </a:tc>
                <a:tc>
                  <a:txBody>
                    <a:bodyPr/>
                    <a:lstStyle/>
                    <a:p>
                      <a:pPr algn="ctr"/>
                      <a:endParaRPr lang="en-US" i="1" dirty="0"/>
                    </a:p>
                  </a:txBody>
                  <a:tcPr>
                    <a:solidFill>
                      <a:schemeClr val="bg1"/>
                    </a:solidFill>
                  </a:tcPr>
                </a:tc>
                <a:tc>
                  <a:txBody>
                    <a:bodyPr/>
                    <a:lstStyle/>
                    <a:p>
                      <a:pPr algn="ctr"/>
                      <a:r>
                        <a:rPr lang="en-US" dirty="0" smtClean="0"/>
                        <a:t>1.7</a:t>
                      </a:r>
                      <a:endParaRPr lang="en-US" dirty="0"/>
                    </a:p>
                  </a:txBody>
                  <a:tcPr/>
                </a:tc>
                <a:tc>
                  <a:txBody>
                    <a:bodyPr/>
                    <a:lstStyle/>
                    <a:p>
                      <a:pPr algn="ctr"/>
                      <a:r>
                        <a:rPr lang="en-US" dirty="0" smtClean="0"/>
                        <a:t>0.6</a:t>
                      </a:r>
                      <a:endParaRPr lang="en-US" dirty="0"/>
                    </a:p>
                  </a:txBody>
                  <a:tcPr/>
                </a:tc>
                <a:tc>
                  <a:txBody>
                    <a:bodyPr/>
                    <a:lstStyle/>
                    <a:p>
                      <a:pPr algn="ctr"/>
                      <a:r>
                        <a:rPr lang="en-US" dirty="0" smtClean="0"/>
                        <a:t>2.3</a:t>
                      </a:r>
                      <a:endParaRPr lang="en-US" dirty="0"/>
                    </a:p>
                  </a:txBody>
                  <a:tcPr/>
                </a:tc>
                <a:tc>
                  <a:txBody>
                    <a:bodyPr/>
                    <a:lstStyle/>
                    <a:p>
                      <a:pPr algn="ctr"/>
                      <a:endParaRPr lang="en-US" i="1" dirty="0"/>
                    </a:p>
                  </a:txBody>
                  <a:tcPr>
                    <a:solidFill>
                      <a:schemeClr val="bg1"/>
                    </a:solidFill>
                  </a:tcPr>
                </a:tc>
                <a:tc>
                  <a:txBody>
                    <a:bodyPr/>
                    <a:lstStyle/>
                    <a:p>
                      <a:pPr algn="ctr"/>
                      <a:r>
                        <a:rPr lang="en-US" dirty="0" smtClean="0"/>
                        <a:t>-</a:t>
                      </a:r>
                      <a:endParaRPr lang="en-US" dirty="0"/>
                    </a:p>
                  </a:txBody>
                  <a:tcPr/>
                </a:tc>
                <a:tc>
                  <a:txBody>
                    <a:bodyPr/>
                    <a:lstStyle/>
                    <a:p>
                      <a:pPr algn="ctr"/>
                      <a:r>
                        <a:rPr lang="en-US" dirty="0" smtClean="0"/>
                        <a:t>2.3</a:t>
                      </a:r>
                      <a:endParaRPr lang="en-US" dirty="0"/>
                    </a:p>
                  </a:txBody>
                  <a:tcPr/>
                </a:tc>
              </a:tr>
              <a:tr h="420069">
                <a:tc>
                  <a:txBody>
                    <a:bodyPr/>
                    <a:lstStyle/>
                    <a:p>
                      <a:r>
                        <a:rPr lang="en-US" i="1" dirty="0" smtClean="0"/>
                        <a:t>Jones Day</a:t>
                      </a:r>
                      <a:endParaRPr lang="en-US" i="1" dirty="0"/>
                    </a:p>
                  </a:txBody>
                  <a:tcPr/>
                </a:tc>
                <a:tc>
                  <a:txBody>
                    <a:bodyPr/>
                    <a:lstStyle/>
                    <a:p>
                      <a:pPr algn="ctr"/>
                      <a:endParaRPr lang="en-US" i="1" dirty="0"/>
                    </a:p>
                  </a:txBody>
                  <a:tcPr>
                    <a:solidFill>
                      <a:schemeClr val="bg1"/>
                    </a:solidFill>
                  </a:tcPr>
                </a:tc>
                <a:tc>
                  <a:txBody>
                    <a:bodyPr/>
                    <a:lstStyle/>
                    <a:p>
                      <a:pPr algn="ctr"/>
                      <a:r>
                        <a:rPr lang="en-US" dirty="0" smtClean="0"/>
                        <a:t>1.0</a:t>
                      </a:r>
                      <a:endParaRPr lang="en-US" dirty="0"/>
                    </a:p>
                  </a:txBody>
                  <a:tcPr/>
                </a:tc>
                <a:tc>
                  <a:txBody>
                    <a:bodyPr/>
                    <a:lstStyle/>
                    <a:p>
                      <a:pPr algn="ctr"/>
                      <a:r>
                        <a:rPr lang="en-US" dirty="0" smtClean="0"/>
                        <a:t>1.2</a:t>
                      </a:r>
                      <a:endParaRPr lang="en-US" dirty="0"/>
                    </a:p>
                  </a:txBody>
                  <a:tcPr/>
                </a:tc>
                <a:tc>
                  <a:txBody>
                    <a:bodyPr/>
                    <a:lstStyle/>
                    <a:p>
                      <a:pPr algn="ctr"/>
                      <a:r>
                        <a:rPr lang="en-US" dirty="0" smtClean="0"/>
                        <a:t>2.2</a:t>
                      </a:r>
                      <a:endParaRPr lang="en-US" dirty="0"/>
                    </a:p>
                  </a:txBody>
                  <a:tcPr/>
                </a:tc>
                <a:tc>
                  <a:txBody>
                    <a:bodyPr/>
                    <a:lstStyle/>
                    <a:p>
                      <a:pPr algn="ctr"/>
                      <a:endParaRPr lang="en-US" i="1" dirty="0"/>
                    </a:p>
                  </a:txBody>
                  <a:tcPr>
                    <a:solidFill>
                      <a:schemeClr val="bg1"/>
                    </a:solidFill>
                  </a:tcPr>
                </a:tc>
                <a:tc>
                  <a:txBody>
                    <a:bodyPr/>
                    <a:lstStyle/>
                    <a:p>
                      <a:pPr algn="ctr"/>
                      <a:r>
                        <a:rPr lang="en-US" dirty="0" smtClean="0"/>
                        <a:t>0.5</a:t>
                      </a:r>
                      <a:endParaRPr lang="en-US" dirty="0"/>
                    </a:p>
                  </a:txBody>
                  <a:tcPr/>
                </a:tc>
                <a:tc>
                  <a:txBody>
                    <a:bodyPr/>
                    <a:lstStyle/>
                    <a:p>
                      <a:pPr algn="ctr"/>
                      <a:r>
                        <a:rPr lang="en-US" dirty="0" smtClean="0"/>
                        <a:t>1.7</a:t>
                      </a:r>
                      <a:endParaRPr lang="en-US" dirty="0"/>
                    </a:p>
                  </a:txBody>
                  <a:tcPr/>
                </a:tc>
              </a:tr>
            </a:tbl>
          </a:graphicData>
        </a:graphic>
      </p:graphicFrame>
    </p:spTree>
    <p:extLst>
      <p:ext uri="{BB962C8B-B14F-4D97-AF65-F5344CB8AC3E}">
        <p14:creationId xmlns:p14="http://schemas.microsoft.com/office/powerpoint/2010/main" val="219836201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078209"/>
            <a:ext cx="8103072" cy="5016758"/>
          </a:xfrm>
          <a:prstGeom prst="rect">
            <a:avLst/>
          </a:prstGeom>
        </p:spPr>
        <p:txBody>
          <a:bodyPr wrap="square">
            <a:spAutoFit/>
          </a:bodyPr>
          <a:lstStyle/>
          <a:p>
            <a:pPr>
              <a:buSzPct val="75000"/>
            </a:pPr>
            <a:endParaRPr lang="en-US" sz="2000" dirty="0" smtClean="0">
              <a:solidFill>
                <a:srgbClr val="0C1F24"/>
              </a:solidFill>
              <a:latin typeface="Source Sans Pro"/>
              <a:cs typeface="Source Sans Pro"/>
            </a:endParaRPr>
          </a:p>
          <a:p>
            <a:pPr>
              <a:buSzPct val="75000"/>
            </a:pPr>
            <a:r>
              <a:rPr lang="en-US" sz="2000" u="sng" dirty="0">
                <a:solidFill>
                  <a:srgbClr val="0C1F24"/>
                </a:solidFill>
                <a:latin typeface="Source Sans Pro"/>
                <a:cs typeface="Source Sans Pro"/>
              </a:rPr>
              <a:t>Board &amp; Officers Responsibilities</a:t>
            </a:r>
            <a:r>
              <a:rPr lang="en-US" sz="2000" dirty="0">
                <a:solidFill>
                  <a:srgbClr val="0C1F24"/>
                </a:solidFill>
                <a:latin typeface="Source Sans Pro"/>
                <a:cs typeface="Source Sans Pro"/>
              </a:rPr>
              <a:t>:</a:t>
            </a:r>
          </a:p>
          <a:p>
            <a:pPr marL="342900" indent="-342900">
              <a:buSzPct val="75000"/>
              <a:buFont typeface="Arial"/>
              <a:buChar char="•"/>
            </a:pPr>
            <a:r>
              <a:rPr lang="en-US" sz="2000" dirty="0">
                <a:solidFill>
                  <a:srgbClr val="0C1F24"/>
                </a:solidFill>
                <a:latin typeface="Source Sans Pro"/>
                <a:cs typeface="Source Sans Pro"/>
              </a:rPr>
              <a:t>The Board and the Officers have the fiduciary responsibility of ensuring that adequate financial controls are in place for THE PROJECT and that ICANN's financial stability is </a:t>
            </a:r>
            <a:r>
              <a:rPr lang="en-US" sz="2000" dirty="0" smtClean="0">
                <a:solidFill>
                  <a:srgbClr val="0C1F24"/>
                </a:solidFill>
                <a:latin typeface="Source Sans Pro"/>
                <a:cs typeface="Source Sans Pro"/>
              </a:rPr>
              <a:t>maintained at all times.</a:t>
            </a:r>
            <a:endParaRPr lang="en-US" sz="2000" dirty="0">
              <a:solidFill>
                <a:srgbClr val="0C1F24"/>
              </a:solidFill>
              <a:latin typeface="Source Sans Pro"/>
              <a:cs typeface="Source Sans Pro"/>
            </a:endParaRPr>
          </a:p>
          <a:p>
            <a:pPr marL="342900" indent="-342900">
              <a:buSzPct val="75000"/>
              <a:buFont typeface="Arial"/>
              <a:buChar char="•"/>
            </a:pPr>
            <a:endParaRPr lang="en-US" sz="2000" dirty="0">
              <a:solidFill>
                <a:srgbClr val="0C1F24"/>
              </a:solidFill>
              <a:latin typeface="Source Sans Pro"/>
              <a:cs typeface="Source Sans Pro"/>
            </a:endParaRPr>
          </a:p>
          <a:p>
            <a:pPr>
              <a:buSzPct val="75000"/>
            </a:pPr>
            <a:r>
              <a:rPr lang="en-US" sz="2000" u="sng" dirty="0">
                <a:solidFill>
                  <a:srgbClr val="0C1F24"/>
                </a:solidFill>
                <a:latin typeface="Source Sans Pro"/>
                <a:cs typeface="Source Sans Pro"/>
              </a:rPr>
              <a:t>CCWG + CWG co-chairs Responsibilities</a:t>
            </a:r>
            <a:r>
              <a:rPr lang="en-US" sz="2000" dirty="0">
                <a:solidFill>
                  <a:srgbClr val="0C1F24"/>
                </a:solidFill>
                <a:latin typeface="Source Sans Pro"/>
                <a:cs typeface="Source Sans Pro"/>
              </a:rPr>
              <a:t>:</a:t>
            </a:r>
          </a:p>
          <a:p>
            <a:pPr marL="342900" indent="-342900">
              <a:buSzPct val="75000"/>
              <a:buFont typeface="Arial"/>
              <a:buChar char="•"/>
            </a:pPr>
            <a:r>
              <a:rPr lang="en-US" sz="2000" dirty="0">
                <a:solidFill>
                  <a:srgbClr val="0C1F24"/>
                </a:solidFill>
                <a:latin typeface="Source Sans Pro"/>
                <a:cs typeface="Source Sans Pro"/>
              </a:rPr>
              <a:t>The CCWG and CWG co-chairs are the managers of THE PROJECT. They have the responsibility for planning and scoping the work, directing external lawyers, consultants and staff, and deciding on the frequency of meetings and travel. Accordingly, they are accountable for the overall cost of THE PROJECT. </a:t>
            </a:r>
            <a:endParaRPr lang="en-US" sz="2000" dirty="0" smtClean="0">
              <a:solidFill>
                <a:srgbClr val="0C1F24"/>
              </a:solidFill>
              <a:latin typeface="Source Sans Pro"/>
              <a:cs typeface="Source Sans Pro"/>
            </a:endParaRPr>
          </a:p>
          <a:p>
            <a:pPr marL="342900" indent="-342900">
              <a:buSzPct val="75000"/>
              <a:buFont typeface="Arial"/>
              <a:buChar char="•"/>
            </a:pPr>
            <a:endParaRPr lang="en-US" sz="2000" dirty="0">
              <a:solidFill>
                <a:srgbClr val="0C1F24"/>
              </a:solidFill>
              <a:latin typeface="Source Sans Pro"/>
              <a:cs typeface="Source Sans Pro"/>
            </a:endParaRPr>
          </a:p>
          <a:p>
            <a:pPr>
              <a:buSzPct val="75000"/>
            </a:pPr>
            <a:r>
              <a:rPr lang="en-US" sz="2000" dirty="0" smtClean="0">
                <a:solidFill>
                  <a:srgbClr val="0C1F24"/>
                </a:solidFill>
                <a:latin typeface="Source Sans Pro"/>
                <a:cs typeface="Source Sans Pro"/>
                <a:sym typeface="Wingdings"/>
              </a:rPr>
              <a:t> </a:t>
            </a:r>
            <a:r>
              <a:rPr lang="en-US" sz="2000" dirty="0" smtClean="0">
                <a:solidFill>
                  <a:srgbClr val="0C1F24"/>
                </a:solidFill>
                <a:latin typeface="Source Sans Pro"/>
                <a:cs typeface="Source Sans Pro"/>
              </a:rPr>
              <a:t>Unless we have clarity on this, costs will not be controlled</a:t>
            </a:r>
            <a:endParaRPr lang="en-US" sz="2000" dirty="0">
              <a:solidFill>
                <a:srgbClr val="0C1F24"/>
              </a:solidFill>
              <a:latin typeface="Source Sans Pro"/>
              <a:cs typeface="Source Sans Pro"/>
            </a:endParaRPr>
          </a:p>
          <a:p>
            <a:pPr marL="342900" indent="-342900">
              <a:buSzPct val="75000"/>
              <a:buFont typeface="Arial"/>
              <a:buChar char="•"/>
            </a:pPr>
            <a:endParaRPr lang="en-US" sz="2000" dirty="0">
              <a:solidFill>
                <a:srgbClr val="0C1F24"/>
              </a:solidFill>
              <a:latin typeface="Source Sans Pro"/>
              <a:cs typeface="Source Sans Pro"/>
            </a:endParaRPr>
          </a:p>
        </p:txBody>
      </p:sp>
      <p:sp>
        <p:nvSpPr>
          <p:cNvPr id="6" name="Title 5"/>
          <p:cNvSpPr>
            <a:spLocks noGrp="1"/>
          </p:cNvSpPr>
          <p:nvPr>
            <p:ph type="title"/>
          </p:nvPr>
        </p:nvSpPr>
        <p:spPr>
          <a:prstGeom prst="rect">
            <a:avLst/>
          </a:prstGeom>
        </p:spPr>
        <p:txBody>
          <a:bodyPr/>
          <a:lstStyle/>
          <a:p>
            <a:r>
              <a:rPr lang="en-US" dirty="0" smtClean="0"/>
              <a:t>Question 2: </a:t>
            </a:r>
            <a:r>
              <a:rPr lang="en-US" sz="3600" dirty="0" smtClean="0"/>
              <a:t>Who is accountable?</a:t>
            </a:r>
            <a:endParaRPr lang="en-US" sz="3600" dirty="0"/>
          </a:p>
        </p:txBody>
      </p:sp>
    </p:spTree>
    <p:extLst>
      <p:ext uri="{BB962C8B-B14F-4D97-AF65-F5344CB8AC3E}">
        <p14:creationId xmlns:p14="http://schemas.microsoft.com/office/powerpoint/2010/main" val="335531001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ICANN Template">
      <a:dk1>
        <a:srgbClr val="0A1F24"/>
      </a:dk1>
      <a:lt1>
        <a:sysClr val="window" lastClr="FFFFFF"/>
      </a:lt1>
      <a:dk2>
        <a:srgbClr val="1A87C9"/>
      </a:dk2>
      <a:lt2>
        <a:srgbClr val="EEECE1"/>
      </a:lt2>
      <a:accent1>
        <a:srgbClr val="1A87C9"/>
      </a:accent1>
      <a:accent2>
        <a:srgbClr val="0D436C"/>
      </a:accent2>
      <a:accent3>
        <a:srgbClr val="1B6F74"/>
      </a:accent3>
      <a:accent4>
        <a:srgbClr val="EA903A"/>
      </a:accent4>
      <a:accent5>
        <a:srgbClr val="DB6033"/>
      </a:accent5>
      <a:accent6>
        <a:srgbClr val="1768B1"/>
      </a:accent6>
      <a:hlink>
        <a:srgbClr val="1D98D3"/>
      </a:hlink>
      <a:folHlink>
        <a:srgbClr val="427B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smtClean="0">
            <a:latin typeface="Source Sans Pro"/>
            <a:cs typeface="Source Sans Pro"/>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11738</TotalTime>
  <Words>1713</Words>
  <Application>Microsoft Macintosh PowerPoint</Application>
  <PresentationFormat>On-screen Show (4:3)</PresentationFormat>
  <Paragraphs>280</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Purpose of the Call</vt:lpstr>
      <vt:lpstr>Summary of THE PROJECT costs [1 of 2] </vt:lpstr>
      <vt:lpstr>Summary of THE PROJECT costs [2 of 2] </vt:lpstr>
      <vt:lpstr>Issues to Address</vt:lpstr>
      <vt:lpstr>Question 1:  Is the additional expenditure of US$9m for THE PROJECT from December 2015 to June 2016 reasonably estimated?</vt:lpstr>
      <vt:lpstr>FY16 USG Stewardship Transition - Expenses</vt:lpstr>
      <vt:lpstr>FY16 USG Stewardship Transition – Legal costs</vt:lpstr>
      <vt:lpstr>Question 2: Who is accountable?</vt:lpstr>
      <vt:lpstr>Question 3: What Control Mechanisms?</vt:lpstr>
      <vt:lpstr>Question 3: Suggested New Control Mechanisms</vt:lpstr>
      <vt:lpstr>Question 4:  How will the additional expenditure be funded?</vt:lpstr>
      <vt:lpstr>Question 5: How WS2 work will be estimated and managed?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Abigail</dc:creator>
  <cp:lastModifiedBy>Cherine Mohsen Chalaby</cp:lastModifiedBy>
  <cp:revision>312</cp:revision>
  <cp:lastPrinted>2015-01-29T21:48:21Z</cp:lastPrinted>
  <dcterms:created xsi:type="dcterms:W3CDTF">2015-01-07T16:11:05Z</dcterms:created>
  <dcterms:modified xsi:type="dcterms:W3CDTF">2016-02-03T08:53:06Z</dcterms:modified>
</cp:coreProperties>
</file>