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Default Extension="doc" ContentType="application/msword"/>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8.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 id="2147483687" r:id="rId3"/>
    <p:sldMasterId id="2147483702" r:id="rId4"/>
    <p:sldMasterId id="2147483715" r:id="rId5"/>
  </p:sldMasterIdLst>
  <p:notesMasterIdLst>
    <p:notesMasterId r:id="rId33"/>
  </p:notesMasterIdLst>
  <p:sldIdLst>
    <p:sldId id="256" r:id="rId6"/>
    <p:sldId id="257" r:id="rId7"/>
    <p:sldId id="258" r:id="rId8"/>
    <p:sldId id="259" r:id="rId9"/>
    <p:sldId id="281" r:id="rId10"/>
    <p:sldId id="260" r:id="rId11"/>
    <p:sldId id="282" r:id="rId12"/>
    <p:sldId id="261" r:id="rId13"/>
    <p:sldId id="263" r:id="rId14"/>
    <p:sldId id="264" r:id="rId15"/>
    <p:sldId id="265" r:id="rId16"/>
    <p:sldId id="266" r:id="rId17"/>
    <p:sldId id="267" r:id="rId18"/>
    <p:sldId id="268" r:id="rId19"/>
    <p:sldId id="269" r:id="rId20"/>
    <p:sldId id="270" r:id="rId21"/>
    <p:sldId id="283" r:id="rId22"/>
    <p:sldId id="271" r:id="rId23"/>
    <p:sldId id="284" r:id="rId24"/>
    <p:sldId id="272" r:id="rId25"/>
    <p:sldId id="274" r:id="rId26"/>
    <p:sldId id="275" r:id="rId27"/>
    <p:sldId id="276" r:id="rId28"/>
    <p:sldId id="277" r:id="rId29"/>
    <p:sldId id="278" r:id="rId30"/>
    <p:sldId id="279" r:id="rId31"/>
    <p:sldId id="28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5C5955-8CCB-4A17-AF38-594A338B5467}" type="datetimeFigureOut">
              <a:rPr lang="en-US" smtClean="0"/>
              <a:pPr/>
              <a:t>3/23/2015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47109D-4297-4EDA-89DD-73E12FD5C72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Master" Target="../slideMasters/slideMaster2.xml"/><Relationship Id="rId1" Type="http://schemas.openxmlformats.org/officeDocument/2006/relationships/vmlDrawing" Target="../drawings/vmlDrawing2.v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Master" Target="../slideMasters/slideMaster3.xml"/><Relationship Id="rId1" Type="http://schemas.openxmlformats.org/officeDocument/2006/relationships/vmlDrawing" Target="../drawings/vmlDrawing3.v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Master" Target="../slideMasters/slideMaster4.xml"/><Relationship Id="rId1" Type="http://schemas.openxmlformats.org/officeDocument/2006/relationships/vmlDrawing" Target="../drawings/vmlDrawing4.v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Microsoft_Office_Word_97_-_2003_Document5.doc"/><Relationship Id="rId2" Type="http://schemas.openxmlformats.org/officeDocument/2006/relationships/slideMaster" Target="../slideMasters/slideMaster5.xml"/><Relationship Id="rId1" Type="http://schemas.openxmlformats.org/officeDocument/2006/relationships/vmlDrawing" Target="../drawings/vmlDrawing5.v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p:nvPicPr>
        <p:blipFill>
          <a:blip r:embed="rId2" cstate="print"/>
          <a:stretch>
            <a:fillRect/>
          </a:stretch>
        </p:blipFill>
        <p:spPr>
          <a:xfrm>
            <a:off x="0" y="2746592"/>
            <a:ext cx="9144000" cy="1364815"/>
          </a:xfrm>
          <a:prstGeom prst="rect">
            <a:avLst/>
          </a:prstGeom>
        </p:spPr>
      </p:pic>
      <p:pic>
        <p:nvPicPr>
          <p:cNvPr id="8" name="Picture 7" descr="SA_LINE-PMS293.gif"/>
          <p:cNvPicPr>
            <a:picLocks noChangeAspect="1"/>
          </p:cNvPicPr>
          <p:nvPr/>
        </p:nvPicPr>
        <p:blipFill>
          <a:blip r:embed="rId3" cstate="print"/>
          <a:stretch>
            <a:fillRect/>
          </a:stretch>
        </p:blipFill>
        <p:spPr>
          <a:xfrm>
            <a:off x="4645152" y="749808"/>
            <a:ext cx="3899253" cy="10332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World Offices Slide">
    <p:spTree>
      <p:nvGrpSpPr>
        <p:cNvPr id="1" name=""/>
        <p:cNvGrpSpPr/>
        <p:nvPr/>
      </p:nvGrpSpPr>
      <p:grpSpPr>
        <a:xfrm>
          <a:off x="0" y="0"/>
          <a:ext cx="0" cy="0"/>
          <a:chOff x="0" y="0"/>
          <a:chExt cx="0" cy="0"/>
        </a:xfrm>
      </p:grpSpPr>
      <p:sp>
        <p:nvSpPr>
          <p:cNvPr id="5" name="Rectangle 81"/>
          <p:cNvSpPr>
            <a:spLocks noChangeArrowheads="1"/>
          </p:cNvSpPr>
          <p:nvPr/>
        </p:nvSpPr>
        <p:spPr bwMode="auto">
          <a:xfrm>
            <a:off x="3200400" y="411163"/>
            <a:ext cx="2698750" cy="579437"/>
          </a:xfrm>
          <a:prstGeom prst="rect">
            <a:avLst/>
          </a:prstGeom>
          <a:noFill/>
          <a:ln w="9525">
            <a:noFill/>
            <a:miter lim="800000"/>
            <a:headEnd/>
            <a:tailEnd/>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95237" name="Object 5"/>
          <p:cNvGraphicFramePr>
            <a:graphicFrameLocks noChangeAspect="1"/>
          </p:cNvGraphicFramePr>
          <p:nvPr/>
        </p:nvGraphicFramePr>
        <p:xfrm>
          <a:off x="685800" y="1276350"/>
          <a:ext cx="8020050" cy="5562600"/>
        </p:xfrm>
        <a:graphic>
          <a:graphicData uri="http://schemas.openxmlformats.org/presentationml/2006/ole">
            <p:oleObj spid="_x0000_s1026" name="Document" r:id="rId3" imgW="8616545" imgH="5971016" progId="Word.Document.8">
              <p:embed/>
            </p:oleObj>
          </a:graphicData>
        </a:graphic>
      </p:graphicFrame>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0">
              <a:srgbClr val="003366"/>
            </a:gs>
            <a:gs pos="50000">
              <a:srgbClr val="0000CC"/>
            </a:gs>
            <a:gs pos="100000">
              <a:srgbClr val="000000"/>
            </a:gs>
          </a:gsLst>
          <a:lin ang="5400000" scaled="0"/>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tretch>
            <a:fillRect/>
          </a:stretch>
        </p:blipFill>
        <p:spPr>
          <a:xfrm>
            <a:off x="0" y="2746592"/>
            <a:ext cx="9144000" cy="1364815"/>
          </a:xfrm>
          <a:prstGeom prst="rect">
            <a:avLst/>
          </a:prstGeom>
        </p:spPr>
      </p:pic>
      <p:pic>
        <p:nvPicPr>
          <p:cNvPr id="8" name="Picture 7" descr="NOLLP_WHITE.gif"/>
          <p:cNvPicPr>
            <a:picLocks noChangeAspect="1"/>
          </p:cNvPicPr>
          <p:nvPr userDrawn="1"/>
        </p:nvPicPr>
        <p:blipFill>
          <a:blip r:embed="rId3" cstate="print"/>
          <a:stretch>
            <a:fillRect/>
          </a:stretch>
        </p:blipFill>
        <p:spPr bwMode="black">
          <a:xfrm>
            <a:off x="4645152" y="749808"/>
            <a:ext cx="3899258" cy="1033272"/>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sp>
        <p:nvSpPr>
          <p:cNvPr id="5" name="Rectangle 81"/>
          <p:cNvSpPr>
            <a:spLocks noChangeArrowheads="1"/>
          </p:cNvSpPr>
          <p:nvPr userDrawn="1"/>
        </p:nvSpPr>
        <p:spPr bwMode="auto">
          <a:xfrm>
            <a:off x="3200400" y="411163"/>
            <a:ext cx="2698750" cy="579437"/>
          </a:xfrm>
          <a:prstGeom prst="rect">
            <a:avLst/>
          </a:prstGeom>
          <a:noFill/>
          <a:ln w="9525">
            <a:noFill/>
            <a:miter lim="800000"/>
            <a:headEnd/>
            <a:tailEnd/>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121861" name="Object 5"/>
          <p:cNvGraphicFramePr>
            <a:graphicFrameLocks noChangeAspect="1"/>
          </p:cNvGraphicFramePr>
          <p:nvPr/>
        </p:nvGraphicFramePr>
        <p:xfrm>
          <a:off x="685800" y="1352550"/>
          <a:ext cx="8020050" cy="5562600"/>
        </p:xfrm>
        <a:graphic>
          <a:graphicData uri="http://schemas.openxmlformats.org/presentationml/2006/ole">
            <p:oleObj spid="_x0000_s2050" name="Document" r:id="rId3" imgW="8616545" imgH="5968140" progId="Word.Document.8">
              <p:embed/>
            </p:oleObj>
          </a:graphicData>
        </a:graphic>
      </p:graphicFrame>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tretch>
            <a:fillRect/>
          </a:stretch>
        </p:blipFill>
        <p:spPr>
          <a:xfrm>
            <a:off x="0" y="2746592"/>
            <a:ext cx="9144000" cy="1364815"/>
          </a:xfrm>
          <a:prstGeom prst="rect">
            <a:avLst/>
          </a:prstGeom>
        </p:spPr>
      </p:pic>
      <p:pic>
        <p:nvPicPr>
          <p:cNvPr id="8" name="Picture 7" descr="SA_LINE-PMS293.gif"/>
          <p:cNvPicPr>
            <a:picLocks noChangeAspect="1"/>
          </p:cNvPicPr>
          <p:nvPr userDrawn="1"/>
        </p:nvPicPr>
        <p:blipFill>
          <a:blip r:embed="rId3" cstate="print"/>
          <a:stretch>
            <a:fillRect/>
          </a:stretch>
        </p:blipFill>
        <p:spPr>
          <a:xfrm>
            <a:off x="4645152" y="749808"/>
            <a:ext cx="3899253" cy="1033272"/>
          </a:xfrm>
          <a:prstGeom prst="rect">
            <a:avLst/>
          </a:prstGeom>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3B98B2E8-6F2E-432B-AB20-A9FE6521067E}" type="slidenum">
              <a:rPr lang="en-US" smtClean="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
        <p:nvSpPr>
          <p:cNvPr id="3" name="Line 5"/>
          <p:cNvSpPr>
            <a:spLocks noChangeShapeType="1"/>
          </p:cNvSpPr>
          <p:nvPr userDrawn="1"/>
        </p:nvSpPr>
        <p:spPr bwMode="white">
          <a:xfrm flipV="1">
            <a:off x="457200" y="1295400"/>
            <a:ext cx="8229600" cy="0"/>
          </a:xfrm>
          <a:prstGeom prst="line">
            <a:avLst/>
          </a:prstGeom>
          <a:noFill/>
          <a:ln w="38100">
            <a:solidFill>
              <a:schemeClr val="bg1"/>
            </a:solidFill>
            <a:round/>
            <a:headEnd/>
            <a:tailEnd/>
          </a:ln>
          <a:effectLst/>
        </p:spPr>
        <p:txBody>
          <a:bodyPr/>
          <a:lstStyle/>
          <a:p>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62050"/>
          </a:xfrm>
        </p:spPr>
        <p:txBody>
          <a:bodyPr anchor="ctr" anchorCtr="0"/>
          <a:lstStyle>
            <a:lvl1pPr algn="l">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2600" y="195262"/>
            <a:ext cx="5486400" cy="11001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828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295400"/>
            <a:ext cx="2044700" cy="472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295400"/>
            <a:ext cx="5984875"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graphicFrame>
        <p:nvGraphicFramePr>
          <p:cNvPr id="108552" name="Object 8"/>
          <p:cNvGraphicFramePr>
            <a:graphicFrameLocks noChangeAspect="1"/>
          </p:cNvGraphicFramePr>
          <p:nvPr/>
        </p:nvGraphicFramePr>
        <p:xfrm>
          <a:off x="609600" y="1504950"/>
          <a:ext cx="8020050" cy="5562600"/>
        </p:xfrm>
        <a:graphic>
          <a:graphicData uri="http://schemas.openxmlformats.org/presentationml/2006/ole">
            <p:oleObj spid="_x0000_s3074" name="Document" r:id="rId3" imgW="8616545" imgH="5969578" progId="Word.Document.8">
              <p:embed/>
            </p:oleObj>
          </a:graphicData>
        </a:graphic>
      </p:graphicFrame>
      <p:sp>
        <p:nvSpPr>
          <p:cNvPr id="7" name="Rectangle 15"/>
          <p:cNvSpPr>
            <a:spLocks noChangeArrowheads="1"/>
          </p:cNvSpPr>
          <p:nvPr userDrawn="1"/>
        </p:nvSpPr>
        <p:spPr bwMode="auto">
          <a:xfrm>
            <a:off x="512763" y="152400"/>
            <a:ext cx="2852737" cy="1150938"/>
          </a:xfrm>
          <a:prstGeom prst="rect">
            <a:avLst/>
          </a:prstGeom>
          <a:noFill/>
          <a:ln w="9525">
            <a:noFill/>
            <a:miter lim="800000"/>
            <a:headEnd/>
            <a:tailEnd/>
          </a:ln>
          <a:effectLst/>
        </p:spPr>
        <p:txBody>
          <a:bodyPr anchor="ctr"/>
          <a:lstStyle/>
          <a:p>
            <a:pPr algn="l"/>
            <a:r>
              <a:rPr lang="en-US" altLang="zh-CN" sz="2800" dirty="0">
                <a:solidFill>
                  <a:schemeClr val="tx2"/>
                </a:solidFill>
                <a:latin typeface="Arial" pitchFamily="34" charset="0"/>
                <a:ea typeface="宋体" charset="-122"/>
                <a:cs typeface="Arial" pitchFamily="34" charset="0"/>
              </a:rPr>
              <a:t>World Offices</a:t>
            </a:r>
          </a:p>
        </p:txBody>
      </p:sp>
      <p:sp>
        <p:nvSpPr>
          <p:cNvPr id="5" name="Rectangle 4"/>
          <p:cNvSpPr/>
          <p:nvPr userDrawn="1"/>
        </p:nvSpPr>
        <p:spPr bwMode="white">
          <a:xfrm>
            <a:off x="838200" y="6400800"/>
            <a:ext cx="6324600" cy="228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Garamond" pitchFamily="18" charset="0"/>
              <a:cs typeface="Arial"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0">
              <a:srgbClr val="003366"/>
            </a:gs>
            <a:gs pos="50000">
              <a:srgbClr val="0000CC"/>
            </a:gs>
            <a:gs pos="100000">
              <a:srgbClr val="000000"/>
            </a:gs>
          </a:gsLst>
          <a:lin ang="5400000" scaled="0"/>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tretch>
            <a:fillRect/>
          </a:stretch>
        </p:blipFill>
        <p:spPr>
          <a:xfrm>
            <a:off x="0" y="2746592"/>
            <a:ext cx="9144000" cy="1364815"/>
          </a:xfrm>
          <a:prstGeom prst="rect">
            <a:avLst/>
          </a:prstGeom>
        </p:spPr>
      </p:pic>
      <p:pic>
        <p:nvPicPr>
          <p:cNvPr id="8" name="Picture 7" descr="NOLLP_WHITE.gif"/>
          <p:cNvPicPr>
            <a:picLocks noChangeAspect="1"/>
          </p:cNvPicPr>
          <p:nvPr userDrawn="1"/>
        </p:nvPicPr>
        <p:blipFill>
          <a:blip r:embed="rId3" cstate="print"/>
          <a:stretch>
            <a:fillRect/>
          </a:stretch>
        </p:blipFill>
        <p:spPr bwMode="black">
          <a:xfrm>
            <a:off x="4645152" y="749808"/>
            <a:ext cx="3899258" cy="103327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sp>
        <p:nvSpPr>
          <p:cNvPr id="5" name="Rectangle 81"/>
          <p:cNvSpPr>
            <a:spLocks noChangeArrowheads="1"/>
          </p:cNvSpPr>
          <p:nvPr userDrawn="1"/>
        </p:nvSpPr>
        <p:spPr bwMode="auto">
          <a:xfrm>
            <a:off x="3200400" y="411163"/>
            <a:ext cx="2698750" cy="579437"/>
          </a:xfrm>
          <a:prstGeom prst="rect">
            <a:avLst/>
          </a:prstGeom>
          <a:noFill/>
          <a:ln w="9525">
            <a:noFill/>
            <a:miter lim="800000"/>
            <a:headEnd/>
            <a:tailEnd/>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121861" name="Object 5"/>
          <p:cNvGraphicFramePr>
            <a:graphicFrameLocks noChangeAspect="1"/>
          </p:cNvGraphicFramePr>
          <p:nvPr/>
        </p:nvGraphicFramePr>
        <p:xfrm>
          <a:off x="685800" y="1352550"/>
          <a:ext cx="8020050" cy="5562600"/>
        </p:xfrm>
        <a:graphic>
          <a:graphicData uri="http://schemas.openxmlformats.org/presentationml/2006/ole">
            <p:oleObj spid="_x0000_s4098" name="Document" r:id="rId3" imgW="8616545" imgH="5968140" progId="Word.Document.8">
              <p:embed/>
            </p:oleObj>
          </a:graphicData>
        </a:graphic>
      </p:graphicFrame>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tretch>
            <a:fillRect/>
          </a:stretch>
        </p:blipFill>
        <p:spPr>
          <a:xfrm>
            <a:off x="0" y="2746592"/>
            <a:ext cx="9144000" cy="1364815"/>
          </a:xfrm>
          <a:prstGeom prst="rect">
            <a:avLst/>
          </a:prstGeom>
        </p:spPr>
      </p:pic>
      <p:pic>
        <p:nvPicPr>
          <p:cNvPr id="8" name="Picture 7" descr="SA_LINE-PMS293.gif"/>
          <p:cNvPicPr>
            <a:picLocks noChangeAspect="1"/>
          </p:cNvPicPr>
          <p:nvPr userDrawn="1"/>
        </p:nvPicPr>
        <p:blipFill>
          <a:blip r:embed="rId3" cstate="print"/>
          <a:stretch>
            <a:fillRect/>
          </a:stretch>
        </p:blipFill>
        <p:spPr>
          <a:xfrm>
            <a:off x="4645152" y="749808"/>
            <a:ext cx="3899253" cy="1033272"/>
          </a:xfrm>
          <a:prstGeom prst="rect">
            <a:avLst/>
          </a:prstGeom>
        </p:spPr>
      </p:pic>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bwMode="gray">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dirty="0"/>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dirty="0"/>
          </a:p>
        </p:txBody>
      </p:sp>
      <p:sp>
        <p:nvSpPr>
          <p:cNvPr id="5124" name="Text Box 4"/>
          <p:cNvSpPr txBox="1">
            <a:spLocks noChangeArrowheads="1"/>
          </p:cNvSpPr>
          <p:nvPr/>
        </p:nvSpPr>
        <p:spPr bwMode="auto">
          <a:xfrm>
            <a:off x="0" y="2514600"/>
            <a:ext cx="9144000" cy="350838"/>
          </a:xfrm>
          <a:prstGeom prst="rect">
            <a:avLst/>
          </a:prstGeom>
          <a:noFill/>
          <a:ln w="9525">
            <a:noFill/>
            <a:miter lim="800000"/>
            <a:headEnd/>
            <a:tailEnd/>
          </a:ln>
          <a:effectLst/>
        </p:spPr>
        <p:txBody>
          <a:bodyPr/>
          <a:lstStyle/>
          <a:p>
            <a:pPr algn="dist">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
        <p:nvSpPr>
          <p:cNvPr id="3" name="Line 5"/>
          <p:cNvSpPr>
            <a:spLocks noChangeShapeType="1"/>
          </p:cNvSpPr>
          <p:nvPr userDrawn="1"/>
        </p:nvSpPr>
        <p:spPr bwMode="white">
          <a:xfrm flipV="1">
            <a:off x="457200" y="1295400"/>
            <a:ext cx="8229600" cy="0"/>
          </a:xfrm>
          <a:prstGeom prst="line">
            <a:avLst/>
          </a:prstGeom>
          <a:noFill/>
          <a:ln w="38100">
            <a:solidFill>
              <a:schemeClr val="bg1"/>
            </a:solidFill>
            <a:round/>
            <a:headEnd/>
            <a:tailEnd/>
          </a:ln>
          <a:effectLst/>
        </p:spPr>
        <p:txBody>
          <a:bodyPr/>
          <a:lstStyle/>
          <a:p>
            <a:endParaRPr 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62050"/>
          </a:xfrm>
        </p:spPr>
        <p:txBody>
          <a:bodyPr anchor="ctr" anchorCtr="0"/>
          <a:lstStyle>
            <a:lvl1pPr algn="l">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2600" y="195262"/>
            <a:ext cx="5486400" cy="11001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828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295400"/>
            <a:ext cx="2044700" cy="472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295400"/>
            <a:ext cx="5984875"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graphicFrame>
        <p:nvGraphicFramePr>
          <p:cNvPr id="108552" name="Object 8"/>
          <p:cNvGraphicFramePr>
            <a:graphicFrameLocks noChangeAspect="1"/>
          </p:cNvGraphicFramePr>
          <p:nvPr/>
        </p:nvGraphicFramePr>
        <p:xfrm>
          <a:off x="609600" y="1504950"/>
          <a:ext cx="8020050" cy="5562600"/>
        </p:xfrm>
        <a:graphic>
          <a:graphicData uri="http://schemas.openxmlformats.org/presentationml/2006/ole">
            <p:oleObj spid="_x0000_s5122" name="Document" r:id="rId3" imgW="8616545" imgH="5969578" progId="Word.Document.8">
              <p:embed/>
            </p:oleObj>
          </a:graphicData>
        </a:graphic>
      </p:graphicFrame>
      <p:sp>
        <p:nvSpPr>
          <p:cNvPr id="7" name="Rectangle 15"/>
          <p:cNvSpPr>
            <a:spLocks noChangeArrowheads="1"/>
          </p:cNvSpPr>
          <p:nvPr userDrawn="1"/>
        </p:nvSpPr>
        <p:spPr bwMode="auto">
          <a:xfrm>
            <a:off x="512763" y="152400"/>
            <a:ext cx="2852737" cy="1150938"/>
          </a:xfrm>
          <a:prstGeom prst="rect">
            <a:avLst/>
          </a:prstGeom>
          <a:noFill/>
          <a:ln w="9525">
            <a:noFill/>
            <a:miter lim="800000"/>
            <a:headEnd/>
            <a:tailEnd/>
          </a:ln>
          <a:effectLst/>
        </p:spPr>
        <p:txBody>
          <a:bodyPr anchor="ctr"/>
          <a:lstStyle/>
          <a:p>
            <a:pPr algn="l"/>
            <a:r>
              <a:rPr lang="en-US" altLang="zh-CN" sz="2800" dirty="0">
                <a:solidFill>
                  <a:schemeClr val="tx2"/>
                </a:solidFill>
                <a:latin typeface="Arial" pitchFamily="34" charset="0"/>
                <a:ea typeface="宋体" charset="-122"/>
                <a:cs typeface="Arial" pitchFamily="34" charset="0"/>
              </a:rPr>
              <a:t>World Offices</a:t>
            </a:r>
          </a:p>
        </p:txBody>
      </p:sp>
      <p:sp>
        <p:nvSpPr>
          <p:cNvPr id="5" name="Rectangle 4"/>
          <p:cNvSpPr/>
          <p:nvPr userDrawn="1"/>
        </p:nvSpPr>
        <p:spPr bwMode="white">
          <a:xfrm>
            <a:off x="838200" y="6400800"/>
            <a:ext cx="6324600" cy="228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Garamond" pitchFamily="18" charset="0"/>
              <a:cs typeface="Arial"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gi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1.gif"/><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image" Target="../media/image4.gi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6" Type="http://schemas.openxmlformats.org/officeDocument/2006/relationships/image" Target="../media/image1.gif"/><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theme" Target="../theme/theme5.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504825" y="1447800"/>
            <a:ext cx="8181975"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dirty="0" smtClean="0"/>
          </a:p>
        </p:txBody>
      </p:sp>
      <p:sp>
        <p:nvSpPr>
          <p:cNvPr id="4099" name="Rectangle 3"/>
          <p:cNvSpPr>
            <a:spLocks noGrp="1" noChangeArrowheads="1"/>
          </p:cNvSpPr>
          <p:nvPr>
            <p:ph type="title"/>
          </p:nvPr>
        </p:nvSpPr>
        <p:spPr bwMode="auto">
          <a:xfrm>
            <a:off x="504825" y="152400"/>
            <a:ext cx="813593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0" name="Rectangle 4"/>
          <p:cNvSpPr>
            <a:spLocks noGrp="1" noChangeArrowheads="1"/>
          </p:cNvSpPr>
          <p:nvPr>
            <p:ph type="sldNum" sz="quarter" idx="4"/>
          </p:nvPr>
        </p:nvSpPr>
        <p:spPr bwMode="black">
          <a:xfrm>
            <a:off x="533400" y="6324600"/>
            <a:ext cx="19050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4A6CCF6B-5AC3-4B91-A3E9-DAE58C20317E}" type="slidenum">
              <a:rPr lang="en-US" smtClean="0"/>
              <a:pPr/>
              <a:t>‹#›</a:t>
            </a:fld>
            <a:endParaRPr lang="en-US" dirty="0"/>
          </a:p>
        </p:txBody>
      </p:sp>
      <p:pic>
        <p:nvPicPr>
          <p:cNvPr id="6" name="Picture 5" descr="SA_LINE-PMS293.gif"/>
          <p:cNvPicPr>
            <a:picLocks noChangeAspect="1"/>
          </p:cNvPicPr>
          <p:nvPr/>
        </p:nvPicPr>
        <p:blipFill>
          <a:blip r:embed="rId15" cstate="print"/>
          <a:stretch>
            <a:fillRect/>
          </a:stretch>
        </p:blipFill>
        <p:spPr>
          <a:xfrm>
            <a:off x="6934199" y="6254496"/>
            <a:ext cx="1759840" cy="46634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ctr"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003366"/>
            </a:gs>
            <a:gs pos="50000">
              <a:srgbClr val="0000CC"/>
            </a:gs>
            <a:gs pos="100000">
              <a:srgbClr val="000000"/>
            </a:gs>
          </a:gsLst>
          <a:lin ang="5400000" scaled="0"/>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504825" y="1447800"/>
            <a:ext cx="8181975"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dirty="0" smtClean="0"/>
          </a:p>
        </p:txBody>
      </p:sp>
      <p:sp>
        <p:nvSpPr>
          <p:cNvPr id="4099" name="Rectangle 3"/>
          <p:cNvSpPr>
            <a:spLocks noGrp="1" noChangeArrowheads="1"/>
          </p:cNvSpPr>
          <p:nvPr>
            <p:ph type="title"/>
          </p:nvPr>
        </p:nvSpPr>
        <p:spPr bwMode="auto">
          <a:xfrm>
            <a:off x="504825" y="152400"/>
            <a:ext cx="813593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0" name="Rectangle 4"/>
          <p:cNvSpPr>
            <a:spLocks noGrp="1" noChangeArrowheads="1"/>
          </p:cNvSpPr>
          <p:nvPr>
            <p:ph type="sldNum" sz="quarter" idx="4"/>
          </p:nvPr>
        </p:nvSpPr>
        <p:spPr bwMode="black">
          <a:xfrm>
            <a:off x="533400" y="6324600"/>
            <a:ext cx="19050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6A99571F-DD76-4DF1-9FDB-ABC57FB69C40}" type="slidenum">
              <a:rPr lang="en-US"/>
              <a:pPr/>
              <a:t>‹#›</a:t>
            </a:fld>
            <a:endParaRPr lang="en-US" dirty="0"/>
          </a:p>
        </p:txBody>
      </p:sp>
      <p:pic>
        <p:nvPicPr>
          <p:cNvPr id="6" name="Picture 5" descr="NOLLP_WHITE.gif"/>
          <p:cNvPicPr>
            <a:picLocks noChangeAspect="1"/>
          </p:cNvPicPr>
          <p:nvPr/>
        </p:nvPicPr>
        <p:blipFill>
          <a:blip r:embed="rId14" cstate="print"/>
          <a:stretch>
            <a:fillRect/>
          </a:stretch>
        </p:blipFill>
        <p:spPr bwMode="black">
          <a:xfrm>
            <a:off x="6940296" y="6254496"/>
            <a:ext cx="1759842" cy="466344"/>
          </a:xfrm>
          <a:prstGeom prst="rect">
            <a:avLst/>
          </a:prstGeom>
        </p:spPr>
      </p:pic>
    </p:spTree>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457201" y="1447800"/>
            <a:ext cx="82296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dirty="0" smtClean="0"/>
          </a:p>
        </p:txBody>
      </p:sp>
      <p:sp>
        <p:nvSpPr>
          <p:cNvPr id="4099" name="Rectangle 3"/>
          <p:cNvSpPr>
            <a:spLocks noGrp="1" noChangeArrowheads="1"/>
          </p:cNvSpPr>
          <p:nvPr>
            <p:ph type="title"/>
          </p:nvPr>
        </p:nvSpPr>
        <p:spPr bwMode="auto">
          <a:xfrm>
            <a:off x="457200" y="1524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en-US" dirty="0" smtClean="0"/>
          </a:p>
        </p:txBody>
      </p:sp>
      <p:sp>
        <p:nvSpPr>
          <p:cNvPr id="4100" name="Rectangle 4"/>
          <p:cNvSpPr>
            <a:spLocks noGrp="1" noChangeArrowheads="1"/>
          </p:cNvSpPr>
          <p:nvPr>
            <p:ph type="sldNum" sz="quarter" idx="4"/>
          </p:nvPr>
        </p:nvSpPr>
        <p:spPr bwMode="black">
          <a:xfrm>
            <a:off x="457200" y="6324600"/>
            <a:ext cx="19050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1">
                <a:solidFill>
                  <a:srgbClr val="0079BC"/>
                </a:solidFill>
                <a:latin typeface="Arial" pitchFamily="34" charset="0"/>
                <a:cs typeface="Arial" pitchFamily="34" charset="0"/>
              </a:defRPr>
            </a:lvl1pPr>
          </a:lstStyle>
          <a:p>
            <a:fld id="{6A99571F-DD76-4DF1-9FDB-ABC57FB69C40}" type="slidenum">
              <a:rPr lang="en-US" smtClean="0"/>
              <a:pPr/>
              <a:t>‹#›</a:t>
            </a:fld>
            <a:endParaRPr lang="en-US" dirty="0"/>
          </a:p>
        </p:txBody>
      </p:sp>
      <p:sp>
        <p:nvSpPr>
          <p:cNvPr id="6" name="Line 4"/>
          <p:cNvSpPr>
            <a:spLocks noChangeShapeType="1"/>
          </p:cNvSpPr>
          <p:nvPr/>
        </p:nvSpPr>
        <p:spPr bwMode="auto">
          <a:xfrm flipV="1">
            <a:off x="950913" y="6476999"/>
            <a:ext cx="6135687" cy="23813"/>
          </a:xfrm>
          <a:prstGeom prst="line">
            <a:avLst/>
          </a:prstGeom>
          <a:noFill/>
          <a:ln w="25400">
            <a:solidFill>
              <a:srgbClr val="0079BC"/>
            </a:solidFill>
            <a:round/>
            <a:headEnd/>
            <a:tailEnd/>
          </a:ln>
          <a:effectLst/>
        </p:spPr>
        <p:txBody>
          <a:bodyPr/>
          <a:lstStyle/>
          <a:p>
            <a:endParaRPr lang="en-US" dirty="0"/>
          </a:p>
        </p:txBody>
      </p:sp>
      <p:sp>
        <p:nvSpPr>
          <p:cNvPr id="7" name="Line 5"/>
          <p:cNvSpPr>
            <a:spLocks noChangeShapeType="1"/>
          </p:cNvSpPr>
          <p:nvPr/>
        </p:nvSpPr>
        <p:spPr bwMode="auto">
          <a:xfrm flipV="1">
            <a:off x="457200" y="1295400"/>
            <a:ext cx="8229600" cy="0"/>
          </a:xfrm>
          <a:prstGeom prst="line">
            <a:avLst/>
          </a:prstGeom>
          <a:noFill/>
          <a:ln w="38100">
            <a:solidFill>
              <a:srgbClr val="0079BC"/>
            </a:solidFill>
            <a:round/>
            <a:headEnd/>
            <a:tailEnd/>
          </a:ln>
          <a:effectLst/>
        </p:spPr>
        <p:txBody>
          <a:bodyPr/>
          <a:lstStyle/>
          <a:p>
            <a:endParaRPr lang="en-US" dirty="0"/>
          </a:p>
        </p:txBody>
      </p:sp>
      <p:sp>
        <p:nvSpPr>
          <p:cNvPr id="9" name="Line 7"/>
          <p:cNvSpPr>
            <a:spLocks noChangeShapeType="1"/>
          </p:cNvSpPr>
          <p:nvPr/>
        </p:nvSpPr>
        <p:spPr bwMode="auto">
          <a:xfrm>
            <a:off x="457200" y="152400"/>
            <a:ext cx="8229600" cy="0"/>
          </a:xfrm>
          <a:prstGeom prst="line">
            <a:avLst/>
          </a:prstGeom>
          <a:noFill/>
          <a:ln w="76200">
            <a:solidFill>
              <a:srgbClr val="0079BC"/>
            </a:solidFill>
            <a:round/>
            <a:headEnd/>
            <a:tailEnd/>
          </a:ln>
          <a:effectLst/>
        </p:spPr>
        <p:txBody>
          <a:bodyPr/>
          <a:lstStyle/>
          <a:p>
            <a:endParaRPr lang="en-US" dirty="0"/>
          </a:p>
        </p:txBody>
      </p:sp>
      <p:pic>
        <p:nvPicPr>
          <p:cNvPr id="10" name="Picture 9" descr="SA_LINE-PMS293.gif"/>
          <p:cNvPicPr>
            <a:picLocks noChangeAspect="1"/>
          </p:cNvPicPr>
          <p:nvPr/>
        </p:nvPicPr>
        <p:blipFill>
          <a:blip r:embed="rId16" cstate="print"/>
          <a:stretch>
            <a:fillRect/>
          </a:stretch>
        </p:blipFill>
        <p:spPr>
          <a:xfrm>
            <a:off x="7260336" y="6291072"/>
            <a:ext cx="1449280" cy="384048"/>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hf hdr="0" ftr="0" dt="0"/>
  <p:txStyles>
    <p:titleStyle>
      <a:lvl1pPr algn="l" rtl="0" eaLnBrk="1" fontAlgn="base" hangingPunct="1">
        <a:spcBef>
          <a:spcPct val="0"/>
        </a:spcBef>
        <a:spcAft>
          <a:spcPct val="0"/>
        </a:spcAft>
        <a:defRPr sz="2800">
          <a:solidFill>
            <a:schemeClr val="tx2"/>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Font typeface="Wingdings" pitchFamily="2" charset="2"/>
        <a:buChar char="§"/>
        <a:defRPr sz="2200">
          <a:solidFill>
            <a:schemeClr val="tx2"/>
          </a:solidFill>
          <a:latin typeface="Arial" pitchFamily="34" charset="0"/>
          <a:ea typeface="+mn-ea"/>
          <a:cs typeface="Arial" pitchFamily="34" charset="0"/>
        </a:defRPr>
      </a:lvl1pPr>
      <a:lvl2pPr marL="742950" indent="-285750" algn="l" rtl="0" eaLnBrk="1" fontAlgn="base" hangingPunct="1">
        <a:spcBef>
          <a:spcPct val="40000"/>
        </a:spcBef>
        <a:spcAft>
          <a:spcPct val="0"/>
        </a:spcAft>
        <a:buChar char="–"/>
        <a:defRPr sz="2000">
          <a:solidFill>
            <a:schemeClr val="tx2"/>
          </a:solidFill>
          <a:latin typeface="Arial" pitchFamily="34" charset="0"/>
          <a:cs typeface="Arial" pitchFamily="34" charset="0"/>
        </a:defRPr>
      </a:lvl2pPr>
      <a:lvl3pPr marL="1085850" indent="-228600" algn="l" rtl="0" eaLnBrk="1" fontAlgn="base" hangingPunct="1">
        <a:spcBef>
          <a:spcPct val="40000"/>
        </a:spcBef>
        <a:spcAft>
          <a:spcPct val="0"/>
        </a:spcAft>
        <a:buChar char="•"/>
        <a:defRPr>
          <a:solidFill>
            <a:schemeClr val="tx2"/>
          </a:solidFill>
          <a:latin typeface="Arial" pitchFamily="34" charset="0"/>
          <a:cs typeface="Arial" pitchFamily="34" charset="0"/>
        </a:defRPr>
      </a:lvl3pPr>
      <a:lvl4pPr marL="1428750" indent="-228600" algn="l" rtl="0" eaLnBrk="1" fontAlgn="base" hangingPunct="1">
        <a:spcBef>
          <a:spcPct val="40000"/>
        </a:spcBef>
        <a:spcAft>
          <a:spcPct val="0"/>
        </a:spcAft>
        <a:buChar char="–"/>
        <a:defRPr sz="1600">
          <a:solidFill>
            <a:schemeClr val="tx2"/>
          </a:solidFill>
          <a:latin typeface="Arial" pitchFamily="34" charset="0"/>
          <a:cs typeface="Arial" pitchFamily="34" charset="0"/>
        </a:defRPr>
      </a:lvl4pPr>
      <a:lvl5pPr marL="1771650" indent="-228600" algn="l" rtl="0" eaLnBrk="1" fontAlgn="base" hangingPunct="1">
        <a:spcBef>
          <a:spcPct val="40000"/>
        </a:spcBef>
        <a:spcAft>
          <a:spcPct val="0"/>
        </a:spcAft>
        <a:buFont typeface="Arial" pitchFamily="34" charset="0"/>
        <a:buChar char="»"/>
        <a:defRPr sz="1600">
          <a:solidFill>
            <a:schemeClr val="tx2"/>
          </a:solidFill>
          <a:latin typeface="Arial" pitchFamily="34" charset="0"/>
          <a:cs typeface="Arial" pitchFamily="34" charset="0"/>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003366"/>
            </a:gs>
            <a:gs pos="50000">
              <a:srgbClr val="0000CC"/>
            </a:gs>
            <a:gs pos="100000">
              <a:srgbClr val="000000"/>
            </a:gs>
          </a:gsLst>
          <a:lin ang="5400000" scaled="0"/>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504825" y="1447800"/>
            <a:ext cx="8181975"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dirty="0" smtClean="0"/>
          </a:p>
        </p:txBody>
      </p:sp>
      <p:sp>
        <p:nvSpPr>
          <p:cNvPr id="4099" name="Rectangle 3"/>
          <p:cNvSpPr>
            <a:spLocks noGrp="1" noChangeArrowheads="1"/>
          </p:cNvSpPr>
          <p:nvPr>
            <p:ph type="title"/>
          </p:nvPr>
        </p:nvSpPr>
        <p:spPr bwMode="auto">
          <a:xfrm>
            <a:off x="504825" y="152400"/>
            <a:ext cx="813593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0" name="Rectangle 4"/>
          <p:cNvSpPr>
            <a:spLocks noGrp="1" noChangeArrowheads="1"/>
          </p:cNvSpPr>
          <p:nvPr>
            <p:ph type="sldNum" sz="quarter" idx="4"/>
          </p:nvPr>
        </p:nvSpPr>
        <p:spPr bwMode="black">
          <a:xfrm>
            <a:off x="533400" y="6324600"/>
            <a:ext cx="19050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6A99571F-DD76-4DF1-9FDB-ABC57FB69C40}" type="slidenum">
              <a:rPr lang="en-US"/>
              <a:pPr/>
              <a:t>‹#›</a:t>
            </a:fld>
            <a:endParaRPr lang="en-US" dirty="0"/>
          </a:p>
        </p:txBody>
      </p:sp>
      <p:pic>
        <p:nvPicPr>
          <p:cNvPr id="6" name="Picture 5" descr="NOLLP_WHITE.gif"/>
          <p:cNvPicPr>
            <a:picLocks noChangeAspect="1"/>
          </p:cNvPicPr>
          <p:nvPr/>
        </p:nvPicPr>
        <p:blipFill>
          <a:blip r:embed="rId14" cstate="print"/>
          <a:stretch>
            <a:fillRect/>
          </a:stretch>
        </p:blipFill>
        <p:spPr bwMode="black">
          <a:xfrm>
            <a:off x="6940296" y="6254496"/>
            <a:ext cx="1759842" cy="466344"/>
          </a:xfrm>
          <a:prstGeom prst="rect">
            <a:avLst/>
          </a:prstGeom>
        </p:spPr>
      </p:pic>
    </p:spTree>
  </p:cSld>
  <p:clrMap bg1="dk2" tx1="lt1" bg2="dk1"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ftr="0" dt="0"/>
  <p:txStyles>
    <p:titleStyle>
      <a:lvl1pPr algn="l"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457201" y="1447800"/>
            <a:ext cx="82296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dirty="0" smtClean="0"/>
          </a:p>
        </p:txBody>
      </p:sp>
      <p:sp>
        <p:nvSpPr>
          <p:cNvPr id="4099" name="Rectangle 3"/>
          <p:cNvSpPr>
            <a:spLocks noGrp="1" noChangeArrowheads="1"/>
          </p:cNvSpPr>
          <p:nvPr>
            <p:ph type="title"/>
          </p:nvPr>
        </p:nvSpPr>
        <p:spPr bwMode="auto">
          <a:xfrm>
            <a:off x="457200" y="1524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en-US" dirty="0" smtClean="0"/>
          </a:p>
        </p:txBody>
      </p:sp>
      <p:sp>
        <p:nvSpPr>
          <p:cNvPr id="4100" name="Rectangle 4"/>
          <p:cNvSpPr>
            <a:spLocks noGrp="1" noChangeArrowheads="1"/>
          </p:cNvSpPr>
          <p:nvPr>
            <p:ph type="sldNum" sz="quarter" idx="4"/>
          </p:nvPr>
        </p:nvSpPr>
        <p:spPr bwMode="black">
          <a:xfrm>
            <a:off x="457200" y="6324600"/>
            <a:ext cx="19050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1">
                <a:solidFill>
                  <a:srgbClr val="0079BC"/>
                </a:solidFill>
                <a:latin typeface="Arial" pitchFamily="34" charset="0"/>
                <a:cs typeface="Arial" pitchFamily="34" charset="0"/>
              </a:defRPr>
            </a:lvl1pPr>
          </a:lstStyle>
          <a:p>
            <a:fld id="{6A99571F-DD76-4DF1-9FDB-ABC57FB69C40}" type="slidenum">
              <a:rPr lang="en-US" smtClean="0"/>
              <a:pPr/>
              <a:t>‹#›</a:t>
            </a:fld>
            <a:endParaRPr lang="en-US" dirty="0"/>
          </a:p>
        </p:txBody>
      </p:sp>
      <p:sp>
        <p:nvSpPr>
          <p:cNvPr id="6" name="Line 4"/>
          <p:cNvSpPr>
            <a:spLocks noChangeShapeType="1"/>
          </p:cNvSpPr>
          <p:nvPr/>
        </p:nvSpPr>
        <p:spPr bwMode="auto">
          <a:xfrm flipV="1">
            <a:off x="950913" y="6476999"/>
            <a:ext cx="6135687" cy="23813"/>
          </a:xfrm>
          <a:prstGeom prst="line">
            <a:avLst/>
          </a:prstGeom>
          <a:noFill/>
          <a:ln w="25400">
            <a:solidFill>
              <a:srgbClr val="0079BC"/>
            </a:solidFill>
            <a:round/>
            <a:headEnd/>
            <a:tailEnd/>
          </a:ln>
          <a:effectLst/>
        </p:spPr>
        <p:txBody>
          <a:bodyPr/>
          <a:lstStyle/>
          <a:p>
            <a:endParaRPr lang="en-US" dirty="0"/>
          </a:p>
        </p:txBody>
      </p:sp>
      <p:sp>
        <p:nvSpPr>
          <p:cNvPr id="7" name="Line 5"/>
          <p:cNvSpPr>
            <a:spLocks noChangeShapeType="1"/>
          </p:cNvSpPr>
          <p:nvPr/>
        </p:nvSpPr>
        <p:spPr bwMode="auto">
          <a:xfrm flipV="1">
            <a:off x="457200" y="1295400"/>
            <a:ext cx="8229600" cy="0"/>
          </a:xfrm>
          <a:prstGeom prst="line">
            <a:avLst/>
          </a:prstGeom>
          <a:noFill/>
          <a:ln w="38100">
            <a:solidFill>
              <a:srgbClr val="0079BC"/>
            </a:solidFill>
            <a:round/>
            <a:headEnd/>
            <a:tailEnd/>
          </a:ln>
          <a:effectLst/>
        </p:spPr>
        <p:txBody>
          <a:bodyPr/>
          <a:lstStyle/>
          <a:p>
            <a:endParaRPr lang="en-US" dirty="0"/>
          </a:p>
        </p:txBody>
      </p:sp>
      <p:sp>
        <p:nvSpPr>
          <p:cNvPr id="9" name="Line 7"/>
          <p:cNvSpPr>
            <a:spLocks noChangeShapeType="1"/>
          </p:cNvSpPr>
          <p:nvPr/>
        </p:nvSpPr>
        <p:spPr bwMode="auto">
          <a:xfrm>
            <a:off x="457200" y="152400"/>
            <a:ext cx="8229600" cy="0"/>
          </a:xfrm>
          <a:prstGeom prst="line">
            <a:avLst/>
          </a:prstGeom>
          <a:noFill/>
          <a:ln w="76200">
            <a:solidFill>
              <a:srgbClr val="0079BC"/>
            </a:solidFill>
            <a:round/>
            <a:headEnd/>
            <a:tailEnd/>
          </a:ln>
          <a:effectLst/>
        </p:spPr>
        <p:txBody>
          <a:bodyPr/>
          <a:lstStyle/>
          <a:p>
            <a:endParaRPr lang="en-US" dirty="0"/>
          </a:p>
        </p:txBody>
      </p:sp>
      <p:pic>
        <p:nvPicPr>
          <p:cNvPr id="10" name="Picture 9" descr="SA_LINE-PMS293.gif"/>
          <p:cNvPicPr>
            <a:picLocks noChangeAspect="1"/>
          </p:cNvPicPr>
          <p:nvPr/>
        </p:nvPicPr>
        <p:blipFill>
          <a:blip r:embed="rId16" cstate="print"/>
          <a:stretch>
            <a:fillRect/>
          </a:stretch>
        </p:blipFill>
        <p:spPr>
          <a:xfrm>
            <a:off x="7260336" y="6291072"/>
            <a:ext cx="1449280" cy="384048"/>
          </a:xfrm>
          <a:prstGeom prst="rect">
            <a:avLst/>
          </a:prstGeom>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Lst>
  <p:hf hdr="0" ftr="0" dt="0"/>
  <p:txStyles>
    <p:titleStyle>
      <a:lvl1pPr algn="l" rtl="0" eaLnBrk="1" fontAlgn="base" hangingPunct="1">
        <a:spcBef>
          <a:spcPct val="0"/>
        </a:spcBef>
        <a:spcAft>
          <a:spcPct val="0"/>
        </a:spcAft>
        <a:defRPr sz="2800">
          <a:solidFill>
            <a:schemeClr val="tx2"/>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Font typeface="Wingdings" pitchFamily="2" charset="2"/>
        <a:buChar char="§"/>
        <a:defRPr sz="2200">
          <a:solidFill>
            <a:schemeClr val="tx2"/>
          </a:solidFill>
          <a:latin typeface="Arial" pitchFamily="34" charset="0"/>
          <a:ea typeface="+mn-ea"/>
          <a:cs typeface="Arial" pitchFamily="34" charset="0"/>
        </a:defRPr>
      </a:lvl1pPr>
      <a:lvl2pPr marL="742950" indent="-285750" algn="l" rtl="0" eaLnBrk="1" fontAlgn="base" hangingPunct="1">
        <a:spcBef>
          <a:spcPct val="40000"/>
        </a:spcBef>
        <a:spcAft>
          <a:spcPct val="0"/>
        </a:spcAft>
        <a:buChar char="–"/>
        <a:defRPr sz="2000">
          <a:solidFill>
            <a:schemeClr val="tx2"/>
          </a:solidFill>
          <a:latin typeface="Arial" pitchFamily="34" charset="0"/>
          <a:cs typeface="Arial" pitchFamily="34" charset="0"/>
        </a:defRPr>
      </a:lvl2pPr>
      <a:lvl3pPr marL="1085850" indent="-228600" algn="l" rtl="0" eaLnBrk="1" fontAlgn="base" hangingPunct="1">
        <a:spcBef>
          <a:spcPct val="40000"/>
        </a:spcBef>
        <a:spcAft>
          <a:spcPct val="0"/>
        </a:spcAft>
        <a:buChar char="•"/>
        <a:defRPr>
          <a:solidFill>
            <a:schemeClr val="tx2"/>
          </a:solidFill>
          <a:latin typeface="Arial" pitchFamily="34" charset="0"/>
          <a:cs typeface="Arial" pitchFamily="34" charset="0"/>
        </a:defRPr>
      </a:lvl3pPr>
      <a:lvl4pPr marL="1428750" indent="-228600" algn="l" rtl="0" eaLnBrk="1" fontAlgn="base" hangingPunct="1">
        <a:spcBef>
          <a:spcPct val="40000"/>
        </a:spcBef>
        <a:spcAft>
          <a:spcPct val="0"/>
        </a:spcAft>
        <a:buChar char="–"/>
        <a:defRPr sz="1600">
          <a:solidFill>
            <a:schemeClr val="tx2"/>
          </a:solidFill>
          <a:latin typeface="Arial" pitchFamily="34" charset="0"/>
          <a:cs typeface="Arial" pitchFamily="34" charset="0"/>
        </a:defRPr>
      </a:lvl4pPr>
      <a:lvl5pPr marL="1771650" indent="-228600" algn="l" rtl="0" eaLnBrk="1" fontAlgn="base" hangingPunct="1">
        <a:spcBef>
          <a:spcPct val="40000"/>
        </a:spcBef>
        <a:spcAft>
          <a:spcPct val="0"/>
        </a:spcAft>
        <a:buFont typeface="Arial" pitchFamily="34" charset="0"/>
        <a:buChar char="»"/>
        <a:defRPr sz="1600">
          <a:solidFill>
            <a:schemeClr val="tx2"/>
          </a:solidFill>
          <a:latin typeface="Arial" pitchFamily="34" charset="0"/>
          <a:cs typeface="Arial" pitchFamily="34" charset="0"/>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CWG: Legal Scoping Document Preliminary Responses</a:t>
            </a:r>
            <a:endParaRPr lang="en-US" dirty="0"/>
          </a:p>
        </p:txBody>
      </p:sp>
      <p:sp>
        <p:nvSpPr>
          <p:cNvPr id="3" name="Subtitle 2"/>
          <p:cNvSpPr>
            <a:spLocks noGrp="1"/>
          </p:cNvSpPr>
          <p:nvPr>
            <p:ph type="subTitle" sz="quarter" idx="1"/>
          </p:nvPr>
        </p:nvSpPr>
        <p:spPr/>
        <p:txBody>
          <a:bodyPr/>
          <a:lstStyle/>
          <a:p>
            <a:r>
              <a:rPr lang="en-US" i="1" dirty="0" smtClean="0"/>
              <a:t>Draft: March 23, 2015</a:t>
            </a:r>
            <a:endParaRPr lang="en-US"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the MRT be an Unincorporated Entity?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p:txBody>
          <a:bodyPr/>
          <a:lstStyle/>
          <a:p>
            <a:pPr lvl="1"/>
            <a:r>
              <a:rPr lang="en-US" sz="1800" dirty="0" smtClean="0"/>
              <a:t>The disadvantages of being organized as an unincorporated association include:</a:t>
            </a:r>
          </a:p>
          <a:p>
            <a:pPr lvl="2"/>
            <a:r>
              <a:rPr lang="en-US" sz="1600" dirty="0" smtClean="0"/>
              <a:t>Lack of a clear standard of care for directors </a:t>
            </a:r>
          </a:p>
          <a:p>
            <a:pPr lvl="2"/>
            <a:r>
              <a:rPr lang="en-US" sz="1600" dirty="0" smtClean="0"/>
              <a:t>Unsettled law in California on tort liability for members, directors and officers</a:t>
            </a:r>
          </a:p>
          <a:p>
            <a:pPr lvl="2"/>
            <a:r>
              <a:rPr lang="en-US" sz="1600" dirty="0" smtClean="0"/>
              <a:t>Reluctance of courts in California to intervene in internal disputes </a:t>
            </a:r>
          </a:p>
          <a:p>
            <a:pPr lvl="2"/>
            <a:r>
              <a:rPr lang="en-US" sz="1600" dirty="0" smtClean="0"/>
              <a:t>A number of non-U.S. jurisdictions do not recognize as legal entity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the MRT Exercise an </a:t>
            </a:r>
            <a:br>
              <a:rPr lang="en-US" dirty="0" smtClean="0"/>
            </a:br>
            <a:r>
              <a:rPr lang="en-US" dirty="0" smtClean="0"/>
              <a:t>Oversight Role?</a:t>
            </a:r>
            <a:endParaRPr lang="en-US" dirty="0"/>
          </a:p>
        </p:txBody>
      </p:sp>
      <p:sp>
        <p:nvSpPr>
          <p:cNvPr id="3" name="Content Placeholder 2"/>
          <p:cNvSpPr>
            <a:spLocks noGrp="1"/>
          </p:cNvSpPr>
          <p:nvPr>
            <p:ph idx="1"/>
          </p:nvPr>
        </p:nvSpPr>
        <p:spPr/>
        <p:txBody>
          <a:bodyPr/>
          <a:lstStyle/>
          <a:p>
            <a:r>
              <a:rPr lang="en-US" sz="2000" dirty="0" smtClean="0"/>
              <a:t>MRT as Members</a:t>
            </a:r>
          </a:p>
          <a:p>
            <a:pPr lvl="1"/>
            <a:r>
              <a:rPr lang="en-US" sz="1800" dirty="0" smtClean="0"/>
              <a:t>The MRT could be the members (or sole member, if MRT forms an entity and operates through that entity) of a non-profit corporation or an unincorporated association that contracts with ICANN (i.e., members of Contract Co.)</a:t>
            </a:r>
          </a:p>
          <a:p>
            <a:pPr lvl="1"/>
            <a:r>
              <a:rPr lang="en-US" sz="1800" dirty="0" smtClean="0"/>
              <a:t>As the members (or member) of Contract Co., MRT would have the power to elect the Board; they could also have approval rights over certain key matters, e.g., removal of Board members, which is a primary means of enforcing accountability, amendments to governance documents, and </a:t>
            </a:r>
            <a:r>
              <a:rPr lang="en-US" sz="1800" dirty="0" smtClean="0"/>
              <a:t>the transfer </a:t>
            </a:r>
            <a:r>
              <a:rPr lang="en-US" sz="1800" dirty="0" smtClean="0"/>
              <a:t>of all or substantially all the assets</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828800"/>
          </a:xfrm>
        </p:spPr>
        <p:txBody>
          <a:bodyPr/>
          <a:lstStyle/>
          <a:p>
            <a:r>
              <a:rPr lang="en-US" dirty="0" smtClean="0"/>
              <a:t>How Can the MRT Exercise an </a:t>
            </a:r>
            <a:br>
              <a:rPr lang="en-US" dirty="0" smtClean="0"/>
            </a:br>
            <a:r>
              <a:rPr lang="en-US" dirty="0" smtClean="0"/>
              <a:t>Oversight Role? </a:t>
            </a:r>
            <a:r>
              <a:rPr lang="en-US" sz="2000" dirty="0" smtClean="0"/>
              <a:t>(</a:t>
            </a:r>
            <a:r>
              <a:rPr lang="en-US" sz="2000" i="1" dirty="0" smtClean="0"/>
              <a:t>CONT’D</a:t>
            </a:r>
            <a:r>
              <a:rPr lang="en-US" sz="2000" dirty="0" smtClean="0"/>
              <a:t>) </a:t>
            </a:r>
            <a:r>
              <a:rPr lang="en-US" sz="2400" dirty="0" smtClean="0"/>
              <a:t/>
            </a:r>
            <a:br>
              <a:rPr lang="en-US" sz="2400" dirty="0" smtClean="0"/>
            </a:br>
            <a:endParaRPr lang="en-US" dirty="0"/>
          </a:p>
        </p:txBody>
      </p:sp>
      <p:sp>
        <p:nvSpPr>
          <p:cNvPr id="3" name="Content Placeholder 2"/>
          <p:cNvSpPr>
            <a:spLocks noGrp="1"/>
          </p:cNvSpPr>
          <p:nvPr>
            <p:ph idx="1"/>
          </p:nvPr>
        </p:nvSpPr>
        <p:spPr>
          <a:xfrm>
            <a:off x="457200" y="1447800"/>
            <a:ext cx="8181975" cy="4267200"/>
          </a:xfrm>
        </p:spPr>
        <p:txBody>
          <a:bodyPr/>
          <a:lstStyle/>
          <a:p>
            <a:r>
              <a:rPr lang="en-US" sz="2000" dirty="0" smtClean="0"/>
              <a:t>MRT as Board</a:t>
            </a:r>
          </a:p>
          <a:p>
            <a:pPr lvl="1"/>
            <a:r>
              <a:rPr lang="en-US" sz="1800" dirty="0" smtClean="0"/>
              <a:t>MRT could be the Board of Contract Co. </a:t>
            </a:r>
          </a:p>
          <a:p>
            <a:pPr lvl="1"/>
            <a:r>
              <a:rPr lang="en-US" sz="1800" dirty="0" smtClean="0"/>
              <a:t>MRT could be the Board of a newly created subsidiary of </a:t>
            </a:r>
            <a:r>
              <a:rPr lang="en-US" sz="1800" dirty="0" smtClean="0"/>
              <a:t>ICANN, </a:t>
            </a:r>
            <a:r>
              <a:rPr lang="en-US" sz="1800" dirty="0" smtClean="0"/>
              <a:t>if the IANA functions is placed into a subsidiary of ICANN, as in the integrated model </a:t>
            </a:r>
          </a:p>
          <a:p>
            <a:r>
              <a:rPr lang="en-US" sz="2000" dirty="0" smtClean="0"/>
              <a:t>MRT as Committee of the Board</a:t>
            </a:r>
          </a:p>
          <a:p>
            <a:pPr lvl="1"/>
            <a:r>
              <a:rPr lang="en-US" sz="1800" dirty="0" smtClean="0"/>
              <a:t>The MRT could be a committee to which the Board delegates certain responsibilities</a:t>
            </a:r>
          </a:p>
          <a:p>
            <a:pPr lvl="1"/>
            <a:r>
              <a:rPr lang="en-US" sz="1800" dirty="0" smtClean="0"/>
              <a:t>However, ultimate decision making would reside with the Board</a:t>
            </a:r>
          </a:p>
          <a:p>
            <a:r>
              <a:rPr lang="en-US" sz="2000" dirty="0" smtClean="0"/>
              <a:t>The MRT could be an independent third party with approval rights in a non-profit corporation over changes to articles and bylaws </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the MRT Override Decisions of the Board of a Contract Co.?</a:t>
            </a:r>
            <a:endParaRPr lang="en-US" dirty="0"/>
          </a:p>
        </p:txBody>
      </p:sp>
      <p:sp>
        <p:nvSpPr>
          <p:cNvPr id="3" name="Content Placeholder 2"/>
          <p:cNvSpPr>
            <a:spLocks noGrp="1"/>
          </p:cNvSpPr>
          <p:nvPr>
            <p:ph idx="1"/>
          </p:nvPr>
        </p:nvSpPr>
        <p:spPr/>
        <p:txBody>
          <a:bodyPr/>
          <a:lstStyle/>
          <a:p>
            <a:r>
              <a:rPr lang="en-US" sz="2000" dirty="0" smtClean="0"/>
              <a:t>Unless specific authority is provided to a person or entity in the articles and bylaws, and except as its discretion may otherwise be limited through the company’s contractual arrangements, a Board has broad discretion to manage and direct the affairs of the corporation in line with the mission described in the articles. </a:t>
            </a:r>
          </a:p>
          <a:p>
            <a:pPr lvl="1"/>
            <a:r>
              <a:rPr lang="en-US" sz="1800" dirty="0" smtClean="0"/>
              <a:t>The Board bears ultimate responsibility – and often liability – for corporate decisions </a:t>
            </a:r>
          </a:p>
          <a:p>
            <a:pPr lvl="1"/>
            <a:r>
              <a:rPr lang="en-US" sz="1800" dirty="0" smtClean="0"/>
              <a:t>The Board may </a:t>
            </a:r>
            <a:r>
              <a:rPr lang="en-US" sz="1800" dirty="0" smtClean="0"/>
              <a:t>generally delegate </a:t>
            </a:r>
            <a:r>
              <a:rPr lang="en-US" sz="1800" dirty="0" smtClean="0"/>
              <a:t>authority to others, but must provide oversight of the exercise of any powers that it delegates</a:t>
            </a:r>
          </a:p>
          <a:p>
            <a:pPr lvl="1"/>
            <a:r>
              <a:rPr lang="en-US" sz="1800" dirty="0" smtClean="0"/>
              <a:t>The </a:t>
            </a:r>
            <a:r>
              <a:rPr lang="en-US" sz="1800" dirty="0" smtClean="0"/>
              <a:t>Board member are fiduciaries </a:t>
            </a:r>
            <a:r>
              <a:rPr lang="en-US" sz="1800" dirty="0" smtClean="0"/>
              <a:t>and </a:t>
            </a:r>
            <a:r>
              <a:rPr lang="en-US" sz="1800" dirty="0" smtClean="0"/>
              <a:t>owe </a:t>
            </a:r>
            <a:r>
              <a:rPr lang="en-US" sz="1800" dirty="0" smtClean="0"/>
              <a:t>duties of care, loyalty and in a non-profit, obedience to the mission expressed in the articles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Can the MRT override decisions of the Board of a Contract Co.?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a:xfrm>
            <a:off x="504825" y="1752600"/>
            <a:ext cx="8181975" cy="4267200"/>
          </a:xfrm>
        </p:spPr>
        <p:txBody>
          <a:bodyPr/>
          <a:lstStyle/>
          <a:p>
            <a:r>
              <a:rPr lang="en-US" sz="2000" dirty="0" smtClean="0"/>
              <a:t>However, the MRT could exercise </a:t>
            </a:r>
            <a:r>
              <a:rPr lang="en-US" sz="2000" dirty="0" smtClean="0"/>
              <a:t>authority:</a:t>
            </a:r>
            <a:endParaRPr lang="en-US" sz="2000" dirty="0" smtClean="0"/>
          </a:p>
          <a:p>
            <a:pPr lvl="1"/>
            <a:r>
              <a:rPr lang="en-US" sz="1800" dirty="0" smtClean="0"/>
              <a:t>By itself being the Board of Contract Co. </a:t>
            </a:r>
          </a:p>
          <a:p>
            <a:pPr lvl="1"/>
            <a:r>
              <a:rPr lang="en-US" sz="1800" dirty="0" smtClean="0"/>
              <a:t>By being the member(s) of Contract Co. </a:t>
            </a:r>
          </a:p>
          <a:p>
            <a:pPr lvl="2"/>
            <a:r>
              <a:rPr lang="en-US" sz="1600" dirty="0" smtClean="0"/>
              <a:t>One of the primary powers of members is the power to elect directors</a:t>
            </a:r>
          </a:p>
          <a:p>
            <a:pPr lvl="2"/>
            <a:r>
              <a:rPr lang="en-US" sz="1600" dirty="0" smtClean="0"/>
              <a:t>Members would also have the right to vote on certain matters.  These voting rights would be outlined in the articles and bylaws of the corporation, as well as by statute</a:t>
            </a:r>
          </a:p>
          <a:p>
            <a:pPr lvl="2"/>
            <a:r>
              <a:rPr lang="en-US" sz="1600" dirty="0" smtClean="0"/>
              <a:t>The ability to elect or select directors provides an effective means of holding directors – and by extension the board – accountable to the interests of stakeholders.  This is particularly true where the board members serve short terms (e.g., one year terms)</a:t>
            </a:r>
          </a:p>
          <a:p>
            <a:pPr lvl="2"/>
            <a:r>
              <a:rPr lang="en-US" sz="1600" dirty="0" smtClean="0"/>
              <a:t>Members can also exercise a private right of action to enforce the terms of the corporation’s articles and bylaws </a:t>
            </a:r>
          </a:p>
          <a:p>
            <a:pPr lvl="2"/>
            <a:endParaRPr lang="en-US" sz="1600" dirty="0" smtClean="0"/>
          </a:p>
        </p:txBody>
      </p:sp>
      <p:sp>
        <p:nvSpPr>
          <p:cNvPr id="4" name="Slide Number Placeholder 3"/>
          <p:cNvSpPr>
            <a:spLocks noGrp="1"/>
          </p:cNvSpPr>
          <p:nvPr>
            <p:ph type="sldNum" sz="quarter" idx="10"/>
          </p:nvPr>
        </p:nvSpPr>
        <p:spPr/>
        <p:txBody>
          <a:bodyPr/>
          <a:lstStyle/>
          <a:p>
            <a:fld id="{3B98B2E8-6F2E-432B-AB20-A9FE6521067E}"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Can the MRT override decisions of the Board of a Contract Co.?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a:xfrm>
            <a:off x="504825" y="1752600"/>
            <a:ext cx="8181975" cy="4267200"/>
          </a:xfrm>
        </p:spPr>
        <p:txBody>
          <a:bodyPr/>
          <a:lstStyle/>
          <a:p>
            <a:pPr lvl="1"/>
            <a:r>
              <a:rPr lang="en-US" sz="1800" dirty="0" smtClean="0"/>
              <a:t>As a committee or group to which the Board of Contract Co. delegates duties</a:t>
            </a:r>
          </a:p>
          <a:p>
            <a:pPr lvl="1"/>
            <a:r>
              <a:rPr lang="en-US" sz="1800" dirty="0" smtClean="0"/>
              <a:t>Depending upon how organized, the ultimate authority resides with the Board, although certain powers may be reserved to the members or otherwise delegated</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905000"/>
          </a:xfrm>
        </p:spPr>
        <p:txBody>
          <a:bodyPr/>
          <a:lstStyle/>
          <a:p>
            <a:r>
              <a:rPr lang="en-US" sz="2800" dirty="0" smtClean="0"/>
              <a:t>Could ICANN (or Another Entity) Hold The Right to Act as the IANA Functions Operator in Trust?</a:t>
            </a:r>
            <a:endParaRPr lang="en-US" sz="2800" dirty="0"/>
          </a:p>
        </p:txBody>
      </p:sp>
      <p:sp>
        <p:nvSpPr>
          <p:cNvPr id="3" name="Content Placeholder 2"/>
          <p:cNvSpPr>
            <a:spLocks noGrp="1"/>
          </p:cNvSpPr>
          <p:nvPr>
            <p:ph idx="1"/>
          </p:nvPr>
        </p:nvSpPr>
        <p:spPr>
          <a:xfrm>
            <a:off x="504825" y="1828800"/>
            <a:ext cx="8181975" cy="4191000"/>
          </a:xfrm>
        </p:spPr>
        <p:txBody>
          <a:bodyPr/>
          <a:lstStyle/>
          <a:p>
            <a:r>
              <a:rPr lang="en-US" sz="2000" dirty="0" smtClean="0"/>
              <a:t>Trust overview</a:t>
            </a:r>
          </a:p>
          <a:p>
            <a:pPr lvl="1"/>
            <a:r>
              <a:rPr lang="en-US" sz="1800" dirty="0" smtClean="0"/>
              <a:t>A trust is a fiduciary relationship with respect to property in which one person (the trustee) holds legal title to the property, subject to an equitable title held by another (the beneficiary); the creator of the trust is called the settlor</a:t>
            </a:r>
          </a:p>
          <a:p>
            <a:pPr lvl="1"/>
            <a:r>
              <a:rPr lang="en-US" sz="1800" dirty="0" smtClean="0"/>
              <a:t>Is a trust a viable structure?</a:t>
            </a:r>
            <a:endParaRPr lang="en-US" dirty="0" smtClean="0"/>
          </a:p>
          <a:p>
            <a:pPr lvl="2"/>
            <a:r>
              <a:rPr lang="en-US" sz="1600" dirty="0" smtClean="0"/>
              <a:t>A trust structure is legally feasible as a method for ICANN or another entity to hold the right to act as the IANA Functions Operator </a:t>
            </a:r>
            <a:r>
              <a:rPr lang="en-US" sz="1600" i="1" dirty="0" smtClean="0"/>
              <a:t>[internal solution]</a:t>
            </a:r>
            <a:endParaRPr lang="en-US" sz="1600" dirty="0" smtClean="0"/>
          </a:p>
          <a:p>
            <a:pPr lvl="2"/>
            <a:r>
              <a:rPr lang="en-US" sz="1600" dirty="0" smtClean="0"/>
              <a:t>A trust could also replace Contract Co. as the party contracting with the IANA Functions Operator </a:t>
            </a:r>
            <a:r>
              <a:rPr lang="en-US" sz="1600" i="1" dirty="0" smtClean="0"/>
              <a:t>[external solution]</a:t>
            </a:r>
            <a:endParaRPr lang="en-US" sz="1600" dirty="0" smtClean="0"/>
          </a:p>
          <a:p>
            <a:pPr lvl="2">
              <a:buNone/>
            </a:pPr>
            <a:r>
              <a:rPr lang="en-US" sz="1600" dirty="0" smtClean="0"/>
              <a:t> </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76400"/>
          </a:xfrm>
        </p:spPr>
        <p:txBody>
          <a:bodyPr/>
          <a:lstStyle/>
          <a:p>
            <a:r>
              <a:rPr lang="en-US" sz="2800" dirty="0" smtClean="0"/>
              <a:t>Could ICANN (or Another Entity) Hold The Right to Act as the IANA Functions Operator in Trust? </a:t>
            </a:r>
            <a:r>
              <a:rPr lang="en-US" sz="2000" dirty="0" smtClean="0"/>
              <a:t>(</a:t>
            </a:r>
            <a:r>
              <a:rPr lang="en-US" sz="2000" i="1" dirty="0" smtClean="0"/>
              <a:t>CONT’D</a:t>
            </a:r>
            <a:r>
              <a:rPr lang="en-US" sz="2000" dirty="0" smtClean="0"/>
              <a:t>) </a:t>
            </a:r>
            <a:endParaRPr lang="en-US" sz="2000" dirty="0"/>
          </a:p>
        </p:txBody>
      </p:sp>
      <p:sp>
        <p:nvSpPr>
          <p:cNvPr id="3" name="Content Placeholder 2"/>
          <p:cNvSpPr>
            <a:spLocks noGrp="1"/>
          </p:cNvSpPr>
          <p:nvPr>
            <p:ph idx="1"/>
          </p:nvPr>
        </p:nvSpPr>
        <p:spPr>
          <a:xfrm>
            <a:off x="504825" y="1676400"/>
            <a:ext cx="8181975" cy="4343400"/>
          </a:xfrm>
        </p:spPr>
        <p:txBody>
          <a:bodyPr/>
          <a:lstStyle/>
          <a:p>
            <a:pPr lvl="1"/>
            <a:r>
              <a:rPr lang="en-US" sz="1800" dirty="0" smtClean="0"/>
              <a:t>In the trust context, the primary difference between the external and internal solutions is the identity of the trustee </a:t>
            </a:r>
          </a:p>
          <a:p>
            <a:pPr lvl="2"/>
            <a:r>
              <a:rPr lang="en-US" sz="1600" dirty="0" smtClean="0"/>
              <a:t>In the external solution, there is a Board of Trustees comprised of members of the multistakeholder community</a:t>
            </a:r>
          </a:p>
          <a:p>
            <a:pPr lvl="2"/>
            <a:r>
              <a:rPr lang="en-US" sz="1600" dirty="0" smtClean="0"/>
              <a:t>In the internal solution, the trustee is ICANN, with appropriate accountability mechanisms, such as a trust protector’s authority to “regulate” the trustee</a:t>
            </a:r>
          </a:p>
          <a:p>
            <a:pPr lvl="1"/>
            <a:r>
              <a:rPr lang="en-US" sz="1800" dirty="0" smtClean="0"/>
              <a:t>A trust cannot be created without trust property</a:t>
            </a:r>
          </a:p>
          <a:p>
            <a:pPr lvl="2"/>
            <a:r>
              <a:rPr lang="en-US" sz="1600" dirty="0" smtClean="0"/>
              <a:t>The right to act as the IANA Functions Operator should be a cognizable property right (although an argument could be made that the NTIA’s right to designate the IANA Functions Operator is not inherently exclusive to the NTIA)</a:t>
            </a:r>
          </a:p>
          <a:p>
            <a:pPr lvl="2"/>
            <a:r>
              <a:rPr lang="en-US" sz="1600" dirty="0" smtClean="0"/>
              <a:t>The NTIA contract itself (or a new contract replacing that contract) should also be a cognizable property right</a:t>
            </a:r>
          </a:p>
          <a:p>
            <a:pPr lvl="2"/>
            <a:r>
              <a:rPr lang="en-US" sz="1600" dirty="0" smtClean="0"/>
              <a:t>A California non-profit corporation can act as trustee, so ICANN could hold this right as trustee (as could another entity)</a:t>
            </a:r>
          </a:p>
          <a:p>
            <a:pPr lvl="2"/>
            <a:endParaRPr lang="en-US" sz="16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7526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981200"/>
            <a:ext cx="8181975" cy="4038600"/>
          </a:xfrm>
        </p:spPr>
        <p:txBody>
          <a:bodyPr/>
          <a:lstStyle/>
          <a:p>
            <a:pPr lvl="1"/>
            <a:r>
              <a:rPr lang="en-US" sz="1800" dirty="0" smtClean="0"/>
              <a:t>A trust must have one or more beneficiaries </a:t>
            </a:r>
          </a:p>
          <a:p>
            <a:pPr lvl="2"/>
            <a:r>
              <a:rPr lang="en-US" sz="1600" dirty="0" smtClean="0"/>
              <a:t>Charitable trusts may have indefinite beneficiaries (e.g., a community)</a:t>
            </a:r>
          </a:p>
          <a:p>
            <a:pPr lvl="2"/>
            <a:r>
              <a:rPr lang="en-US" sz="1600" dirty="0" smtClean="0"/>
              <a:t>Defining the beneficiaries of a trust is important because it determines to whom fiduciary duties are owed</a:t>
            </a:r>
          </a:p>
          <a:p>
            <a:pPr lvl="2"/>
            <a:r>
              <a:rPr lang="en-US" sz="1600" dirty="0" smtClean="0"/>
              <a:t>State attorney general has right to enforce in a charitable trust; question as to who enforces outside the U.S.</a:t>
            </a:r>
          </a:p>
          <a:p>
            <a:pPr lvl="1"/>
            <a:r>
              <a:rPr lang="en-US" sz="1800" dirty="0" smtClean="0"/>
              <a:t>Features of a trust:</a:t>
            </a:r>
          </a:p>
          <a:p>
            <a:pPr lvl="2"/>
            <a:r>
              <a:rPr lang="en-US" sz="1600" dirty="0" smtClean="0"/>
              <a:t>May or may not need to register with a state court (California does not have such a requirement)</a:t>
            </a:r>
          </a:p>
          <a:p>
            <a:pPr lvl="2"/>
            <a:r>
              <a:rPr lang="en-US" sz="1600" dirty="0" smtClean="0"/>
              <a:t>Is not a recognized legal entity in all jurisdictions (e.g., civil law jurisdictions, as a general matter, subject to exceptions)</a:t>
            </a:r>
          </a:p>
        </p:txBody>
      </p:sp>
      <p:sp>
        <p:nvSpPr>
          <p:cNvPr id="4" name="Slide Number Placeholder 3"/>
          <p:cNvSpPr>
            <a:spLocks noGrp="1"/>
          </p:cNvSpPr>
          <p:nvPr>
            <p:ph type="sldNum" sz="quarter" idx="10"/>
          </p:nvPr>
        </p:nvSpPr>
        <p:spPr/>
        <p:txBody>
          <a:bodyPr/>
          <a:lstStyle/>
          <a:p>
            <a:fld id="{3B98B2E8-6F2E-432B-AB20-A9FE6521067E}"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764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905000"/>
            <a:ext cx="8181975" cy="4114800"/>
          </a:xfrm>
        </p:spPr>
        <p:txBody>
          <a:bodyPr/>
          <a:lstStyle/>
          <a:p>
            <a:pPr lvl="2"/>
            <a:r>
              <a:rPr lang="en-US" sz="1600" dirty="0" smtClean="0"/>
              <a:t>May enter into a contract and sue or be sued</a:t>
            </a:r>
          </a:p>
          <a:p>
            <a:pPr lvl="2"/>
            <a:r>
              <a:rPr lang="en-US" sz="1600" dirty="0" smtClean="0"/>
              <a:t>May have a Board of Trustees; it would not have to be incorporated</a:t>
            </a:r>
          </a:p>
          <a:p>
            <a:pPr lvl="1"/>
            <a:r>
              <a:rPr lang="en-US" sz="1800" smtClean="0"/>
              <a:t>Trustee </a:t>
            </a:r>
            <a:r>
              <a:rPr lang="en-US" sz="1800" dirty="0" smtClean="0"/>
              <a:t>has liability in the event of willful misconduct, but can otherwise be indemnified</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Qualifications</a:t>
            </a:r>
            <a:endParaRPr lang="en-US" dirty="0"/>
          </a:p>
        </p:txBody>
      </p:sp>
      <p:sp>
        <p:nvSpPr>
          <p:cNvPr id="7" name="Content Placeholder 6"/>
          <p:cNvSpPr>
            <a:spLocks noGrp="1"/>
          </p:cNvSpPr>
          <p:nvPr>
            <p:ph idx="1"/>
          </p:nvPr>
        </p:nvSpPr>
        <p:spPr>
          <a:xfrm>
            <a:off x="504825" y="1143000"/>
            <a:ext cx="8181975" cy="4876800"/>
          </a:xfrm>
        </p:spPr>
        <p:txBody>
          <a:bodyPr/>
          <a:lstStyle/>
          <a:p>
            <a:r>
              <a:rPr lang="en-US" sz="1500" i="1" dirty="0" smtClean="0"/>
              <a:t>On March 18, 2015, Sidley Austin LLP provided a set of preliminary responses to questions posed by CWG that have arisen as the CWG has worked to develop proposals for the transition of NTIA’s oversight of the IANA functions.   We have received a supplemental set of questions related to proposals for a “hybrid/integrated model.”  We are in the process of responding to this second set of questions.   </a:t>
            </a:r>
          </a:p>
          <a:p>
            <a:r>
              <a:rPr lang="en-US" sz="1500" i="1" dirty="0" smtClean="0"/>
              <a:t>These slides summarize the information we provided in our response to CWG’s first set of questions, but we have reordered the information along the lines of the proposals that we understand CWG is considering.  To aid in the discussion, we have also included information regarding the hybrid/integrated model.</a:t>
            </a:r>
          </a:p>
          <a:p>
            <a:r>
              <a:rPr lang="en-US" sz="1500" i="1" dirty="0" smtClean="0"/>
              <a:t>Please note that, as with our preliminary responses, these slides summarize technical legal information in a generalized form in keeping with the general level of the questions posed. This information is provided for the benefit of the CWG, to help facilitate its consideration of the transition proposals that have been described to us, and should not be relied upon by any other persons or for any other purpose. </a:t>
            </a:r>
          </a:p>
          <a:p>
            <a:r>
              <a:rPr lang="en-US" sz="1500" i="1" dirty="0" smtClean="0"/>
              <a:t>These slides reflect, in summary form, Sidley’s preliminary independent reactions regarding the questions posed by CWG, and have not been reviewed by any third parties</a:t>
            </a:r>
            <a:r>
              <a:rPr lang="en-US" sz="1200" i="1" dirty="0" smtClean="0"/>
              <a:t>.</a:t>
            </a:r>
          </a:p>
        </p:txBody>
      </p:sp>
      <p:sp>
        <p:nvSpPr>
          <p:cNvPr id="4" name="Slide Number Placeholder 3"/>
          <p:cNvSpPr>
            <a:spLocks noGrp="1"/>
          </p:cNvSpPr>
          <p:nvPr>
            <p:ph type="sldNum" sz="quarter" idx="10"/>
          </p:nvPr>
        </p:nvSpPr>
        <p:spPr/>
        <p:txBody>
          <a:bodyPr/>
          <a:lstStyle/>
          <a:p>
            <a:fld id="{3B98B2E8-6F2E-432B-AB20-A9FE6521067E}"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825" y="2057400"/>
            <a:ext cx="8181975" cy="3962400"/>
          </a:xfrm>
        </p:spPr>
        <p:txBody>
          <a:bodyPr/>
          <a:lstStyle/>
          <a:p>
            <a:pPr lvl="1"/>
            <a:r>
              <a:rPr lang="en-US" dirty="0" smtClean="0"/>
              <a:t>Is a trust “Guardian” recognized under California law?</a:t>
            </a:r>
          </a:p>
          <a:p>
            <a:pPr lvl="2"/>
            <a:r>
              <a:rPr lang="en-US" sz="1600" dirty="0" smtClean="0"/>
              <a:t>Some </a:t>
            </a:r>
            <a:r>
              <a:rPr lang="en-US" sz="1600" dirty="0" smtClean="0"/>
              <a:t>U.S. jurisdictions have concept of trust protector:  one or more persons or entities are given limited authority to engage in specified actions, such as the power to remove and replace the </a:t>
            </a:r>
            <a:r>
              <a:rPr lang="en-US" sz="1600" dirty="0" smtClean="0"/>
              <a:t>trustee</a:t>
            </a:r>
          </a:p>
          <a:p>
            <a:pPr lvl="2"/>
            <a:r>
              <a:rPr lang="en-US" sz="1600" dirty="0" smtClean="0"/>
              <a:t>California does not have a trust protector statute, but trust protectors are employed in California trust </a:t>
            </a:r>
          </a:p>
          <a:p>
            <a:pPr lvl="2"/>
            <a:r>
              <a:rPr lang="en-US" sz="1600" dirty="0" smtClean="0"/>
              <a:t>MRT </a:t>
            </a:r>
            <a:r>
              <a:rPr lang="en-US" sz="1600" dirty="0" smtClean="0"/>
              <a:t>could exercise oversight as a trust protector</a:t>
            </a:r>
          </a:p>
          <a:p>
            <a:endParaRPr lang="en-US" dirty="0" smtClean="0"/>
          </a:p>
          <a:p>
            <a:endParaRPr lang="en-US" dirty="0"/>
          </a:p>
        </p:txBody>
      </p:sp>
      <p:sp>
        <p:nvSpPr>
          <p:cNvPr id="4" name="Title 1"/>
          <p:cNvSpPr>
            <a:spLocks noGrp="1"/>
          </p:cNvSpPr>
          <p:nvPr>
            <p:ph type="title"/>
          </p:nvPr>
        </p:nvSpPr>
        <p:spPr>
          <a:xfrm>
            <a:off x="504825" y="152400"/>
            <a:ext cx="8135938" cy="19050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5" name="Slide Number Placeholder 4"/>
          <p:cNvSpPr>
            <a:spLocks noGrp="1"/>
          </p:cNvSpPr>
          <p:nvPr>
            <p:ph type="sldNum" sz="quarter" idx="10"/>
          </p:nvPr>
        </p:nvSpPr>
        <p:spPr/>
        <p:txBody>
          <a:bodyPr/>
          <a:lstStyle/>
          <a:p>
            <a:fld id="{3B98B2E8-6F2E-432B-AB20-A9FE6521067E}"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Organization Structure</a:t>
            </a:r>
            <a:endParaRPr lang="en-US" dirty="0"/>
          </a:p>
        </p:txBody>
      </p:sp>
      <p:sp>
        <p:nvSpPr>
          <p:cNvPr id="3" name="Content Placeholder 2"/>
          <p:cNvSpPr>
            <a:spLocks noGrp="1"/>
          </p:cNvSpPr>
          <p:nvPr>
            <p:ph idx="1"/>
          </p:nvPr>
        </p:nvSpPr>
        <p:spPr/>
        <p:txBody>
          <a:bodyPr/>
          <a:lstStyle/>
          <a:p>
            <a:r>
              <a:rPr lang="en-US" sz="1800" dirty="0" smtClean="0"/>
              <a:t>Could the functions of Contract Co. be undertaken  by an Internet Community Association?</a:t>
            </a:r>
          </a:p>
          <a:p>
            <a:pPr lvl="1"/>
            <a:r>
              <a:rPr lang="en-US" sz="1800" dirty="0" smtClean="0"/>
              <a:t>An ICA could be organized as an unincorporated association</a:t>
            </a:r>
          </a:p>
          <a:p>
            <a:pPr lvl="1"/>
            <a:r>
              <a:rPr lang="en-US" sz="1800" dirty="0" smtClean="0"/>
              <a:t>As noted above, it would have the power to enter into contracts and to sue and be sued.  Other advantages or disadvantages of an unincorporated association are discussed above as well.</a:t>
            </a:r>
          </a:p>
          <a:p>
            <a:r>
              <a:rPr lang="en-US" sz="1800" dirty="0" smtClean="0"/>
              <a:t>The ICA as an unincorporated association could be a party to an MOU, but note that an MOU is generally a non-binding (and therefore not enforceable) agreement of terms, rather than a contract.  It could also be a party to a contract, which would be binding and enforceable by its beneficiaries.  </a:t>
            </a:r>
          </a:p>
          <a:p>
            <a:r>
              <a:rPr lang="en-US" sz="1800" dirty="0" smtClean="0"/>
              <a:t>The ICA would not be any less of a legal target than a Contract Co.</a:t>
            </a:r>
            <a:endParaRPr lang="en-US" sz="18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endParaRPr lang="en-US" dirty="0"/>
          </a:p>
        </p:txBody>
      </p:sp>
      <p:sp>
        <p:nvSpPr>
          <p:cNvPr id="3" name="Content Placeholder 2"/>
          <p:cNvSpPr>
            <a:spLocks noGrp="1"/>
          </p:cNvSpPr>
          <p:nvPr>
            <p:ph idx="1"/>
          </p:nvPr>
        </p:nvSpPr>
        <p:spPr>
          <a:xfrm>
            <a:off x="533400" y="1066800"/>
            <a:ext cx="8181975" cy="4572000"/>
          </a:xfrm>
        </p:spPr>
        <p:txBody>
          <a:bodyPr/>
          <a:lstStyle/>
          <a:p>
            <a:pPr marL="0" indent="0">
              <a:buNone/>
            </a:pPr>
            <a:r>
              <a:rPr lang="en-US" sz="2000" i="1" dirty="0" smtClean="0"/>
              <a:t>Note that these are summary responses.  Answers to the specific supplemental questions to follow.</a:t>
            </a:r>
            <a:endParaRPr lang="en-US" sz="2400" i="1" dirty="0" smtClean="0"/>
          </a:p>
          <a:p>
            <a:r>
              <a:rPr lang="en-US" sz="2000" dirty="0" smtClean="0"/>
              <a:t>Structural Considerations</a:t>
            </a:r>
          </a:p>
          <a:p>
            <a:pPr lvl="1"/>
            <a:r>
              <a:rPr lang="en-US" sz="1800" dirty="0" smtClean="0"/>
              <a:t>IANA staff from </a:t>
            </a:r>
            <a:r>
              <a:rPr lang="en-US" sz="1800" dirty="0" smtClean="0"/>
              <a:t>ICANN </a:t>
            </a:r>
            <a:r>
              <a:rPr lang="en-US" sz="1800" dirty="0" smtClean="0"/>
              <a:t>and IANA administrator functions would be organized into a separate legally recognizable entity (PTI)</a:t>
            </a:r>
          </a:p>
          <a:p>
            <a:pPr lvl="1"/>
            <a:r>
              <a:rPr lang="en-US" sz="1800" dirty="0" smtClean="0"/>
              <a:t>PTI as unincorporated association</a:t>
            </a:r>
          </a:p>
          <a:p>
            <a:pPr lvl="2"/>
            <a:r>
              <a:rPr lang="en-US" sz="1600" dirty="0" smtClean="0"/>
              <a:t>Would have greater flexibility and less formality in how it is organized.  </a:t>
            </a:r>
          </a:p>
          <a:p>
            <a:pPr lvl="2"/>
            <a:r>
              <a:rPr lang="en-US" sz="1600" dirty="0" smtClean="0"/>
              <a:t>But disadvantages of “unincorporated association” necessitates need for members to be non-profit corporation(s)</a:t>
            </a:r>
          </a:p>
          <a:p>
            <a:pPr lvl="1"/>
            <a:r>
              <a:rPr lang="en-US" sz="1800" dirty="0" smtClean="0"/>
              <a:t>The Community Board could be the “Board of Directors” of PTI, even if ICANN is the sole member</a:t>
            </a:r>
            <a:endParaRPr lang="en-US" dirty="0" smtClean="0"/>
          </a:p>
          <a:p>
            <a:pPr lvl="1">
              <a:buNone/>
            </a:pP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sz="2000" dirty="0" smtClean="0"/>
              <a:t>Accountability and Independence</a:t>
            </a:r>
          </a:p>
          <a:p>
            <a:pPr lvl="1"/>
            <a:r>
              <a:rPr lang="en-US" sz="1800" dirty="0" smtClean="0"/>
              <a:t>PTI as a true stand-alone entity has the most perceived independence  </a:t>
            </a:r>
          </a:p>
          <a:p>
            <a:pPr lvl="2"/>
            <a:r>
              <a:rPr lang="en-US" sz="1600" dirty="0" smtClean="0"/>
              <a:t>Consider organizing as a non-profit corporation.  Most legal protection for the individuals, well-understood fiduciary duties, and the strongest entity for enforcing rights internationally.</a:t>
            </a:r>
          </a:p>
          <a:p>
            <a:pPr lvl="2"/>
            <a:r>
              <a:rPr lang="en-US" sz="1600" dirty="0" smtClean="0"/>
              <a:t>Added complexity and formality.  Necessitates additional organizations and potential layers of governance structure to reflect the interests of the community.  Potential for indirect capture one level removed.</a:t>
            </a:r>
          </a:p>
        </p:txBody>
      </p:sp>
      <p:sp>
        <p:nvSpPr>
          <p:cNvPr id="4" name="Slide Number Placeholder 3"/>
          <p:cNvSpPr>
            <a:spLocks noGrp="1"/>
          </p:cNvSpPr>
          <p:nvPr>
            <p:ph type="sldNum" sz="quarter" idx="10"/>
          </p:nvPr>
        </p:nvSpPr>
        <p:spPr/>
        <p:txBody>
          <a:bodyPr/>
          <a:lstStyle/>
          <a:p>
            <a:fld id="{3B98B2E8-6F2E-432B-AB20-A9FE6521067E}"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dirty="0" smtClean="0"/>
              <a:t>Accountability and Independence </a:t>
            </a:r>
            <a:r>
              <a:rPr lang="en-US" i="1" dirty="0" smtClean="0"/>
              <a:t>(cont’d)</a:t>
            </a:r>
          </a:p>
          <a:p>
            <a:pPr lvl="1"/>
            <a:r>
              <a:rPr lang="en-US" sz="1800" dirty="0" smtClean="0"/>
              <a:t>PTI as an Affiliate, of ICANN </a:t>
            </a:r>
            <a:r>
              <a:rPr lang="en-US" sz="1800" dirty="0" smtClean="0"/>
              <a:t>and/or policy </a:t>
            </a:r>
            <a:r>
              <a:rPr lang="en-US" sz="1800" dirty="0" smtClean="0"/>
              <a:t>organizations (ICANN, IETF and RIRs)</a:t>
            </a:r>
          </a:p>
          <a:p>
            <a:pPr lvl="2"/>
            <a:r>
              <a:rPr lang="en-US" sz="1600" dirty="0" smtClean="0"/>
              <a:t>Could be an unincorporated association if the members are non-profit corporations.  Greater flexibility, less statutory formality</a:t>
            </a:r>
          </a:p>
          <a:p>
            <a:pPr lvl="2"/>
            <a:r>
              <a:rPr lang="en-US" sz="1600" dirty="0" smtClean="0"/>
              <a:t>Could be a contracting party for IANA functions through </a:t>
            </a:r>
            <a:r>
              <a:rPr lang="en-US" sz="1600" dirty="0" smtClean="0"/>
              <a:t>SSA</a:t>
            </a:r>
            <a:endParaRPr lang="en-US" sz="1600" dirty="0" smtClean="0"/>
          </a:p>
          <a:p>
            <a:pPr lvl="2"/>
            <a:r>
              <a:rPr lang="en-US" sz="1600" dirty="0" smtClean="0"/>
              <a:t>Community Board could be the Board of Directors of PTI</a:t>
            </a:r>
          </a:p>
          <a:p>
            <a:pPr lvl="2"/>
            <a:r>
              <a:rPr lang="en-US" sz="1600" dirty="0" smtClean="0"/>
              <a:t>Perceptions of capture may be greater, but practical protections can be established</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a:xfrm>
            <a:off x="504825" y="1219200"/>
            <a:ext cx="8181975" cy="4800600"/>
          </a:xfrm>
        </p:spPr>
        <p:txBody>
          <a:bodyPr/>
          <a:lstStyle/>
          <a:p>
            <a:r>
              <a:rPr lang="en-US" sz="2000" dirty="0" smtClean="0"/>
              <a:t>Antitrust</a:t>
            </a:r>
          </a:p>
          <a:p>
            <a:pPr lvl="1"/>
            <a:r>
              <a:rPr lang="en-US" sz="1800" i="1" dirty="0" smtClean="0"/>
              <a:t>Per se</a:t>
            </a:r>
            <a:r>
              <a:rPr lang="en-US" sz="1800" dirty="0" smtClean="0"/>
              <a:t> illegal cartel exists if combination of competitors or potential competitors join together to fix prices, restrict output, rig bids or allocate markets, customers or territories</a:t>
            </a:r>
          </a:p>
          <a:p>
            <a:pPr lvl="1"/>
            <a:r>
              <a:rPr lang="en-US" sz="1800" dirty="0" smtClean="0"/>
              <a:t>While the registries may be competitors, the purposes of the CSC and MRT are legitimate and pro-competitive</a:t>
            </a:r>
          </a:p>
          <a:p>
            <a:pPr lvl="1"/>
            <a:r>
              <a:rPr lang="en-US" sz="1800" dirty="0" smtClean="0"/>
              <a:t>CSC and MRT should adopt formal antitrust/competition guidelines and their meetings should be attended by antitrust counsel</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Other Considerations</a:t>
            </a:r>
            <a:br>
              <a:rPr lang="en-US" dirty="0" smtClean="0"/>
            </a:br>
            <a:r>
              <a:rPr lang="en-US" sz="2000" dirty="0" smtClean="0"/>
              <a:t>(</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295400"/>
            <a:ext cx="8181975" cy="4724400"/>
          </a:xfrm>
        </p:spPr>
        <p:txBody>
          <a:bodyPr/>
          <a:lstStyle/>
          <a:p>
            <a:r>
              <a:rPr lang="en-US" sz="2000" dirty="0" smtClean="0"/>
              <a:t>Bankruptcy and financial liability</a:t>
            </a:r>
          </a:p>
          <a:p>
            <a:pPr lvl="1"/>
            <a:r>
              <a:rPr lang="en-US" sz="1800" dirty="0" smtClean="0"/>
              <a:t>Can bankruptcy of Contract Co. be prevented?</a:t>
            </a:r>
          </a:p>
          <a:p>
            <a:pPr lvl="2"/>
            <a:r>
              <a:rPr lang="en-US" sz="1600" dirty="0" smtClean="0"/>
              <a:t>Contract Co. would not be subject to involuntary bankruptcy proceedings under U.S. federal law if the entity “is not a moneyed, business or commercial corporation.”  If Contract Co. falls within this exclusion, it would not be subject to involuntary bankruptcy proceedings under U.S. federal law</a:t>
            </a:r>
          </a:p>
          <a:p>
            <a:pPr lvl="2"/>
            <a:r>
              <a:rPr lang="en-US" sz="1600" dirty="0" smtClean="0"/>
              <a:t>Contract Co. could still be subject to involuntary bankruptcy proceedings under state law</a:t>
            </a:r>
          </a:p>
          <a:p>
            <a:pPr lvl="2"/>
            <a:r>
              <a:rPr lang="en-US" sz="1600" dirty="0" smtClean="0"/>
              <a:t>If a bankruptcy proceeding were initiated, the assets of the entity would be part of the “estate” that may be available to satisfy claims of creditors</a:t>
            </a:r>
          </a:p>
          <a:p>
            <a:pPr lvl="1"/>
            <a:r>
              <a:rPr lang="en-US" sz="1800" dirty="0" smtClean="0"/>
              <a:t>Can the financial liability of Contract Co. be limited?</a:t>
            </a:r>
          </a:p>
          <a:p>
            <a:pPr lvl="2"/>
            <a:r>
              <a:rPr lang="en-US" sz="1600" dirty="0" smtClean="0"/>
              <a:t>There is no mechanism to limit the financial liability of Contract Co., other than the operational means which is to ensure that Contract Co. has limited operations and does not take on liabilities it cannot satisfy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Other Considerations</a:t>
            </a:r>
            <a:r>
              <a:rPr lang="en-US" b="1" dirty="0" smtClean="0"/>
              <a:t/>
            </a:r>
            <a:br>
              <a:rPr lang="en-US" b="1" dirty="0" smtClean="0"/>
            </a:br>
            <a:r>
              <a:rPr lang="en-US" sz="2000" dirty="0" smtClean="0"/>
              <a:t>(</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sz="2000" dirty="0" smtClean="0"/>
              <a:t>Protection from litigation</a:t>
            </a:r>
          </a:p>
          <a:p>
            <a:pPr lvl="1"/>
            <a:r>
              <a:rPr lang="en-US" sz="1800" dirty="0" smtClean="0"/>
              <a:t>Any legal entities created in this transition, whether a non-profit corporation, an unincorporated association or a trust cannot be completely protected from litigation.  However, individuals can generally be protected provided they are acting in good faith and lawfully through exculpatory provisions, indemnification agreements and/or insurance </a:t>
            </a:r>
          </a:p>
          <a:p>
            <a:r>
              <a:rPr lang="en-US" sz="2000" dirty="0" smtClean="0"/>
              <a:t>Contractual indemnification</a:t>
            </a:r>
          </a:p>
          <a:p>
            <a:pPr lvl="1"/>
            <a:r>
              <a:rPr lang="en-US" sz="1800" dirty="0" smtClean="0"/>
              <a:t>One party can indemnify the other for costs of litigation</a:t>
            </a:r>
          </a:p>
          <a:p>
            <a:pPr lvl="1"/>
            <a:r>
              <a:rPr lang="en-US" sz="1800" dirty="0" smtClean="0"/>
              <a:t>A determination that a contract is invalid is not dispositive of whether an indemnification provision would be enforceable.  One would have to look behind it to the reasons why and the culpability of the entity or individuals in that determination.</a:t>
            </a:r>
            <a:endParaRPr lang="en-US" sz="18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27</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lvl="0"/>
            <a:r>
              <a:rPr lang="en-US" dirty="0" smtClean="0"/>
              <a:t>Proposed Structures</a:t>
            </a:r>
            <a:endParaRPr lang="en-US" dirty="0"/>
          </a:p>
        </p:txBody>
      </p:sp>
      <p:sp>
        <p:nvSpPr>
          <p:cNvPr id="7" name="Content Placeholder 6"/>
          <p:cNvSpPr>
            <a:spLocks noGrp="1"/>
          </p:cNvSpPr>
          <p:nvPr>
            <p:ph idx="1"/>
          </p:nvPr>
        </p:nvSpPr>
        <p:spPr>
          <a:xfrm>
            <a:off x="504825" y="1143000"/>
            <a:ext cx="8181975" cy="4876800"/>
          </a:xfrm>
        </p:spPr>
        <p:txBody>
          <a:bodyPr/>
          <a:lstStyle/>
          <a:p>
            <a:r>
              <a:rPr lang="en-US" dirty="0" smtClean="0"/>
              <a:t>External Solutions</a:t>
            </a:r>
          </a:p>
          <a:p>
            <a:pPr lvl="1"/>
            <a:r>
              <a:rPr lang="en-US" dirty="0" smtClean="0"/>
              <a:t>Contract Co.</a:t>
            </a:r>
          </a:p>
          <a:p>
            <a:pPr lvl="1"/>
            <a:r>
              <a:rPr lang="en-US" dirty="0" smtClean="0"/>
              <a:t>Trust</a:t>
            </a:r>
          </a:p>
          <a:p>
            <a:r>
              <a:rPr lang="en-US" dirty="0" smtClean="0"/>
              <a:t>Internal Solutions</a:t>
            </a:r>
          </a:p>
          <a:p>
            <a:pPr lvl="1"/>
            <a:r>
              <a:rPr lang="en-US" dirty="0" smtClean="0"/>
              <a:t>Governance solution (e.g., Golden Bylaw, Special Committee)</a:t>
            </a:r>
          </a:p>
          <a:p>
            <a:pPr lvl="1"/>
            <a:r>
              <a:rPr lang="en-US" dirty="0" smtClean="0"/>
              <a:t>Trust</a:t>
            </a:r>
          </a:p>
          <a:p>
            <a:r>
              <a:rPr lang="en-US" dirty="0" smtClean="0"/>
              <a:t>Hybrid/Integrated Model</a:t>
            </a:r>
          </a:p>
          <a:p>
            <a:pPr lvl="1"/>
            <a:r>
              <a:rPr lang="en-US" dirty="0" smtClean="0"/>
              <a:t>IANA subsidiary (“affiliate”) of ICANN</a:t>
            </a:r>
          </a:p>
          <a:p>
            <a:pPr lvl="1"/>
            <a:r>
              <a:rPr lang="en-US" dirty="0" smtClean="0"/>
              <a:t>IANA shared services agreements</a:t>
            </a:r>
          </a:p>
          <a:p>
            <a:pPr lvl="1"/>
            <a:r>
              <a:rPr lang="en-US" dirty="0" smtClean="0"/>
              <a:t>Standalone IANA entity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&amp; Context</a:t>
            </a:r>
            <a:endParaRPr lang="en-US" sz="2000" dirty="0"/>
          </a:p>
        </p:txBody>
      </p:sp>
      <p:sp>
        <p:nvSpPr>
          <p:cNvPr id="3" name="Content Placeholder 2"/>
          <p:cNvSpPr>
            <a:spLocks noGrp="1"/>
          </p:cNvSpPr>
          <p:nvPr>
            <p:ph idx="1"/>
          </p:nvPr>
        </p:nvSpPr>
        <p:spPr>
          <a:xfrm>
            <a:off x="504825" y="1295400"/>
            <a:ext cx="8181975" cy="4724400"/>
          </a:xfrm>
        </p:spPr>
        <p:txBody>
          <a:bodyPr/>
          <a:lstStyle/>
          <a:p>
            <a:r>
              <a:rPr lang="en-US" sz="2000" dirty="0" smtClean="0"/>
              <a:t>In considering the proposed options, it is important to keep in mind that as a general matter corporate law – including the corporate law of California – is fairly flexible in the design options it provides to organize a for-profit or non-profit entity and to establish the rights and responsibilities as between key participants. </a:t>
            </a:r>
          </a:p>
          <a:p>
            <a:pPr lvl="1"/>
            <a:r>
              <a:rPr lang="en-US" sz="1800" dirty="0" smtClean="0"/>
              <a:t>In light of this flexibility, as CWG assesses the proposals, primary focus should be on whether the proposals accomplish CWG’s agreed goals and appropriately reflect the rankings of those goals rather than on the legal structure.  </a:t>
            </a:r>
          </a:p>
          <a:p>
            <a:endParaRPr lang="en-US" sz="1800" dirty="0" smtClean="0"/>
          </a:p>
          <a:p>
            <a:endParaRPr lang="en-US" sz="24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&amp; Context</a:t>
            </a:r>
            <a:br>
              <a:rPr lang="en-US" dirty="0" smtClean="0"/>
            </a:br>
            <a:r>
              <a:rPr lang="en-US" dirty="0" smtClean="0"/>
              <a:t> </a:t>
            </a:r>
            <a:r>
              <a:rPr lang="en-US" sz="2000" dirty="0" smtClean="0"/>
              <a:t>(</a:t>
            </a:r>
            <a:r>
              <a:rPr lang="en-US" sz="2000" i="1" dirty="0" smtClean="0"/>
              <a:t>CONT’D</a:t>
            </a:r>
            <a:r>
              <a:rPr lang="en-US" sz="2000" dirty="0" smtClean="0"/>
              <a:t>)</a:t>
            </a:r>
            <a:endParaRPr lang="en-US" sz="2000" dirty="0"/>
          </a:p>
        </p:txBody>
      </p:sp>
      <p:sp>
        <p:nvSpPr>
          <p:cNvPr id="3" name="Content Placeholder 2"/>
          <p:cNvSpPr>
            <a:spLocks noGrp="1"/>
          </p:cNvSpPr>
          <p:nvPr>
            <p:ph idx="1"/>
          </p:nvPr>
        </p:nvSpPr>
        <p:spPr/>
        <p:txBody>
          <a:bodyPr/>
          <a:lstStyle/>
          <a:p>
            <a:r>
              <a:rPr lang="en-US" sz="2000" dirty="0" smtClean="0"/>
              <a:t>One example of the flexible nature of potential structures under California non-profit law relates to the potential organization of the multi-stakeholder body itself.</a:t>
            </a:r>
          </a:p>
          <a:p>
            <a:pPr lvl="1"/>
            <a:r>
              <a:rPr lang="en-US" sz="1800" dirty="0" smtClean="0"/>
              <a:t>For some of the proposed options, a key consideration may be whether and, if so, how to organize the multi-stakeholder community as a legally cognizable entity to provide it with rights and responsibilities in keeping with the accountability goals.  For example:</a:t>
            </a:r>
          </a:p>
          <a:p>
            <a:pPr lvl="2"/>
            <a:r>
              <a:rPr lang="en-US" sz="1600" dirty="0" smtClean="0"/>
              <a:t>to </a:t>
            </a:r>
            <a:r>
              <a:rPr lang="en-US" sz="1600" dirty="0" smtClean="0"/>
              <a:t>organize as the member body of a non-profit corporation or as an unincorporated association, or </a:t>
            </a:r>
          </a:p>
          <a:p>
            <a:pPr lvl="2"/>
            <a:r>
              <a:rPr lang="en-US" sz="1600" dirty="0" smtClean="0"/>
              <a:t>not to organize in any formal way and find other means for members of the multi-stakeholder community to be involved in governance, for example by nominating and/or designating or electing directors to a Board of Contract Co. or Board of a new IANA entity.</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endParaRPr lang="en-US" dirty="0"/>
          </a:p>
        </p:txBody>
      </p:sp>
      <p:sp>
        <p:nvSpPr>
          <p:cNvPr id="3" name="Content Placeholder 2"/>
          <p:cNvSpPr>
            <a:spLocks noGrp="1"/>
          </p:cNvSpPr>
          <p:nvPr>
            <p:ph idx="1"/>
          </p:nvPr>
        </p:nvSpPr>
        <p:spPr>
          <a:xfrm>
            <a:off x="504825" y="1143000"/>
            <a:ext cx="8181975" cy="4876800"/>
          </a:xfrm>
        </p:spPr>
        <p:txBody>
          <a:bodyPr/>
          <a:lstStyle/>
          <a:p>
            <a:r>
              <a:rPr lang="en-US" sz="2000" dirty="0" smtClean="0"/>
              <a:t>Contract Co. could be organized as a California public benefit corporation; other potential options include an unincorporated association, but there are significant disadvantages to the latter structure.</a:t>
            </a:r>
          </a:p>
          <a:p>
            <a:r>
              <a:rPr lang="en-US" sz="2000" dirty="0" smtClean="0"/>
              <a:t>California public benefit corporations:</a:t>
            </a:r>
          </a:p>
          <a:p>
            <a:pPr lvl="1"/>
            <a:r>
              <a:rPr lang="en-US" sz="1800" dirty="0" smtClean="0"/>
              <a:t>May be organized with or without members  </a:t>
            </a:r>
          </a:p>
          <a:p>
            <a:pPr lvl="1"/>
            <a:r>
              <a:rPr lang="en-US" sz="1800" dirty="0" smtClean="0"/>
              <a:t>Would be governed by articles filed with the Secretary of State of California and bylaws</a:t>
            </a:r>
          </a:p>
          <a:p>
            <a:pPr lvl="1"/>
            <a:r>
              <a:rPr lang="en-US" sz="1800" dirty="0" smtClean="0"/>
              <a:t>Amendments to governing documents:</a:t>
            </a:r>
          </a:p>
          <a:p>
            <a:pPr lvl="2"/>
            <a:r>
              <a:rPr lang="en-US" sz="1600" dirty="0" smtClean="0"/>
              <a:t>Articles require approval of board and members (if any) to amend</a:t>
            </a:r>
          </a:p>
          <a:p>
            <a:pPr lvl="2"/>
            <a:r>
              <a:rPr lang="en-US" sz="1600" dirty="0" smtClean="0"/>
              <a:t>Bylaws may be amended by the </a:t>
            </a:r>
            <a:r>
              <a:rPr lang="en-US" sz="1600" dirty="0" smtClean="0"/>
              <a:t>board (subject to certain matters that require member approval) </a:t>
            </a:r>
            <a:r>
              <a:rPr lang="en-US" sz="1600" dirty="0" smtClean="0"/>
              <a:t>or </a:t>
            </a:r>
            <a:r>
              <a:rPr lang="en-US" sz="1600" dirty="0" smtClean="0"/>
              <a:t>the members </a:t>
            </a:r>
            <a:r>
              <a:rPr lang="en-US" sz="1600" dirty="0" smtClean="0"/>
              <a:t>(if any), or exclusively by </a:t>
            </a:r>
            <a:r>
              <a:rPr lang="en-US" sz="1600" dirty="0" smtClean="0"/>
              <a:t>the members</a:t>
            </a:r>
            <a:endParaRPr lang="en-US" sz="1600" dirty="0" smtClean="0"/>
          </a:p>
          <a:p>
            <a:pPr lvl="2"/>
            <a:r>
              <a:rPr lang="en-US" sz="1600" dirty="0" smtClean="0"/>
              <a:t>Amendments to articles and bylaws could also require approval of a third party.  This third party could be the MRT or some other group.  This could function as a so-called “golden bylaw.”</a:t>
            </a:r>
          </a:p>
          <a:p>
            <a:pPr lvl="1"/>
            <a:endParaRPr lang="en-US" sz="1800" dirty="0" smtClean="0"/>
          </a:p>
        </p:txBody>
      </p:sp>
      <p:sp>
        <p:nvSpPr>
          <p:cNvPr id="4" name="Slide Number Placeholder 3"/>
          <p:cNvSpPr>
            <a:spLocks noGrp="1"/>
          </p:cNvSpPr>
          <p:nvPr>
            <p:ph type="sldNum" sz="quarter" idx="10"/>
          </p:nvPr>
        </p:nvSpPr>
        <p:spPr/>
        <p:txBody>
          <a:bodyPr/>
          <a:lstStyle/>
          <a:p>
            <a:fld id="{3B98B2E8-6F2E-432B-AB20-A9FE6521067E}"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br>
              <a:rPr lang="en-US" dirty="0" smtClean="0"/>
            </a:br>
            <a:r>
              <a:rPr lang="en-US" sz="2000" dirty="0" smtClean="0"/>
              <a:t> (</a:t>
            </a:r>
            <a:r>
              <a:rPr lang="en-US" sz="2000" i="1" dirty="0" smtClean="0"/>
              <a:t>CONT’D</a:t>
            </a:r>
            <a:r>
              <a:rPr lang="en-US" sz="2000" dirty="0" smtClean="0"/>
              <a:t>)</a:t>
            </a:r>
            <a:endParaRPr lang="en-US" dirty="0"/>
          </a:p>
        </p:txBody>
      </p:sp>
      <p:sp>
        <p:nvSpPr>
          <p:cNvPr id="3" name="Content Placeholder 2"/>
          <p:cNvSpPr>
            <a:spLocks noGrp="1"/>
          </p:cNvSpPr>
          <p:nvPr>
            <p:ph idx="1"/>
          </p:nvPr>
        </p:nvSpPr>
        <p:spPr/>
        <p:txBody>
          <a:bodyPr/>
          <a:lstStyle/>
          <a:p>
            <a:r>
              <a:rPr lang="en-US" sz="2000" dirty="0" smtClean="0"/>
              <a:t>Contract Co. could be “bare bones” with a board and officers but no employees.  Third party contractors could be engaged on an as needed basis</a:t>
            </a:r>
          </a:p>
          <a:p>
            <a:r>
              <a:rPr lang="en-US" sz="2000" dirty="0" smtClean="0"/>
              <a:t>Preventing Contract Co. from capture or acquisition</a:t>
            </a:r>
          </a:p>
          <a:p>
            <a:pPr lvl="1"/>
            <a:r>
              <a:rPr lang="en-US" sz="1800" dirty="0" smtClean="0"/>
              <a:t>If there are members, membership could be designed to ensure a balance of multi-stakeholder representation</a:t>
            </a:r>
          </a:p>
          <a:p>
            <a:pPr lvl="1"/>
            <a:r>
              <a:rPr lang="en-US" sz="1800" dirty="0" smtClean="0"/>
              <a:t>Board composition could reflect diversity of interests and geographies</a:t>
            </a:r>
          </a:p>
          <a:p>
            <a:pPr lvl="1"/>
            <a:r>
              <a:rPr lang="en-US" sz="1800" dirty="0" smtClean="0"/>
              <a:t>Board could be classified (or staggered), with only one-third of directors being elected each year to a three year term (but three year term may make it more difficult to hold individual directors accountable, as </a:t>
            </a:r>
            <a:r>
              <a:rPr lang="en-US" sz="1800" dirty="0" smtClean="0"/>
              <a:t>compared to annual </a:t>
            </a:r>
            <a:r>
              <a:rPr lang="en-US" sz="1800" dirty="0" smtClean="0"/>
              <a:t>re-elections where directors can be easily replaced; of course removal options can also be considered)</a:t>
            </a:r>
          </a:p>
          <a:p>
            <a:pPr lvl="1"/>
            <a:endParaRPr lang="en-US" sz="1800" dirty="0" smtClean="0"/>
          </a:p>
          <a:p>
            <a:endParaRPr lang="en-US" sz="2000" dirty="0" smtClean="0"/>
          </a:p>
          <a:p>
            <a:endParaRPr lang="en-US" sz="16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br>
              <a:rPr lang="en-US" dirty="0" smtClean="0"/>
            </a:br>
            <a:r>
              <a:rPr lang="en-US" dirty="0" smtClean="0"/>
              <a:t> </a:t>
            </a:r>
            <a:r>
              <a:rPr lang="en-US" sz="2000" dirty="0" smtClean="0"/>
              <a:t>(</a:t>
            </a:r>
            <a:r>
              <a:rPr lang="en-US" sz="2000" i="1" dirty="0" smtClean="0"/>
              <a:t>CONT’D</a:t>
            </a:r>
            <a:r>
              <a:rPr lang="en-US" sz="2000" dirty="0" smtClean="0"/>
              <a:t>)</a:t>
            </a:r>
            <a:endParaRPr lang="en-US" sz="2000" dirty="0"/>
          </a:p>
        </p:txBody>
      </p:sp>
      <p:sp>
        <p:nvSpPr>
          <p:cNvPr id="3" name="Content Placeholder 2"/>
          <p:cNvSpPr>
            <a:spLocks noGrp="1"/>
          </p:cNvSpPr>
          <p:nvPr>
            <p:ph idx="1"/>
          </p:nvPr>
        </p:nvSpPr>
        <p:spPr/>
        <p:txBody>
          <a:bodyPr/>
          <a:lstStyle/>
          <a:p>
            <a:pPr lvl="1"/>
            <a:r>
              <a:rPr lang="en-US" sz="1800" dirty="0" smtClean="0"/>
              <a:t>Protective provisions could be included in the Contract Co.’s bylaws, and amendments to those provisions could require approval of a third party (such as the MRT)</a:t>
            </a:r>
          </a:p>
          <a:p>
            <a:pPr lvl="1"/>
            <a:r>
              <a:rPr lang="en-US" sz="1800" dirty="0" smtClean="0"/>
              <a:t>If there are members, a member could bring suit against the board for breaching its fiduciary duty, or to enforce the “mission” of Contract Co.</a:t>
            </a:r>
          </a:p>
          <a:p>
            <a:r>
              <a:rPr lang="en-US" sz="2000" dirty="0" smtClean="0"/>
              <a:t>Liability of directors, officers and agents of Contract Co.</a:t>
            </a:r>
          </a:p>
          <a:p>
            <a:pPr lvl="1"/>
            <a:r>
              <a:rPr lang="en-US" sz="1800" dirty="0" smtClean="0"/>
              <a:t>Individuals serving as directors, officers or agents of Contract Co. could be protected from liability through exculpatory provisions in the articles, as well as insurance and indemnification agreements</a:t>
            </a:r>
          </a:p>
          <a:p>
            <a:pPr lvl="1"/>
            <a:r>
              <a:rPr lang="en-US" sz="1800" dirty="0" smtClean="0"/>
              <a:t>Exceptions apply in cases of conflicts of </a:t>
            </a:r>
            <a:r>
              <a:rPr lang="en-US" sz="1800" dirty="0" smtClean="0"/>
              <a:t>interest, </a:t>
            </a:r>
            <a:r>
              <a:rPr lang="en-US" sz="1800" dirty="0" smtClean="0"/>
              <a:t>such as self-dealing. </a:t>
            </a:r>
          </a:p>
          <a:p>
            <a:pPr lvl="1"/>
            <a:endParaRPr lang="en-US" sz="1800" dirty="0" smtClean="0"/>
          </a:p>
          <a:p>
            <a:endParaRPr lang="en-US" sz="16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the MRT be an Unincorporated Entity?</a:t>
            </a:r>
            <a:endParaRPr lang="en-US" dirty="0"/>
          </a:p>
        </p:txBody>
      </p:sp>
      <p:sp>
        <p:nvSpPr>
          <p:cNvPr id="3" name="Content Placeholder 2"/>
          <p:cNvSpPr>
            <a:spLocks noGrp="1"/>
          </p:cNvSpPr>
          <p:nvPr>
            <p:ph idx="1"/>
          </p:nvPr>
        </p:nvSpPr>
        <p:spPr>
          <a:xfrm>
            <a:off x="504825" y="1219200"/>
            <a:ext cx="8181975" cy="4800600"/>
          </a:xfrm>
        </p:spPr>
        <p:txBody>
          <a:bodyPr/>
          <a:lstStyle/>
          <a:p>
            <a:r>
              <a:rPr lang="en-US" sz="2000" dirty="0" smtClean="0"/>
              <a:t>The MRT should have some legally cognizable form if it wishes to have legally cognizable rights and the ability to sue</a:t>
            </a:r>
          </a:p>
          <a:p>
            <a:r>
              <a:rPr lang="en-US" sz="2000" dirty="0" smtClean="0"/>
              <a:t>The MRT could be a California unincorporated association</a:t>
            </a:r>
          </a:p>
          <a:p>
            <a:pPr lvl="1"/>
            <a:r>
              <a:rPr lang="en-US" sz="1800" dirty="0" smtClean="0"/>
              <a:t>Unincorporated associations have limited corporate formalities and do not need to file their governance documents with the Secretary of State of California</a:t>
            </a:r>
          </a:p>
          <a:p>
            <a:pPr lvl="1"/>
            <a:r>
              <a:rPr lang="en-US" sz="1800" dirty="0" smtClean="0"/>
              <a:t>Unincorporated associations are governed by principles of contract law and statute</a:t>
            </a:r>
          </a:p>
          <a:p>
            <a:pPr lvl="1"/>
            <a:r>
              <a:rPr lang="en-US" sz="1800" dirty="0" smtClean="0"/>
              <a:t>In California, an unincorporated association can enter into contracts and generally can sue and be sued</a:t>
            </a:r>
          </a:p>
          <a:p>
            <a:pPr lvl="1"/>
            <a:r>
              <a:rPr lang="en-US" sz="1800" dirty="0" smtClean="0"/>
              <a:t>Directors, members and agents of an unincorporated association are not liable for contractual obligations, except under certain limited circumstances</a:t>
            </a:r>
          </a:p>
          <a:p>
            <a:endParaRPr lang="en-US" sz="16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9</a:t>
            </a:fld>
            <a:endParaRPr lang="en-US" dirty="0"/>
          </a:p>
        </p:txBody>
      </p:sp>
    </p:spTree>
  </p:cSld>
  <p:clrMapOvr>
    <a:masterClrMapping/>
  </p:clrMapOvr>
</p:sld>
</file>

<file path=ppt/theme/theme1.xml><?xml version="1.0" encoding="utf-8"?>
<a:theme xmlns:a="http://schemas.openxmlformats.org/drawingml/2006/main" name="HK &amp; Sydney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K &amp; Sydney - DarkBlue - 2014 - Jul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K &amp; Sydney - BlueLines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HK &amp; Sydney - DarkBlue - 2014 - Jul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HK &amp; Sydney - BlueLines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AsiaPacific-NOLLP</Template>
  <TotalTime>274</TotalTime>
  <Words>2960</Words>
  <Application>Microsoft Office PowerPoint</Application>
  <PresentationFormat>On-screen Show (4:3)</PresentationFormat>
  <Paragraphs>193</Paragraphs>
  <Slides>27</Slides>
  <Notes>0</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27</vt:i4>
      </vt:variant>
    </vt:vector>
  </HeadingPairs>
  <TitlesOfParts>
    <vt:vector size="33" baseType="lpstr">
      <vt:lpstr>HK &amp; Sydney - 2014 - July</vt:lpstr>
      <vt:lpstr>HK &amp; Sydney - DarkBlue - 2014 - July</vt:lpstr>
      <vt:lpstr>HK &amp; Sydney - BlueLines - 2014 - July</vt:lpstr>
      <vt:lpstr>1_HK &amp; Sydney - DarkBlue - 2014 - July</vt:lpstr>
      <vt:lpstr>1_HK &amp; Sydney - BlueLines - 2014 - July</vt:lpstr>
      <vt:lpstr>Document</vt:lpstr>
      <vt:lpstr>CWG: Legal Scoping Document Preliminary Responses</vt:lpstr>
      <vt:lpstr>Qualifications</vt:lpstr>
      <vt:lpstr>Proposed Structures</vt:lpstr>
      <vt:lpstr>Considerations &amp; Context</vt:lpstr>
      <vt:lpstr>Considerations &amp; Context  (CONT’D)</vt:lpstr>
      <vt:lpstr>Structuring of Potential Contract Co.</vt:lpstr>
      <vt:lpstr>Structuring of Potential Contract Co.  (CONT’D)</vt:lpstr>
      <vt:lpstr>Structuring of Potential Contract Co.  (CONT’D)</vt:lpstr>
      <vt:lpstr>Can the MRT be an Unincorporated Entity?</vt:lpstr>
      <vt:lpstr>Can the MRT be an Unincorporated Entity? (CONT’D)</vt:lpstr>
      <vt:lpstr>How Can the MRT Exercise an  Oversight Role?</vt:lpstr>
      <vt:lpstr>How Can the MRT Exercise an  Oversight Role? (CONT’D)  </vt:lpstr>
      <vt:lpstr>Can the MRT Override Decisions of the Board of a Contract Co.?</vt:lpstr>
      <vt:lpstr>Can the MRT override decisions of the Board of a Contract Co.? (CONT’D)</vt:lpstr>
      <vt:lpstr>Can the MRT override decisions of the Board of a Contract Co.? (CONT’D)</vt:lpstr>
      <vt:lpstr>Could ICANN (or Another Entity) Hold The Right to Act as the IANA Functions Operator in Trust?</vt:lpstr>
      <vt:lpstr>Could ICANN (or Another Entity) Hold The Right to Act as the IANA Functions Operator in Trust? (CONT’D) </vt:lpstr>
      <vt:lpstr>Could ICANN (or Another Entity) Hold The Right to Act as the IANA Functions Operator in Trust?  (CONT’D) </vt:lpstr>
      <vt:lpstr>Could ICANN (or Another Entity) Hold The Right to Act as the IANA Functions Operator in Trust?  (CONT’D) </vt:lpstr>
      <vt:lpstr>Could ICANN, or Another Entity, Hold The Right to Act as the IANA Functions Operator in Trust?  (CONT’D) </vt:lpstr>
      <vt:lpstr>Community Organization Structure</vt:lpstr>
      <vt:lpstr>Hybrid/Integrated Model</vt:lpstr>
      <vt:lpstr>Hybrid/Integrated Model  (CONT’D) </vt:lpstr>
      <vt:lpstr>Hybrid/Integrated Model  (CONT’D) </vt:lpstr>
      <vt:lpstr>Other Considerations</vt:lpstr>
      <vt:lpstr> Other Considerations (CONT’D) </vt:lpstr>
      <vt:lpstr> Other Considerations (CONT’D) </vt:lpstr>
    </vt:vector>
  </TitlesOfParts>
  <Company>Sidley Austin LLP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CWG: Legal Scoping Document Responses</dc:title>
  <dc:creator>Flanagan, Sharon</dc:creator>
  <cp:lastModifiedBy>Flanagan, Sharon</cp:lastModifiedBy>
  <cp:revision>37</cp:revision>
  <dcterms:created xsi:type="dcterms:W3CDTF">2015-03-22T02:53:51Z</dcterms:created>
  <dcterms:modified xsi:type="dcterms:W3CDTF">2015-03-23T20:08:39Z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1744738815</vt:i4>
  </property>
  <property fmtid="{D5CDD505-2E9C-101B-9397-08002B2CF9AE}" pid="3" name="_NewReviewCycle">
    <vt:lpwstr/>
  </property>
  <property fmtid="{D5CDD505-2E9C-101B-9397-08002B2CF9AE}" pid="4" name="_EmailSubject">
    <vt:lpwstr>CWG Legal Scoping Document.PPTX</vt:lpwstr>
  </property>
  <property fmtid="{D5CDD505-2E9C-101B-9397-08002B2CF9AE}" pid="5" name="_AuthorEmail">
    <vt:lpwstr>sflanagan@sidley.com</vt:lpwstr>
  </property>
  <property fmtid="{D5CDD505-2E9C-101B-9397-08002B2CF9AE}" pid="6" name="_AuthorEmailDisplayName">
    <vt:lpwstr>Flanagan, Sharon</vt:lpwstr>
  </property>
  <property fmtid="{D5CDD505-2E9C-101B-9397-08002B2CF9AE}" pid="7" name="_PreviousAdHocReviewCycleID">
    <vt:i4>508604</vt:i4>
  </property>
</Properties>
</file>