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1" r:id="rId2"/>
    <p:sldId id="260" r:id="rId3"/>
  </p:sldIdLst>
  <p:sldSz cx="6858000" cy="9906000" type="A4"/>
  <p:notesSz cx="6794500" cy="9931400"/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077D0D"/>
    <a:srgbClr val="FFFF66"/>
    <a:srgbClr val="FFCC00"/>
    <a:srgbClr val="CCFF66"/>
    <a:srgbClr val="99FF66"/>
    <a:srgbClr val="33CCFF"/>
    <a:srgbClr val="FF99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55" autoAdjust="0"/>
  </p:normalViewPr>
  <p:slideViewPr>
    <p:cSldViewPr>
      <p:cViewPr>
        <p:scale>
          <a:sx n="80" d="100"/>
          <a:sy n="80" d="100"/>
        </p:scale>
        <p:origin x="-880" y="-80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57" tIns="45629" rIns="91257" bIns="45629" numCol="1" anchor="t" anchorCtr="0" compatLnSpc="1">
            <a:prstTxWarp prst="textNoShape">
              <a:avLst/>
            </a:prstTxWarp>
          </a:bodyPr>
          <a:lstStyle>
            <a:lvl1pPr algn="l" defTabSz="912813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57" tIns="45629" rIns="91257" bIns="45629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57" tIns="45629" rIns="91257" bIns="45629" numCol="1" anchor="b" anchorCtr="0" compatLnSpc="1">
            <a:prstTxWarp prst="textNoShape">
              <a:avLst/>
            </a:prstTxWarp>
          </a:bodyPr>
          <a:lstStyle>
            <a:lvl1pPr algn="l" defTabSz="912813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57" tIns="45629" rIns="91257" bIns="45629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/>
            </a:lvl1pPr>
          </a:lstStyle>
          <a:p>
            <a:pPr>
              <a:defRPr/>
            </a:pPr>
            <a:fld id="{02F59D88-1EF3-46C3-9BA0-AAED7B52F32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717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57" tIns="45629" rIns="91257" bIns="45629" numCol="1" anchor="t" anchorCtr="0" compatLnSpc="1">
            <a:prstTxWarp prst="textNoShape">
              <a:avLst/>
            </a:prstTxWarp>
          </a:bodyPr>
          <a:lstStyle>
            <a:lvl1pPr algn="l" defTabSz="912813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57" tIns="45629" rIns="91257" bIns="45629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08200" y="744538"/>
            <a:ext cx="25781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8050"/>
            <a:ext cx="5435600" cy="446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57" tIns="45629" rIns="91257" bIns="456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57" tIns="45629" rIns="91257" bIns="45629" numCol="1" anchor="b" anchorCtr="0" compatLnSpc="1">
            <a:prstTxWarp prst="textNoShape">
              <a:avLst/>
            </a:prstTxWarp>
          </a:bodyPr>
          <a:lstStyle>
            <a:lvl1pPr algn="l" defTabSz="912813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57" tIns="45629" rIns="91257" bIns="45629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/>
            </a:lvl1pPr>
          </a:lstStyle>
          <a:p>
            <a:pPr>
              <a:defRPr/>
            </a:pPr>
            <a:fld id="{EDFE35D0-FE7B-4DC5-979F-402A062376E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89064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281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F2EA93F-2B73-49F1-92F7-0AB95100176F}" type="slidenum">
              <a:rPr lang="fr-FR" sz="1200" smtClean="0"/>
              <a:pPr eaLnBrk="1" hangingPunct="1"/>
              <a:t>2</a:t>
            </a:fld>
            <a:endParaRPr lang="fr-FR" sz="1200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A52E28-EA03-48CE-AFC4-83D99C5CF3D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0926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1B652-8AAD-4A63-88E4-B97D260B4E9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1347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886325" y="881063"/>
            <a:ext cx="1457325" cy="79248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4350" y="881063"/>
            <a:ext cx="4219575" cy="79248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4B575-E620-466E-AB5A-5E09392F77B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6418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056E6-16F6-4C73-B308-0CAD303043A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9712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532EE-7E54-4E92-9BFF-69547874BE1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6808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350" y="2862263"/>
            <a:ext cx="283845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505200" y="2862263"/>
            <a:ext cx="283845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5868C-1F1E-4A32-9C62-706169C826A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0777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3BEBB-EA4F-47F4-8788-54DA402317B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3830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859F02-3D42-46E6-AC00-43C50BC7EE5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4353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46AFC-136B-46F7-BFDD-DAAE38ECB9F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3717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736D1D-FDE6-4618-87C2-199597034FB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312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85A54-FA98-42B5-8489-E8D45057158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7914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81063"/>
            <a:ext cx="5829300" cy="165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862263"/>
            <a:ext cx="5829300" cy="594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9024938"/>
            <a:ext cx="1428750" cy="66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4938"/>
            <a:ext cx="2171700" cy="66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24938"/>
            <a:ext cx="1428750" cy="66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A618E57-B034-478B-9EA4-4BAB1133D10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76672" y="25202"/>
            <a:ext cx="5829300" cy="895350"/>
          </a:xfrm>
        </p:spPr>
        <p:txBody>
          <a:bodyPr/>
          <a:lstStyle/>
          <a:p>
            <a:r>
              <a:rPr lang="fr-FR" dirty="0" err="1" smtClean="0"/>
              <a:t>Bylaw</a:t>
            </a:r>
            <a:r>
              <a:rPr lang="fr-FR" dirty="0" smtClean="0"/>
              <a:t> </a:t>
            </a:r>
            <a:r>
              <a:rPr lang="fr-FR" err="1" smtClean="0"/>
              <a:t>drafting</a:t>
            </a:r>
            <a:r>
              <a:rPr lang="fr-FR" smtClean="0"/>
              <a:t> process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920552"/>
            <a:ext cx="6218448" cy="792835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Requirements :</a:t>
            </a:r>
          </a:p>
          <a:p>
            <a:r>
              <a:rPr lang="en-US" dirty="0" smtClean="0"/>
              <a:t>All approvals / decisions by CCWG or CCWG subgroups</a:t>
            </a:r>
          </a:p>
          <a:p>
            <a:r>
              <a:rPr lang="en-US" dirty="0" smtClean="0"/>
              <a:t>Independent legal advice provided to CCWG</a:t>
            </a:r>
          </a:p>
          <a:p>
            <a:r>
              <a:rPr lang="en-US" dirty="0" err="1" smtClean="0"/>
              <a:t>Icann</a:t>
            </a:r>
            <a:r>
              <a:rPr lang="en-US" dirty="0" smtClean="0"/>
              <a:t> Legal provides legal advice to </a:t>
            </a:r>
            <a:r>
              <a:rPr lang="en-US" dirty="0" err="1" smtClean="0"/>
              <a:t>Icann</a:t>
            </a:r>
            <a:r>
              <a:rPr lang="en-US" dirty="0" smtClean="0"/>
              <a:t> Board</a:t>
            </a:r>
          </a:p>
          <a:p>
            <a:r>
              <a:rPr lang="en-US" dirty="0" smtClean="0"/>
              <a:t>Drafting process based on specifications and collaborative effort</a:t>
            </a:r>
          </a:p>
          <a:p>
            <a:pPr marL="0" indent="0">
              <a:buNone/>
            </a:pPr>
            <a:r>
              <a:rPr lang="en-US" dirty="0" smtClean="0"/>
              <a:t>Process 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Specs consist in the CCWG report + public comment received and are approved by CCWG subgroups in relation with </a:t>
            </a:r>
            <a:r>
              <a:rPr lang="en-US" dirty="0" err="1" smtClean="0"/>
              <a:t>Icann</a:t>
            </a:r>
            <a:r>
              <a:rPr lang="en-US" dirty="0" smtClean="0"/>
              <a:t> </a:t>
            </a:r>
            <a:r>
              <a:rPr lang="en-US" dirty="0"/>
              <a:t>legal and external lawyers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CCWG approves specs and initiates bylaw drafting section by section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NB: these specs will sometimes be rough bylaw drafts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Drafting  / refining : </a:t>
            </a:r>
            <a:r>
              <a:rPr lang="en-US" dirty="0" err="1"/>
              <a:t>Icann</a:t>
            </a:r>
            <a:r>
              <a:rPr lang="en-US" dirty="0"/>
              <a:t> legal in </a:t>
            </a:r>
            <a:r>
              <a:rPr lang="en-US" dirty="0" smtClean="0"/>
              <a:t>collaboration with independent legal counsel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Initial draft </a:t>
            </a:r>
            <a:r>
              <a:rPr lang="en-US" dirty="0"/>
              <a:t>review : CCWG </a:t>
            </a:r>
            <a:r>
              <a:rPr lang="en-US" dirty="0" smtClean="0"/>
              <a:t>subgroup </a:t>
            </a:r>
            <a:r>
              <a:rPr lang="en-US" dirty="0"/>
              <a:t>(both lawyers </a:t>
            </a:r>
            <a:r>
              <a:rPr lang="en-US" dirty="0" smtClean="0"/>
              <a:t>present) checks that language meets specs and approves independent </a:t>
            </a:r>
            <a:r>
              <a:rPr lang="en-US" dirty="0"/>
              <a:t>review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Independent </a:t>
            </a:r>
            <a:r>
              <a:rPr lang="en-US" dirty="0"/>
              <a:t>review by </a:t>
            </a:r>
            <a:r>
              <a:rPr lang="en-US" dirty="0" smtClean="0"/>
              <a:t>independent Counsel (</a:t>
            </a:r>
            <a:r>
              <a:rPr lang="en-US" dirty="0" err="1" smtClean="0"/>
              <a:t>Icann</a:t>
            </a:r>
            <a:r>
              <a:rPr lang="en-US" dirty="0" smtClean="0"/>
              <a:t> legal may also review) assesses compliance with specs and absence of unintended consequences.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CCWG subgroup reviews Advice and adjusts. Shares Language and Advice with CCWG and Board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Full CCWG </a:t>
            </a:r>
            <a:r>
              <a:rPr lang="en-US" dirty="0" smtClean="0"/>
              <a:t>decides in </a:t>
            </a:r>
            <a:r>
              <a:rPr lang="en-US" dirty="0"/>
              <a:t>case of conflicts </a:t>
            </a:r>
            <a:r>
              <a:rPr lang="en-US" dirty="0" smtClean="0"/>
              <a:t> of interpretation and approves </a:t>
            </a:r>
            <a:r>
              <a:rPr lang="en-US" dirty="0"/>
              <a:t>bylaw change for inclusion in </a:t>
            </a:r>
            <a:r>
              <a:rPr lang="en-US" dirty="0" smtClean="0"/>
              <a:t>proposal </a:t>
            </a:r>
            <a:r>
              <a:rPr lang="en-US" dirty="0"/>
              <a:t>+ </a:t>
            </a:r>
            <a:r>
              <a:rPr lang="en-US" dirty="0" smtClean="0"/>
              <a:t>public comment (</a:t>
            </a:r>
            <a:r>
              <a:rPr lang="en-US" dirty="0"/>
              <a:t>or sends </a:t>
            </a:r>
            <a:r>
              <a:rPr lang="en-US" dirty="0" smtClean="0"/>
              <a:t>back to drafting / refining)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8426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3"/>
          <p:cNvSpPr>
            <a:spLocks noChangeArrowheads="1"/>
          </p:cNvSpPr>
          <p:nvPr/>
        </p:nvSpPr>
        <p:spPr bwMode="auto">
          <a:xfrm>
            <a:off x="1627188" y="2434109"/>
            <a:ext cx="762000" cy="312738"/>
          </a:xfrm>
          <a:prstGeom prst="flowChartProcess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700" dirty="0" err="1" smtClean="0">
                <a:latin typeface="Arial" charset="0"/>
              </a:rPr>
              <a:t>Draft</a:t>
            </a:r>
            <a:r>
              <a:rPr lang="fr-FR" sz="700" dirty="0" smtClean="0">
                <a:latin typeface="Arial" charset="0"/>
              </a:rPr>
              <a:t> / </a:t>
            </a:r>
            <a:r>
              <a:rPr lang="fr-FR" sz="700" dirty="0" err="1" smtClean="0">
                <a:latin typeface="Arial" charset="0"/>
              </a:rPr>
              <a:t>Refine</a:t>
            </a:r>
            <a:endParaRPr lang="fr-FR" sz="700" dirty="0" smtClean="0">
              <a:latin typeface="Arial" charset="0"/>
            </a:endParaRPr>
          </a:p>
          <a:p>
            <a:r>
              <a:rPr lang="fr-FR" sz="700" dirty="0" err="1" smtClean="0">
                <a:latin typeface="Arial" charset="0"/>
              </a:rPr>
              <a:t>Bylaws</a:t>
            </a:r>
            <a:endParaRPr lang="fr-FR" sz="700" dirty="0">
              <a:latin typeface="Arial" charset="0"/>
            </a:endParaRPr>
          </a:p>
        </p:txBody>
      </p:sp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1603470" y="128588"/>
            <a:ext cx="159050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fr-FR" sz="1000" b="1" dirty="0" err="1" smtClean="0">
                <a:solidFill>
                  <a:srgbClr val="CC3300"/>
                </a:solidFill>
                <a:latin typeface="Arial" charset="0"/>
              </a:rPr>
              <a:t>Bylaw</a:t>
            </a:r>
            <a:r>
              <a:rPr lang="fr-FR" sz="1000" b="1" dirty="0" smtClean="0">
                <a:solidFill>
                  <a:srgbClr val="CC3300"/>
                </a:solidFill>
                <a:latin typeface="Arial" charset="0"/>
              </a:rPr>
              <a:t> </a:t>
            </a:r>
            <a:r>
              <a:rPr lang="fr-FR" sz="1000" b="1" err="1" smtClean="0">
                <a:solidFill>
                  <a:srgbClr val="CC3300"/>
                </a:solidFill>
                <a:latin typeface="Arial" charset="0"/>
              </a:rPr>
              <a:t>drafting</a:t>
            </a:r>
            <a:r>
              <a:rPr lang="fr-FR" sz="1000" b="1" smtClean="0">
                <a:solidFill>
                  <a:srgbClr val="CC3300"/>
                </a:solidFill>
                <a:latin typeface="Arial" charset="0"/>
              </a:rPr>
              <a:t> process</a:t>
            </a:r>
            <a:endParaRPr lang="fr-FR" sz="1000" b="1" dirty="0">
              <a:solidFill>
                <a:srgbClr val="CC3300"/>
              </a:solidFill>
              <a:latin typeface="Arial" charset="0"/>
            </a:endParaRPr>
          </a:p>
        </p:txBody>
      </p:sp>
      <p:sp>
        <p:nvSpPr>
          <p:cNvPr id="2053" name="Line 7"/>
          <p:cNvSpPr>
            <a:spLocks noChangeShapeType="1"/>
          </p:cNvSpPr>
          <p:nvPr/>
        </p:nvSpPr>
        <p:spPr bwMode="auto">
          <a:xfrm>
            <a:off x="0" y="0"/>
            <a:ext cx="6858000" cy="0"/>
          </a:xfrm>
          <a:prstGeom prst="line">
            <a:avLst/>
          </a:prstGeom>
          <a:noFill/>
          <a:ln w="15875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>
            <a:off x="0" y="0"/>
            <a:ext cx="0" cy="9906000"/>
          </a:xfrm>
          <a:prstGeom prst="line">
            <a:avLst/>
          </a:prstGeom>
          <a:noFill/>
          <a:ln w="15875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56" name="Oval 17"/>
          <p:cNvSpPr>
            <a:spLocks noChangeArrowheads="1"/>
          </p:cNvSpPr>
          <p:nvPr/>
        </p:nvSpPr>
        <p:spPr bwMode="auto">
          <a:xfrm>
            <a:off x="44450" y="2297584"/>
            <a:ext cx="152400" cy="1651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800" b="1" dirty="0" smtClean="0">
                <a:latin typeface="Arial" charset="0"/>
              </a:rPr>
              <a:t>2</a:t>
            </a:r>
            <a:endParaRPr lang="fr-FR" sz="800" b="1" dirty="0">
              <a:latin typeface="Arial" charset="0"/>
            </a:endParaRPr>
          </a:p>
        </p:txBody>
      </p:sp>
      <p:sp>
        <p:nvSpPr>
          <p:cNvPr id="2057" name="AutoShape 23"/>
          <p:cNvSpPr>
            <a:spLocks noChangeArrowheads="1"/>
          </p:cNvSpPr>
          <p:nvPr/>
        </p:nvSpPr>
        <p:spPr bwMode="auto">
          <a:xfrm>
            <a:off x="1636720" y="3215432"/>
            <a:ext cx="762000" cy="452438"/>
          </a:xfrm>
          <a:prstGeom prst="flowChartProcess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700" dirty="0" smtClean="0">
                <a:latin typeface="Arial" charset="0"/>
              </a:rPr>
              <a:t>Initial </a:t>
            </a:r>
            <a:r>
              <a:rPr lang="fr-FR" sz="700" dirty="0" err="1" smtClean="0">
                <a:latin typeface="Arial" charset="0"/>
              </a:rPr>
              <a:t>Review</a:t>
            </a:r>
            <a:endParaRPr lang="fr-FR" sz="700" dirty="0">
              <a:latin typeface="Arial" charset="0"/>
            </a:endParaRPr>
          </a:p>
        </p:txBody>
      </p:sp>
      <p:sp>
        <p:nvSpPr>
          <p:cNvPr id="2058" name="AutoShape 26"/>
          <p:cNvSpPr>
            <a:spLocks noChangeArrowheads="1"/>
          </p:cNvSpPr>
          <p:nvPr/>
        </p:nvSpPr>
        <p:spPr bwMode="auto">
          <a:xfrm>
            <a:off x="2788842" y="3263676"/>
            <a:ext cx="667542" cy="520675"/>
          </a:xfrm>
          <a:prstGeom prst="flowChartDocument">
            <a:avLst/>
          </a:prstGeom>
          <a:solidFill>
            <a:srgbClr val="CCFF66"/>
          </a:solidFill>
          <a:ln w="9525" algn="ctr">
            <a:solidFill>
              <a:srgbClr val="077D0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700" dirty="0" err="1" smtClean="0">
                <a:latin typeface="Arial" charset="0"/>
              </a:rPr>
              <a:t>Bylaws</a:t>
            </a:r>
            <a:r>
              <a:rPr lang="fr-FR" sz="700" dirty="0" smtClean="0">
                <a:latin typeface="Arial" charset="0"/>
              </a:rPr>
              <a:t> sent for </a:t>
            </a:r>
          </a:p>
          <a:p>
            <a:r>
              <a:rPr lang="fr-FR" sz="700" smtClean="0">
                <a:latin typeface="Arial" charset="0"/>
              </a:rPr>
              <a:t>Independent</a:t>
            </a:r>
            <a:endParaRPr lang="fr-FR" sz="700" dirty="0" smtClean="0">
              <a:latin typeface="Arial" charset="0"/>
            </a:endParaRPr>
          </a:p>
          <a:p>
            <a:r>
              <a:rPr lang="fr-FR" sz="700" dirty="0" err="1" smtClean="0">
                <a:latin typeface="Arial" charset="0"/>
              </a:rPr>
              <a:t>Review</a:t>
            </a:r>
            <a:endParaRPr lang="fr-FR" sz="700" dirty="0">
              <a:latin typeface="Arial" charset="0"/>
            </a:endParaRPr>
          </a:p>
        </p:txBody>
      </p:sp>
      <p:sp>
        <p:nvSpPr>
          <p:cNvPr id="2061" name="AutoShape 51"/>
          <p:cNvSpPr>
            <a:spLocks noChangeArrowheads="1"/>
          </p:cNvSpPr>
          <p:nvPr/>
        </p:nvSpPr>
        <p:spPr bwMode="auto">
          <a:xfrm>
            <a:off x="2492375" y="2513484"/>
            <a:ext cx="215900" cy="155575"/>
          </a:xfrm>
          <a:prstGeom prst="rightArrow">
            <a:avLst>
              <a:gd name="adj1" fmla="val 50000"/>
              <a:gd name="adj2" fmla="val 34694"/>
            </a:avLst>
          </a:prstGeom>
          <a:solidFill>
            <a:srgbClr val="00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2" name="AutoShape 52"/>
          <p:cNvSpPr>
            <a:spLocks noChangeArrowheads="1"/>
          </p:cNvSpPr>
          <p:nvPr/>
        </p:nvSpPr>
        <p:spPr bwMode="auto">
          <a:xfrm>
            <a:off x="1360488" y="2513484"/>
            <a:ext cx="215900" cy="155575"/>
          </a:xfrm>
          <a:prstGeom prst="rightArrow">
            <a:avLst>
              <a:gd name="adj1" fmla="val 50000"/>
              <a:gd name="adj2" fmla="val 34694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3" name="AutoShape 54"/>
          <p:cNvSpPr>
            <a:spLocks noChangeArrowheads="1"/>
          </p:cNvSpPr>
          <p:nvPr/>
        </p:nvSpPr>
        <p:spPr bwMode="auto">
          <a:xfrm>
            <a:off x="2489200" y="3364657"/>
            <a:ext cx="215900" cy="153988"/>
          </a:xfrm>
          <a:prstGeom prst="rightArrow">
            <a:avLst>
              <a:gd name="adj1" fmla="val 50000"/>
              <a:gd name="adj2" fmla="val 35051"/>
            </a:avLst>
          </a:prstGeom>
          <a:solidFill>
            <a:srgbClr val="00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65" name="AutoShape 66"/>
          <p:cNvSpPr>
            <a:spLocks noChangeArrowheads="1"/>
          </p:cNvSpPr>
          <p:nvPr/>
        </p:nvSpPr>
        <p:spPr bwMode="auto">
          <a:xfrm>
            <a:off x="2779713" y="2384897"/>
            <a:ext cx="533400" cy="412750"/>
          </a:xfrm>
          <a:prstGeom prst="flowChartDocument">
            <a:avLst/>
          </a:prstGeom>
          <a:solidFill>
            <a:srgbClr val="CCFF66"/>
          </a:solidFill>
          <a:ln w="9525">
            <a:solidFill>
              <a:srgbClr val="077D0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700" dirty="0" err="1" smtClean="0">
                <a:latin typeface="Arial" charset="0"/>
              </a:rPr>
              <a:t>Bylaws</a:t>
            </a:r>
            <a:endParaRPr lang="fr-FR" sz="700" dirty="0">
              <a:latin typeface="Arial" charset="0"/>
            </a:endParaRPr>
          </a:p>
          <a:p>
            <a:r>
              <a:rPr lang="fr-FR" sz="700" dirty="0" err="1" smtClean="0">
                <a:latin typeface="Arial" charset="0"/>
              </a:rPr>
              <a:t>Language</a:t>
            </a:r>
            <a:endParaRPr lang="fr-FR" sz="700" dirty="0">
              <a:latin typeface="Arial" charset="0"/>
            </a:endParaRPr>
          </a:p>
        </p:txBody>
      </p:sp>
      <p:sp>
        <p:nvSpPr>
          <p:cNvPr id="2066" name="Oval 68"/>
          <p:cNvSpPr>
            <a:spLocks noChangeArrowheads="1"/>
          </p:cNvSpPr>
          <p:nvPr/>
        </p:nvSpPr>
        <p:spPr bwMode="auto">
          <a:xfrm>
            <a:off x="44450" y="3215432"/>
            <a:ext cx="152400" cy="1651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800" b="1" dirty="0">
                <a:latin typeface="Arial" charset="0"/>
              </a:rPr>
              <a:t>3</a:t>
            </a:r>
          </a:p>
        </p:txBody>
      </p:sp>
      <p:sp>
        <p:nvSpPr>
          <p:cNvPr id="2068" name="AutoShape 75"/>
          <p:cNvSpPr>
            <a:spLocks noChangeArrowheads="1"/>
          </p:cNvSpPr>
          <p:nvPr/>
        </p:nvSpPr>
        <p:spPr bwMode="auto">
          <a:xfrm>
            <a:off x="765175" y="2384897"/>
            <a:ext cx="533400" cy="412750"/>
          </a:xfrm>
          <a:prstGeom prst="flowChartDocument">
            <a:avLst/>
          </a:prstGeom>
          <a:gradFill rotWithShape="1">
            <a:gsLst>
              <a:gs pos="0">
                <a:srgbClr val="FFFFFF"/>
              </a:gs>
              <a:gs pos="100000">
                <a:srgbClr val="FFCC00">
                  <a:alpha val="71001"/>
                </a:srgbClr>
              </a:gs>
            </a:gsLst>
            <a:lin ang="0" scaled="1"/>
          </a:gradFill>
          <a:ln w="9525" algn="ctr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800" dirty="0" smtClean="0">
                <a:latin typeface="Arial Narrow" pitchFamily="34" charset="0"/>
              </a:rPr>
              <a:t>Rough</a:t>
            </a:r>
          </a:p>
          <a:p>
            <a:r>
              <a:rPr lang="fr-FR" sz="800" dirty="0" err="1" smtClean="0">
                <a:latin typeface="Arial Narrow" pitchFamily="34" charset="0"/>
              </a:rPr>
              <a:t>Bylaws</a:t>
            </a:r>
            <a:endParaRPr lang="fr-FR" sz="800" dirty="0">
              <a:latin typeface="Arial Narrow" pitchFamily="34" charset="0"/>
            </a:endParaRPr>
          </a:p>
        </p:txBody>
      </p:sp>
      <p:sp>
        <p:nvSpPr>
          <p:cNvPr id="2069" name="Line 114"/>
          <p:cNvSpPr>
            <a:spLocks noChangeShapeType="1"/>
          </p:cNvSpPr>
          <p:nvPr/>
        </p:nvSpPr>
        <p:spPr bwMode="auto">
          <a:xfrm>
            <a:off x="4916488" y="0"/>
            <a:ext cx="0" cy="9906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70" name="Line 115"/>
          <p:cNvSpPr>
            <a:spLocks noChangeShapeType="1"/>
          </p:cNvSpPr>
          <p:nvPr/>
        </p:nvSpPr>
        <p:spPr bwMode="auto">
          <a:xfrm>
            <a:off x="5132388" y="0"/>
            <a:ext cx="0" cy="9906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71" name="Line 116"/>
          <p:cNvSpPr>
            <a:spLocks noChangeShapeType="1"/>
          </p:cNvSpPr>
          <p:nvPr/>
        </p:nvSpPr>
        <p:spPr bwMode="auto">
          <a:xfrm>
            <a:off x="5348288" y="0"/>
            <a:ext cx="0" cy="9906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72" name="Line 117"/>
          <p:cNvSpPr>
            <a:spLocks noChangeShapeType="1"/>
          </p:cNvSpPr>
          <p:nvPr/>
        </p:nvSpPr>
        <p:spPr bwMode="auto">
          <a:xfrm>
            <a:off x="5564188" y="288925"/>
            <a:ext cx="0" cy="96170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73" name="Line 118"/>
          <p:cNvSpPr>
            <a:spLocks noChangeShapeType="1"/>
          </p:cNvSpPr>
          <p:nvPr/>
        </p:nvSpPr>
        <p:spPr bwMode="auto">
          <a:xfrm>
            <a:off x="5780088" y="288925"/>
            <a:ext cx="0" cy="96170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74" name="Line 119"/>
          <p:cNvSpPr>
            <a:spLocks noChangeShapeType="1"/>
          </p:cNvSpPr>
          <p:nvPr/>
        </p:nvSpPr>
        <p:spPr bwMode="auto">
          <a:xfrm>
            <a:off x="5995988" y="304800"/>
            <a:ext cx="0" cy="96170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75" name="Line 120"/>
          <p:cNvSpPr>
            <a:spLocks noChangeShapeType="1"/>
          </p:cNvSpPr>
          <p:nvPr/>
        </p:nvSpPr>
        <p:spPr bwMode="auto">
          <a:xfrm>
            <a:off x="6211888" y="0"/>
            <a:ext cx="0" cy="9906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76" name="Line 121"/>
          <p:cNvSpPr>
            <a:spLocks noChangeShapeType="1"/>
          </p:cNvSpPr>
          <p:nvPr/>
        </p:nvSpPr>
        <p:spPr bwMode="auto">
          <a:xfrm>
            <a:off x="6427788" y="0"/>
            <a:ext cx="0" cy="9906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77" name="Line 122"/>
          <p:cNvSpPr>
            <a:spLocks noChangeShapeType="1"/>
          </p:cNvSpPr>
          <p:nvPr/>
        </p:nvSpPr>
        <p:spPr bwMode="auto">
          <a:xfrm>
            <a:off x="6634163" y="0"/>
            <a:ext cx="0" cy="9906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80" name="Text Box 129"/>
          <p:cNvSpPr txBox="1">
            <a:spLocks noChangeArrowheads="1"/>
          </p:cNvSpPr>
          <p:nvPr/>
        </p:nvSpPr>
        <p:spPr bwMode="auto">
          <a:xfrm rot="-5400000">
            <a:off x="4140298" y="347567"/>
            <a:ext cx="885179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fr-FR" sz="800" b="1" dirty="0" smtClean="0">
                <a:latin typeface="Arial" charset="0"/>
              </a:rPr>
              <a:t>ICANN LEGAL</a:t>
            </a:r>
            <a:endParaRPr lang="fr-FR" sz="800" b="1" dirty="0">
              <a:latin typeface="Arial" charset="0"/>
            </a:endParaRPr>
          </a:p>
        </p:txBody>
      </p:sp>
      <p:sp>
        <p:nvSpPr>
          <p:cNvPr id="2081" name="Rectangle 130"/>
          <p:cNvSpPr>
            <a:spLocks noChangeArrowheads="1"/>
          </p:cNvSpPr>
          <p:nvPr/>
        </p:nvSpPr>
        <p:spPr bwMode="auto">
          <a:xfrm>
            <a:off x="4494213" y="2275359"/>
            <a:ext cx="215900" cy="877441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1200" b="1">
                <a:latin typeface="Arial" charset="0"/>
              </a:rPr>
              <a:t>R</a:t>
            </a:r>
          </a:p>
        </p:txBody>
      </p:sp>
      <p:sp>
        <p:nvSpPr>
          <p:cNvPr id="2085" name="Rectangle 202"/>
          <p:cNvSpPr>
            <a:spLocks noChangeArrowheads="1"/>
          </p:cNvSpPr>
          <p:nvPr/>
        </p:nvSpPr>
        <p:spPr bwMode="auto">
          <a:xfrm>
            <a:off x="4278313" y="3170857"/>
            <a:ext cx="196852" cy="918047"/>
          </a:xfrm>
          <a:prstGeom prst="rect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fr-FR" sz="1200" b="1" dirty="0" smtClean="0">
                <a:latin typeface="Arial" charset="0"/>
              </a:rPr>
              <a:t>R </a:t>
            </a:r>
          </a:p>
          <a:p>
            <a:r>
              <a:rPr lang="fr-FR" sz="1200" b="1" dirty="0" smtClean="0">
                <a:latin typeface="Arial" charset="0"/>
              </a:rPr>
              <a:t>/ </a:t>
            </a:r>
          </a:p>
          <a:p>
            <a:r>
              <a:rPr lang="fr-FR" sz="1200" b="1" dirty="0" smtClean="0">
                <a:latin typeface="Arial" charset="0"/>
              </a:rPr>
              <a:t>A</a:t>
            </a:r>
            <a:endParaRPr lang="fr-FR" sz="1200" b="1" dirty="0">
              <a:latin typeface="Arial" charset="0"/>
            </a:endParaRPr>
          </a:p>
        </p:txBody>
      </p:sp>
      <p:sp>
        <p:nvSpPr>
          <p:cNvPr id="2087" name="AutoShape 206"/>
          <p:cNvSpPr>
            <a:spLocks noChangeArrowheads="1"/>
          </p:cNvSpPr>
          <p:nvPr/>
        </p:nvSpPr>
        <p:spPr bwMode="auto">
          <a:xfrm>
            <a:off x="2779713" y="1274043"/>
            <a:ext cx="533400" cy="412750"/>
          </a:xfrm>
          <a:prstGeom prst="flowChartDocument">
            <a:avLst/>
          </a:prstGeom>
          <a:solidFill>
            <a:srgbClr val="CCFF66"/>
          </a:solidFill>
          <a:ln w="9525" algn="ctr">
            <a:solidFill>
              <a:srgbClr val="077D0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700" smtClean="0">
                <a:latin typeface="Arial" charset="0"/>
              </a:rPr>
              <a:t>Specs</a:t>
            </a:r>
            <a:endParaRPr lang="fr-FR" sz="700" dirty="0">
              <a:latin typeface="Arial" charset="0"/>
            </a:endParaRPr>
          </a:p>
        </p:txBody>
      </p:sp>
      <p:sp>
        <p:nvSpPr>
          <p:cNvPr id="2088" name="AutoShape 207"/>
          <p:cNvSpPr>
            <a:spLocks noChangeArrowheads="1"/>
          </p:cNvSpPr>
          <p:nvPr/>
        </p:nvSpPr>
        <p:spPr bwMode="auto">
          <a:xfrm>
            <a:off x="1627188" y="1310556"/>
            <a:ext cx="762000" cy="341312"/>
          </a:xfrm>
          <a:prstGeom prst="flowChartProcess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sz="700" dirty="0">
              <a:latin typeface="Arial" charset="0"/>
            </a:endParaRPr>
          </a:p>
          <a:p>
            <a:r>
              <a:rPr lang="fr-FR" sz="700" smtClean="0">
                <a:latin typeface="Arial" charset="0"/>
              </a:rPr>
              <a:t>Develop </a:t>
            </a:r>
            <a:endParaRPr lang="fr-FR" sz="700" dirty="0" smtClean="0">
              <a:latin typeface="Arial" charset="0"/>
            </a:endParaRPr>
          </a:p>
          <a:p>
            <a:r>
              <a:rPr lang="fr-FR" sz="700" smtClean="0">
                <a:latin typeface="Arial" charset="0"/>
              </a:rPr>
              <a:t>specifications</a:t>
            </a:r>
            <a:endParaRPr lang="fr-FR" sz="700" dirty="0">
              <a:latin typeface="Arial" charset="0"/>
            </a:endParaRPr>
          </a:p>
          <a:p>
            <a:endParaRPr lang="fr-FR" sz="700" dirty="0">
              <a:latin typeface="Arial" charset="0"/>
            </a:endParaRPr>
          </a:p>
        </p:txBody>
      </p:sp>
      <p:sp>
        <p:nvSpPr>
          <p:cNvPr id="2089" name="AutoShape 208"/>
          <p:cNvSpPr>
            <a:spLocks noChangeArrowheads="1"/>
          </p:cNvSpPr>
          <p:nvPr/>
        </p:nvSpPr>
        <p:spPr bwMode="auto">
          <a:xfrm>
            <a:off x="2489200" y="1402631"/>
            <a:ext cx="215900" cy="153987"/>
          </a:xfrm>
          <a:prstGeom prst="rightArrow">
            <a:avLst>
              <a:gd name="adj1" fmla="val 50000"/>
              <a:gd name="adj2" fmla="val 35052"/>
            </a:avLst>
          </a:prstGeom>
          <a:solidFill>
            <a:srgbClr val="00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90" name="Oval 209"/>
          <p:cNvSpPr>
            <a:spLocks noChangeArrowheads="1"/>
          </p:cNvSpPr>
          <p:nvPr/>
        </p:nvSpPr>
        <p:spPr bwMode="auto">
          <a:xfrm>
            <a:off x="41275" y="1256581"/>
            <a:ext cx="152400" cy="1651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800" b="1" dirty="0" smtClean="0">
                <a:latin typeface="Arial" charset="0"/>
              </a:rPr>
              <a:t>1</a:t>
            </a:r>
            <a:endParaRPr lang="fr-FR" sz="800" b="1" dirty="0">
              <a:latin typeface="Arial" charset="0"/>
            </a:endParaRPr>
          </a:p>
        </p:txBody>
      </p:sp>
      <p:sp>
        <p:nvSpPr>
          <p:cNvPr id="2093" name="Rectangle 214"/>
          <p:cNvSpPr>
            <a:spLocks noChangeArrowheads="1"/>
          </p:cNvSpPr>
          <p:nvPr/>
        </p:nvSpPr>
        <p:spPr bwMode="auto">
          <a:xfrm>
            <a:off x="4475165" y="3152800"/>
            <a:ext cx="215445" cy="936104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1200" b="1" dirty="0">
                <a:latin typeface="Arial" charset="0"/>
              </a:rPr>
              <a:t>C</a:t>
            </a:r>
          </a:p>
        </p:txBody>
      </p:sp>
      <p:sp>
        <p:nvSpPr>
          <p:cNvPr id="2094" name="Text Box 215"/>
          <p:cNvSpPr txBox="1">
            <a:spLocks noChangeArrowheads="1"/>
          </p:cNvSpPr>
          <p:nvPr/>
        </p:nvSpPr>
        <p:spPr bwMode="auto">
          <a:xfrm rot="-5400000">
            <a:off x="4746935" y="497116"/>
            <a:ext cx="559769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fr-FR" sz="800" b="1" dirty="0" smtClean="0">
                <a:latin typeface="Arial" charset="0"/>
              </a:rPr>
              <a:t>BOARD</a:t>
            </a:r>
            <a:endParaRPr lang="fr-FR" sz="800" b="1" dirty="0">
              <a:latin typeface="Arial" charset="0"/>
            </a:endParaRPr>
          </a:p>
        </p:txBody>
      </p:sp>
      <p:sp>
        <p:nvSpPr>
          <p:cNvPr id="2103" name="AutoShape 228"/>
          <p:cNvSpPr>
            <a:spLocks noChangeArrowheads="1"/>
          </p:cNvSpPr>
          <p:nvPr/>
        </p:nvSpPr>
        <p:spPr bwMode="auto">
          <a:xfrm>
            <a:off x="3400425" y="1269281"/>
            <a:ext cx="533400" cy="412750"/>
          </a:xfrm>
          <a:prstGeom prst="flowChartDocument">
            <a:avLst/>
          </a:prstGeom>
          <a:solidFill>
            <a:srgbClr val="CCFF66"/>
          </a:solidFill>
          <a:ln w="9525" algn="ctr">
            <a:solidFill>
              <a:srgbClr val="077D0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700" dirty="0" smtClean="0">
                <a:latin typeface="Arial" charset="0"/>
              </a:rPr>
              <a:t>Rough </a:t>
            </a:r>
          </a:p>
          <a:p>
            <a:r>
              <a:rPr lang="fr-FR" sz="700" dirty="0" err="1" smtClean="0">
                <a:latin typeface="Arial" charset="0"/>
              </a:rPr>
              <a:t>Bylaws</a:t>
            </a:r>
            <a:endParaRPr lang="fr-FR" sz="700" dirty="0">
              <a:latin typeface="Arial" charset="0"/>
            </a:endParaRPr>
          </a:p>
        </p:txBody>
      </p:sp>
      <p:sp>
        <p:nvSpPr>
          <p:cNvPr id="2108" name="Line 237"/>
          <p:cNvSpPr>
            <a:spLocks noChangeShapeType="1"/>
          </p:cNvSpPr>
          <p:nvPr/>
        </p:nvSpPr>
        <p:spPr bwMode="auto">
          <a:xfrm>
            <a:off x="4700588" y="0"/>
            <a:ext cx="0" cy="9906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109" name="Line 238"/>
          <p:cNvSpPr>
            <a:spLocks noChangeShapeType="1"/>
          </p:cNvSpPr>
          <p:nvPr/>
        </p:nvSpPr>
        <p:spPr bwMode="auto">
          <a:xfrm>
            <a:off x="4484688" y="0"/>
            <a:ext cx="0" cy="9906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112" name="Line 242"/>
          <p:cNvSpPr>
            <a:spLocks noChangeShapeType="1"/>
          </p:cNvSpPr>
          <p:nvPr/>
        </p:nvSpPr>
        <p:spPr bwMode="auto">
          <a:xfrm>
            <a:off x="4271963" y="0"/>
            <a:ext cx="0" cy="9906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113" name="Text Box 243"/>
          <p:cNvSpPr txBox="1">
            <a:spLocks noChangeArrowheads="1"/>
          </p:cNvSpPr>
          <p:nvPr/>
        </p:nvSpPr>
        <p:spPr bwMode="auto">
          <a:xfrm rot="-5400000">
            <a:off x="3983880" y="478066"/>
            <a:ext cx="77777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fr-FR" sz="800" b="1" smtClean="0">
                <a:latin typeface="Arial" charset="0"/>
              </a:rPr>
              <a:t>SUBGROUP</a:t>
            </a:r>
            <a:endParaRPr lang="fr-FR" sz="800" b="1" dirty="0">
              <a:latin typeface="Arial" charset="0"/>
            </a:endParaRPr>
          </a:p>
        </p:txBody>
      </p:sp>
      <p:sp>
        <p:nvSpPr>
          <p:cNvPr id="2114" name="AutoShape 247"/>
          <p:cNvSpPr>
            <a:spLocks noChangeArrowheads="1"/>
          </p:cNvSpPr>
          <p:nvPr/>
        </p:nvSpPr>
        <p:spPr bwMode="auto">
          <a:xfrm>
            <a:off x="161925" y="2551584"/>
            <a:ext cx="533400" cy="412750"/>
          </a:xfrm>
          <a:prstGeom prst="flowChartDocument">
            <a:avLst/>
          </a:prstGeom>
          <a:gradFill rotWithShape="1">
            <a:gsLst>
              <a:gs pos="0">
                <a:srgbClr val="FFFFFF"/>
              </a:gs>
              <a:gs pos="100000">
                <a:srgbClr val="FFCC00">
                  <a:alpha val="71001"/>
                </a:srgbClr>
              </a:gs>
            </a:gsLst>
            <a:lin ang="0" scaled="1"/>
          </a:gradFill>
          <a:ln w="9525" algn="ctr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800" smtClean="0">
                <a:latin typeface="Arial Narrow" pitchFamily="34" charset="0"/>
              </a:rPr>
              <a:t>Specs</a:t>
            </a:r>
            <a:endParaRPr lang="fr-FR" sz="800" dirty="0">
              <a:latin typeface="Arial Narrow" pitchFamily="34" charset="0"/>
            </a:endParaRPr>
          </a:p>
        </p:txBody>
      </p:sp>
      <p:sp>
        <p:nvSpPr>
          <p:cNvPr id="2115" name="Line 251"/>
          <p:cNvSpPr>
            <a:spLocks noChangeShapeType="1"/>
          </p:cNvSpPr>
          <p:nvPr/>
        </p:nvSpPr>
        <p:spPr bwMode="auto">
          <a:xfrm>
            <a:off x="4062413" y="0"/>
            <a:ext cx="0" cy="9906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116" name="Text Box 252"/>
          <p:cNvSpPr txBox="1">
            <a:spLocks noChangeArrowheads="1"/>
          </p:cNvSpPr>
          <p:nvPr/>
        </p:nvSpPr>
        <p:spPr bwMode="auto">
          <a:xfrm rot="-5400000">
            <a:off x="3907397" y="497116"/>
            <a:ext cx="508473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fr-FR" sz="800" b="1" dirty="0" smtClean="0">
                <a:latin typeface="Arial" charset="0"/>
              </a:rPr>
              <a:t>CCWG</a:t>
            </a:r>
            <a:endParaRPr lang="fr-FR" sz="800" b="1" dirty="0">
              <a:latin typeface="Arial" charset="0"/>
            </a:endParaRPr>
          </a:p>
        </p:txBody>
      </p:sp>
      <p:sp>
        <p:nvSpPr>
          <p:cNvPr id="2122" name="AutoShape 259"/>
          <p:cNvSpPr>
            <a:spLocks noChangeArrowheads="1"/>
          </p:cNvSpPr>
          <p:nvPr/>
        </p:nvSpPr>
        <p:spPr bwMode="auto">
          <a:xfrm>
            <a:off x="236538" y="3215432"/>
            <a:ext cx="533400" cy="412750"/>
          </a:xfrm>
          <a:prstGeom prst="flowChartDocument">
            <a:avLst/>
          </a:prstGeom>
          <a:gradFill rotWithShape="1">
            <a:gsLst>
              <a:gs pos="0">
                <a:srgbClr val="FFFFFF"/>
              </a:gs>
              <a:gs pos="100000">
                <a:srgbClr val="FFCC00">
                  <a:alpha val="71001"/>
                </a:srgbClr>
              </a:gs>
            </a:gsLst>
            <a:lin ang="0" scaled="1"/>
          </a:gradFill>
          <a:ln w="9525" algn="ctr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800" dirty="0" err="1" smtClean="0">
                <a:latin typeface="Arial Narrow" pitchFamily="34" charset="0"/>
              </a:rPr>
              <a:t>Bylaws</a:t>
            </a:r>
            <a:endParaRPr lang="fr-FR" sz="800" dirty="0">
              <a:latin typeface="Arial Narrow" pitchFamily="34" charset="0"/>
            </a:endParaRPr>
          </a:p>
          <a:p>
            <a:r>
              <a:rPr lang="fr-FR" sz="800" dirty="0" err="1" smtClean="0">
                <a:latin typeface="Arial Narrow" pitchFamily="34" charset="0"/>
              </a:rPr>
              <a:t>Language</a:t>
            </a:r>
            <a:endParaRPr lang="fr-FR" sz="800" dirty="0" smtClean="0">
              <a:latin typeface="Arial Narrow" pitchFamily="34" charset="0"/>
            </a:endParaRPr>
          </a:p>
        </p:txBody>
      </p:sp>
      <p:sp>
        <p:nvSpPr>
          <p:cNvPr id="2123" name="AutoShape 260"/>
          <p:cNvSpPr>
            <a:spLocks noChangeArrowheads="1"/>
          </p:cNvSpPr>
          <p:nvPr/>
        </p:nvSpPr>
        <p:spPr bwMode="auto">
          <a:xfrm>
            <a:off x="761777" y="3543920"/>
            <a:ext cx="533400" cy="412750"/>
          </a:xfrm>
          <a:prstGeom prst="flowChartDocument">
            <a:avLst/>
          </a:prstGeom>
          <a:gradFill rotWithShape="1">
            <a:gsLst>
              <a:gs pos="0">
                <a:srgbClr val="FFFFFF"/>
              </a:gs>
              <a:gs pos="100000">
                <a:srgbClr val="FFCC00">
                  <a:alpha val="71001"/>
                </a:srgbClr>
              </a:gs>
            </a:gsLst>
            <a:lin ang="0" scaled="1"/>
          </a:gradFill>
          <a:ln w="9525" algn="ctr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800" smtClean="0">
                <a:latin typeface="Arial Narrow" pitchFamily="34" charset="0"/>
              </a:rPr>
              <a:t>Specs</a:t>
            </a:r>
            <a:endParaRPr lang="fr-FR" sz="800" dirty="0">
              <a:latin typeface="Arial Narrow" pitchFamily="34" charset="0"/>
            </a:endParaRPr>
          </a:p>
        </p:txBody>
      </p:sp>
      <p:sp>
        <p:nvSpPr>
          <p:cNvPr id="2126" name="AutoShape 263"/>
          <p:cNvSpPr>
            <a:spLocks noChangeArrowheads="1"/>
          </p:cNvSpPr>
          <p:nvPr/>
        </p:nvSpPr>
        <p:spPr bwMode="auto">
          <a:xfrm>
            <a:off x="765175" y="1326431"/>
            <a:ext cx="533400" cy="412750"/>
          </a:xfrm>
          <a:prstGeom prst="flowChartDocument">
            <a:avLst/>
          </a:prstGeom>
          <a:gradFill rotWithShape="1">
            <a:gsLst>
              <a:gs pos="0">
                <a:srgbClr val="FFFFFF"/>
              </a:gs>
              <a:gs pos="100000">
                <a:srgbClr val="FFCC00">
                  <a:alpha val="71001"/>
                </a:srgbClr>
              </a:gs>
            </a:gsLst>
            <a:lin ang="0" scaled="1"/>
          </a:gradFill>
          <a:ln w="9525" algn="ctr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800" dirty="0" smtClean="0">
                <a:latin typeface="Arial Narrow" pitchFamily="34" charset="0"/>
              </a:rPr>
              <a:t>Rough</a:t>
            </a:r>
          </a:p>
          <a:p>
            <a:r>
              <a:rPr lang="fr-FR" sz="800" dirty="0" err="1" smtClean="0">
                <a:latin typeface="Arial Narrow" pitchFamily="34" charset="0"/>
              </a:rPr>
              <a:t>Bylaws</a:t>
            </a:r>
            <a:endParaRPr lang="fr-FR" sz="800" dirty="0">
              <a:latin typeface="Arial Narrow" pitchFamily="34" charset="0"/>
            </a:endParaRPr>
          </a:p>
        </p:txBody>
      </p:sp>
      <p:sp>
        <p:nvSpPr>
          <p:cNvPr id="2127" name="AutoShape 264"/>
          <p:cNvSpPr>
            <a:spLocks noChangeArrowheads="1"/>
          </p:cNvSpPr>
          <p:nvPr/>
        </p:nvSpPr>
        <p:spPr bwMode="auto">
          <a:xfrm>
            <a:off x="1333104" y="3380532"/>
            <a:ext cx="215900" cy="155575"/>
          </a:xfrm>
          <a:prstGeom prst="rightArrow">
            <a:avLst>
              <a:gd name="adj1" fmla="val 50000"/>
              <a:gd name="adj2" fmla="val 34694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129" name="AutoShape 266"/>
          <p:cNvSpPr>
            <a:spLocks noChangeArrowheads="1"/>
          </p:cNvSpPr>
          <p:nvPr/>
        </p:nvSpPr>
        <p:spPr bwMode="auto">
          <a:xfrm>
            <a:off x="169863" y="1499468"/>
            <a:ext cx="533400" cy="412750"/>
          </a:xfrm>
          <a:prstGeom prst="flowChartDocument">
            <a:avLst/>
          </a:prstGeom>
          <a:gradFill rotWithShape="1">
            <a:gsLst>
              <a:gs pos="0">
                <a:srgbClr val="FFFFFF"/>
              </a:gs>
              <a:gs pos="100000">
                <a:srgbClr val="FFCC00">
                  <a:alpha val="71001"/>
                </a:srgbClr>
              </a:gs>
            </a:gsLst>
            <a:lin ang="0" scaled="1"/>
          </a:gradFill>
          <a:ln w="9525" algn="ctr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800" dirty="0" smtClean="0">
                <a:latin typeface="Arial Narrow" pitchFamily="34" charset="0"/>
              </a:rPr>
              <a:t>CCWG </a:t>
            </a:r>
          </a:p>
          <a:p>
            <a:r>
              <a:rPr lang="fr-FR" sz="800" smtClean="0">
                <a:latin typeface="Arial Narrow" pitchFamily="34" charset="0"/>
              </a:rPr>
              <a:t>Report</a:t>
            </a:r>
            <a:endParaRPr lang="fr-FR" sz="800" dirty="0">
              <a:latin typeface="Arial Narrow" pitchFamily="34" charset="0"/>
            </a:endParaRPr>
          </a:p>
        </p:txBody>
      </p:sp>
      <p:sp>
        <p:nvSpPr>
          <p:cNvPr id="2132" name="AutoShape 273"/>
          <p:cNvSpPr>
            <a:spLocks noChangeArrowheads="1"/>
          </p:cNvSpPr>
          <p:nvPr/>
        </p:nvSpPr>
        <p:spPr bwMode="auto">
          <a:xfrm>
            <a:off x="1360488" y="1402631"/>
            <a:ext cx="215900" cy="155575"/>
          </a:xfrm>
          <a:prstGeom prst="rightArrow">
            <a:avLst>
              <a:gd name="adj1" fmla="val 50000"/>
              <a:gd name="adj2" fmla="val 34694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134" name="Line 8"/>
          <p:cNvSpPr>
            <a:spLocks noChangeShapeType="1"/>
          </p:cNvSpPr>
          <p:nvPr/>
        </p:nvSpPr>
        <p:spPr bwMode="auto">
          <a:xfrm>
            <a:off x="6884988" y="15875"/>
            <a:ext cx="0" cy="9906000"/>
          </a:xfrm>
          <a:prstGeom prst="line">
            <a:avLst/>
          </a:prstGeom>
          <a:noFill/>
          <a:ln w="15875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141" name="Rectangle 214"/>
          <p:cNvSpPr>
            <a:spLocks noChangeArrowheads="1"/>
          </p:cNvSpPr>
          <p:nvPr/>
        </p:nvSpPr>
        <p:spPr bwMode="auto">
          <a:xfrm>
            <a:off x="4710113" y="2254002"/>
            <a:ext cx="215900" cy="880616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1200" b="1" dirty="0">
                <a:latin typeface="Arial" charset="0"/>
              </a:rPr>
              <a:t>C</a:t>
            </a:r>
          </a:p>
        </p:txBody>
      </p:sp>
      <p:sp>
        <p:nvSpPr>
          <p:cNvPr id="2142" name="Line 10"/>
          <p:cNvSpPr>
            <a:spLocks noChangeShapeType="1"/>
          </p:cNvSpPr>
          <p:nvPr/>
        </p:nvSpPr>
        <p:spPr bwMode="auto">
          <a:xfrm>
            <a:off x="-57546" y="3152800"/>
            <a:ext cx="685800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143" name="Line 4"/>
          <p:cNvSpPr>
            <a:spLocks noChangeShapeType="1"/>
          </p:cNvSpPr>
          <p:nvPr/>
        </p:nvSpPr>
        <p:spPr bwMode="auto">
          <a:xfrm>
            <a:off x="0" y="2273772"/>
            <a:ext cx="6858000" cy="0"/>
          </a:xfrm>
          <a:prstGeom prst="line">
            <a:avLst/>
          </a:prstGeom>
          <a:noFill/>
          <a:ln w="15875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146" name="Rectangle 133"/>
          <p:cNvSpPr>
            <a:spLocks noChangeArrowheads="1"/>
          </p:cNvSpPr>
          <p:nvPr/>
        </p:nvSpPr>
        <p:spPr bwMode="auto">
          <a:xfrm>
            <a:off x="4484688" y="1111722"/>
            <a:ext cx="238125" cy="1160462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1200" b="1" dirty="0" smtClean="0">
                <a:latin typeface="Arial" charset="0"/>
              </a:rPr>
              <a:t>C	</a:t>
            </a:r>
            <a:endParaRPr lang="fr-FR" sz="1200" b="1" dirty="0">
              <a:latin typeface="Arial" charset="0"/>
            </a:endParaRPr>
          </a:p>
        </p:txBody>
      </p:sp>
      <p:sp>
        <p:nvSpPr>
          <p:cNvPr id="2147" name="Rectangle 133"/>
          <p:cNvSpPr>
            <a:spLocks noChangeArrowheads="1"/>
          </p:cNvSpPr>
          <p:nvPr/>
        </p:nvSpPr>
        <p:spPr bwMode="auto">
          <a:xfrm>
            <a:off x="4700588" y="1120056"/>
            <a:ext cx="238125" cy="1160462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1200" b="1" dirty="0" smtClean="0">
                <a:latin typeface="Arial" charset="0"/>
              </a:rPr>
              <a:t>C</a:t>
            </a:r>
            <a:endParaRPr lang="fr-FR" sz="1200" b="1" dirty="0">
              <a:latin typeface="Arial" charset="0"/>
            </a:endParaRPr>
          </a:p>
        </p:txBody>
      </p:sp>
      <p:sp>
        <p:nvSpPr>
          <p:cNvPr id="2153" name="Rectangle 269"/>
          <p:cNvSpPr>
            <a:spLocks noChangeArrowheads="1"/>
          </p:cNvSpPr>
          <p:nvPr/>
        </p:nvSpPr>
        <p:spPr bwMode="auto">
          <a:xfrm>
            <a:off x="4289994" y="1120056"/>
            <a:ext cx="215900" cy="1125537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1200" b="1" dirty="0" smtClean="0">
                <a:latin typeface="Arial" charset="0"/>
              </a:rPr>
              <a:t>R</a:t>
            </a:r>
            <a:endParaRPr lang="fr-FR" sz="1200" b="1" dirty="0">
              <a:latin typeface="Arial" charset="0"/>
            </a:endParaRPr>
          </a:p>
        </p:txBody>
      </p:sp>
      <p:sp>
        <p:nvSpPr>
          <p:cNvPr id="106" name="Text Box 215"/>
          <p:cNvSpPr txBox="1">
            <a:spLocks noChangeArrowheads="1"/>
          </p:cNvSpPr>
          <p:nvPr/>
        </p:nvSpPr>
        <p:spPr bwMode="auto">
          <a:xfrm rot="-5400000">
            <a:off x="4274854" y="372299"/>
            <a:ext cx="1058303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fr-FR" sz="800" b="1" smtClean="0">
                <a:latin typeface="Arial" charset="0"/>
              </a:rPr>
              <a:t>INDEP. </a:t>
            </a:r>
            <a:r>
              <a:rPr lang="fr-FR" sz="800" b="1" dirty="0" smtClean="0">
                <a:latin typeface="Arial" charset="0"/>
              </a:rPr>
              <a:t>COUNSEL</a:t>
            </a:r>
            <a:endParaRPr lang="fr-FR" sz="800" b="1" dirty="0">
              <a:latin typeface="Arial" charset="0"/>
            </a:endParaRPr>
          </a:p>
        </p:txBody>
      </p:sp>
      <p:sp>
        <p:nvSpPr>
          <p:cNvPr id="108" name="AutoShape 23"/>
          <p:cNvSpPr>
            <a:spLocks noChangeArrowheads="1"/>
          </p:cNvSpPr>
          <p:nvPr/>
        </p:nvSpPr>
        <p:spPr bwMode="auto">
          <a:xfrm>
            <a:off x="1599804" y="4160912"/>
            <a:ext cx="762000" cy="452438"/>
          </a:xfrm>
          <a:prstGeom prst="flowChartProcess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700" smtClean="0">
                <a:latin typeface="Arial" charset="0"/>
              </a:rPr>
              <a:t>Independent</a:t>
            </a:r>
            <a:endParaRPr lang="fr-FR" sz="700" dirty="0" smtClean="0">
              <a:latin typeface="Arial" charset="0"/>
            </a:endParaRPr>
          </a:p>
          <a:p>
            <a:r>
              <a:rPr lang="fr-FR" sz="700" dirty="0" err="1" smtClean="0">
                <a:latin typeface="Arial" charset="0"/>
              </a:rPr>
              <a:t>Review</a:t>
            </a:r>
            <a:endParaRPr lang="fr-FR" sz="700" dirty="0">
              <a:latin typeface="Arial" charset="0"/>
            </a:endParaRPr>
          </a:p>
        </p:txBody>
      </p:sp>
      <p:sp>
        <p:nvSpPr>
          <p:cNvPr id="109" name="AutoShape 26"/>
          <p:cNvSpPr>
            <a:spLocks noChangeArrowheads="1"/>
          </p:cNvSpPr>
          <p:nvPr/>
        </p:nvSpPr>
        <p:spPr bwMode="auto">
          <a:xfrm>
            <a:off x="2838054" y="4200600"/>
            <a:ext cx="533400" cy="412750"/>
          </a:xfrm>
          <a:prstGeom prst="flowChartDocument">
            <a:avLst/>
          </a:prstGeom>
          <a:solidFill>
            <a:srgbClr val="CCFF66"/>
          </a:solidFill>
          <a:ln w="9525" algn="ctr">
            <a:solidFill>
              <a:srgbClr val="077D0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700" dirty="0" err="1" smtClean="0">
                <a:latin typeface="Arial" charset="0"/>
              </a:rPr>
              <a:t>Legal</a:t>
            </a:r>
            <a:endParaRPr lang="fr-FR" sz="700" dirty="0" smtClean="0">
              <a:latin typeface="Arial" charset="0"/>
            </a:endParaRPr>
          </a:p>
          <a:p>
            <a:r>
              <a:rPr lang="fr-FR" sz="700" dirty="0" err="1" smtClean="0">
                <a:latin typeface="Arial" charset="0"/>
              </a:rPr>
              <a:t>Advice</a:t>
            </a:r>
            <a:endParaRPr lang="fr-FR" sz="700" dirty="0">
              <a:latin typeface="Arial" charset="0"/>
            </a:endParaRPr>
          </a:p>
        </p:txBody>
      </p:sp>
      <p:sp>
        <p:nvSpPr>
          <p:cNvPr id="110" name="AutoShape 54"/>
          <p:cNvSpPr>
            <a:spLocks noChangeArrowheads="1"/>
          </p:cNvSpPr>
          <p:nvPr/>
        </p:nvSpPr>
        <p:spPr bwMode="auto">
          <a:xfrm>
            <a:off x="2464991" y="4310137"/>
            <a:ext cx="215900" cy="153988"/>
          </a:xfrm>
          <a:prstGeom prst="rightArrow">
            <a:avLst>
              <a:gd name="adj1" fmla="val 50000"/>
              <a:gd name="adj2" fmla="val 35051"/>
            </a:avLst>
          </a:prstGeom>
          <a:solidFill>
            <a:srgbClr val="00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11" name="Oval 68"/>
          <p:cNvSpPr>
            <a:spLocks noChangeArrowheads="1"/>
          </p:cNvSpPr>
          <p:nvPr/>
        </p:nvSpPr>
        <p:spPr bwMode="auto">
          <a:xfrm>
            <a:off x="66279" y="4160912"/>
            <a:ext cx="152400" cy="1651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800" b="1" dirty="0">
                <a:latin typeface="Arial" charset="0"/>
              </a:rPr>
              <a:t>4</a:t>
            </a:r>
          </a:p>
        </p:txBody>
      </p:sp>
      <p:sp>
        <p:nvSpPr>
          <p:cNvPr id="112" name="Rectangle 202"/>
          <p:cNvSpPr>
            <a:spLocks noChangeArrowheads="1"/>
          </p:cNvSpPr>
          <p:nvPr/>
        </p:nvSpPr>
        <p:spPr bwMode="auto">
          <a:xfrm>
            <a:off x="4690610" y="4088904"/>
            <a:ext cx="215900" cy="785813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1200" b="1" dirty="0" smtClean="0">
                <a:latin typeface="Arial" charset="0"/>
              </a:rPr>
              <a:t>R</a:t>
            </a:r>
            <a:endParaRPr lang="fr-FR" sz="1200" b="1" dirty="0">
              <a:latin typeface="Arial" charset="0"/>
            </a:endParaRPr>
          </a:p>
        </p:txBody>
      </p:sp>
      <p:sp>
        <p:nvSpPr>
          <p:cNvPr id="115" name="AutoShape 260"/>
          <p:cNvSpPr>
            <a:spLocks noChangeArrowheads="1"/>
          </p:cNvSpPr>
          <p:nvPr/>
        </p:nvSpPr>
        <p:spPr bwMode="auto">
          <a:xfrm>
            <a:off x="277018" y="4155106"/>
            <a:ext cx="703709" cy="573013"/>
          </a:xfrm>
          <a:prstGeom prst="flowChartDocument">
            <a:avLst/>
          </a:prstGeom>
          <a:gradFill rotWithShape="1">
            <a:gsLst>
              <a:gs pos="0">
                <a:srgbClr val="FFFFFF"/>
              </a:gs>
              <a:gs pos="100000">
                <a:srgbClr val="FFCC00">
                  <a:alpha val="71001"/>
                </a:srgbClr>
              </a:gs>
            </a:gsLst>
            <a:lin ang="0" scaled="1"/>
          </a:gradFill>
          <a:ln w="9525" algn="ctr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800" dirty="0" err="1">
                <a:latin typeface="Arial" charset="0"/>
              </a:rPr>
              <a:t>Bylaws</a:t>
            </a:r>
            <a:r>
              <a:rPr lang="fr-FR" sz="800" dirty="0">
                <a:latin typeface="Arial" charset="0"/>
              </a:rPr>
              <a:t> sent for </a:t>
            </a:r>
          </a:p>
          <a:p>
            <a:r>
              <a:rPr lang="fr-FR" sz="800" smtClean="0">
                <a:latin typeface="Arial" charset="0"/>
              </a:rPr>
              <a:t>Independent</a:t>
            </a:r>
            <a:endParaRPr lang="fr-FR" sz="800" dirty="0">
              <a:latin typeface="Arial" charset="0"/>
            </a:endParaRPr>
          </a:p>
          <a:p>
            <a:r>
              <a:rPr lang="fr-FR" sz="800" dirty="0" err="1">
                <a:latin typeface="Arial" charset="0"/>
              </a:rPr>
              <a:t>Review</a:t>
            </a:r>
            <a:endParaRPr lang="fr-FR" sz="800" dirty="0">
              <a:latin typeface="Arial" charset="0"/>
            </a:endParaRPr>
          </a:p>
        </p:txBody>
      </p:sp>
      <p:sp>
        <p:nvSpPr>
          <p:cNvPr id="116" name="AutoShape 264"/>
          <p:cNvSpPr>
            <a:spLocks noChangeArrowheads="1"/>
          </p:cNvSpPr>
          <p:nvPr/>
        </p:nvSpPr>
        <p:spPr bwMode="auto">
          <a:xfrm>
            <a:off x="1333104" y="4294262"/>
            <a:ext cx="215900" cy="155575"/>
          </a:xfrm>
          <a:prstGeom prst="rightArrow">
            <a:avLst>
              <a:gd name="adj1" fmla="val 50000"/>
              <a:gd name="adj2" fmla="val 34694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17" name="Line 10"/>
          <p:cNvSpPr>
            <a:spLocks noChangeShapeType="1"/>
          </p:cNvSpPr>
          <p:nvPr/>
        </p:nvSpPr>
        <p:spPr bwMode="auto">
          <a:xfrm>
            <a:off x="-28575" y="4088904"/>
            <a:ext cx="685800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18" name="Line 10"/>
          <p:cNvSpPr>
            <a:spLocks noChangeShapeType="1"/>
          </p:cNvSpPr>
          <p:nvPr/>
        </p:nvSpPr>
        <p:spPr bwMode="auto">
          <a:xfrm>
            <a:off x="-28575" y="4895825"/>
            <a:ext cx="685800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" name="ZoneTexte 1"/>
          <p:cNvSpPr txBox="1"/>
          <p:nvPr/>
        </p:nvSpPr>
        <p:spPr>
          <a:xfrm>
            <a:off x="44450" y="128588"/>
            <a:ext cx="15319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050" dirty="0" smtClean="0"/>
              <a:t>R</a:t>
            </a:r>
            <a:r>
              <a:rPr lang="fr-FR" sz="1050" smtClean="0"/>
              <a:t>: Responsible </a:t>
            </a:r>
            <a:r>
              <a:rPr lang="fr-FR" sz="1050" dirty="0" smtClean="0"/>
              <a:t>(</a:t>
            </a:r>
            <a:r>
              <a:rPr lang="fr-FR" sz="1050" dirty="0" err="1" smtClean="0"/>
              <a:t>Owner</a:t>
            </a:r>
            <a:r>
              <a:rPr lang="fr-FR" sz="1050" dirty="0" smtClean="0"/>
              <a:t>)</a:t>
            </a:r>
          </a:p>
          <a:p>
            <a:pPr algn="l"/>
            <a:r>
              <a:rPr lang="fr-FR" sz="1050" dirty="0" smtClean="0"/>
              <a:t>C: </a:t>
            </a:r>
            <a:r>
              <a:rPr lang="fr-FR" sz="1050" dirty="0" err="1" smtClean="0"/>
              <a:t>Contributes</a:t>
            </a:r>
            <a:endParaRPr lang="fr-FR" sz="1050" dirty="0" smtClean="0"/>
          </a:p>
          <a:p>
            <a:pPr algn="l"/>
            <a:r>
              <a:rPr lang="fr-FR" sz="1050" dirty="0" smtClean="0"/>
              <a:t>I : </a:t>
            </a:r>
            <a:r>
              <a:rPr lang="fr-FR" sz="1050" dirty="0" err="1" smtClean="0"/>
              <a:t>Informed</a:t>
            </a:r>
            <a:endParaRPr lang="fr-FR" sz="1050" dirty="0" smtClean="0"/>
          </a:p>
          <a:p>
            <a:pPr algn="l"/>
            <a:r>
              <a:rPr lang="fr-FR" sz="1050" dirty="0" smtClean="0"/>
              <a:t>A </a:t>
            </a:r>
            <a:r>
              <a:rPr lang="fr-FR" sz="1050" smtClean="0"/>
              <a:t>: Approves</a:t>
            </a:r>
            <a:endParaRPr lang="fr-FR" sz="1050" dirty="0"/>
          </a:p>
        </p:txBody>
      </p:sp>
      <p:sp>
        <p:nvSpPr>
          <p:cNvPr id="81" name="Rectangle 133"/>
          <p:cNvSpPr>
            <a:spLocks noChangeArrowheads="1"/>
          </p:cNvSpPr>
          <p:nvPr/>
        </p:nvSpPr>
        <p:spPr bwMode="auto">
          <a:xfrm>
            <a:off x="4054971" y="1128242"/>
            <a:ext cx="238125" cy="1160462"/>
          </a:xfrm>
          <a:prstGeom prst="rect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fr-FR" sz="1200" b="1" dirty="0" smtClean="0">
                <a:latin typeface="Arial" charset="0"/>
              </a:rPr>
              <a:t>A</a:t>
            </a:r>
            <a:endParaRPr lang="fr-FR" sz="1200" b="1" dirty="0">
              <a:latin typeface="Arial" charset="0"/>
            </a:endParaRPr>
          </a:p>
        </p:txBody>
      </p:sp>
      <p:sp>
        <p:nvSpPr>
          <p:cNvPr id="82" name="Rectangle 214"/>
          <p:cNvSpPr>
            <a:spLocks noChangeArrowheads="1"/>
          </p:cNvSpPr>
          <p:nvPr/>
        </p:nvSpPr>
        <p:spPr bwMode="auto">
          <a:xfrm>
            <a:off x="4293096" y="2272184"/>
            <a:ext cx="215900" cy="880616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fr-FR" sz="1200" b="1" dirty="0">
                <a:latin typeface="Arial" charset="0"/>
              </a:rPr>
              <a:t>I</a:t>
            </a:r>
          </a:p>
        </p:txBody>
      </p:sp>
      <p:sp>
        <p:nvSpPr>
          <p:cNvPr id="83" name="Rectangle 214"/>
          <p:cNvSpPr>
            <a:spLocks noChangeArrowheads="1"/>
          </p:cNvSpPr>
          <p:nvPr/>
        </p:nvSpPr>
        <p:spPr bwMode="auto">
          <a:xfrm>
            <a:off x="4723268" y="3152800"/>
            <a:ext cx="215445" cy="936104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1200" b="1" dirty="0">
                <a:latin typeface="Arial" charset="0"/>
              </a:rPr>
              <a:t>C</a:t>
            </a:r>
          </a:p>
        </p:txBody>
      </p:sp>
      <p:sp>
        <p:nvSpPr>
          <p:cNvPr id="84" name="Rectangle 214"/>
          <p:cNvSpPr>
            <a:spLocks noChangeArrowheads="1"/>
          </p:cNvSpPr>
          <p:nvPr/>
        </p:nvSpPr>
        <p:spPr bwMode="auto">
          <a:xfrm>
            <a:off x="4293096" y="4088904"/>
            <a:ext cx="182069" cy="785813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fr-FR" sz="1200" b="1" dirty="0">
                <a:latin typeface="Arial" charset="0"/>
              </a:rPr>
              <a:t>I</a:t>
            </a:r>
          </a:p>
        </p:txBody>
      </p:sp>
      <p:sp>
        <p:nvSpPr>
          <p:cNvPr id="85" name="Rectangle 214"/>
          <p:cNvSpPr>
            <a:spLocks noChangeArrowheads="1"/>
          </p:cNvSpPr>
          <p:nvPr/>
        </p:nvSpPr>
        <p:spPr bwMode="auto">
          <a:xfrm>
            <a:off x="4509120" y="4088904"/>
            <a:ext cx="182069" cy="785813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fr-FR" sz="1200" b="1" dirty="0">
                <a:latin typeface="Arial" charset="0"/>
              </a:rPr>
              <a:t>I</a:t>
            </a:r>
          </a:p>
        </p:txBody>
      </p:sp>
      <p:sp>
        <p:nvSpPr>
          <p:cNvPr id="87" name="Oval 68"/>
          <p:cNvSpPr>
            <a:spLocks noChangeArrowheads="1"/>
          </p:cNvSpPr>
          <p:nvPr/>
        </p:nvSpPr>
        <p:spPr bwMode="auto">
          <a:xfrm>
            <a:off x="44624" y="4953000"/>
            <a:ext cx="152400" cy="1651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800" b="1" dirty="0" smtClean="0">
                <a:latin typeface="Arial" charset="0"/>
              </a:rPr>
              <a:t>5</a:t>
            </a:r>
            <a:endParaRPr lang="fr-FR" sz="800" b="1" dirty="0">
              <a:latin typeface="Arial" charset="0"/>
            </a:endParaRPr>
          </a:p>
        </p:txBody>
      </p:sp>
      <p:sp>
        <p:nvSpPr>
          <p:cNvPr id="88" name="AutoShape 260"/>
          <p:cNvSpPr>
            <a:spLocks noChangeArrowheads="1"/>
          </p:cNvSpPr>
          <p:nvPr/>
        </p:nvSpPr>
        <p:spPr bwMode="auto">
          <a:xfrm>
            <a:off x="260648" y="4953000"/>
            <a:ext cx="703709" cy="573013"/>
          </a:xfrm>
          <a:prstGeom prst="flowChartDocument">
            <a:avLst/>
          </a:prstGeom>
          <a:gradFill rotWithShape="1">
            <a:gsLst>
              <a:gs pos="0">
                <a:srgbClr val="FFFFFF"/>
              </a:gs>
              <a:gs pos="100000">
                <a:srgbClr val="FFCC00">
                  <a:alpha val="71001"/>
                </a:srgbClr>
              </a:gs>
            </a:gsLst>
            <a:lin ang="0" scaled="1"/>
          </a:gradFill>
          <a:ln w="9525" algn="ctr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800" dirty="0" err="1">
                <a:latin typeface="Arial" charset="0"/>
              </a:rPr>
              <a:t>Bylaws</a:t>
            </a:r>
            <a:r>
              <a:rPr lang="fr-FR" sz="800" dirty="0">
                <a:latin typeface="Arial" charset="0"/>
              </a:rPr>
              <a:t> sent for </a:t>
            </a:r>
          </a:p>
          <a:p>
            <a:r>
              <a:rPr lang="fr-FR" sz="800" smtClean="0">
                <a:latin typeface="Arial" charset="0"/>
              </a:rPr>
              <a:t>Independent</a:t>
            </a:r>
            <a:endParaRPr lang="fr-FR" sz="800" dirty="0">
              <a:latin typeface="Arial" charset="0"/>
            </a:endParaRPr>
          </a:p>
          <a:p>
            <a:r>
              <a:rPr lang="fr-FR" sz="800" dirty="0" err="1">
                <a:latin typeface="Arial" charset="0"/>
              </a:rPr>
              <a:t>Review</a:t>
            </a:r>
            <a:endParaRPr lang="fr-FR" sz="800" dirty="0">
              <a:latin typeface="Arial" charset="0"/>
            </a:endParaRPr>
          </a:p>
        </p:txBody>
      </p:sp>
      <p:sp>
        <p:nvSpPr>
          <p:cNvPr id="89" name="AutoShape 26"/>
          <p:cNvSpPr>
            <a:spLocks noChangeArrowheads="1"/>
          </p:cNvSpPr>
          <p:nvPr/>
        </p:nvSpPr>
        <p:spPr bwMode="auto">
          <a:xfrm>
            <a:off x="764704" y="5476354"/>
            <a:ext cx="533400" cy="412750"/>
          </a:xfrm>
          <a:prstGeom prst="flowChartDocument">
            <a:avLst/>
          </a:prstGeom>
          <a:gradFill rotWithShape="1">
            <a:gsLst>
              <a:gs pos="0">
                <a:srgbClr val="FFFFFF"/>
              </a:gs>
              <a:gs pos="100000">
                <a:srgbClr val="FFCC00">
                  <a:alpha val="71001"/>
                </a:srgbClr>
              </a:gs>
            </a:gsLst>
            <a:lin ang="0" scaled="1"/>
          </a:gradFill>
          <a:ln w="9525" algn="ctr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800" dirty="0" err="1">
                <a:latin typeface="Arial" charset="0"/>
              </a:rPr>
              <a:t>Legal</a:t>
            </a:r>
            <a:endParaRPr lang="fr-FR" sz="800" dirty="0">
              <a:latin typeface="Arial" charset="0"/>
            </a:endParaRPr>
          </a:p>
          <a:p>
            <a:r>
              <a:rPr lang="fr-FR" sz="800" dirty="0" err="1">
                <a:latin typeface="Arial" charset="0"/>
              </a:rPr>
              <a:t>Advice</a:t>
            </a:r>
            <a:endParaRPr lang="fr-FR" sz="800" dirty="0">
              <a:latin typeface="Arial" charset="0"/>
            </a:endParaRPr>
          </a:p>
        </p:txBody>
      </p:sp>
      <p:sp>
        <p:nvSpPr>
          <p:cNvPr id="90" name="AutoShape 23"/>
          <p:cNvSpPr>
            <a:spLocks noChangeArrowheads="1"/>
          </p:cNvSpPr>
          <p:nvPr/>
        </p:nvSpPr>
        <p:spPr bwMode="auto">
          <a:xfrm>
            <a:off x="1627833" y="5025008"/>
            <a:ext cx="762000" cy="452438"/>
          </a:xfrm>
          <a:prstGeom prst="flowChartProcess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700" dirty="0" err="1" smtClean="0">
                <a:latin typeface="Arial" charset="0"/>
              </a:rPr>
              <a:t>Advice</a:t>
            </a:r>
            <a:r>
              <a:rPr lang="fr-FR" sz="700" dirty="0" smtClean="0">
                <a:latin typeface="Arial" charset="0"/>
              </a:rPr>
              <a:t> </a:t>
            </a:r>
            <a:r>
              <a:rPr lang="fr-FR" sz="700" dirty="0" err="1" smtClean="0">
                <a:latin typeface="Arial" charset="0"/>
              </a:rPr>
              <a:t>Review</a:t>
            </a:r>
            <a:endParaRPr lang="fr-FR" sz="700" dirty="0">
              <a:latin typeface="Arial" charset="0"/>
            </a:endParaRPr>
          </a:p>
        </p:txBody>
      </p:sp>
      <p:sp>
        <p:nvSpPr>
          <p:cNvPr id="91" name="AutoShape 54"/>
          <p:cNvSpPr>
            <a:spLocks noChangeArrowheads="1"/>
          </p:cNvSpPr>
          <p:nvPr/>
        </p:nvSpPr>
        <p:spPr bwMode="auto">
          <a:xfrm>
            <a:off x="2493020" y="5174233"/>
            <a:ext cx="215900" cy="153988"/>
          </a:xfrm>
          <a:prstGeom prst="rightArrow">
            <a:avLst>
              <a:gd name="adj1" fmla="val 50000"/>
              <a:gd name="adj2" fmla="val 35051"/>
            </a:avLst>
          </a:prstGeom>
          <a:solidFill>
            <a:srgbClr val="00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2" name="AutoShape 264"/>
          <p:cNvSpPr>
            <a:spLocks noChangeArrowheads="1"/>
          </p:cNvSpPr>
          <p:nvPr/>
        </p:nvSpPr>
        <p:spPr bwMode="auto">
          <a:xfrm>
            <a:off x="1361133" y="5158358"/>
            <a:ext cx="215900" cy="155575"/>
          </a:xfrm>
          <a:prstGeom prst="rightArrow">
            <a:avLst>
              <a:gd name="adj1" fmla="val 50000"/>
              <a:gd name="adj2" fmla="val 34694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93" name="AutoShape 26"/>
          <p:cNvSpPr>
            <a:spLocks noChangeArrowheads="1"/>
          </p:cNvSpPr>
          <p:nvPr/>
        </p:nvSpPr>
        <p:spPr bwMode="auto">
          <a:xfrm>
            <a:off x="2780928" y="5044306"/>
            <a:ext cx="533400" cy="412750"/>
          </a:xfrm>
          <a:prstGeom prst="flowChartDocument">
            <a:avLst/>
          </a:prstGeom>
          <a:solidFill>
            <a:srgbClr val="CCFF66"/>
          </a:solidFill>
          <a:ln w="9525" algn="ctr">
            <a:solidFill>
              <a:srgbClr val="077D0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700" dirty="0" err="1" smtClean="0">
                <a:latin typeface="Arial" charset="0"/>
              </a:rPr>
              <a:t>Reviewed</a:t>
            </a:r>
            <a:endParaRPr lang="fr-FR" sz="700" dirty="0" smtClean="0">
              <a:latin typeface="Arial" charset="0"/>
            </a:endParaRPr>
          </a:p>
          <a:p>
            <a:r>
              <a:rPr lang="fr-FR" sz="700" dirty="0" err="1" smtClean="0">
                <a:latin typeface="Arial" charset="0"/>
              </a:rPr>
              <a:t>Bylaw</a:t>
            </a:r>
            <a:endParaRPr lang="fr-FR" sz="700" dirty="0" smtClean="0">
              <a:latin typeface="Arial" charset="0"/>
            </a:endParaRPr>
          </a:p>
          <a:p>
            <a:r>
              <a:rPr lang="fr-FR" sz="700" dirty="0" err="1" smtClean="0">
                <a:latin typeface="Arial" charset="0"/>
              </a:rPr>
              <a:t>Language</a:t>
            </a:r>
            <a:endParaRPr lang="fr-FR" sz="700" dirty="0">
              <a:latin typeface="Arial" charset="0"/>
            </a:endParaRPr>
          </a:p>
        </p:txBody>
      </p:sp>
      <p:sp>
        <p:nvSpPr>
          <p:cNvPr id="94" name="Rectangle 202"/>
          <p:cNvSpPr>
            <a:spLocks noChangeArrowheads="1"/>
          </p:cNvSpPr>
          <p:nvPr/>
        </p:nvSpPr>
        <p:spPr bwMode="auto">
          <a:xfrm>
            <a:off x="4293096" y="4880992"/>
            <a:ext cx="191592" cy="1080120"/>
          </a:xfrm>
          <a:prstGeom prst="rect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fr-FR" sz="1200" b="1" dirty="0">
                <a:latin typeface="Arial" charset="0"/>
              </a:rPr>
              <a:t>R</a:t>
            </a:r>
          </a:p>
          <a:p>
            <a:r>
              <a:rPr lang="fr-FR" sz="1200" b="1" dirty="0">
                <a:latin typeface="Arial" charset="0"/>
              </a:rPr>
              <a:t>/</a:t>
            </a:r>
          </a:p>
          <a:p>
            <a:r>
              <a:rPr lang="fr-FR" sz="1200" b="1" dirty="0">
                <a:latin typeface="Arial" charset="0"/>
              </a:rPr>
              <a:t>A</a:t>
            </a:r>
          </a:p>
        </p:txBody>
      </p:sp>
      <p:sp>
        <p:nvSpPr>
          <p:cNvPr id="95" name="Rectangle 214"/>
          <p:cNvSpPr>
            <a:spLocks noChangeArrowheads="1"/>
          </p:cNvSpPr>
          <p:nvPr/>
        </p:nvSpPr>
        <p:spPr bwMode="auto">
          <a:xfrm>
            <a:off x="4077072" y="4880992"/>
            <a:ext cx="182069" cy="108012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fr-FR" sz="1200" b="1" dirty="0">
                <a:latin typeface="Arial" charset="0"/>
              </a:rPr>
              <a:t>I</a:t>
            </a:r>
          </a:p>
        </p:txBody>
      </p:sp>
      <p:sp>
        <p:nvSpPr>
          <p:cNvPr id="96" name="Rectangle 214"/>
          <p:cNvSpPr>
            <a:spLocks noChangeArrowheads="1"/>
          </p:cNvSpPr>
          <p:nvPr/>
        </p:nvSpPr>
        <p:spPr bwMode="auto">
          <a:xfrm>
            <a:off x="4509121" y="4880992"/>
            <a:ext cx="191468" cy="108012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1200" b="1" dirty="0">
                <a:latin typeface="Arial" charset="0"/>
              </a:rPr>
              <a:t>C</a:t>
            </a:r>
          </a:p>
        </p:txBody>
      </p:sp>
      <p:sp>
        <p:nvSpPr>
          <p:cNvPr id="97" name="Rectangle 214"/>
          <p:cNvSpPr>
            <a:spLocks noChangeArrowheads="1"/>
          </p:cNvSpPr>
          <p:nvPr/>
        </p:nvSpPr>
        <p:spPr bwMode="auto">
          <a:xfrm>
            <a:off x="4725723" y="4880992"/>
            <a:ext cx="215445" cy="108012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1200" b="1" dirty="0">
                <a:latin typeface="Arial" charset="0"/>
              </a:rPr>
              <a:t>C</a:t>
            </a:r>
          </a:p>
        </p:txBody>
      </p:sp>
      <p:sp>
        <p:nvSpPr>
          <p:cNvPr id="98" name="Line 10"/>
          <p:cNvSpPr>
            <a:spLocks noChangeShapeType="1"/>
          </p:cNvSpPr>
          <p:nvPr/>
        </p:nvSpPr>
        <p:spPr bwMode="auto">
          <a:xfrm>
            <a:off x="-27384" y="5961112"/>
            <a:ext cx="685800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99" name="Line 10"/>
          <p:cNvSpPr>
            <a:spLocks noChangeShapeType="1"/>
          </p:cNvSpPr>
          <p:nvPr/>
        </p:nvSpPr>
        <p:spPr bwMode="auto">
          <a:xfrm>
            <a:off x="-27384" y="5975945"/>
            <a:ext cx="685800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0" name="Oval 68"/>
          <p:cNvSpPr>
            <a:spLocks noChangeArrowheads="1"/>
          </p:cNvSpPr>
          <p:nvPr/>
        </p:nvSpPr>
        <p:spPr bwMode="auto">
          <a:xfrm>
            <a:off x="45815" y="6033120"/>
            <a:ext cx="152400" cy="1651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800" b="1" dirty="0" smtClean="0">
                <a:latin typeface="Arial" charset="0"/>
              </a:rPr>
              <a:t>6</a:t>
            </a:r>
            <a:endParaRPr lang="fr-FR" sz="800" b="1" dirty="0">
              <a:latin typeface="Arial" charset="0"/>
            </a:endParaRPr>
          </a:p>
        </p:txBody>
      </p:sp>
      <p:sp>
        <p:nvSpPr>
          <p:cNvPr id="101" name="AutoShape 260"/>
          <p:cNvSpPr>
            <a:spLocks noChangeArrowheads="1"/>
          </p:cNvSpPr>
          <p:nvPr/>
        </p:nvSpPr>
        <p:spPr bwMode="auto">
          <a:xfrm>
            <a:off x="261839" y="6033120"/>
            <a:ext cx="703709" cy="573013"/>
          </a:xfrm>
          <a:prstGeom prst="flowChartDocument">
            <a:avLst/>
          </a:prstGeom>
          <a:gradFill rotWithShape="1">
            <a:gsLst>
              <a:gs pos="0">
                <a:srgbClr val="FFFFFF"/>
              </a:gs>
              <a:gs pos="100000">
                <a:srgbClr val="FFCC00">
                  <a:alpha val="71001"/>
                </a:srgbClr>
              </a:gs>
            </a:gsLst>
            <a:lin ang="0" scaled="1"/>
          </a:gradFill>
          <a:ln w="9525" algn="ctr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800" dirty="0" err="1" smtClean="0">
                <a:latin typeface="Arial" charset="0"/>
              </a:rPr>
              <a:t>Reviewed</a:t>
            </a:r>
            <a:r>
              <a:rPr lang="fr-FR" sz="800" dirty="0" smtClean="0">
                <a:latin typeface="Arial" charset="0"/>
              </a:rPr>
              <a:t> </a:t>
            </a:r>
          </a:p>
          <a:p>
            <a:r>
              <a:rPr lang="fr-FR" sz="800" dirty="0" err="1" smtClean="0">
                <a:latin typeface="Arial" charset="0"/>
              </a:rPr>
              <a:t>Bylaw</a:t>
            </a:r>
            <a:endParaRPr lang="fr-FR" sz="800" dirty="0" smtClean="0">
              <a:latin typeface="Arial" charset="0"/>
            </a:endParaRPr>
          </a:p>
          <a:p>
            <a:r>
              <a:rPr lang="fr-FR" sz="800" dirty="0" err="1" smtClean="0">
                <a:latin typeface="Arial" charset="0"/>
              </a:rPr>
              <a:t>Language</a:t>
            </a:r>
            <a:endParaRPr lang="fr-FR" sz="800" dirty="0">
              <a:latin typeface="Arial" charset="0"/>
            </a:endParaRPr>
          </a:p>
        </p:txBody>
      </p:sp>
      <p:sp>
        <p:nvSpPr>
          <p:cNvPr id="102" name="AutoShape 26"/>
          <p:cNvSpPr>
            <a:spLocks noChangeArrowheads="1"/>
          </p:cNvSpPr>
          <p:nvPr/>
        </p:nvSpPr>
        <p:spPr bwMode="auto">
          <a:xfrm>
            <a:off x="907654" y="6501172"/>
            <a:ext cx="533400" cy="412750"/>
          </a:xfrm>
          <a:prstGeom prst="flowChartDocument">
            <a:avLst/>
          </a:prstGeom>
          <a:gradFill rotWithShape="1">
            <a:gsLst>
              <a:gs pos="0">
                <a:srgbClr val="FFFFFF"/>
              </a:gs>
              <a:gs pos="100000">
                <a:srgbClr val="FFCC00">
                  <a:alpha val="71001"/>
                </a:srgbClr>
              </a:gs>
            </a:gsLst>
            <a:lin ang="0" scaled="1"/>
          </a:gradFill>
          <a:ln w="9525" algn="ctr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800" dirty="0" err="1">
                <a:latin typeface="Arial" charset="0"/>
              </a:rPr>
              <a:t>Legal</a:t>
            </a:r>
            <a:endParaRPr lang="fr-FR" sz="800" dirty="0">
              <a:latin typeface="Arial" charset="0"/>
            </a:endParaRPr>
          </a:p>
          <a:p>
            <a:r>
              <a:rPr lang="fr-FR" sz="800" dirty="0" err="1">
                <a:latin typeface="Arial" charset="0"/>
              </a:rPr>
              <a:t>Advice</a:t>
            </a:r>
            <a:endParaRPr lang="fr-FR" sz="800" dirty="0">
              <a:latin typeface="Arial" charset="0"/>
            </a:endParaRPr>
          </a:p>
        </p:txBody>
      </p:sp>
      <p:sp>
        <p:nvSpPr>
          <p:cNvPr id="103" name="AutoShape 23"/>
          <p:cNvSpPr>
            <a:spLocks noChangeArrowheads="1"/>
          </p:cNvSpPr>
          <p:nvPr/>
        </p:nvSpPr>
        <p:spPr bwMode="auto">
          <a:xfrm>
            <a:off x="1629024" y="6105128"/>
            <a:ext cx="762000" cy="452438"/>
          </a:xfrm>
          <a:prstGeom prst="flowChartProcess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700" smtClean="0">
                <a:latin typeface="Arial" charset="0"/>
              </a:rPr>
              <a:t>Approval</a:t>
            </a:r>
            <a:endParaRPr lang="fr-FR" sz="700" dirty="0">
              <a:latin typeface="Arial" charset="0"/>
            </a:endParaRPr>
          </a:p>
        </p:txBody>
      </p:sp>
      <p:sp>
        <p:nvSpPr>
          <p:cNvPr id="104" name="AutoShape 54"/>
          <p:cNvSpPr>
            <a:spLocks noChangeArrowheads="1"/>
          </p:cNvSpPr>
          <p:nvPr/>
        </p:nvSpPr>
        <p:spPr bwMode="auto">
          <a:xfrm>
            <a:off x="2494211" y="6254353"/>
            <a:ext cx="215900" cy="153988"/>
          </a:xfrm>
          <a:prstGeom prst="rightArrow">
            <a:avLst>
              <a:gd name="adj1" fmla="val 50000"/>
              <a:gd name="adj2" fmla="val 35051"/>
            </a:avLst>
          </a:prstGeom>
          <a:solidFill>
            <a:srgbClr val="00CC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05" name="AutoShape 264"/>
          <p:cNvSpPr>
            <a:spLocks noChangeArrowheads="1"/>
          </p:cNvSpPr>
          <p:nvPr/>
        </p:nvSpPr>
        <p:spPr bwMode="auto">
          <a:xfrm>
            <a:off x="1362324" y="6238478"/>
            <a:ext cx="215900" cy="155575"/>
          </a:xfrm>
          <a:prstGeom prst="rightArrow">
            <a:avLst>
              <a:gd name="adj1" fmla="val 50000"/>
              <a:gd name="adj2" fmla="val 34694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19" name="AutoShape 26"/>
          <p:cNvSpPr>
            <a:spLocks noChangeArrowheads="1"/>
          </p:cNvSpPr>
          <p:nvPr/>
        </p:nvSpPr>
        <p:spPr bwMode="auto">
          <a:xfrm>
            <a:off x="2782119" y="6124426"/>
            <a:ext cx="533400" cy="412750"/>
          </a:xfrm>
          <a:prstGeom prst="flowChartDocument">
            <a:avLst/>
          </a:prstGeom>
          <a:solidFill>
            <a:srgbClr val="CCFF66"/>
          </a:solidFill>
          <a:ln w="9525" algn="ctr">
            <a:solidFill>
              <a:srgbClr val="077D0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700" dirty="0" err="1" smtClean="0">
                <a:latin typeface="Arial" charset="0"/>
              </a:rPr>
              <a:t>Finalized</a:t>
            </a:r>
            <a:r>
              <a:rPr lang="fr-FR" sz="700" dirty="0" smtClean="0">
                <a:latin typeface="Arial" charset="0"/>
              </a:rPr>
              <a:t> </a:t>
            </a:r>
          </a:p>
          <a:p>
            <a:r>
              <a:rPr lang="fr-FR" sz="700" dirty="0" err="1" smtClean="0">
                <a:latin typeface="Arial" charset="0"/>
              </a:rPr>
              <a:t>Bylaw</a:t>
            </a:r>
            <a:endParaRPr lang="fr-FR" sz="700" dirty="0" smtClean="0">
              <a:latin typeface="Arial" charset="0"/>
            </a:endParaRPr>
          </a:p>
          <a:p>
            <a:r>
              <a:rPr lang="fr-FR" sz="700" dirty="0" err="1" smtClean="0">
                <a:latin typeface="Arial" charset="0"/>
              </a:rPr>
              <a:t>Language</a:t>
            </a:r>
            <a:endParaRPr lang="fr-FR" sz="700" dirty="0">
              <a:latin typeface="Arial" charset="0"/>
            </a:endParaRPr>
          </a:p>
        </p:txBody>
      </p:sp>
      <p:sp>
        <p:nvSpPr>
          <p:cNvPr id="120" name="Rectangle 202"/>
          <p:cNvSpPr>
            <a:spLocks noChangeArrowheads="1"/>
          </p:cNvSpPr>
          <p:nvPr/>
        </p:nvSpPr>
        <p:spPr bwMode="auto">
          <a:xfrm>
            <a:off x="4292077" y="5958557"/>
            <a:ext cx="191592" cy="1080120"/>
          </a:xfrm>
          <a:prstGeom prst="rect">
            <a:avLst/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1200" b="1" dirty="0" smtClean="0">
                <a:latin typeface="Arial" charset="0"/>
              </a:rPr>
              <a:t>R</a:t>
            </a:r>
            <a:endParaRPr lang="fr-FR" sz="1200" b="1" dirty="0">
              <a:latin typeface="Arial" charset="0"/>
            </a:endParaRPr>
          </a:p>
        </p:txBody>
      </p:sp>
      <p:sp>
        <p:nvSpPr>
          <p:cNvPr id="121" name="Rectangle 214"/>
          <p:cNvSpPr>
            <a:spLocks noChangeArrowheads="1"/>
          </p:cNvSpPr>
          <p:nvPr/>
        </p:nvSpPr>
        <p:spPr bwMode="auto">
          <a:xfrm>
            <a:off x="4954556" y="5961112"/>
            <a:ext cx="182069" cy="108012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fr-FR" sz="1200" b="1" dirty="0">
                <a:latin typeface="Arial" charset="0"/>
              </a:rPr>
              <a:t>I</a:t>
            </a:r>
          </a:p>
        </p:txBody>
      </p:sp>
      <p:sp>
        <p:nvSpPr>
          <p:cNvPr id="122" name="Rectangle 214"/>
          <p:cNvSpPr>
            <a:spLocks noChangeArrowheads="1"/>
          </p:cNvSpPr>
          <p:nvPr/>
        </p:nvSpPr>
        <p:spPr bwMode="auto">
          <a:xfrm>
            <a:off x="4510312" y="5961112"/>
            <a:ext cx="191468" cy="108012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1200" b="1" dirty="0">
                <a:latin typeface="Arial" charset="0"/>
              </a:rPr>
              <a:t>C</a:t>
            </a:r>
          </a:p>
        </p:txBody>
      </p:sp>
      <p:sp>
        <p:nvSpPr>
          <p:cNvPr id="123" name="Rectangle 214"/>
          <p:cNvSpPr>
            <a:spLocks noChangeArrowheads="1"/>
          </p:cNvSpPr>
          <p:nvPr/>
        </p:nvSpPr>
        <p:spPr bwMode="auto">
          <a:xfrm>
            <a:off x="4726914" y="5961112"/>
            <a:ext cx="215445" cy="108012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1200" b="1" dirty="0">
                <a:latin typeface="Arial" charset="0"/>
              </a:rPr>
              <a:t>C</a:t>
            </a:r>
          </a:p>
        </p:txBody>
      </p:sp>
      <p:sp>
        <p:nvSpPr>
          <p:cNvPr id="124" name="Line 10"/>
          <p:cNvSpPr>
            <a:spLocks noChangeShapeType="1"/>
          </p:cNvSpPr>
          <p:nvPr/>
        </p:nvSpPr>
        <p:spPr bwMode="auto">
          <a:xfrm>
            <a:off x="-26193" y="7041232"/>
            <a:ext cx="685800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25" name="AutoShape 26"/>
          <p:cNvSpPr>
            <a:spLocks noChangeArrowheads="1"/>
          </p:cNvSpPr>
          <p:nvPr/>
        </p:nvSpPr>
        <p:spPr bwMode="auto">
          <a:xfrm>
            <a:off x="3327648" y="6465168"/>
            <a:ext cx="533400" cy="412750"/>
          </a:xfrm>
          <a:prstGeom prst="flowChartDocument">
            <a:avLst/>
          </a:prstGeom>
          <a:solidFill>
            <a:srgbClr val="CCFF66"/>
          </a:solidFill>
          <a:ln w="9525" algn="ctr">
            <a:solidFill>
              <a:srgbClr val="077D0D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700" smtClean="0">
                <a:latin typeface="Arial" charset="0"/>
              </a:rPr>
              <a:t>Updated</a:t>
            </a:r>
            <a:endParaRPr lang="fr-FR" sz="700" dirty="0" smtClean="0">
              <a:latin typeface="Arial" charset="0"/>
            </a:endParaRPr>
          </a:p>
          <a:p>
            <a:r>
              <a:rPr lang="fr-FR" sz="700" dirty="0" smtClean="0">
                <a:latin typeface="Arial" charset="0"/>
              </a:rPr>
              <a:t>CCWG </a:t>
            </a:r>
          </a:p>
          <a:p>
            <a:r>
              <a:rPr lang="fr-FR" sz="700" smtClean="0">
                <a:latin typeface="Arial" charset="0"/>
              </a:rPr>
              <a:t>Report</a:t>
            </a:r>
            <a:endParaRPr lang="fr-FR" sz="700" dirty="0">
              <a:latin typeface="Arial" charset="0"/>
            </a:endParaRPr>
          </a:p>
        </p:txBody>
      </p:sp>
      <p:sp>
        <p:nvSpPr>
          <p:cNvPr id="3" name="Flèche vers le bas 2"/>
          <p:cNvSpPr/>
          <p:nvPr/>
        </p:nvSpPr>
        <p:spPr bwMode="auto">
          <a:xfrm>
            <a:off x="3047628" y="6707547"/>
            <a:ext cx="265485" cy="693725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7" name="AutoShape 26"/>
          <p:cNvSpPr>
            <a:spLocks noChangeArrowheads="1"/>
          </p:cNvSpPr>
          <p:nvPr/>
        </p:nvSpPr>
        <p:spPr bwMode="auto">
          <a:xfrm>
            <a:off x="2737668" y="7492578"/>
            <a:ext cx="885403" cy="700782"/>
          </a:xfrm>
          <a:prstGeom prst="flowChartDocument">
            <a:avLst/>
          </a:prstGeom>
          <a:gradFill rotWithShape="1">
            <a:gsLst>
              <a:gs pos="0">
                <a:srgbClr val="FFFFFF"/>
              </a:gs>
              <a:gs pos="100000">
                <a:srgbClr val="FFCC00">
                  <a:alpha val="71001"/>
                </a:srgbClr>
              </a:gs>
            </a:gsLst>
            <a:lin ang="0" scaled="1"/>
          </a:gradFill>
          <a:ln w="9525" algn="ctr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1050" smtClean="0">
                <a:latin typeface="Arial" charset="0"/>
              </a:rPr>
              <a:t>PUBLIC</a:t>
            </a:r>
            <a:endParaRPr lang="fr-FR" sz="1050" dirty="0" smtClean="0">
              <a:latin typeface="Arial" charset="0"/>
            </a:endParaRPr>
          </a:p>
          <a:p>
            <a:r>
              <a:rPr lang="fr-FR" sz="1050" dirty="0" smtClean="0">
                <a:latin typeface="Arial" charset="0"/>
              </a:rPr>
              <a:t>COMMENT</a:t>
            </a:r>
            <a:endParaRPr lang="fr-FR" sz="1050" dirty="0">
              <a:latin typeface="Arial" charset="0"/>
            </a:endParaRPr>
          </a:p>
        </p:txBody>
      </p:sp>
      <p:sp>
        <p:nvSpPr>
          <p:cNvPr id="129" name="Rectangle 202"/>
          <p:cNvSpPr>
            <a:spLocks noChangeArrowheads="1"/>
          </p:cNvSpPr>
          <p:nvPr/>
        </p:nvSpPr>
        <p:spPr bwMode="auto">
          <a:xfrm>
            <a:off x="4077072" y="5961112"/>
            <a:ext cx="191592" cy="1080120"/>
          </a:xfrm>
          <a:prstGeom prst="rect">
            <a:avLst/>
          </a:prstGeom>
          <a:solidFill>
            <a:srgbClr val="007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fr-FR" sz="1200" b="1" dirty="0">
                <a:latin typeface="Arial" charset="0"/>
              </a:rPr>
              <a:t>A</a:t>
            </a:r>
          </a:p>
        </p:txBody>
      </p:sp>
      <p:sp>
        <p:nvSpPr>
          <p:cNvPr id="130" name="Rectangle 214"/>
          <p:cNvSpPr>
            <a:spLocks noChangeArrowheads="1"/>
          </p:cNvSpPr>
          <p:nvPr/>
        </p:nvSpPr>
        <p:spPr bwMode="auto">
          <a:xfrm>
            <a:off x="4941168" y="1136575"/>
            <a:ext cx="195457" cy="110901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r>
              <a:rPr lang="fr-FR" sz="1200" b="1" dirty="0">
                <a:latin typeface="Arial" charset="0"/>
              </a:rPr>
              <a:t>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7898</TotalTime>
  <Words>303</Words>
  <Application>Microsoft Macintosh PowerPoint</Application>
  <PresentationFormat>A4 Paper (210x297 mm)</PresentationFormat>
  <Paragraphs>113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Modèle par défaut</vt:lpstr>
      <vt:lpstr>Bylaw drafting process</vt:lpstr>
      <vt:lpstr>PowerPoint Presentation</vt:lpstr>
    </vt:vector>
  </TitlesOfParts>
  <Company>AQM Conseil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Preferred Customer</dc:creator>
  <cp:lastModifiedBy>Alice Jansen</cp:lastModifiedBy>
  <cp:revision>211</cp:revision>
  <dcterms:created xsi:type="dcterms:W3CDTF">2002-05-19T22:14:46Z</dcterms:created>
  <dcterms:modified xsi:type="dcterms:W3CDTF">2015-06-29T10:02:16Z</dcterms:modified>
</cp:coreProperties>
</file>