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878C-4579-48CF-A1E2-7ABEBD069932}" type="datetimeFigureOut">
              <a:rPr lang="en-CA" smtClean="0"/>
              <a:t>03/07/2016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3D349-0F23-4BEA-BCFC-856493F30F3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1793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0345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25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4085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520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496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7681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4448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1448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3906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441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149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755F5-6660-4853-AAC3-C1D8967EB0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505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ALAC Selection Committee</a:t>
            </a:r>
            <a:br>
              <a:rPr lang="en-CA" dirty="0" smtClean="0"/>
            </a:br>
            <a:r>
              <a:rPr lang="en-CA" dirty="0" smtClean="0"/>
              <a:t>&amp;</a:t>
            </a:r>
            <a:br>
              <a:rPr lang="en-CA" dirty="0" smtClean="0"/>
            </a:br>
            <a:r>
              <a:rPr lang="en-CA" dirty="0" smtClean="0"/>
              <a:t>CSC Member Recommendation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29 June 2016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234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Proposal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2 members per region + ALAC </a:t>
            </a:r>
            <a:r>
              <a:rPr lang="en-CA" dirty="0" smtClean="0"/>
              <a:t>Chair</a:t>
            </a:r>
            <a:r>
              <a:rPr lang="en-CA" dirty="0" smtClean="0">
                <a:solidFill>
                  <a:srgbClr val="92D050"/>
                </a:solidFill>
              </a:rPr>
              <a:t> </a:t>
            </a:r>
            <a:r>
              <a:rPr lang="en-CA" b="1" dirty="0" smtClean="0">
                <a:solidFill>
                  <a:srgbClr val="92D050"/>
                </a:solidFill>
              </a:rPr>
              <a:t>Agreed</a:t>
            </a:r>
            <a:endParaRPr lang="en-CA" dirty="0" smtClean="0"/>
          </a:p>
          <a:p>
            <a:r>
              <a:rPr lang="en-CA" dirty="0" smtClean="0"/>
              <a:t>Selected annually after </a:t>
            </a:r>
            <a:r>
              <a:rPr lang="en-CA" dirty="0" smtClean="0"/>
              <a:t>AGM </a:t>
            </a:r>
            <a:r>
              <a:rPr lang="en-CA" b="1" dirty="0" smtClean="0">
                <a:solidFill>
                  <a:srgbClr val="92D050"/>
                </a:solidFill>
              </a:rPr>
              <a:t>Agreed</a:t>
            </a:r>
            <a:endParaRPr lang="en-CA" dirty="0" smtClean="0"/>
          </a:p>
          <a:p>
            <a:r>
              <a:rPr lang="en-CA" dirty="0" smtClean="0"/>
              <a:t>Per region</a:t>
            </a:r>
          </a:p>
          <a:p>
            <a:pPr lvl="1"/>
            <a:r>
              <a:rPr lang="en-CA" dirty="0" smtClean="0"/>
              <a:t>One ALAC </a:t>
            </a:r>
            <a:r>
              <a:rPr lang="en-CA" dirty="0" smtClean="0"/>
              <a:t>Member </a:t>
            </a:r>
            <a:r>
              <a:rPr lang="en-CA" b="1" dirty="0" smtClean="0">
                <a:solidFill>
                  <a:srgbClr val="92D050"/>
                </a:solidFill>
              </a:rPr>
              <a:t>Agreed</a:t>
            </a:r>
            <a:endParaRPr lang="en-CA" dirty="0" smtClean="0"/>
          </a:p>
          <a:p>
            <a:pPr lvl="1"/>
            <a:r>
              <a:rPr lang="en-CA" dirty="0" smtClean="0"/>
              <a:t>One regional representative selected by RALO leadership as per their </a:t>
            </a:r>
            <a:r>
              <a:rPr lang="en-CA" dirty="0" smtClean="0"/>
              <a:t>processes </a:t>
            </a:r>
            <a:r>
              <a:rPr lang="en-CA" b="1" dirty="0">
                <a:solidFill>
                  <a:srgbClr val="92D050"/>
                </a:solidFill>
              </a:rPr>
              <a:t>Agreed</a:t>
            </a:r>
            <a:endParaRPr lang="en-CA" dirty="0"/>
          </a:p>
          <a:p>
            <a:pPr marL="457200" lvl="1" indent="0">
              <a:buNone/>
            </a:pPr>
            <a:endParaRPr lang="en-CA" dirty="0" smtClean="0"/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301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ALAC Member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Options:</a:t>
            </a:r>
          </a:p>
          <a:p>
            <a:r>
              <a:rPr lang="en-CA" dirty="0" smtClean="0"/>
              <a:t>ALT Member (except for Chair’s region)</a:t>
            </a:r>
          </a:p>
          <a:p>
            <a:r>
              <a:rPr lang="en-CA" dirty="0" smtClean="0"/>
              <a:t>Selected by three regional ALAC </a:t>
            </a:r>
            <a:r>
              <a:rPr lang="en-CA" dirty="0" smtClean="0"/>
              <a:t>Members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92D050"/>
                </a:solidFill>
              </a:rPr>
              <a:t>ALT (tied vote broken by Chair)</a:t>
            </a:r>
            <a:endParaRPr lang="en-CA" b="1" dirty="0" smtClean="0">
              <a:solidFill>
                <a:srgbClr val="92D050"/>
              </a:solidFill>
            </a:endParaRPr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021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Conflict of Interest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CA" dirty="0" smtClean="0"/>
              <a:t>If a Selection Committee member wishes to run for a position, must recuse him/herself prior to call for candidates</a:t>
            </a:r>
            <a:r>
              <a:rPr lang="en-CA" dirty="0" smtClean="0"/>
              <a:t>. </a:t>
            </a:r>
            <a:r>
              <a:rPr lang="en-CA" b="1" dirty="0" smtClean="0">
                <a:solidFill>
                  <a:srgbClr val="92D050"/>
                </a:solidFill>
              </a:rPr>
              <a:t>All agreed</a:t>
            </a:r>
            <a:endParaRPr lang="en-CA" dirty="0"/>
          </a:p>
          <a:p>
            <a:pPr lvl="1"/>
            <a:r>
              <a:rPr lang="en-CA" dirty="0" smtClean="0"/>
              <a:t>ALAC </a:t>
            </a:r>
            <a:r>
              <a:rPr lang="en-CA" dirty="0" smtClean="0"/>
              <a:t>Member</a:t>
            </a:r>
          </a:p>
          <a:p>
            <a:pPr lvl="2"/>
            <a:r>
              <a:rPr lang="en-CA" dirty="0" smtClean="0"/>
              <a:t>Replaced by other ALAC Members from region, or if none available, by RALO</a:t>
            </a:r>
          </a:p>
          <a:p>
            <a:pPr lvl="1"/>
            <a:r>
              <a:rPr lang="en-CA" dirty="0" smtClean="0"/>
              <a:t>Regional Member</a:t>
            </a:r>
          </a:p>
          <a:p>
            <a:pPr lvl="2"/>
            <a:r>
              <a:rPr lang="en-CA" dirty="0" smtClean="0"/>
              <a:t>Replaced by RALO</a:t>
            </a:r>
          </a:p>
          <a:p>
            <a:pPr lvl="1"/>
            <a:r>
              <a:rPr lang="en-CA" dirty="0" smtClean="0"/>
              <a:t>Chair </a:t>
            </a:r>
          </a:p>
          <a:p>
            <a:pPr lvl="2"/>
            <a:r>
              <a:rPr lang="en-CA" dirty="0" smtClean="0"/>
              <a:t>Replaced by Vice-Chair, other ALT Member, Other ALAC member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558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Decisions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CA" dirty="0" smtClean="0"/>
              <a:t>By consensus is </a:t>
            </a:r>
            <a:r>
              <a:rPr lang="en-CA" dirty="0" smtClean="0"/>
              <a:t>possible </a:t>
            </a:r>
            <a:r>
              <a:rPr lang="en-CA" b="1" dirty="0" smtClean="0">
                <a:solidFill>
                  <a:srgbClr val="92D050"/>
                </a:solidFill>
              </a:rPr>
              <a:t>Agreed</a:t>
            </a:r>
            <a:endParaRPr lang="en-CA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CA" dirty="0" smtClean="0"/>
              <a:t>By majority vote if necessary (Selection Committee Chair as tie-breaker</a:t>
            </a:r>
            <a:r>
              <a:rPr lang="en-CA" dirty="0" smtClean="0"/>
              <a:t>) </a:t>
            </a:r>
            <a:r>
              <a:rPr lang="en-CA" b="1" dirty="0">
                <a:solidFill>
                  <a:srgbClr val="92D050"/>
                </a:solidFill>
              </a:rPr>
              <a:t>Agreed</a:t>
            </a:r>
            <a:endParaRPr lang="en-CA" dirty="0"/>
          </a:p>
          <a:p>
            <a:r>
              <a:rPr lang="en-CA" dirty="0" smtClean="0"/>
              <a:t>Option</a:t>
            </a:r>
            <a:r>
              <a:rPr lang="en-CA" dirty="0" smtClean="0"/>
              <a:t>: Liaison to AC/SO, by ALAC Members </a:t>
            </a:r>
            <a:endParaRPr lang="en-CA" dirty="0" smtClean="0"/>
          </a:p>
          <a:p>
            <a:pPr marL="400050" lvl="1" indent="0">
              <a:buNone/>
            </a:pPr>
            <a:r>
              <a:rPr lang="en-CA" b="1" dirty="0" smtClean="0">
                <a:solidFill>
                  <a:srgbClr val="92D050"/>
                </a:solidFill>
              </a:rPr>
              <a:t>No, all selections by entire Selection Committee.</a:t>
            </a:r>
            <a:endParaRPr lang="en-CA" dirty="0"/>
          </a:p>
          <a:p>
            <a:pPr marL="400050" lvl="1" indent="0">
              <a:buNone/>
            </a:pPr>
            <a:endParaRPr lang="en-CA" dirty="0" smtClean="0"/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779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CSC Liaison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Call for Selection Committee members issued ASAP</a:t>
            </a:r>
          </a:p>
          <a:p>
            <a:r>
              <a:rPr lang="en-CA" dirty="0" smtClean="0"/>
              <a:t>Call for CSC Member issued Monday, 04 July; due Wednesday 13 July</a:t>
            </a:r>
          </a:p>
          <a:p>
            <a:r>
              <a:rPr lang="en-CA" dirty="0" smtClean="0"/>
              <a:t>Call for Selection Committee Members issues ASAP</a:t>
            </a:r>
          </a:p>
          <a:p>
            <a:r>
              <a:rPr lang="en-CA" dirty="0" smtClean="0"/>
              <a:t>Selection Committee  convened 18 July to decide on recommendation for CSC Liaison</a:t>
            </a:r>
          </a:p>
          <a:p>
            <a:r>
              <a:rPr lang="en-CA" dirty="0" smtClean="0"/>
              <a:t>ALAC vote 19-21 July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29 June 2016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ALAC Selection Committee &amp; CSC Member Recommendation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755F5-6660-4853-AAC3-C1D8967EB034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53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262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ALAC Selection Committee &amp; CSC Member Recommendation</vt:lpstr>
      <vt:lpstr>Proposal</vt:lpstr>
      <vt:lpstr>ALAC Member</vt:lpstr>
      <vt:lpstr>Conflict of Interest</vt:lpstr>
      <vt:lpstr>Decisions</vt:lpstr>
      <vt:lpstr>CSC Liaison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ALAC Selection Committee</dc:title>
  <dc:creator>AlanGreenberg</dc:creator>
  <cp:lastModifiedBy>AlanGreenberg2</cp:lastModifiedBy>
  <cp:revision>4</cp:revision>
  <dcterms:created xsi:type="dcterms:W3CDTF">2016-06-28T20:28:07Z</dcterms:created>
  <dcterms:modified xsi:type="dcterms:W3CDTF">2016-07-03T18:58:26Z</dcterms:modified>
</cp:coreProperties>
</file>