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706" r:id="rId3"/>
    <p:sldMasterId id="2147483676" r:id="rId4"/>
    <p:sldMasterId id="2147483688" r:id="rId5"/>
    <p:sldMasterId id="2147483719" r:id="rId6"/>
    <p:sldMasterId id="2147483745" r:id="rId7"/>
  </p:sldMasterIdLst>
  <p:notesMasterIdLst>
    <p:notesMasterId r:id="rId59"/>
  </p:notesMasterIdLst>
  <p:sldIdLst>
    <p:sldId id="257" r:id="rId8"/>
    <p:sldId id="276" r:id="rId9"/>
    <p:sldId id="321" r:id="rId10"/>
    <p:sldId id="322" r:id="rId11"/>
    <p:sldId id="324" r:id="rId12"/>
    <p:sldId id="279" r:id="rId13"/>
    <p:sldId id="280" r:id="rId14"/>
    <p:sldId id="278" r:id="rId15"/>
    <p:sldId id="281" r:id="rId16"/>
    <p:sldId id="290" r:id="rId17"/>
    <p:sldId id="294" r:id="rId18"/>
    <p:sldId id="296" r:id="rId19"/>
    <p:sldId id="297" r:id="rId20"/>
    <p:sldId id="298" r:id="rId21"/>
    <p:sldId id="299" r:id="rId22"/>
    <p:sldId id="300" r:id="rId23"/>
    <p:sldId id="370" r:id="rId24"/>
    <p:sldId id="311" r:id="rId25"/>
    <p:sldId id="340" r:id="rId26"/>
    <p:sldId id="341" r:id="rId27"/>
    <p:sldId id="342" r:id="rId28"/>
    <p:sldId id="343" r:id="rId29"/>
    <p:sldId id="344" r:id="rId30"/>
    <p:sldId id="345" r:id="rId31"/>
    <p:sldId id="356" r:id="rId32"/>
    <p:sldId id="369" r:id="rId33"/>
    <p:sldId id="316" r:id="rId34"/>
    <p:sldId id="326" r:id="rId35"/>
    <p:sldId id="331" r:id="rId36"/>
    <p:sldId id="347" r:id="rId37"/>
    <p:sldId id="312" r:id="rId38"/>
    <p:sldId id="327" r:id="rId39"/>
    <p:sldId id="330" r:id="rId40"/>
    <p:sldId id="329" r:id="rId41"/>
    <p:sldId id="328" r:id="rId42"/>
    <p:sldId id="368" r:id="rId43"/>
    <p:sldId id="313" r:id="rId44"/>
    <p:sldId id="333" r:id="rId45"/>
    <p:sldId id="314" r:id="rId46"/>
    <p:sldId id="315" r:id="rId47"/>
    <p:sldId id="367" r:id="rId48"/>
    <p:sldId id="307" r:id="rId49"/>
    <p:sldId id="372" r:id="rId50"/>
    <p:sldId id="358" r:id="rId51"/>
    <p:sldId id="332" r:id="rId52"/>
    <p:sldId id="373" r:id="rId53"/>
    <p:sldId id="374" r:id="rId54"/>
    <p:sldId id="292" r:id="rId55"/>
    <p:sldId id="295" r:id="rId56"/>
    <p:sldId id="303" r:id="rId57"/>
    <p:sldId id="30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9" autoAdjust="0"/>
    <p:restoredTop sz="85897" autoAdjust="0"/>
  </p:normalViewPr>
  <p:slideViewPr>
    <p:cSldViewPr>
      <p:cViewPr>
        <p:scale>
          <a:sx n="150" d="100"/>
          <a:sy n="150" d="100"/>
        </p:scale>
        <p:origin x="1496" y="-80"/>
      </p:cViewPr>
      <p:guideLst>
        <p:guide orient="horz" pos="2160"/>
        <p:guide pos="2880"/>
      </p:guideLst>
    </p:cSldViewPr>
  </p:slideViewPr>
  <p:notesTextViewPr>
    <p:cViewPr>
      <p:scale>
        <a:sx n="1" d="1"/>
        <a:sy n="1" d="1"/>
      </p:scale>
      <p:origin x="0" y="0"/>
    </p:cViewPr>
  </p:notesTextViewPr>
  <p:sorterViewPr>
    <p:cViewPr>
      <p:scale>
        <a:sx n="150" d="100"/>
        <a:sy n="150" d="100"/>
      </p:scale>
      <p:origin x="0" y="4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notesMaster" Target="notesMasters/notesMaster1.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D7577-C2FD-9D4A-A78B-C75456BA7A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E5D011EC-216E-1A41-80F9-3A62C4979140}">
      <dgm:prSet phldrT="[Text]"/>
      <dgm:spPr/>
      <dgm:t>
        <a:bodyPr/>
        <a:lstStyle/>
        <a:p>
          <a:r>
            <a:rPr lang="en-US" dirty="0" smtClean="0"/>
            <a:t>IPv6</a:t>
          </a:r>
          <a:endParaRPr lang="en-US" dirty="0"/>
        </a:p>
      </dgm:t>
    </dgm:pt>
    <dgm:pt modelId="{F0A62FA3-04BB-6D47-9405-C932AED58C3F}" type="parTrans" cxnId="{5A078837-61FE-B14B-884E-863938A3BFC7}">
      <dgm:prSet/>
      <dgm:spPr/>
      <dgm:t>
        <a:bodyPr/>
        <a:lstStyle/>
        <a:p>
          <a:endParaRPr lang="en-US"/>
        </a:p>
      </dgm:t>
    </dgm:pt>
    <dgm:pt modelId="{FE10ED8D-B161-1843-919D-6B9B1861C251}" type="sibTrans" cxnId="{5A078837-61FE-B14B-884E-863938A3BFC7}">
      <dgm:prSet/>
      <dgm:spPr/>
      <dgm:t>
        <a:bodyPr/>
        <a:lstStyle/>
        <a:p>
          <a:endParaRPr lang="en-US"/>
        </a:p>
      </dgm:t>
    </dgm:pt>
    <dgm:pt modelId="{2A86704A-C5BE-A840-89DB-C83C6BC80027}">
      <dgm:prSet phldrT="[Text]"/>
      <dgm:spPr/>
      <dgm:t>
        <a:bodyPr/>
        <a:lstStyle/>
        <a:p>
          <a:r>
            <a:rPr lang="en-US" dirty="0" smtClean="0"/>
            <a:t>Continuing focus on IPv6 deployment </a:t>
          </a:r>
          <a:endParaRPr lang="en-US" dirty="0"/>
        </a:p>
      </dgm:t>
    </dgm:pt>
    <dgm:pt modelId="{1FE5C680-3EDD-B845-96C4-A80EF0010F94}" type="parTrans" cxnId="{1D18380C-5243-FD4A-979C-E8223B11E8A6}">
      <dgm:prSet/>
      <dgm:spPr/>
      <dgm:t>
        <a:bodyPr/>
        <a:lstStyle/>
        <a:p>
          <a:endParaRPr lang="en-US"/>
        </a:p>
      </dgm:t>
    </dgm:pt>
    <dgm:pt modelId="{3961FCAD-2141-384F-82DD-0E2AEF596E08}" type="sibTrans" cxnId="{1D18380C-5243-FD4A-979C-E8223B11E8A6}">
      <dgm:prSet/>
      <dgm:spPr/>
      <dgm:t>
        <a:bodyPr/>
        <a:lstStyle/>
        <a:p>
          <a:endParaRPr lang="en-US"/>
        </a:p>
      </dgm:t>
    </dgm:pt>
    <dgm:pt modelId="{F3114566-D48E-1C45-BD68-54A85BF934A0}">
      <dgm:prSet phldrT="[Text]"/>
      <dgm:spPr/>
      <dgm:t>
        <a:bodyPr/>
        <a:lstStyle/>
        <a:p>
          <a:r>
            <a:rPr lang="en-US" dirty="0" smtClean="0"/>
            <a:t>Hands-on</a:t>
          </a:r>
          <a:endParaRPr lang="en-US" dirty="0"/>
        </a:p>
      </dgm:t>
    </dgm:pt>
    <dgm:pt modelId="{5A02045C-AE30-AC4C-A40C-B02DCB4BFA7E}" type="parTrans" cxnId="{5CB3116C-3DB5-8F47-8490-EBD574B971A8}">
      <dgm:prSet/>
      <dgm:spPr/>
      <dgm:t>
        <a:bodyPr/>
        <a:lstStyle/>
        <a:p>
          <a:endParaRPr lang="en-US"/>
        </a:p>
      </dgm:t>
    </dgm:pt>
    <dgm:pt modelId="{B39A6D7A-261F-F147-AE84-B3BC7250CA06}" type="sibTrans" cxnId="{5CB3116C-3DB5-8F47-8490-EBD574B971A8}">
      <dgm:prSet/>
      <dgm:spPr/>
      <dgm:t>
        <a:bodyPr/>
        <a:lstStyle/>
        <a:p>
          <a:endParaRPr lang="en-US"/>
        </a:p>
      </dgm:t>
    </dgm:pt>
    <dgm:pt modelId="{F3A4E27E-2F8E-284C-BFAA-E2130D81FA33}">
      <dgm:prSet phldrT="[Text]"/>
      <dgm:spPr/>
      <dgm:t>
        <a:bodyPr/>
        <a:lstStyle/>
        <a:p>
          <a:r>
            <a:rPr lang="en-US" dirty="0" smtClean="0"/>
            <a:t>Extensive exercises in virtual and physical training labs</a:t>
          </a:r>
          <a:endParaRPr lang="en-US" dirty="0"/>
        </a:p>
      </dgm:t>
    </dgm:pt>
    <dgm:pt modelId="{CF327D25-AD72-F84F-95CC-9A3633195167}" type="parTrans" cxnId="{707458A5-334E-BF47-8977-A1B10FFD94EE}">
      <dgm:prSet/>
      <dgm:spPr/>
      <dgm:t>
        <a:bodyPr/>
        <a:lstStyle/>
        <a:p>
          <a:endParaRPr lang="en-US"/>
        </a:p>
      </dgm:t>
    </dgm:pt>
    <dgm:pt modelId="{177FA951-849E-A747-9F4D-D540049A149F}" type="sibTrans" cxnId="{707458A5-334E-BF47-8977-A1B10FFD94EE}">
      <dgm:prSet/>
      <dgm:spPr/>
      <dgm:t>
        <a:bodyPr/>
        <a:lstStyle/>
        <a:p>
          <a:endParaRPr lang="en-US"/>
        </a:p>
      </dgm:t>
    </dgm:pt>
    <dgm:pt modelId="{0AE071E8-0D75-E44D-A75A-30549387905A}">
      <dgm:prSet phldrT="[Text]"/>
      <dgm:spPr/>
      <dgm:t>
        <a:bodyPr/>
        <a:lstStyle/>
        <a:p>
          <a:r>
            <a:rPr lang="en-US" dirty="0" smtClean="0"/>
            <a:t>eLearning</a:t>
          </a:r>
          <a:endParaRPr lang="en-US" dirty="0"/>
        </a:p>
      </dgm:t>
    </dgm:pt>
    <dgm:pt modelId="{907A5BBD-C991-7942-A58D-152C1881C6F2}" type="parTrans" cxnId="{AC045430-7960-384F-BFDA-02DEB5ED758E}">
      <dgm:prSet/>
      <dgm:spPr/>
      <dgm:t>
        <a:bodyPr/>
        <a:lstStyle/>
        <a:p>
          <a:endParaRPr lang="en-US"/>
        </a:p>
      </dgm:t>
    </dgm:pt>
    <dgm:pt modelId="{FF0FB9E8-0E5C-0D48-B8E0-E27C87DD00A1}" type="sibTrans" cxnId="{AC045430-7960-384F-BFDA-02DEB5ED758E}">
      <dgm:prSet/>
      <dgm:spPr/>
      <dgm:t>
        <a:bodyPr/>
        <a:lstStyle/>
        <a:p>
          <a:endParaRPr lang="en-US"/>
        </a:p>
      </dgm:t>
    </dgm:pt>
    <dgm:pt modelId="{3FB1A3DB-1B81-D446-8F51-660D600E7C2D}">
      <dgm:prSet phldrT="[Text]"/>
      <dgm:spPr/>
      <dgm:t>
        <a:bodyPr/>
        <a:lstStyle/>
        <a:p>
          <a:r>
            <a:rPr lang="en-US" dirty="0" smtClean="0"/>
            <a:t>Every Wednesday is IPv6 day; 179 hours training provided in 2013</a:t>
          </a:r>
          <a:endParaRPr lang="en-US" dirty="0"/>
        </a:p>
      </dgm:t>
    </dgm:pt>
    <dgm:pt modelId="{4CA2D66D-D6A8-B243-B356-D233F3DE43FE}" type="parTrans" cxnId="{50F0BD68-7FB7-DB40-BEDE-1B9C7803C830}">
      <dgm:prSet/>
      <dgm:spPr/>
      <dgm:t>
        <a:bodyPr/>
        <a:lstStyle/>
        <a:p>
          <a:endParaRPr lang="en-US"/>
        </a:p>
      </dgm:t>
    </dgm:pt>
    <dgm:pt modelId="{75DBFF0F-63AF-F544-A480-E9E685DD1741}" type="sibTrans" cxnId="{50F0BD68-7FB7-DB40-BEDE-1B9C7803C830}">
      <dgm:prSet/>
      <dgm:spPr/>
      <dgm:t>
        <a:bodyPr/>
        <a:lstStyle/>
        <a:p>
          <a:endParaRPr lang="en-US"/>
        </a:p>
      </dgm:t>
    </dgm:pt>
    <dgm:pt modelId="{A321A673-E9F9-3C4A-B8B6-098B8C29BF2C}" type="pres">
      <dgm:prSet presAssocID="{626D7577-C2FD-9D4A-A78B-C75456BA7A6D}" presName="Name0" presStyleCnt="0">
        <dgm:presLayoutVars>
          <dgm:dir/>
          <dgm:animLvl val="lvl"/>
          <dgm:resizeHandles val="exact"/>
        </dgm:presLayoutVars>
      </dgm:prSet>
      <dgm:spPr/>
      <dgm:t>
        <a:bodyPr/>
        <a:lstStyle/>
        <a:p>
          <a:endParaRPr lang="en-US"/>
        </a:p>
      </dgm:t>
    </dgm:pt>
    <dgm:pt modelId="{8A1B1EC4-DFA1-E346-964E-DAF66F4D0B6C}" type="pres">
      <dgm:prSet presAssocID="{E5D011EC-216E-1A41-80F9-3A62C4979140}" presName="linNode" presStyleCnt="0"/>
      <dgm:spPr/>
    </dgm:pt>
    <dgm:pt modelId="{5EB9DEA9-61AB-F84F-A1A1-4A0662A77112}" type="pres">
      <dgm:prSet presAssocID="{E5D011EC-216E-1A41-80F9-3A62C4979140}" presName="parentText" presStyleLbl="node1" presStyleIdx="0" presStyleCnt="3">
        <dgm:presLayoutVars>
          <dgm:chMax val="1"/>
          <dgm:bulletEnabled val="1"/>
        </dgm:presLayoutVars>
      </dgm:prSet>
      <dgm:spPr/>
      <dgm:t>
        <a:bodyPr/>
        <a:lstStyle/>
        <a:p>
          <a:endParaRPr lang="en-US"/>
        </a:p>
      </dgm:t>
    </dgm:pt>
    <dgm:pt modelId="{DD96152C-668B-4F4F-A9CB-C57284087D02}" type="pres">
      <dgm:prSet presAssocID="{E5D011EC-216E-1A41-80F9-3A62C4979140}" presName="descendantText" presStyleLbl="alignAccFollowNode1" presStyleIdx="0" presStyleCnt="3">
        <dgm:presLayoutVars>
          <dgm:bulletEnabled val="1"/>
        </dgm:presLayoutVars>
      </dgm:prSet>
      <dgm:spPr/>
      <dgm:t>
        <a:bodyPr/>
        <a:lstStyle/>
        <a:p>
          <a:endParaRPr lang="en-US"/>
        </a:p>
      </dgm:t>
    </dgm:pt>
    <dgm:pt modelId="{1F6F1A47-8155-FC4B-9739-11C0E22265E6}" type="pres">
      <dgm:prSet presAssocID="{FE10ED8D-B161-1843-919D-6B9B1861C251}" presName="sp" presStyleCnt="0"/>
      <dgm:spPr/>
    </dgm:pt>
    <dgm:pt modelId="{0C7FF50D-5191-4A46-A9C5-9DF3D9083335}" type="pres">
      <dgm:prSet presAssocID="{F3114566-D48E-1C45-BD68-54A85BF934A0}" presName="linNode" presStyleCnt="0"/>
      <dgm:spPr/>
    </dgm:pt>
    <dgm:pt modelId="{F5CBF3E6-E997-5A43-867D-B93C21952427}" type="pres">
      <dgm:prSet presAssocID="{F3114566-D48E-1C45-BD68-54A85BF934A0}" presName="parentText" presStyleLbl="node1" presStyleIdx="1" presStyleCnt="3">
        <dgm:presLayoutVars>
          <dgm:chMax val="1"/>
          <dgm:bulletEnabled val="1"/>
        </dgm:presLayoutVars>
      </dgm:prSet>
      <dgm:spPr/>
      <dgm:t>
        <a:bodyPr/>
        <a:lstStyle/>
        <a:p>
          <a:endParaRPr lang="en-US"/>
        </a:p>
      </dgm:t>
    </dgm:pt>
    <dgm:pt modelId="{16734053-6C10-4B48-8E3D-049C4F69DB52}" type="pres">
      <dgm:prSet presAssocID="{F3114566-D48E-1C45-BD68-54A85BF934A0}" presName="descendantText" presStyleLbl="alignAccFollowNode1" presStyleIdx="1" presStyleCnt="3">
        <dgm:presLayoutVars>
          <dgm:bulletEnabled val="1"/>
        </dgm:presLayoutVars>
      </dgm:prSet>
      <dgm:spPr/>
      <dgm:t>
        <a:bodyPr/>
        <a:lstStyle/>
        <a:p>
          <a:endParaRPr lang="en-US"/>
        </a:p>
      </dgm:t>
    </dgm:pt>
    <dgm:pt modelId="{973C9CFC-2916-0D43-A78D-804BB9C3BBD4}" type="pres">
      <dgm:prSet presAssocID="{B39A6D7A-261F-F147-AE84-B3BC7250CA06}" presName="sp" presStyleCnt="0"/>
      <dgm:spPr/>
    </dgm:pt>
    <dgm:pt modelId="{EDC82220-C4B0-6C4F-9EDC-79291AEAE744}" type="pres">
      <dgm:prSet presAssocID="{0AE071E8-0D75-E44D-A75A-30549387905A}" presName="linNode" presStyleCnt="0"/>
      <dgm:spPr/>
    </dgm:pt>
    <dgm:pt modelId="{ECC1A268-B8A6-1540-83EC-CA77FC2A2496}" type="pres">
      <dgm:prSet presAssocID="{0AE071E8-0D75-E44D-A75A-30549387905A}" presName="parentText" presStyleLbl="node1" presStyleIdx="2" presStyleCnt="3">
        <dgm:presLayoutVars>
          <dgm:chMax val="1"/>
          <dgm:bulletEnabled val="1"/>
        </dgm:presLayoutVars>
      </dgm:prSet>
      <dgm:spPr/>
      <dgm:t>
        <a:bodyPr/>
        <a:lstStyle/>
        <a:p>
          <a:endParaRPr lang="en-US"/>
        </a:p>
      </dgm:t>
    </dgm:pt>
    <dgm:pt modelId="{4AB39223-25AC-984C-A878-AD9DF85A6A42}" type="pres">
      <dgm:prSet presAssocID="{0AE071E8-0D75-E44D-A75A-30549387905A}" presName="descendantText" presStyleLbl="alignAccFollowNode1" presStyleIdx="2" presStyleCnt="3">
        <dgm:presLayoutVars>
          <dgm:bulletEnabled val="1"/>
        </dgm:presLayoutVars>
      </dgm:prSet>
      <dgm:spPr/>
      <dgm:t>
        <a:bodyPr/>
        <a:lstStyle/>
        <a:p>
          <a:endParaRPr lang="en-US"/>
        </a:p>
      </dgm:t>
    </dgm:pt>
  </dgm:ptLst>
  <dgm:cxnLst>
    <dgm:cxn modelId="{3B0240A2-DB52-FA4A-BE7F-3BCB7DF88227}" type="presOf" srcId="{F3114566-D48E-1C45-BD68-54A85BF934A0}" destId="{F5CBF3E6-E997-5A43-867D-B93C21952427}" srcOrd="0" destOrd="0" presId="urn:microsoft.com/office/officeart/2005/8/layout/vList5"/>
    <dgm:cxn modelId="{50F0BD68-7FB7-DB40-BEDE-1B9C7803C830}" srcId="{0AE071E8-0D75-E44D-A75A-30549387905A}" destId="{3FB1A3DB-1B81-D446-8F51-660D600E7C2D}" srcOrd="0" destOrd="0" parTransId="{4CA2D66D-D6A8-B243-B356-D233F3DE43FE}" sibTransId="{75DBFF0F-63AF-F544-A480-E9E685DD1741}"/>
    <dgm:cxn modelId="{91BBC3A0-0382-904C-A052-0A13C2C312DF}" type="presOf" srcId="{0AE071E8-0D75-E44D-A75A-30549387905A}" destId="{ECC1A268-B8A6-1540-83EC-CA77FC2A2496}" srcOrd="0" destOrd="0" presId="urn:microsoft.com/office/officeart/2005/8/layout/vList5"/>
    <dgm:cxn modelId="{332421F9-8971-A54C-B2E8-81EA81EF8DC6}" type="presOf" srcId="{626D7577-C2FD-9D4A-A78B-C75456BA7A6D}" destId="{A321A673-E9F9-3C4A-B8B6-098B8C29BF2C}" srcOrd="0" destOrd="0" presId="urn:microsoft.com/office/officeart/2005/8/layout/vList5"/>
    <dgm:cxn modelId="{5D3E6512-FE1F-5843-A0F6-66FAE704BAC6}" type="presOf" srcId="{F3A4E27E-2F8E-284C-BFAA-E2130D81FA33}" destId="{16734053-6C10-4B48-8E3D-049C4F69DB52}" srcOrd="0" destOrd="0" presId="urn:microsoft.com/office/officeart/2005/8/layout/vList5"/>
    <dgm:cxn modelId="{4C75BF3B-7214-DC42-9751-9C224DD22381}" type="presOf" srcId="{2A86704A-C5BE-A840-89DB-C83C6BC80027}" destId="{DD96152C-668B-4F4F-A9CB-C57284087D02}" srcOrd="0" destOrd="0" presId="urn:microsoft.com/office/officeart/2005/8/layout/vList5"/>
    <dgm:cxn modelId="{5CB3116C-3DB5-8F47-8490-EBD574B971A8}" srcId="{626D7577-C2FD-9D4A-A78B-C75456BA7A6D}" destId="{F3114566-D48E-1C45-BD68-54A85BF934A0}" srcOrd="1" destOrd="0" parTransId="{5A02045C-AE30-AC4C-A40C-B02DCB4BFA7E}" sibTransId="{B39A6D7A-261F-F147-AE84-B3BC7250CA06}"/>
    <dgm:cxn modelId="{2B722B74-5698-F342-93FC-6E7F2852E05B}" type="presOf" srcId="{E5D011EC-216E-1A41-80F9-3A62C4979140}" destId="{5EB9DEA9-61AB-F84F-A1A1-4A0662A77112}" srcOrd="0" destOrd="0" presId="urn:microsoft.com/office/officeart/2005/8/layout/vList5"/>
    <dgm:cxn modelId="{1D18380C-5243-FD4A-979C-E8223B11E8A6}" srcId="{E5D011EC-216E-1A41-80F9-3A62C4979140}" destId="{2A86704A-C5BE-A840-89DB-C83C6BC80027}" srcOrd="0" destOrd="0" parTransId="{1FE5C680-3EDD-B845-96C4-A80EF0010F94}" sibTransId="{3961FCAD-2141-384F-82DD-0E2AEF596E08}"/>
    <dgm:cxn modelId="{AC045430-7960-384F-BFDA-02DEB5ED758E}" srcId="{626D7577-C2FD-9D4A-A78B-C75456BA7A6D}" destId="{0AE071E8-0D75-E44D-A75A-30549387905A}" srcOrd="2" destOrd="0" parTransId="{907A5BBD-C991-7942-A58D-152C1881C6F2}" sibTransId="{FF0FB9E8-0E5C-0D48-B8E0-E27C87DD00A1}"/>
    <dgm:cxn modelId="{B479DDDC-3C1B-0D45-8451-80013E106D8E}" type="presOf" srcId="{3FB1A3DB-1B81-D446-8F51-660D600E7C2D}" destId="{4AB39223-25AC-984C-A878-AD9DF85A6A42}" srcOrd="0" destOrd="0" presId="urn:microsoft.com/office/officeart/2005/8/layout/vList5"/>
    <dgm:cxn modelId="{707458A5-334E-BF47-8977-A1B10FFD94EE}" srcId="{F3114566-D48E-1C45-BD68-54A85BF934A0}" destId="{F3A4E27E-2F8E-284C-BFAA-E2130D81FA33}" srcOrd="0" destOrd="0" parTransId="{CF327D25-AD72-F84F-95CC-9A3633195167}" sibTransId="{177FA951-849E-A747-9F4D-D540049A149F}"/>
    <dgm:cxn modelId="{5A078837-61FE-B14B-884E-863938A3BFC7}" srcId="{626D7577-C2FD-9D4A-A78B-C75456BA7A6D}" destId="{E5D011EC-216E-1A41-80F9-3A62C4979140}" srcOrd="0" destOrd="0" parTransId="{F0A62FA3-04BB-6D47-9405-C932AED58C3F}" sibTransId="{FE10ED8D-B161-1843-919D-6B9B1861C251}"/>
    <dgm:cxn modelId="{6B8A748C-B7FF-BF49-97F7-7734037F6075}" type="presParOf" srcId="{A321A673-E9F9-3C4A-B8B6-098B8C29BF2C}" destId="{8A1B1EC4-DFA1-E346-964E-DAF66F4D0B6C}" srcOrd="0" destOrd="0" presId="urn:microsoft.com/office/officeart/2005/8/layout/vList5"/>
    <dgm:cxn modelId="{7FC5F5BD-BC33-2B4F-8080-18464821BA8B}" type="presParOf" srcId="{8A1B1EC4-DFA1-E346-964E-DAF66F4D0B6C}" destId="{5EB9DEA9-61AB-F84F-A1A1-4A0662A77112}" srcOrd="0" destOrd="0" presId="urn:microsoft.com/office/officeart/2005/8/layout/vList5"/>
    <dgm:cxn modelId="{287FCEBE-0CB7-0547-9F01-527BB50FB32A}" type="presParOf" srcId="{8A1B1EC4-DFA1-E346-964E-DAF66F4D0B6C}" destId="{DD96152C-668B-4F4F-A9CB-C57284087D02}" srcOrd="1" destOrd="0" presId="urn:microsoft.com/office/officeart/2005/8/layout/vList5"/>
    <dgm:cxn modelId="{45BFFAAA-E70D-A640-894A-6777592BB428}" type="presParOf" srcId="{A321A673-E9F9-3C4A-B8B6-098B8C29BF2C}" destId="{1F6F1A47-8155-FC4B-9739-11C0E22265E6}" srcOrd="1" destOrd="0" presId="urn:microsoft.com/office/officeart/2005/8/layout/vList5"/>
    <dgm:cxn modelId="{F4E12011-3C44-274F-937C-B6E75D54968B}" type="presParOf" srcId="{A321A673-E9F9-3C4A-B8B6-098B8C29BF2C}" destId="{0C7FF50D-5191-4A46-A9C5-9DF3D9083335}" srcOrd="2" destOrd="0" presId="urn:microsoft.com/office/officeart/2005/8/layout/vList5"/>
    <dgm:cxn modelId="{F7D5D425-8DE8-534D-891C-1FBADF14F924}" type="presParOf" srcId="{0C7FF50D-5191-4A46-A9C5-9DF3D9083335}" destId="{F5CBF3E6-E997-5A43-867D-B93C21952427}" srcOrd="0" destOrd="0" presId="urn:microsoft.com/office/officeart/2005/8/layout/vList5"/>
    <dgm:cxn modelId="{9514DC23-648C-CE49-9BE3-9CFA03A93C5E}" type="presParOf" srcId="{0C7FF50D-5191-4A46-A9C5-9DF3D9083335}" destId="{16734053-6C10-4B48-8E3D-049C4F69DB52}" srcOrd="1" destOrd="0" presId="urn:microsoft.com/office/officeart/2005/8/layout/vList5"/>
    <dgm:cxn modelId="{7D7EFE9F-0B2B-F142-9F7E-8CED105742FC}" type="presParOf" srcId="{A321A673-E9F9-3C4A-B8B6-098B8C29BF2C}" destId="{973C9CFC-2916-0D43-A78D-804BB9C3BBD4}" srcOrd="3" destOrd="0" presId="urn:microsoft.com/office/officeart/2005/8/layout/vList5"/>
    <dgm:cxn modelId="{5083C77C-96CD-144A-AF4F-B4B62467E46E}" type="presParOf" srcId="{A321A673-E9F9-3C4A-B8B6-098B8C29BF2C}" destId="{EDC82220-C4B0-6C4F-9EDC-79291AEAE744}" srcOrd="4" destOrd="0" presId="urn:microsoft.com/office/officeart/2005/8/layout/vList5"/>
    <dgm:cxn modelId="{9D40B890-148C-2444-86C5-EBF8D6EA381D}" type="presParOf" srcId="{EDC82220-C4B0-6C4F-9EDC-79291AEAE744}" destId="{ECC1A268-B8A6-1540-83EC-CA77FC2A2496}" srcOrd="0" destOrd="0" presId="urn:microsoft.com/office/officeart/2005/8/layout/vList5"/>
    <dgm:cxn modelId="{4ABB082D-3517-EF4E-9940-2BA36D76786A}" type="presParOf" srcId="{EDC82220-C4B0-6C4F-9EDC-79291AEAE744}" destId="{4AB39223-25AC-984C-A878-AD9DF85A6A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2EFC23-DFBE-8943-88A7-7F5B19DC9E9C}"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A1DCB54-E8F8-FF41-A48E-8F292E38F9AF}">
      <dgm:prSet phldrT="[Text]" custT="1"/>
      <dgm:spPr/>
      <dgm:t>
        <a:bodyPr/>
        <a:lstStyle/>
        <a:p>
          <a:r>
            <a:rPr lang="en-US" sz="3200" dirty="0" smtClean="0"/>
            <a:t>ISIF Asia </a:t>
          </a:r>
          <a:endParaRPr lang="en-US" sz="3200" dirty="0"/>
        </a:p>
      </dgm:t>
    </dgm:pt>
    <dgm:pt modelId="{87D65AA3-60BC-BA4D-B2A3-FAC123A2DA6A}" type="parTrans" cxnId="{955988C4-8A65-C74F-9E68-DA26C74476FC}">
      <dgm:prSet/>
      <dgm:spPr/>
      <dgm:t>
        <a:bodyPr/>
        <a:lstStyle/>
        <a:p>
          <a:endParaRPr lang="en-US"/>
        </a:p>
      </dgm:t>
    </dgm:pt>
    <dgm:pt modelId="{A6731E17-0552-ED40-AF2A-1C7639CD0C11}" type="sibTrans" cxnId="{955988C4-8A65-C74F-9E68-DA26C74476FC}">
      <dgm:prSet/>
      <dgm:spPr/>
      <dgm:t>
        <a:bodyPr/>
        <a:lstStyle/>
        <a:p>
          <a:endParaRPr lang="en-US"/>
        </a:p>
      </dgm:t>
    </dgm:pt>
    <dgm:pt modelId="{69138494-1036-DA45-B582-EE7C6D3AD042}">
      <dgm:prSet phldrT="[Text]"/>
      <dgm:spPr/>
      <dgm:t>
        <a:bodyPr/>
        <a:lstStyle/>
        <a:p>
          <a:r>
            <a:rPr lang="en-US" dirty="0" smtClean="0"/>
            <a:t>Small grants and awards</a:t>
          </a:r>
          <a:endParaRPr lang="en-US" dirty="0"/>
        </a:p>
      </dgm:t>
    </dgm:pt>
    <dgm:pt modelId="{5F175EB3-B2F9-0E4F-BD03-8D590F377F6B}" type="parTrans" cxnId="{200C4E45-FB29-C149-9C04-F0448DFCE3EB}">
      <dgm:prSet/>
      <dgm:spPr/>
      <dgm:t>
        <a:bodyPr/>
        <a:lstStyle/>
        <a:p>
          <a:endParaRPr lang="en-US"/>
        </a:p>
      </dgm:t>
    </dgm:pt>
    <dgm:pt modelId="{D1D710AE-AF8F-A04D-B2CE-1A12C57EB6F5}" type="sibTrans" cxnId="{200C4E45-FB29-C149-9C04-F0448DFCE3EB}">
      <dgm:prSet/>
      <dgm:spPr/>
      <dgm:t>
        <a:bodyPr/>
        <a:lstStyle/>
        <a:p>
          <a:endParaRPr lang="en-US"/>
        </a:p>
      </dgm:t>
    </dgm:pt>
    <dgm:pt modelId="{4D741CD1-C056-E042-BF7A-025CD41EF31B}">
      <dgm:prSet phldrT="[Text]" custT="1"/>
      <dgm:spPr/>
      <dgm:t>
        <a:bodyPr/>
        <a:lstStyle/>
        <a:p>
          <a:r>
            <a:rPr lang="en-US" sz="3200" dirty="0" smtClean="0"/>
            <a:t>Seed Alliance</a:t>
          </a:r>
          <a:endParaRPr lang="en-US" sz="3200" dirty="0"/>
        </a:p>
      </dgm:t>
    </dgm:pt>
    <dgm:pt modelId="{17F135A2-6C79-4440-82C5-385F732611CE}" type="parTrans" cxnId="{5EC7150C-A06A-5A47-A66C-10CE5F9FC1BA}">
      <dgm:prSet/>
      <dgm:spPr/>
      <dgm:t>
        <a:bodyPr/>
        <a:lstStyle/>
        <a:p>
          <a:endParaRPr lang="en-US"/>
        </a:p>
      </dgm:t>
    </dgm:pt>
    <dgm:pt modelId="{2295D424-C65E-CC45-9EEB-EE9F30AC53D3}" type="sibTrans" cxnId="{5EC7150C-A06A-5A47-A66C-10CE5F9FC1BA}">
      <dgm:prSet/>
      <dgm:spPr/>
      <dgm:t>
        <a:bodyPr/>
        <a:lstStyle/>
        <a:p>
          <a:endParaRPr lang="en-US"/>
        </a:p>
      </dgm:t>
    </dgm:pt>
    <dgm:pt modelId="{33D99307-180D-A44E-9CEE-62A55C1F9B0B}">
      <dgm:prSet phldrT="[Text]"/>
      <dgm:spPr/>
      <dgm:t>
        <a:bodyPr/>
        <a:lstStyle/>
        <a:p>
          <a:r>
            <a:rPr lang="en-US" dirty="0" smtClean="0"/>
            <a:t>Joint project of ISIF (APNIC), </a:t>
          </a:r>
          <a:r>
            <a:rPr lang="en-US" dirty="0" err="1" smtClean="0"/>
            <a:t>Frida</a:t>
          </a:r>
          <a:r>
            <a:rPr lang="en-US" dirty="0" smtClean="0"/>
            <a:t> (LACNIC), FIRE (AFRINIC)</a:t>
          </a:r>
          <a:endParaRPr lang="en-US" dirty="0"/>
        </a:p>
      </dgm:t>
    </dgm:pt>
    <dgm:pt modelId="{0BE60762-56A8-154D-9653-B354B198E50B}" type="parTrans" cxnId="{DDD273DC-0470-DA4E-B65C-04D0A3C51A26}">
      <dgm:prSet/>
      <dgm:spPr/>
      <dgm:t>
        <a:bodyPr/>
        <a:lstStyle/>
        <a:p>
          <a:endParaRPr lang="en-US"/>
        </a:p>
      </dgm:t>
    </dgm:pt>
    <dgm:pt modelId="{C2A06018-2E9E-7D42-97F3-96F1FBE3166A}" type="sibTrans" cxnId="{DDD273DC-0470-DA4E-B65C-04D0A3C51A26}">
      <dgm:prSet/>
      <dgm:spPr/>
      <dgm:t>
        <a:bodyPr/>
        <a:lstStyle/>
        <a:p>
          <a:endParaRPr lang="en-US"/>
        </a:p>
      </dgm:t>
    </dgm:pt>
    <dgm:pt modelId="{FA5AC626-AA6F-CE49-A80F-22AB5675F56F}">
      <dgm:prSet/>
      <dgm:spPr/>
      <dgm:t>
        <a:bodyPr/>
        <a:lstStyle/>
        <a:p>
          <a:r>
            <a:rPr lang="en-US" dirty="0" smtClean="0"/>
            <a:t>AUD 1.3m over 3 years (IDRC, Canada)</a:t>
          </a:r>
          <a:endParaRPr lang="en-US" dirty="0"/>
        </a:p>
      </dgm:t>
    </dgm:pt>
    <dgm:pt modelId="{0784D796-2306-1C45-BD4E-CAC75880FD7D}" type="parTrans" cxnId="{4C4E1DC3-092A-5943-91EB-02A042A7FBF5}">
      <dgm:prSet/>
      <dgm:spPr/>
      <dgm:t>
        <a:bodyPr/>
        <a:lstStyle/>
        <a:p>
          <a:endParaRPr lang="en-US"/>
        </a:p>
      </dgm:t>
    </dgm:pt>
    <dgm:pt modelId="{0D624520-8644-FF42-AA0A-13D9C0D0CB41}" type="sibTrans" cxnId="{4C4E1DC3-092A-5943-91EB-02A042A7FBF5}">
      <dgm:prSet/>
      <dgm:spPr/>
      <dgm:t>
        <a:bodyPr/>
        <a:lstStyle/>
        <a:p>
          <a:endParaRPr lang="en-US"/>
        </a:p>
      </dgm:t>
    </dgm:pt>
    <dgm:pt modelId="{4BCFE764-32CA-EF47-8573-0F6656449966}">
      <dgm:prSet/>
      <dgm:spPr/>
      <dgm:t>
        <a:bodyPr/>
        <a:lstStyle/>
        <a:p>
          <a:r>
            <a:rPr lang="en-US" smtClean="0"/>
            <a:t>So far, AUD 1.2m to 38 projects in 17 economies</a:t>
          </a:r>
          <a:endParaRPr lang="en-US" dirty="0" smtClean="0"/>
        </a:p>
      </dgm:t>
    </dgm:pt>
    <dgm:pt modelId="{7BE410E0-4061-9746-9AF0-58B0E2331091}" type="parTrans" cxnId="{02226423-450B-0549-9DD4-C065A73DA99F}">
      <dgm:prSet/>
      <dgm:spPr/>
      <dgm:t>
        <a:bodyPr/>
        <a:lstStyle/>
        <a:p>
          <a:endParaRPr lang="en-US"/>
        </a:p>
      </dgm:t>
    </dgm:pt>
    <dgm:pt modelId="{9587C419-DD2E-6940-B1B3-9DBCAF83A134}" type="sibTrans" cxnId="{02226423-450B-0549-9DD4-C065A73DA99F}">
      <dgm:prSet/>
      <dgm:spPr/>
      <dgm:t>
        <a:bodyPr/>
        <a:lstStyle/>
        <a:p>
          <a:endParaRPr lang="en-US"/>
        </a:p>
      </dgm:t>
    </dgm:pt>
    <dgm:pt modelId="{4D3727BF-816E-244A-809E-9B2AF34EB8A1}">
      <dgm:prSet/>
      <dgm:spPr/>
      <dgm:t>
        <a:bodyPr/>
        <a:lstStyle/>
        <a:p>
          <a:r>
            <a:rPr lang="en-US" dirty="0" smtClean="0"/>
            <a:t>2014 Call for Grants: 11 projects selected for implementation in 2014</a:t>
          </a:r>
          <a:endParaRPr lang="en-US" dirty="0"/>
        </a:p>
      </dgm:t>
    </dgm:pt>
    <dgm:pt modelId="{F09A22B2-A156-AE47-9942-CF1B8EA151E2}" type="parTrans" cxnId="{E316DB7F-1EDA-7E47-AD00-4FFCAFC17CCB}">
      <dgm:prSet/>
      <dgm:spPr/>
      <dgm:t>
        <a:bodyPr/>
        <a:lstStyle/>
        <a:p>
          <a:endParaRPr lang="en-US"/>
        </a:p>
      </dgm:t>
    </dgm:pt>
    <dgm:pt modelId="{F8113249-2DD0-2449-A47A-75EE04D244AE}" type="sibTrans" cxnId="{E316DB7F-1EDA-7E47-AD00-4FFCAFC17CCB}">
      <dgm:prSet/>
      <dgm:spPr/>
      <dgm:t>
        <a:bodyPr/>
        <a:lstStyle/>
        <a:p>
          <a:endParaRPr lang="en-US"/>
        </a:p>
      </dgm:t>
    </dgm:pt>
    <dgm:pt modelId="{9F3F6430-5806-684E-A91B-BA30D46AF455}">
      <dgm:prSet/>
      <dgm:spPr/>
      <dgm:t>
        <a:bodyPr/>
        <a:lstStyle/>
        <a:p>
          <a:r>
            <a:rPr lang="en-US" dirty="0" smtClean="0"/>
            <a:t>AUD 1.5m over 3 years (</a:t>
          </a:r>
          <a:r>
            <a:rPr lang="en-US" dirty="0" err="1" smtClean="0"/>
            <a:t>Sida</a:t>
          </a:r>
          <a:r>
            <a:rPr lang="en-US" dirty="0" smtClean="0"/>
            <a:t>, Sweden)</a:t>
          </a:r>
          <a:endParaRPr lang="en-US" dirty="0"/>
        </a:p>
      </dgm:t>
    </dgm:pt>
    <dgm:pt modelId="{21AFD838-EE45-2C47-9E8F-6CEBA1BC7EF9}" type="parTrans" cxnId="{45718E0C-2C59-9245-80C9-6D06B23314AA}">
      <dgm:prSet/>
      <dgm:spPr/>
      <dgm:t>
        <a:bodyPr/>
        <a:lstStyle/>
        <a:p>
          <a:endParaRPr lang="en-US"/>
        </a:p>
      </dgm:t>
    </dgm:pt>
    <dgm:pt modelId="{06C99E52-0AAF-4545-A2B6-A1A1049C3B9D}" type="sibTrans" cxnId="{45718E0C-2C59-9245-80C9-6D06B23314AA}">
      <dgm:prSet/>
      <dgm:spPr/>
      <dgm:t>
        <a:bodyPr/>
        <a:lstStyle/>
        <a:p>
          <a:endParaRPr lang="en-US"/>
        </a:p>
      </dgm:t>
    </dgm:pt>
    <dgm:pt modelId="{237DC8D1-D39C-714A-AAAB-7C06B673E9CE}">
      <dgm:prSet/>
      <dgm:spPr/>
      <dgm:t>
        <a:bodyPr/>
        <a:lstStyle/>
        <a:p>
          <a:r>
            <a:rPr lang="en-US" dirty="0" smtClean="0"/>
            <a:t>2014 ISIF Asia Awards: 93 applications received; 34 passed pre-screening; 18 passed for full review</a:t>
          </a:r>
          <a:endParaRPr lang="en-US" dirty="0"/>
        </a:p>
      </dgm:t>
    </dgm:pt>
    <dgm:pt modelId="{613C00B3-174C-9D42-81BE-FD14C280FAC2}" type="parTrans" cxnId="{F92E0E2F-4D86-1842-B412-4FCEE62FBBCC}">
      <dgm:prSet/>
      <dgm:spPr/>
      <dgm:t>
        <a:bodyPr/>
        <a:lstStyle/>
        <a:p>
          <a:endParaRPr lang="en-US"/>
        </a:p>
      </dgm:t>
    </dgm:pt>
    <dgm:pt modelId="{A717ED5D-467F-F44A-883F-E67709801B9B}" type="sibTrans" cxnId="{F92E0E2F-4D86-1842-B412-4FCEE62FBBCC}">
      <dgm:prSet/>
      <dgm:spPr/>
      <dgm:t>
        <a:bodyPr/>
        <a:lstStyle/>
        <a:p>
          <a:endParaRPr lang="en-US"/>
        </a:p>
      </dgm:t>
    </dgm:pt>
    <dgm:pt modelId="{EEFD8F08-F0D8-DF4C-BB6E-FA17650E5EF5}" type="pres">
      <dgm:prSet presAssocID="{FC2EFC23-DFBE-8943-88A7-7F5B19DC9E9C}" presName="Name0" presStyleCnt="0">
        <dgm:presLayoutVars>
          <dgm:dir/>
          <dgm:animLvl val="lvl"/>
          <dgm:resizeHandles val="exact"/>
        </dgm:presLayoutVars>
      </dgm:prSet>
      <dgm:spPr/>
      <dgm:t>
        <a:bodyPr/>
        <a:lstStyle/>
        <a:p>
          <a:endParaRPr lang="en-US"/>
        </a:p>
      </dgm:t>
    </dgm:pt>
    <dgm:pt modelId="{372025EF-3D0A-3240-9197-80E31C8D867F}" type="pres">
      <dgm:prSet presAssocID="{0A1DCB54-E8F8-FF41-A48E-8F292E38F9AF}" presName="linNode" presStyleCnt="0"/>
      <dgm:spPr/>
    </dgm:pt>
    <dgm:pt modelId="{9DFD31A5-9584-8048-A185-6D8D4995184E}" type="pres">
      <dgm:prSet presAssocID="{0A1DCB54-E8F8-FF41-A48E-8F292E38F9AF}" presName="parentText" presStyleLbl="node1" presStyleIdx="0" presStyleCnt="2">
        <dgm:presLayoutVars>
          <dgm:chMax val="1"/>
          <dgm:bulletEnabled val="1"/>
        </dgm:presLayoutVars>
      </dgm:prSet>
      <dgm:spPr/>
      <dgm:t>
        <a:bodyPr/>
        <a:lstStyle/>
        <a:p>
          <a:endParaRPr lang="en-US"/>
        </a:p>
      </dgm:t>
    </dgm:pt>
    <dgm:pt modelId="{553B85B7-6E32-E74E-935A-BE35727AB7B9}" type="pres">
      <dgm:prSet presAssocID="{0A1DCB54-E8F8-FF41-A48E-8F292E38F9AF}" presName="descendantText" presStyleLbl="alignAccFollowNode1" presStyleIdx="0" presStyleCnt="2">
        <dgm:presLayoutVars>
          <dgm:bulletEnabled val="1"/>
        </dgm:presLayoutVars>
      </dgm:prSet>
      <dgm:spPr/>
      <dgm:t>
        <a:bodyPr/>
        <a:lstStyle/>
        <a:p>
          <a:endParaRPr lang="en-US"/>
        </a:p>
      </dgm:t>
    </dgm:pt>
    <dgm:pt modelId="{5916495F-7853-C74B-82A4-14727E24B754}" type="pres">
      <dgm:prSet presAssocID="{A6731E17-0552-ED40-AF2A-1C7639CD0C11}" presName="sp" presStyleCnt="0"/>
      <dgm:spPr/>
    </dgm:pt>
    <dgm:pt modelId="{BDBC46D3-C394-D14F-AFC9-69E8BA2B6F5C}" type="pres">
      <dgm:prSet presAssocID="{4D741CD1-C056-E042-BF7A-025CD41EF31B}" presName="linNode" presStyleCnt="0"/>
      <dgm:spPr/>
    </dgm:pt>
    <dgm:pt modelId="{F6701722-2647-BF4C-B611-ABE37859F652}" type="pres">
      <dgm:prSet presAssocID="{4D741CD1-C056-E042-BF7A-025CD41EF31B}" presName="parentText" presStyleLbl="node1" presStyleIdx="1" presStyleCnt="2">
        <dgm:presLayoutVars>
          <dgm:chMax val="1"/>
          <dgm:bulletEnabled val="1"/>
        </dgm:presLayoutVars>
      </dgm:prSet>
      <dgm:spPr/>
      <dgm:t>
        <a:bodyPr/>
        <a:lstStyle/>
        <a:p>
          <a:endParaRPr lang="en-US"/>
        </a:p>
      </dgm:t>
    </dgm:pt>
    <dgm:pt modelId="{7769F8B3-A714-B647-B441-378846D1A609}" type="pres">
      <dgm:prSet presAssocID="{4D741CD1-C056-E042-BF7A-025CD41EF31B}" presName="descendantText" presStyleLbl="alignAccFollowNode1" presStyleIdx="1" presStyleCnt="2">
        <dgm:presLayoutVars>
          <dgm:bulletEnabled val="1"/>
        </dgm:presLayoutVars>
      </dgm:prSet>
      <dgm:spPr/>
      <dgm:t>
        <a:bodyPr/>
        <a:lstStyle/>
        <a:p>
          <a:endParaRPr lang="en-US"/>
        </a:p>
      </dgm:t>
    </dgm:pt>
  </dgm:ptLst>
  <dgm:cxnLst>
    <dgm:cxn modelId="{026491CF-47A4-6D47-9303-AD9144142E69}" type="presOf" srcId="{69138494-1036-DA45-B582-EE7C6D3AD042}" destId="{553B85B7-6E32-E74E-935A-BE35727AB7B9}" srcOrd="0" destOrd="0" presId="urn:microsoft.com/office/officeart/2005/8/layout/vList5"/>
    <dgm:cxn modelId="{9E41701A-BDBB-CF41-9D5A-DD8146B68EB4}" type="presOf" srcId="{4BCFE764-32CA-EF47-8573-0F6656449966}" destId="{553B85B7-6E32-E74E-935A-BE35727AB7B9}" srcOrd="0" destOrd="2" presId="urn:microsoft.com/office/officeart/2005/8/layout/vList5"/>
    <dgm:cxn modelId="{8018C54E-F72F-DD42-81CB-0DC6392CB73A}" type="presOf" srcId="{FC2EFC23-DFBE-8943-88A7-7F5B19DC9E9C}" destId="{EEFD8F08-F0D8-DF4C-BB6E-FA17650E5EF5}" srcOrd="0" destOrd="0" presId="urn:microsoft.com/office/officeart/2005/8/layout/vList5"/>
    <dgm:cxn modelId="{200C4E45-FB29-C149-9C04-F0448DFCE3EB}" srcId="{0A1DCB54-E8F8-FF41-A48E-8F292E38F9AF}" destId="{69138494-1036-DA45-B582-EE7C6D3AD042}" srcOrd="0" destOrd="0" parTransId="{5F175EB3-B2F9-0E4F-BD03-8D590F377F6B}" sibTransId="{D1D710AE-AF8F-A04D-B2CE-1A12C57EB6F5}"/>
    <dgm:cxn modelId="{DDD273DC-0470-DA4E-B65C-04D0A3C51A26}" srcId="{4D741CD1-C056-E042-BF7A-025CD41EF31B}" destId="{33D99307-180D-A44E-9CEE-62A55C1F9B0B}" srcOrd="0" destOrd="0" parTransId="{0BE60762-56A8-154D-9653-B354B198E50B}" sibTransId="{C2A06018-2E9E-7D42-97F3-96F1FBE3166A}"/>
    <dgm:cxn modelId="{4C4E1DC3-092A-5943-91EB-02A042A7FBF5}" srcId="{0A1DCB54-E8F8-FF41-A48E-8F292E38F9AF}" destId="{FA5AC626-AA6F-CE49-A80F-22AB5675F56F}" srcOrd="1" destOrd="0" parTransId="{0784D796-2306-1C45-BD4E-CAC75880FD7D}" sibTransId="{0D624520-8644-FF42-AA0A-13D9C0D0CB41}"/>
    <dgm:cxn modelId="{5EC7150C-A06A-5A47-A66C-10CE5F9FC1BA}" srcId="{FC2EFC23-DFBE-8943-88A7-7F5B19DC9E9C}" destId="{4D741CD1-C056-E042-BF7A-025CD41EF31B}" srcOrd="1" destOrd="0" parTransId="{17F135A2-6C79-4440-82C5-385F732611CE}" sibTransId="{2295D424-C65E-CC45-9EEB-EE9F30AC53D3}"/>
    <dgm:cxn modelId="{BCF1C5AF-0885-2A4E-ABF1-976B616A9938}" type="presOf" srcId="{9F3F6430-5806-684E-A91B-BA30D46AF455}" destId="{7769F8B3-A714-B647-B441-378846D1A609}" srcOrd="0" destOrd="1" presId="urn:microsoft.com/office/officeart/2005/8/layout/vList5"/>
    <dgm:cxn modelId="{45718E0C-2C59-9245-80C9-6D06B23314AA}" srcId="{4D741CD1-C056-E042-BF7A-025CD41EF31B}" destId="{9F3F6430-5806-684E-A91B-BA30D46AF455}" srcOrd="1" destOrd="0" parTransId="{21AFD838-EE45-2C47-9E8F-6CEBA1BC7EF9}" sibTransId="{06C99E52-0AAF-4545-A2B6-A1A1049C3B9D}"/>
    <dgm:cxn modelId="{F92E0E2F-4D86-1842-B412-4FCEE62FBBCC}" srcId="{0A1DCB54-E8F8-FF41-A48E-8F292E38F9AF}" destId="{237DC8D1-D39C-714A-AAAB-7C06B673E9CE}" srcOrd="4" destOrd="0" parTransId="{613C00B3-174C-9D42-81BE-FD14C280FAC2}" sibTransId="{A717ED5D-467F-F44A-883F-E67709801B9B}"/>
    <dgm:cxn modelId="{EFA86177-E404-F94A-A645-59AB055BB350}" type="presOf" srcId="{237DC8D1-D39C-714A-AAAB-7C06B673E9CE}" destId="{553B85B7-6E32-E74E-935A-BE35727AB7B9}" srcOrd="0" destOrd="4" presId="urn:microsoft.com/office/officeart/2005/8/layout/vList5"/>
    <dgm:cxn modelId="{6F1B2918-67E3-A24B-9BEF-FB1CBE87297D}" type="presOf" srcId="{0A1DCB54-E8F8-FF41-A48E-8F292E38F9AF}" destId="{9DFD31A5-9584-8048-A185-6D8D4995184E}" srcOrd="0" destOrd="0" presId="urn:microsoft.com/office/officeart/2005/8/layout/vList5"/>
    <dgm:cxn modelId="{E316DB7F-1EDA-7E47-AD00-4FFCAFC17CCB}" srcId="{0A1DCB54-E8F8-FF41-A48E-8F292E38F9AF}" destId="{4D3727BF-816E-244A-809E-9B2AF34EB8A1}" srcOrd="3" destOrd="0" parTransId="{F09A22B2-A156-AE47-9942-CF1B8EA151E2}" sibTransId="{F8113249-2DD0-2449-A47A-75EE04D244AE}"/>
    <dgm:cxn modelId="{DE900049-70AF-064F-AEA7-6984CAD46EEA}" type="presOf" srcId="{33D99307-180D-A44E-9CEE-62A55C1F9B0B}" destId="{7769F8B3-A714-B647-B441-378846D1A609}" srcOrd="0" destOrd="0" presId="urn:microsoft.com/office/officeart/2005/8/layout/vList5"/>
    <dgm:cxn modelId="{955988C4-8A65-C74F-9E68-DA26C74476FC}" srcId="{FC2EFC23-DFBE-8943-88A7-7F5B19DC9E9C}" destId="{0A1DCB54-E8F8-FF41-A48E-8F292E38F9AF}" srcOrd="0" destOrd="0" parTransId="{87D65AA3-60BC-BA4D-B2A3-FAC123A2DA6A}" sibTransId="{A6731E17-0552-ED40-AF2A-1C7639CD0C11}"/>
    <dgm:cxn modelId="{CE16634A-7336-0F40-9EB0-3C486BE0818F}" type="presOf" srcId="{FA5AC626-AA6F-CE49-A80F-22AB5675F56F}" destId="{553B85B7-6E32-E74E-935A-BE35727AB7B9}" srcOrd="0" destOrd="1" presId="urn:microsoft.com/office/officeart/2005/8/layout/vList5"/>
    <dgm:cxn modelId="{C4588B9B-237A-4B48-94BE-4D0E69E2AAF1}" type="presOf" srcId="{4D3727BF-816E-244A-809E-9B2AF34EB8A1}" destId="{553B85B7-6E32-E74E-935A-BE35727AB7B9}" srcOrd="0" destOrd="3" presId="urn:microsoft.com/office/officeart/2005/8/layout/vList5"/>
    <dgm:cxn modelId="{B3694775-9C53-8346-8FDA-36C7494B91D9}" type="presOf" srcId="{4D741CD1-C056-E042-BF7A-025CD41EF31B}" destId="{F6701722-2647-BF4C-B611-ABE37859F652}" srcOrd="0" destOrd="0" presId="urn:microsoft.com/office/officeart/2005/8/layout/vList5"/>
    <dgm:cxn modelId="{02226423-450B-0549-9DD4-C065A73DA99F}" srcId="{0A1DCB54-E8F8-FF41-A48E-8F292E38F9AF}" destId="{4BCFE764-32CA-EF47-8573-0F6656449966}" srcOrd="2" destOrd="0" parTransId="{7BE410E0-4061-9746-9AF0-58B0E2331091}" sibTransId="{9587C419-DD2E-6940-B1B3-9DBCAF83A134}"/>
    <dgm:cxn modelId="{54EF4EE0-287F-3343-BB60-9C658829E096}" type="presParOf" srcId="{EEFD8F08-F0D8-DF4C-BB6E-FA17650E5EF5}" destId="{372025EF-3D0A-3240-9197-80E31C8D867F}" srcOrd="0" destOrd="0" presId="urn:microsoft.com/office/officeart/2005/8/layout/vList5"/>
    <dgm:cxn modelId="{1C208EB4-B493-5643-8098-172BCE1A3636}" type="presParOf" srcId="{372025EF-3D0A-3240-9197-80E31C8D867F}" destId="{9DFD31A5-9584-8048-A185-6D8D4995184E}" srcOrd="0" destOrd="0" presId="urn:microsoft.com/office/officeart/2005/8/layout/vList5"/>
    <dgm:cxn modelId="{56F7C125-68C9-DD47-A8C7-A28F299FF4FB}" type="presParOf" srcId="{372025EF-3D0A-3240-9197-80E31C8D867F}" destId="{553B85B7-6E32-E74E-935A-BE35727AB7B9}" srcOrd="1" destOrd="0" presId="urn:microsoft.com/office/officeart/2005/8/layout/vList5"/>
    <dgm:cxn modelId="{437AF02E-B529-6347-A3D2-00DAB4413B3C}" type="presParOf" srcId="{EEFD8F08-F0D8-DF4C-BB6E-FA17650E5EF5}" destId="{5916495F-7853-C74B-82A4-14727E24B754}" srcOrd="1" destOrd="0" presId="urn:microsoft.com/office/officeart/2005/8/layout/vList5"/>
    <dgm:cxn modelId="{3FAF64FF-6829-014F-813E-35B9BD5B5D0F}" type="presParOf" srcId="{EEFD8F08-F0D8-DF4C-BB6E-FA17650E5EF5}" destId="{BDBC46D3-C394-D14F-AFC9-69E8BA2B6F5C}" srcOrd="2" destOrd="0" presId="urn:microsoft.com/office/officeart/2005/8/layout/vList5"/>
    <dgm:cxn modelId="{04418AC9-E2E0-E345-8B3B-CCC87B52ED1F}" type="presParOf" srcId="{BDBC46D3-C394-D14F-AFC9-69E8BA2B6F5C}" destId="{F6701722-2647-BF4C-B611-ABE37859F652}" srcOrd="0" destOrd="0" presId="urn:microsoft.com/office/officeart/2005/8/layout/vList5"/>
    <dgm:cxn modelId="{F9FFDE02-8486-F242-BFAD-C9DEA3E87376}" type="presParOf" srcId="{BDBC46D3-C394-D14F-AFC9-69E8BA2B6F5C}" destId="{7769F8B3-A714-B647-B441-378846D1A60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0BB78E-4512-B14B-8BE2-709415564B89}"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F834816-682D-9241-B360-087B83EB4E26}">
      <dgm:prSet phldrT="[Text]" custT="1"/>
      <dgm:spPr/>
      <dgm:t>
        <a:bodyPr/>
        <a:lstStyle/>
        <a:p>
          <a:r>
            <a:rPr lang="en-US" sz="2400" dirty="0" smtClean="0"/>
            <a:t>Technical community</a:t>
          </a:r>
          <a:endParaRPr lang="en-US" sz="2400" dirty="0"/>
        </a:p>
      </dgm:t>
    </dgm:pt>
    <dgm:pt modelId="{E19C764C-9E5E-1849-A3CE-E587A6D30101}" type="parTrans" cxnId="{4EF0476A-D0E1-C14A-AD60-55B348B41A77}">
      <dgm:prSet/>
      <dgm:spPr/>
      <dgm:t>
        <a:bodyPr/>
        <a:lstStyle/>
        <a:p>
          <a:endParaRPr lang="en-US"/>
        </a:p>
      </dgm:t>
    </dgm:pt>
    <dgm:pt modelId="{A32BEB8D-AAF2-F94C-9389-E1D2AEDC86D6}" type="sibTrans" cxnId="{4EF0476A-D0E1-C14A-AD60-55B348B41A77}">
      <dgm:prSet/>
      <dgm:spPr/>
      <dgm:t>
        <a:bodyPr/>
        <a:lstStyle/>
        <a:p>
          <a:endParaRPr lang="en-US"/>
        </a:p>
      </dgm:t>
    </dgm:pt>
    <dgm:pt modelId="{B5A7B9F7-3E27-FD4B-A352-866EE100DB88}">
      <dgm:prSet phldrT="[Text]" custT="1"/>
      <dgm:spPr/>
      <dgm:t>
        <a:bodyPr/>
        <a:lstStyle/>
        <a:p>
          <a:r>
            <a:rPr lang="en-US" sz="2400" dirty="0" smtClean="0"/>
            <a:t>Governmental</a:t>
          </a:r>
          <a:endParaRPr lang="en-US" sz="2400" dirty="0"/>
        </a:p>
      </dgm:t>
    </dgm:pt>
    <dgm:pt modelId="{47DD0B92-57DC-184F-B240-E38C391094F3}" type="parTrans" cxnId="{B812E076-25EE-DD46-879D-15B05CB528ED}">
      <dgm:prSet/>
      <dgm:spPr/>
      <dgm:t>
        <a:bodyPr/>
        <a:lstStyle/>
        <a:p>
          <a:endParaRPr lang="en-US"/>
        </a:p>
      </dgm:t>
    </dgm:pt>
    <dgm:pt modelId="{B9DCD8AE-3711-4848-86EA-FD424EF48A6A}" type="sibTrans" cxnId="{B812E076-25EE-DD46-879D-15B05CB528ED}">
      <dgm:prSet/>
      <dgm:spPr/>
      <dgm:t>
        <a:bodyPr/>
        <a:lstStyle/>
        <a:p>
          <a:endParaRPr lang="en-US"/>
        </a:p>
      </dgm:t>
    </dgm:pt>
    <dgm:pt modelId="{1F3CAB83-DED1-664E-8F8F-E79E949D6E7F}">
      <dgm:prSet phldrT="[Text]" custT="1"/>
      <dgm:spPr/>
      <dgm:t>
        <a:bodyPr/>
        <a:lstStyle/>
        <a:p>
          <a:r>
            <a:rPr lang="en-US" sz="2400" dirty="0" smtClean="0"/>
            <a:t>IGF</a:t>
          </a:r>
          <a:endParaRPr lang="en-US" sz="2400" dirty="0"/>
        </a:p>
      </dgm:t>
    </dgm:pt>
    <dgm:pt modelId="{BE667212-782D-6046-987B-EA5C015E72D2}" type="parTrans" cxnId="{8E24A9B1-652F-3649-86E1-CA3511813F1B}">
      <dgm:prSet/>
      <dgm:spPr/>
      <dgm:t>
        <a:bodyPr/>
        <a:lstStyle/>
        <a:p>
          <a:endParaRPr lang="en-US"/>
        </a:p>
      </dgm:t>
    </dgm:pt>
    <dgm:pt modelId="{EEC43FA9-498E-1147-B317-107CE4797E66}" type="sibTrans" cxnId="{8E24A9B1-652F-3649-86E1-CA3511813F1B}">
      <dgm:prSet/>
      <dgm:spPr/>
      <dgm:t>
        <a:bodyPr/>
        <a:lstStyle/>
        <a:p>
          <a:endParaRPr lang="en-US"/>
        </a:p>
      </dgm:t>
    </dgm:pt>
    <dgm:pt modelId="{A6079196-4872-E340-9506-D0F586E2240F}">
      <dgm:prSet phldrT="[Text]" custT="1"/>
      <dgm:spPr/>
      <dgm:t>
        <a:bodyPr/>
        <a:lstStyle/>
        <a:p>
          <a:r>
            <a:rPr lang="en-US" sz="2000" dirty="0" smtClean="0"/>
            <a:t>NOGs, NIR OPMs, I*, CERTs, ISOC Chapters, PACINET, PICISOC, PTC, PITA</a:t>
          </a:r>
          <a:endParaRPr lang="en-US" sz="2000" dirty="0"/>
        </a:p>
      </dgm:t>
    </dgm:pt>
    <dgm:pt modelId="{69D48750-D3FE-4D40-BF05-0211584908EA}" type="parTrans" cxnId="{64ADCCB6-D1F8-8C47-833A-4157101D2405}">
      <dgm:prSet/>
      <dgm:spPr/>
      <dgm:t>
        <a:bodyPr/>
        <a:lstStyle/>
        <a:p>
          <a:endParaRPr lang="en-US"/>
        </a:p>
      </dgm:t>
    </dgm:pt>
    <dgm:pt modelId="{C380C606-8C8D-6B4E-8FBE-655DFC690D85}" type="sibTrans" cxnId="{64ADCCB6-D1F8-8C47-833A-4157101D2405}">
      <dgm:prSet/>
      <dgm:spPr/>
      <dgm:t>
        <a:bodyPr/>
        <a:lstStyle/>
        <a:p>
          <a:endParaRPr lang="en-US"/>
        </a:p>
      </dgm:t>
    </dgm:pt>
    <dgm:pt modelId="{A9DFB9DC-1AC8-5146-A686-890A3A173121}">
      <dgm:prSet phldrT="[Text]" custT="1"/>
      <dgm:spPr/>
      <dgm:t>
        <a:bodyPr/>
        <a:lstStyle/>
        <a:p>
          <a:r>
            <a:rPr lang="en-US" sz="2000" dirty="0" smtClean="0"/>
            <a:t>APEC-TEL 47 and 48, ITU WTPF, APT, WSIS+10, ITU Connect Asia Pacific Summit, ITU Telecom World 2013, APEC TEL 49, </a:t>
          </a:r>
          <a:r>
            <a:rPr lang="en-US" sz="2000" dirty="0" err="1" smtClean="0"/>
            <a:t>NETmundial</a:t>
          </a:r>
          <a:endParaRPr lang="en-US" sz="2000" dirty="0"/>
        </a:p>
      </dgm:t>
    </dgm:pt>
    <dgm:pt modelId="{9B94E7EF-E61D-FC42-B0CD-DE194062CDC0}" type="parTrans" cxnId="{688B682C-CFC1-184F-A7CC-17E5360D8D2F}">
      <dgm:prSet/>
      <dgm:spPr/>
      <dgm:t>
        <a:bodyPr/>
        <a:lstStyle/>
        <a:p>
          <a:endParaRPr lang="en-US"/>
        </a:p>
      </dgm:t>
    </dgm:pt>
    <dgm:pt modelId="{4C54687F-8AF7-2441-90B7-795FD3440477}" type="sibTrans" cxnId="{688B682C-CFC1-184F-A7CC-17E5360D8D2F}">
      <dgm:prSet/>
      <dgm:spPr/>
      <dgm:t>
        <a:bodyPr/>
        <a:lstStyle/>
        <a:p>
          <a:endParaRPr lang="en-US"/>
        </a:p>
      </dgm:t>
    </dgm:pt>
    <dgm:pt modelId="{DC8BEFA0-14B6-A14C-9C96-41A735CF7DDB}">
      <dgm:prSet phldrT="[Text]"/>
      <dgm:spPr/>
      <dgm:t>
        <a:bodyPr/>
        <a:lstStyle/>
        <a:p>
          <a:r>
            <a:rPr lang="en-US" dirty="0" smtClean="0"/>
            <a:t>National IGFs (</a:t>
          </a:r>
          <a:r>
            <a:rPr lang="en-US" dirty="0" err="1" smtClean="0"/>
            <a:t>Nethui</a:t>
          </a:r>
          <a:r>
            <a:rPr lang="en-US" dirty="0" smtClean="0"/>
            <a:t>, </a:t>
          </a:r>
          <a:r>
            <a:rPr lang="en-US" dirty="0" err="1" smtClean="0"/>
            <a:t>auIGF</a:t>
          </a:r>
          <a:r>
            <a:rPr lang="en-US" dirty="0" smtClean="0"/>
            <a:t>), </a:t>
          </a:r>
          <a:r>
            <a:rPr lang="en-US" dirty="0" err="1" smtClean="0"/>
            <a:t>APrIGF</a:t>
          </a:r>
          <a:r>
            <a:rPr lang="en-US" dirty="0" smtClean="0"/>
            <a:t> </a:t>
          </a:r>
          <a:endParaRPr lang="en-US" dirty="0"/>
        </a:p>
      </dgm:t>
    </dgm:pt>
    <dgm:pt modelId="{4F139D84-F869-114E-922D-35428ECDB1BD}" type="parTrans" cxnId="{B05DC404-1E02-E246-8C1C-6A79362EFB00}">
      <dgm:prSet/>
      <dgm:spPr/>
      <dgm:t>
        <a:bodyPr/>
        <a:lstStyle/>
        <a:p>
          <a:endParaRPr lang="en-US"/>
        </a:p>
      </dgm:t>
    </dgm:pt>
    <dgm:pt modelId="{933D18D0-AF7C-3940-8E70-546EEAEF2446}" type="sibTrans" cxnId="{B05DC404-1E02-E246-8C1C-6A79362EFB00}">
      <dgm:prSet/>
      <dgm:spPr/>
      <dgm:t>
        <a:bodyPr/>
        <a:lstStyle/>
        <a:p>
          <a:endParaRPr lang="en-US"/>
        </a:p>
      </dgm:t>
    </dgm:pt>
    <dgm:pt modelId="{E4053ED2-E846-454F-98D0-DC71425B2FCC}">
      <dgm:prSet/>
      <dgm:spPr/>
      <dgm:t>
        <a:bodyPr/>
        <a:lstStyle/>
        <a:p>
          <a:r>
            <a:rPr lang="en-US" dirty="0" smtClean="0"/>
            <a:t>Bali IGF - significant support given for fundraising and logistics</a:t>
          </a:r>
          <a:endParaRPr lang="en-US" dirty="0"/>
        </a:p>
      </dgm:t>
    </dgm:pt>
    <dgm:pt modelId="{B8CB2239-FED2-1E49-BC2B-29B57F89FC5F}" type="parTrans" cxnId="{06C2615B-8C3D-4E43-B8A2-13BB72AE38A9}">
      <dgm:prSet/>
      <dgm:spPr/>
      <dgm:t>
        <a:bodyPr/>
        <a:lstStyle/>
        <a:p>
          <a:endParaRPr lang="en-US"/>
        </a:p>
      </dgm:t>
    </dgm:pt>
    <dgm:pt modelId="{443B0542-C401-BF42-9393-7FE66C1C142D}" type="sibTrans" cxnId="{06C2615B-8C3D-4E43-B8A2-13BB72AE38A9}">
      <dgm:prSet/>
      <dgm:spPr/>
      <dgm:t>
        <a:bodyPr/>
        <a:lstStyle/>
        <a:p>
          <a:endParaRPr lang="en-US"/>
        </a:p>
      </dgm:t>
    </dgm:pt>
    <dgm:pt modelId="{A6EC474C-D065-7742-85D3-41112CF67F96}" type="pres">
      <dgm:prSet presAssocID="{2E0BB78E-4512-B14B-8BE2-709415564B89}" presName="Name0" presStyleCnt="0">
        <dgm:presLayoutVars>
          <dgm:dir/>
          <dgm:animLvl val="lvl"/>
          <dgm:resizeHandles val="exact"/>
        </dgm:presLayoutVars>
      </dgm:prSet>
      <dgm:spPr/>
      <dgm:t>
        <a:bodyPr/>
        <a:lstStyle/>
        <a:p>
          <a:endParaRPr lang="en-US"/>
        </a:p>
      </dgm:t>
    </dgm:pt>
    <dgm:pt modelId="{0B6310E3-8726-E549-9824-99CF1BD64CA8}" type="pres">
      <dgm:prSet presAssocID="{FF834816-682D-9241-B360-087B83EB4E26}" presName="linNode" presStyleCnt="0"/>
      <dgm:spPr/>
    </dgm:pt>
    <dgm:pt modelId="{7074EE43-B4F3-8D4D-9C11-02ED4547DFF7}" type="pres">
      <dgm:prSet presAssocID="{FF834816-682D-9241-B360-087B83EB4E26}" presName="parentText" presStyleLbl="node1" presStyleIdx="0" presStyleCnt="3">
        <dgm:presLayoutVars>
          <dgm:chMax val="1"/>
          <dgm:bulletEnabled val="1"/>
        </dgm:presLayoutVars>
      </dgm:prSet>
      <dgm:spPr/>
      <dgm:t>
        <a:bodyPr/>
        <a:lstStyle/>
        <a:p>
          <a:endParaRPr lang="en-US"/>
        </a:p>
      </dgm:t>
    </dgm:pt>
    <dgm:pt modelId="{321E0DC6-F471-0C42-9C6C-6A9780E781B7}" type="pres">
      <dgm:prSet presAssocID="{FF834816-682D-9241-B360-087B83EB4E26}" presName="descendantText" presStyleLbl="alignAccFollowNode1" presStyleIdx="0" presStyleCnt="3">
        <dgm:presLayoutVars>
          <dgm:bulletEnabled val="1"/>
        </dgm:presLayoutVars>
      </dgm:prSet>
      <dgm:spPr/>
      <dgm:t>
        <a:bodyPr/>
        <a:lstStyle/>
        <a:p>
          <a:endParaRPr lang="en-US"/>
        </a:p>
      </dgm:t>
    </dgm:pt>
    <dgm:pt modelId="{E69532BD-7D68-044C-9393-F662FAFAF3F2}" type="pres">
      <dgm:prSet presAssocID="{A32BEB8D-AAF2-F94C-9389-E1D2AEDC86D6}" presName="sp" presStyleCnt="0"/>
      <dgm:spPr/>
    </dgm:pt>
    <dgm:pt modelId="{0FDD07C8-B6B6-2347-B604-D3F70FDD4AD5}" type="pres">
      <dgm:prSet presAssocID="{B5A7B9F7-3E27-FD4B-A352-866EE100DB88}" presName="linNode" presStyleCnt="0"/>
      <dgm:spPr/>
    </dgm:pt>
    <dgm:pt modelId="{C6C0D4C3-FDBC-124B-98D3-FB0E8B6C82BB}" type="pres">
      <dgm:prSet presAssocID="{B5A7B9F7-3E27-FD4B-A352-866EE100DB88}" presName="parentText" presStyleLbl="node1" presStyleIdx="1" presStyleCnt="3">
        <dgm:presLayoutVars>
          <dgm:chMax val="1"/>
          <dgm:bulletEnabled val="1"/>
        </dgm:presLayoutVars>
      </dgm:prSet>
      <dgm:spPr/>
      <dgm:t>
        <a:bodyPr/>
        <a:lstStyle/>
        <a:p>
          <a:endParaRPr lang="en-US"/>
        </a:p>
      </dgm:t>
    </dgm:pt>
    <dgm:pt modelId="{0E8ADA65-37D2-DA42-B8EF-02E1F37FF89D}" type="pres">
      <dgm:prSet presAssocID="{B5A7B9F7-3E27-FD4B-A352-866EE100DB88}" presName="descendantText" presStyleLbl="alignAccFollowNode1" presStyleIdx="1" presStyleCnt="3">
        <dgm:presLayoutVars>
          <dgm:bulletEnabled val="1"/>
        </dgm:presLayoutVars>
      </dgm:prSet>
      <dgm:spPr/>
      <dgm:t>
        <a:bodyPr/>
        <a:lstStyle/>
        <a:p>
          <a:endParaRPr lang="en-US"/>
        </a:p>
      </dgm:t>
    </dgm:pt>
    <dgm:pt modelId="{E3A2FAAE-303B-1249-A7E7-547CC14B3AA7}" type="pres">
      <dgm:prSet presAssocID="{B9DCD8AE-3711-4848-86EA-FD424EF48A6A}" presName="sp" presStyleCnt="0"/>
      <dgm:spPr/>
    </dgm:pt>
    <dgm:pt modelId="{F705CA46-26C1-7F46-A171-BAFB557275EC}" type="pres">
      <dgm:prSet presAssocID="{1F3CAB83-DED1-664E-8F8F-E79E949D6E7F}" presName="linNode" presStyleCnt="0"/>
      <dgm:spPr/>
    </dgm:pt>
    <dgm:pt modelId="{239AC93F-DCA9-DD40-BAA8-03F54C3C3CB3}" type="pres">
      <dgm:prSet presAssocID="{1F3CAB83-DED1-664E-8F8F-E79E949D6E7F}" presName="parentText" presStyleLbl="node1" presStyleIdx="2" presStyleCnt="3">
        <dgm:presLayoutVars>
          <dgm:chMax val="1"/>
          <dgm:bulletEnabled val="1"/>
        </dgm:presLayoutVars>
      </dgm:prSet>
      <dgm:spPr/>
      <dgm:t>
        <a:bodyPr/>
        <a:lstStyle/>
        <a:p>
          <a:endParaRPr lang="en-US"/>
        </a:p>
      </dgm:t>
    </dgm:pt>
    <dgm:pt modelId="{C932D4C5-918A-5B4F-85B8-5AE70D59F3AD}" type="pres">
      <dgm:prSet presAssocID="{1F3CAB83-DED1-664E-8F8F-E79E949D6E7F}" presName="descendantText" presStyleLbl="alignAccFollowNode1" presStyleIdx="2" presStyleCnt="3">
        <dgm:presLayoutVars>
          <dgm:bulletEnabled val="1"/>
        </dgm:presLayoutVars>
      </dgm:prSet>
      <dgm:spPr/>
      <dgm:t>
        <a:bodyPr/>
        <a:lstStyle/>
        <a:p>
          <a:endParaRPr lang="en-US"/>
        </a:p>
      </dgm:t>
    </dgm:pt>
  </dgm:ptLst>
  <dgm:cxnLst>
    <dgm:cxn modelId="{EEB0DD5E-6D97-3245-ACE4-41EC4D2529D9}" type="presOf" srcId="{A6079196-4872-E340-9506-D0F586E2240F}" destId="{321E0DC6-F471-0C42-9C6C-6A9780E781B7}" srcOrd="0" destOrd="0" presId="urn:microsoft.com/office/officeart/2005/8/layout/vList5"/>
    <dgm:cxn modelId="{8E24A9B1-652F-3649-86E1-CA3511813F1B}" srcId="{2E0BB78E-4512-B14B-8BE2-709415564B89}" destId="{1F3CAB83-DED1-664E-8F8F-E79E949D6E7F}" srcOrd="2" destOrd="0" parTransId="{BE667212-782D-6046-987B-EA5C015E72D2}" sibTransId="{EEC43FA9-498E-1147-B317-107CE4797E66}"/>
    <dgm:cxn modelId="{64ADCCB6-D1F8-8C47-833A-4157101D2405}" srcId="{FF834816-682D-9241-B360-087B83EB4E26}" destId="{A6079196-4872-E340-9506-D0F586E2240F}" srcOrd="0" destOrd="0" parTransId="{69D48750-D3FE-4D40-BF05-0211584908EA}" sibTransId="{C380C606-8C8D-6B4E-8FBE-655DFC690D85}"/>
    <dgm:cxn modelId="{1B87093A-845E-B841-A28E-BBD08DCF4A0F}" type="presOf" srcId="{E4053ED2-E846-454F-98D0-DC71425B2FCC}" destId="{C932D4C5-918A-5B4F-85B8-5AE70D59F3AD}" srcOrd="0" destOrd="1" presId="urn:microsoft.com/office/officeart/2005/8/layout/vList5"/>
    <dgm:cxn modelId="{06C2615B-8C3D-4E43-B8A2-13BB72AE38A9}" srcId="{1F3CAB83-DED1-664E-8F8F-E79E949D6E7F}" destId="{E4053ED2-E846-454F-98D0-DC71425B2FCC}" srcOrd="1" destOrd="0" parTransId="{B8CB2239-FED2-1E49-BC2B-29B57F89FC5F}" sibTransId="{443B0542-C401-BF42-9393-7FE66C1C142D}"/>
    <dgm:cxn modelId="{20B1CE74-4C7E-D142-A346-DE3E100F5678}" type="presOf" srcId="{A9DFB9DC-1AC8-5146-A686-890A3A173121}" destId="{0E8ADA65-37D2-DA42-B8EF-02E1F37FF89D}" srcOrd="0" destOrd="0" presId="urn:microsoft.com/office/officeart/2005/8/layout/vList5"/>
    <dgm:cxn modelId="{00CDFEBD-CCB0-0147-AB7E-744F97AC6B40}" type="presOf" srcId="{DC8BEFA0-14B6-A14C-9C96-41A735CF7DDB}" destId="{C932D4C5-918A-5B4F-85B8-5AE70D59F3AD}" srcOrd="0" destOrd="0" presId="urn:microsoft.com/office/officeart/2005/8/layout/vList5"/>
    <dgm:cxn modelId="{C3F4D736-AA2B-3640-A6F2-048325634343}" type="presOf" srcId="{FF834816-682D-9241-B360-087B83EB4E26}" destId="{7074EE43-B4F3-8D4D-9C11-02ED4547DFF7}" srcOrd="0" destOrd="0" presId="urn:microsoft.com/office/officeart/2005/8/layout/vList5"/>
    <dgm:cxn modelId="{688B682C-CFC1-184F-A7CC-17E5360D8D2F}" srcId="{B5A7B9F7-3E27-FD4B-A352-866EE100DB88}" destId="{A9DFB9DC-1AC8-5146-A686-890A3A173121}" srcOrd="0" destOrd="0" parTransId="{9B94E7EF-E61D-FC42-B0CD-DE194062CDC0}" sibTransId="{4C54687F-8AF7-2441-90B7-795FD3440477}"/>
    <dgm:cxn modelId="{88A06C34-0FBE-1843-83AB-8BA2A736E7DF}" type="presOf" srcId="{B5A7B9F7-3E27-FD4B-A352-866EE100DB88}" destId="{C6C0D4C3-FDBC-124B-98D3-FB0E8B6C82BB}" srcOrd="0" destOrd="0" presId="urn:microsoft.com/office/officeart/2005/8/layout/vList5"/>
    <dgm:cxn modelId="{B812E076-25EE-DD46-879D-15B05CB528ED}" srcId="{2E0BB78E-4512-B14B-8BE2-709415564B89}" destId="{B5A7B9F7-3E27-FD4B-A352-866EE100DB88}" srcOrd="1" destOrd="0" parTransId="{47DD0B92-57DC-184F-B240-E38C391094F3}" sibTransId="{B9DCD8AE-3711-4848-86EA-FD424EF48A6A}"/>
    <dgm:cxn modelId="{B76B6BA6-642D-364E-927F-6540A357E1B6}" type="presOf" srcId="{2E0BB78E-4512-B14B-8BE2-709415564B89}" destId="{A6EC474C-D065-7742-85D3-41112CF67F96}" srcOrd="0" destOrd="0" presId="urn:microsoft.com/office/officeart/2005/8/layout/vList5"/>
    <dgm:cxn modelId="{B05DC404-1E02-E246-8C1C-6A79362EFB00}" srcId="{1F3CAB83-DED1-664E-8F8F-E79E949D6E7F}" destId="{DC8BEFA0-14B6-A14C-9C96-41A735CF7DDB}" srcOrd="0" destOrd="0" parTransId="{4F139D84-F869-114E-922D-35428ECDB1BD}" sibTransId="{933D18D0-AF7C-3940-8E70-546EEAEF2446}"/>
    <dgm:cxn modelId="{A15DA2CD-E449-224C-88C2-367791C5C6AC}" type="presOf" srcId="{1F3CAB83-DED1-664E-8F8F-E79E949D6E7F}" destId="{239AC93F-DCA9-DD40-BAA8-03F54C3C3CB3}" srcOrd="0" destOrd="0" presId="urn:microsoft.com/office/officeart/2005/8/layout/vList5"/>
    <dgm:cxn modelId="{4EF0476A-D0E1-C14A-AD60-55B348B41A77}" srcId="{2E0BB78E-4512-B14B-8BE2-709415564B89}" destId="{FF834816-682D-9241-B360-087B83EB4E26}" srcOrd="0" destOrd="0" parTransId="{E19C764C-9E5E-1849-A3CE-E587A6D30101}" sibTransId="{A32BEB8D-AAF2-F94C-9389-E1D2AEDC86D6}"/>
    <dgm:cxn modelId="{8B55B22A-499F-E341-9EAF-A8EE2D5C749E}" type="presParOf" srcId="{A6EC474C-D065-7742-85D3-41112CF67F96}" destId="{0B6310E3-8726-E549-9824-99CF1BD64CA8}" srcOrd="0" destOrd="0" presId="urn:microsoft.com/office/officeart/2005/8/layout/vList5"/>
    <dgm:cxn modelId="{B1B756CE-60E9-5B4D-8EA3-B4CA623DDB7C}" type="presParOf" srcId="{0B6310E3-8726-E549-9824-99CF1BD64CA8}" destId="{7074EE43-B4F3-8D4D-9C11-02ED4547DFF7}" srcOrd="0" destOrd="0" presId="urn:microsoft.com/office/officeart/2005/8/layout/vList5"/>
    <dgm:cxn modelId="{2BBCFCDD-3ADE-4B45-A4D0-B6F9D0E4E343}" type="presParOf" srcId="{0B6310E3-8726-E549-9824-99CF1BD64CA8}" destId="{321E0DC6-F471-0C42-9C6C-6A9780E781B7}" srcOrd="1" destOrd="0" presId="urn:microsoft.com/office/officeart/2005/8/layout/vList5"/>
    <dgm:cxn modelId="{215BA73D-2568-BF42-AF93-5E56116BE486}" type="presParOf" srcId="{A6EC474C-D065-7742-85D3-41112CF67F96}" destId="{E69532BD-7D68-044C-9393-F662FAFAF3F2}" srcOrd="1" destOrd="0" presId="urn:microsoft.com/office/officeart/2005/8/layout/vList5"/>
    <dgm:cxn modelId="{778863EB-F27A-9944-A8B8-156605F15AF7}" type="presParOf" srcId="{A6EC474C-D065-7742-85D3-41112CF67F96}" destId="{0FDD07C8-B6B6-2347-B604-D3F70FDD4AD5}" srcOrd="2" destOrd="0" presId="urn:microsoft.com/office/officeart/2005/8/layout/vList5"/>
    <dgm:cxn modelId="{F9CB4709-3FB5-7646-8DEB-0D0747D148F5}" type="presParOf" srcId="{0FDD07C8-B6B6-2347-B604-D3F70FDD4AD5}" destId="{C6C0D4C3-FDBC-124B-98D3-FB0E8B6C82BB}" srcOrd="0" destOrd="0" presId="urn:microsoft.com/office/officeart/2005/8/layout/vList5"/>
    <dgm:cxn modelId="{96C9745F-BC15-E245-8230-95E014F254D6}" type="presParOf" srcId="{0FDD07C8-B6B6-2347-B604-D3F70FDD4AD5}" destId="{0E8ADA65-37D2-DA42-B8EF-02E1F37FF89D}" srcOrd="1" destOrd="0" presId="urn:microsoft.com/office/officeart/2005/8/layout/vList5"/>
    <dgm:cxn modelId="{EAD32E76-B1E5-744E-A7D5-BF7306FC2BE0}" type="presParOf" srcId="{A6EC474C-D065-7742-85D3-41112CF67F96}" destId="{E3A2FAAE-303B-1249-A7E7-547CC14B3AA7}" srcOrd="3" destOrd="0" presId="urn:microsoft.com/office/officeart/2005/8/layout/vList5"/>
    <dgm:cxn modelId="{28923A8C-F9EE-C14C-BA43-882D6D0093CF}" type="presParOf" srcId="{A6EC474C-D065-7742-85D3-41112CF67F96}" destId="{F705CA46-26C1-7F46-A171-BAFB557275EC}" srcOrd="4" destOrd="0" presId="urn:microsoft.com/office/officeart/2005/8/layout/vList5"/>
    <dgm:cxn modelId="{0ACDE2CE-9D2D-A94B-8562-01541E850FC4}" type="presParOf" srcId="{F705CA46-26C1-7F46-A171-BAFB557275EC}" destId="{239AC93F-DCA9-DD40-BAA8-03F54C3C3CB3}" srcOrd="0" destOrd="0" presId="urn:microsoft.com/office/officeart/2005/8/layout/vList5"/>
    <dgm:cxn modelId="{C3740165-28AA-6D4D-AD4C-E37C39A8B7AE}" type="presParOf" srcId="{F705CA46-26C1-7F46-A171-BAFB557275EC}" destId="{C932D4C5-918A-5B4F-85B8-5AE70D59F3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6152C-668B-4F4F-A9CB-C57284087D02}">
      <dsp:nvSpPr>
        <dsp:cNvPr id="0" name=""/>
        <dsp:cNvSpPr/>
      </dsp:nvSpPr>
      <dsp:spPr>
        <a:xfrm rot="5400000">
          <a:off x="2244491" y="-595341"/>
          <a:ext cx="1176940" cy="2666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Continuing focus on IPv6 deployment </a:t>
          </a:r>
          <a:endParaRPr lang="en-US" sz="1800" kern="1200" dirty="0"/>
        </a:p>
      </dsp:txBody>
      <dsp:txXfrm rot="-5400000">
        <a:off x="1499804" y="206799"/>
        <a:ext cx="2608863" cy="1062034"/>
      </dsp:txXfrm>
    </dsp:sp>
    <dsp:sp modelId="{5EB9DEA9-61AB-F84F-A1A1-4A0662A77112}">
      <dsp:nvSpPr>
        <dsp:cNvPr id="0" name=""/>
        <dsp:cNvSpPr/>
      </dsp:nvSpPr>
      <dsp:spPr>
        <a:xfrm>
          <a:off x="0" y="2229"/>
          <a:ext cx="1499803" cy="14711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IPv6</a:t>
          </a:r>
          <a:endParaRPr lang="en-US" sz="2100" kern="1200" dirty="0"/>
        </a:p>
      </dsp:txBody>
      <dsp:txXfrm>
        <a:off x="71817" y="74046"/>
        <a:ext cx="1356169" cy="1327541"/>
      </dsp:txXfrm>
    </dsp:sp>
    <dsp:sp modelId="{16734053-6C10-4B48-8E3D-049C4F69DB52}">
      <dsp:nvSpPr>
        <dsp:cNvPr id="0" name=""/>
        <dsp:cNvSpPr/>
      </dsp:nvSpPr>
      <dsp:spPr>
        <a:xfrm rot="5400000">
          <a:off x="2244491" y="949393"/>
          <a:ext cx="1176940" cy="2666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Extensive exercises in virtual and physical training labs</a:t>
          </a:r>
          <a:endParaRPr lang="en-US" sz="1800" kern="1200" dirty="0"/>
        </a:p>
      </dsp:txBody>
      <dsp:txXfrm rot="-5400000">
        <a:off x="1499804" y="1751534"/>
        <a:ext cx="2608863" cy="1062034"/>
      </dsp:txXfrm>
    </dsp:sp>
    <dsp:sp modelId="{F5CBF3E6-E997-5A43-867D-B93C21952427}">
      <dsp:nvSpPr>
        <dsp:cNvPr id="0" name=""/>
        <dsp:cNvSpPr/>
      </dsp:nvSpPr>
      <dsp:spPr>
        <a:xfrm>
          <a:off x="0" y="1546963"/>
          <a:ext cx="1499803" cy="14711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Hands-on</a:t>
          </a:r>
          <a:endParaRPr lang="en-US" sz="2100" kern="1200" dirty="0"/>
        </a:p>
      </dsp:txBody>
      <dsp:txXfrm>
        <a:off x="71817" y="1618780"/>
        <a:ext cx="1356169" cy="1327541"/>
      </dsp:txXfrm>
    </dsp:sp>
    <dsp:sp modelId="{4AB39223-25AC-984C-A878-AD9DF85A6A42}">
      <dsp:nvSpPr>
        <dsp:cNvPr id="0" name=""/>
        <dsp:cNvSpPr/>
      </dsp:nvSpPr>
      <dsp:spPr>
        <a:xfrm rot="5400000">
          <a:off x="2244491" y="2494127"/>
          <a:ext cx="1176940" cy="2666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Every Wednesday is IPv6 day; 179 hours training provided in 2013</a:t>
          </a:r>
          <a:endParaRPr lang="en-US" sz="1800" kern="1200" dirty="0"/>
        </a:p>
      </dsp:txBody>
      <dsp:txXfrm rot="-5400000">
        <a:off x="1499804" y="3296268"/>
        <a:ext cx="2608863" cy="1062034"/>
      </dsp:txXfrm>
    </dsp:sp>
    <dsp:sp modelId="{ECC1A268-B8A6-1540-83EC-CA77FC2A2496}">
      <dsp:nvSpPr>
        <dsp:cNvPr id="0" name=""/>
        <dsp:cNvSpPr/>
      </dsp:nvSpPr>
      <dsp:spPr>
        <a:xfrm>
          <a:off x="0" y="3091698"/>
          <a:ext cx="1499803" cy="14711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eLearning</a:t>
          </a:r>
          <a:endParaRPr lang="en-US" sz="2100" kern="1200" dirty="0"/>
        </a:p>
      </dsp:txBody>
      <dsp:txXfrm>
        <a:off x="71817" y="3163515"/>
        <a:ext cx="1356169" cy="1327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85B7-6E32-E74E-935A-BE35727AB7B9}">
      <dsp:nvSpPr>
        <dsp:cNvPr id="0" name=""/>
        <dsp:cNvSpPr/>
      </dsp:nvSpPr>
      <dsp:spPr>
        <a:xfrm rot="5400000">
          <a:off x="4575035" y="-1482510"/>
          <a:ext cx="1720256" cy="51154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Small grants and awards</a:t>
          </a:r>
          <a:endParaRPr lang="en-US" sz="1400" kern="1200" dirty="0"/>
        </a:p>
        <a:p>
          <a:pPr marL="114300" lvl="1" indent="-114300" algn="l" defTabSz="622300">
            <a:lnSpc>
              <a:spcPct val="90000"/>
            </a:lnSpc>
            <a:spcBef>
              <a:spcPct val="0"/>
            </a:spcBef>
            <a:spcAft>
              <a:spcPct val="15000"/>
            </a:spcAft>
            <a:buChar char="••"/>
          </a:pPr>
          <a:r>
            <a:rPr lang="en-US" sz="1400" kern="1200" dirty="0" smtClean="0"/>
            <a:t>AUD 1.3m over 3 years (IDRC, Canada)</a:t>
          </a:r>
          <a:endParaRPr lang="en-US" sz="1400" kern="1200" dirty="0"/>
        </a:p>
        <a:p>
          <a:pPr marL="114300" lvl="1" indent="-114300" algn="l" defTabSz="622300">
            <a:lnSpc>
              <a:spcPct val="90000"/>
            </a:lnSpc>
            <a:spcBef>
              <a:spcPct val="0"/>
            </a:spcBef>
            <a:spcAft>
              <a:spcPct val="15000"/>
            </a:spcAft>
            <a:buChar char="••"/>
          </a:pPr>
          <a:r>
            <a:rPr lang="en-US" sz="1400" kern="1200" smtClean="0"/>
            <a:t>So far, AUD 1.2m to 38 projects in 17 economies</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2014 Call for Grants: 11 projects selected for implementation in 2014</a:t>
          </a:r>
          <a:endParaRPr lang="en-US" sz="1400" kern="1200" dirty="0"/>
        </a:p>
        <a:p>
          <a:pPr marL="114300" lvl="1" indent="-114300" algn="l" defTabSz="622300">
            <a:lnSpc>
              <a:spcPct val="90000"/>
            </a:lnSpc>
            <a:spcBef>
              <a:spcPct val="0"/>
            </a:spcBef>
            <a:spcAft>
              <a:spcPct val="15000"/>
            </a:spcAft>
            <a:buChar char="••"/>
          </a:pPr>
          <a:r>
            <a:rPr lang="en-US" sz="1400" kern="1200" dirty="0" smtClean="0"/>
            <a:t>2014 ISIF Asia Awards: 93 applications received; 34 passed pre-screening; 18 passed for full review</a:t>
          </a:r>
          <a:endParaRPr lang="en-US" sz="1400" kern="1200" dirty="0"/>
        </a:p>
      </dsp:txBody>
      <dsp:txXfrm rot="-5400000">
        <a:off x="2877439" y="299062"/>
        <a:ext cx="5031472" cy="1552304"/>
      </dsp:txXfrm>
    </dsp:sp>
    <dsp:sp modelId="{9DFD31A5-9584-8048-A185-6D8D4995184E}">
      <dsp:nvSpPr>
        <dsp:cNvPr id="0" name=""/>
        <dsp:cNvSpPr/>
      </dsp:nvSpPr>
      <dsp:spPr>
        <a:xfrm>
          <a:off x="0" y="53"/>
          <a:ext cx="2877439" cy="2150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ISIF Asia </a:t>
          </a:r>
          <a:endParaRPr lang="en-US" sz="3200" kern="1200" dirty="0"/>
        </a:p>
      </dsp:txBody>
      <dsp:txXfrm>
        <a:off x="104970" y="105023"/>
        <a:ext cx="2667499" cy="1940380"/>
      </dsp:txXfrm>
    </dsp:sp>
    <dsp:sp modelId="{7769F8B3-A714-B647-B441-378846D1A609}">
      <dsp:nvSpPr>
        <dsp:cNvPr id="0" name=""/>
        <dsp:cNvSpPr/>
      </dsp:nvSpPr>
      <dsp:spPr>
        <a:xfrm rot="5400000">
          <a:off x="4575035" y="775325"/>
          <a:ext cx="1720256" cy="51154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Joint project of ISIF (APNIC), </a:t>
          </a:r>
          <a:r>
            <a:rPr lang="en-US" sz="1400" kern="1200" dirty="0" err="1" smtClean="0"/>
            <a:t>Frida</a:t>
          </a:r>
          <a:r>
            <a:rPr lang="en-US" sz="1400" kern="1200" dirty="0" smtClean="0"/>
            <a:t> (LACNIC), FIRE (AFRINIC)</a:t>
          </a:r>
          <a:endParaRPr lang="en-US" sz="1400" kern="1200" dirty="0"/>
        </a:p>
        <a:p>
          <a:pPr marL="114300" lvl="1" indent="-114300" algn="l" defTabSz="622300">
            <a:lnSpc>
              <a:spcPct val="90000"/>
            </a:lnSpc>
            <a:spcBef>
              <a:spcPct val="0"/>
            </a:spcBef>
            <a:spcAft>
              <a:spcPct val="15000"/>
            </a:spcAft>
            <a:buChar char="••"/>
          </a:pPr>
          <a:r>
            <a:rPr lang="en-US" sz="1400" kern="1200" dirty="0" smtClean="0"/>
            <a:t>AUD 1.5m over 3 years (</a:t>
          </a:r>
          <a:r>
            <a:rPr lang="en-US" sz="1400" kern="1200" dirty="0" err="1" smtClean="0"/>
            <a:t>Sida</a:t>
          </a:r>
          <a:r>
            <a:rPr lang="en-US" sz="1400" kern="1200" dirty="0" smtClean="0"/>
            <a:t>, Sweden)</a:t>
          </a:r>
          <a:endParaRPr lang="en-US" sz="1400" kern="1200" dirty="0"/>
        </a:p>
      </dsp:txBody>
      <dsp:txXfrm rot="-5400000">
        <a:off x="2877439" y="2556897"/>
        <a:ext cx="5031472" cy="1552304"/>
      </dsp:txXfrm>
    </dsp:sp>
    <dsp:sp modelId="{F6701722-2647-BF4C-B611-ABE37859F652}">
      <dsp:nvSpPr>
        <dsp:cNvPr id="0" name=""/>
        <dsp:cNvSpPr/>
      </dsp:nvSpPr>
      <dsp:spPr>
        <a:xfrm>
          <a:off x="0" y="2257890"/>
          <a:ext cx="2877439" cy="2150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Seed Alliance</a:t>
          </a:r>
          <a:endParaRPr lang="en-US" sz="3200" kern="1200" dirty="0"/>
        </a:p>
      </dsp:txBody>
      <dsp:txXfrm>
        <a:off x="104970" y="2362860"/>
        <a:ext cx="2667499" cy="1940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E0DC6-F471-0C42-9C6C-6A9780E781B7}">
      <dsp:nvSpPr>
        <dsp:cNvPr id="0" name=""/>
        <dsp:cNvSpPr/>
      </dsp:nvSpPr>
      <dsp:spPr>
        <a:xfrm rot="5400000">
          <a:off x="4967395" y="-1856193"/>
          <a:ext cx="1229328" cy="52537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NOGs, NIR OPMs, I*, CERTs, ISOC Chapters, PACINET, PICISOC, PTC, PITA</a:t>
          </a:r>
          <a:endParaRPr lang="en-US" sz="2000" kern="1200" dirty="0"/>
        </a:p>
      </dsp:txBody>
      <dsp:txXfrm rot="-5400000">
        <a:off x="2955208" y="216005"/>
        <a:ext cx="5193692" cy="1109306"/>
      </dsp:txXfrm>
    </dsp:sp>
    <dsp:sp modelId="{7074EE43-B4F3-8D4D-9C11-02ED4547DFF7}">
      <dsp:nvSpPr>
        <dsp:cNvPr id="0" name=""/>
        <dsp:cNvSpPr/>
      </dsp:nvSpPr>
      <dsp:spPr>
        <a:xfrm>
          <a:off x="0" y="2328"/>
          <a:ext cx="2955208" cy="15366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Technical community</a:t>
          </a:r>
          <a:endParaRPr lang="en-US" sz="2400" kern="1200" dirty="0"/>
        </a:p>
      </dsp:txBody>
      <dsp:txXfrm>
        <a:off x="75014" y="77342"/>
        <a:ext cx="2805180" cy="1386632"/>
      </dsp:txXfrm>
    </dsp:sp>
    <dsp:sp modelId="{0E8ADA65-37D2-DA42-B8EF-02E1F37FF89D}">
      <dsp:nvSpPr>
        <dsp:cNvPr id="0" name=""/>
        <dsp:cNvSpPr/>
      </dsp:nvSpPr>
      <dsp:spPr>
        <a:xfrm rot="5400000">
          <a:off x="4967395" y="-242699"/>
          <a:ext cx="1229328" cy="52537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APEC-TEL 47 and 48, ITU WTPF, APT, WSIS+10, ITU Connect Asia Pacific Summit, ITU Telecom World 2013, APEC TEL 49, </a:t>
          </a:r>
          <a:r>
            <a:rPr lang="en-US" sz="2000" kern="1200" dirty="0" err="1" smtClean="0"/>
            <a:t>NETmundial</a:t>
          </a:r>
          <a:endParaRPr lang="en-US" sz="2000" kern="1200" dirty="0"/>
        </a:p>
      </dsp:txBody>
      <dsp:txXfrm rot="-5400000">
        <a:off x="2955208" y="1829499"/>
        <a:ext cx="5193692" cy="1109306"/>
      </dsp:txXfrm>
    </dsp:sp>
    <dsp:sp modelId="{C6C0D4C3-FDBC-124B-98D3-FB0E8B6C82BB}">
      <dsp:nvSpPr>
        <dsp:cNvPr id="0" name=""/>
        <dsp:cNvSpPr/>
      </dsp:nvSpPr>
      <dsp:spPr>
        <a:xfrm>
          <a:off x="0" y="1615821"/>
          <a:ext cx="2955208" cy="15366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Governmental</a:t>
          </a:r>
          <a:endParaRPr lang="en-US" sz="2400" kern="1200" dirty="0"/>
        </a:p>
      </dsp:txBody>
      <dsp:txXfrm>
        <a:off x="75014" y="1690835"/>
        <a:ext cx="2805180" cy="1386632"/>
      </dsp:txXfrm>
    </dsp:sp>
    <dsp:sp modelId="{C932D4C5-918A-5B4F-85B8-5AE70D59F3AD}">
      <dsp:nvSpPr>
        <dsp:cNvPr id="0" name=""/>
        <dsp:cNvSpPr/>
      </dsp:nvSpPr>
      <dsp:spPr>
        <a:xfrm rot="5400000">
          <a:off x="4967395" y="1370793"/>
          <a:ext cx="1229328" cy="52537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National IGFs (</a:t>
          </a:r>
          <a:r>
            <a:rPr lang="en-US" sz="2200" kern="1200" dirty="0" err="1" smtClean="0"/>
            <a:t>Nethui</a:t>
          </a:r>
          <a:r>
            <a:rPr lang="en-US" sz="2200" kern="1200" dirty="0" smtClean="0"/>
            <a:t>, </a:t>
          </a:r>
          <a:r>
            <a:rPr lang="en-US" sz="2200" kern="1200" dirty="0" err="1" smtClean="0"/>
            <a:t>auIGF</a:t>
          </a:r>
          <a:r>
            <a:rPr lang="en-US" sz="2200" kern="1200" dirty="0" smtClean="0"/>
            <a:t>), </a:t>
          </a:r>
          <a:r>
            <a:rPr lang="en-US" sz="2200" kern="1200" dirty="0" err="1" smtClean="0"/>
            <a:t>APrIGF</a:t>
          </a:r>
          <a:r>
            <a:rPr lang="en-US" sz="2200" kern="1200" dirty="0" smtClean="0"/>
            <a:t> </a:t>
          </a:r>
          <a:endParaRPr lang="en-US" sz="2200" kern="1200" dirty="0"/>
        </a:p>
        <a:p>
          <a:pPr marL="228600" lvl="1" indent="-228600" algn="l" defTabSz="977900">
            <a:lnSpc>
              <a:spcPct val="90000"/>
            </a:lnSpc>
            <a:spcBef>
              <a:spcPct val="0"/>
            </a:spcBef>
            <a:spcAft>
              <a:spcPct val="15000"/>
            </a:spcAft>
            <a:buChar char="••"/>
          </a:pPr>
          <a:r>
            <a:rPr lang="en-US" sz="2200" kern="1200" dirty="0" smtClean="0"/>
            <a:t>Bali IGF - significant support given for fundraising and logistics</a:t>
          </a:r>
          <a:endParaRPr lang="en-US" sz="2200" kern="1200" dirty="0"/>
        </a:p>
      </dsp:txBody>
      <dsp:txXfrm rot="-5400000">
        <a:off x="2955208" y="3442992"/>
        <a:ext cx="5193692" cy="1109306"/>
      </dsp:txXfrm>
    </dsp:sp>
    <dsp:sp modelId="{239AC93F-DCA9-DD40-BAA8-03F54C3C3CB3}">
      <dsp:nvSpPr>
        <dsp:cNvPr id="0" name=""/>
        <dsp:cNvSpPr/>
      </dsp:nvSpPr>
      <dsp:spPr>
        <a:xfrm>
          <a:off x="0" y="3229315"/>
          <a:ext cx="2955208" cy="15366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IGF</a:t>
          </a:r>
          <a:endParaRPr lang="en-US" sz="2400" kern="1200" dirty="0"/>
        </a:p>
      </dsp:txBody>
      <dsp:txXfrm>
        <a:off x="75014" y="3304329"/>
        <a:ext cx="2805180" cy="13866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11/08/2014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34643" algn="l"/>
                <a:tab pos="1269286" algn="l"/>
                <a:tab pos="1903929" algn="l"/>
                <a:tab pos="2538573" algn="l"/>
              </a:tabLst>
              <a:defRPr sz="2100">
                <a:solidFill>
                  <a:schemeClr val="tx1"/>
                </a:solidFill>
                <a:latin typeface="Arial" charset="0"/>
                <a:ea typeface="MS Gothic" charset="0"/>
                <a:cs typeface="MS Gothic" charset="0"/>
              </a:defRPr>
            </a:lvl1pPr>
            <a:lvl2pPr marL="33254743" indent="-32853916" eaLnBrk="0">
              <a:tabLst>
                <a:tab pos="634643" algn="l"/>
                <a:tab pos="1269286" algn="l"/>
                <a:tab pos="1903929" algn="l"/>
                <a:tab pos="2538573" algn="l"/>
              </a:tabLst>
              <a:defRPr sz="2100">
                <a:solidFill>
                  <a:schemeClr val="tx1"/>
                </a:solidFill>
                <a:latin typeface="Arial" charset="0"/>
                <a:ea typeface="MS Gothic" charset="0"/>
                <a:cs typeface="MS Gothic" charset="0"/>
              </a:defRPr>
            </a:lvl2pPr>
            <a:lvl3pPr eaLnBrk="0">
              <a:tabLst>
                <a:tab pos="634643" algn="l"/>
                <a:tab pos="1269286" algn="l"/>
                <a:tab pos="1903929" algn="l"/>
                <a:tab pos="2538573" algn="l"/>
              </a:tabLst>
              <a:defRPr sz="2100">
                <a:solidFill>
                  <a:schemeClr val="tx1"/>
                </a:solidFill>
                <a:latin typeface="Arial" charset="0"/>
                <a:ea typeface="MS Gothic" charset="0"/>
                <a:cs typeface="MS Gothic" charset="0"/>
              </a:defRPr>
            </a:lvl3pPr>
            <a:lvl4pPr eaLnBrk="0">
              <a:tabLst>
                <a:tab pos="634643" algn="l"/>
                <a:tab pos="1269286" algn="l"/>
                <a:tab pos="1903929" algn="l"/>
                <a:tab pos="2538573" algn="l"/>
              </a:tabLst>
              <a:defRPr sz="2100">
                <a:solidFill>
                  <a:schemeClr val="tx1"/>
                </a:solidFill>
                <a:latin typeface="Arial" charset="0"/>
                <a:ea typeface="MS Gothic" charset="0"/>
                <a:cs typeface="MS Gothic" charset="0"/>
              </a:defRPr>
            </a:lvl4pPr>
            <a:lvl5pPr eaLnBrk="0">
              <a:tabLst>
                <a:tab pos="634643" algn="l"/>
                <a:tab pos="1269286" algn="l"/>
                <a:tab pos="1903929" algn="l"/>
                <a:tab pos="2538573" algn="l"/>
              </a:tabLst>
              <a:defRPr sz="2100">
                <a:solidFill>
                  <a:schemeClr val="tx1"/>
                </a:solidFill>
                <a:latin typeface="Arial" charset="0"/>
                <a:ea typeface="MS Gothic" charset="0"/>
                <a:cs typeface="MS Gothic" charset="0"/>
              </a:defRPr>
            </a:lvl5pPr>
            <a:lvl6pPr marL="400827"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6pPr>
            <a:lvl7pPr marL="801654"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7pPr>
            <a:lvl8pPr marL="1202482"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8pPr>
            <a:lvl9pPr marL="1603309"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9pPr>
          </a:lstStyle>
          <a:p>
            <a:pPr eaLnBrk="1"/>
            <a:fld id="{D81A9C7B-1FC1-FF46-912F-2051C416B88C}" type="slidenum">
              <a:rPr lang="en-US" sz="1200">
                <a:solidFill>
                  <a:srgbClr val="000000"/>
                </a:solidFill>
                <a:latin typeface="Times New Roman" charset="0"/>
                <a:cs typeface="Arial" charset="0"/>
              </a:rPr>
              <a:pPr eaLnBrk="1"/>
              <a:t>4</a:t>
            </a:fld>
            <a:endParaRPr lang="en-US" sz="1200">
              <a:solidFill>
                <a:srgbClr val="000000"/>
              </a:solidFill>
              <a:latin typeface="Times New Roman" charset="0"/>
              <a:cs typeface="Arial" charset="0"/>
            </a:endParaRPr>
          </a:p>
        </p:txBody>
      </p:sp>
      <p:sp>
        <p:nvSpPr>
          <p:cNvPr id="22531" name="Rectangle 7"/>
          <p:cNvSpPr txBox="1">
            <a:spLocks noGrp="1" noChangeArrowheads="1"/>
          </p:cNvSpPr>
          <p:nvPr/>
        </p:nvSpPr>
        <p:spPr bwMode="auto">
          <a:xfrm>
            <a:off x="3885528" y="8687818"/>
            <a:ext cx="2972472" cy="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2" tIns="46976" rIns="93952" bIns="46976" anchor="b"/>
          <a:lstStyle>
            <a:lvl1pPr eaLnBrk="0">
              <a:defRPr sz="2400">
                <a:solidFill>
                  <a:schemeClr val="tx1"/>
                </a:solidFill>
                <a:latin typeface="Arial" charset="0"/>
                <a:ea typeface="MS Gothic" charset="0"/>
                <a:cs typeface="MS Gothic" charset="0"/>
              </a:defRPr>
            </a:lvl1pPr>
            <a:lvl2pPr marL="37931725" indent="-37474525" eaLnBrk="0">
              <a:defRPr sz="2400">
                <a:solidFill>
                  <a:schemeClr val="tx1"/>
                </a:solidFill>
                <a:latin typeface="Arial" charset="0"/>
                <a:ea typeface="MS Gothic" charset="0"/>
                <a:cs typeface="MS Gothic" charset="0"/>
              </a:defRPr>
            </a:lvl2pPr>
            <a:lvl3pPr eaLnBrk="0">
              <a:defRPr sz="2400">
                <a:solidFill>
                  <a:schemeClr val="tx1"/>
                </a:solidFill>
                <a:latin typeface="Arial" charset="0"/>
                <a:ea typeface="MS Gothic" charset="0"/>
                <a:cs typeface="MS Gothic" charset="0"/>
              </a:defRPr>
            </a:lvl3pPr>
            <a:lvl4pPr eaLnBrk="0">
              <a:defRPr sz="2400">
                <a:solidFill>
                  <a:schemeClr val="tx1"/>
                </a:solidFill>
                <a:latin typeface="Arial" charset="0"/>
                <a:ea typeface="MS Gothic" charset="0"/>
                <a:cs typeface="MS Gothic" charset="0"/>
              </a:defRPr>
            </a:lvl4pPr>
            <a:lvl5pPr eaLnBrk="0">
              <a:defRPr sz="2400">
                <a:solidFill>
                  <a:schemeClr val="tx1"/>
                </a:solidFill>
                <a:latin typeface="Arial" charset="0"/>
                <a:ea typeface="MS Gothic" charset="0"/>
                <a:cs typeface="MS Gothic" charset="0"/>
              </a:defRPr>
            </a:lvl5pPr>
            <a:lvl6pPr marL="4572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6pPr>
            <a:lvl7pPr marL="9144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7pPr>
            <a:lvl8pPr marL="13716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8pPr>
            <a:lvl9pPr marL="18288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9pPr>
          </a:lstStyle>
          <a:p>
            <a:pPr algn="r" eaLnBrk="1"/>
            <a:fld id="{B1EFFACE-06F6-5B49-B3F3-1D3E8398FAD9}" type="slidenum">
              <a:rPr lang="en-GB" sz="1200"/>
              <a:pPr algn="r" eaLnBrk="1"/>
              <a:t>4</a:t>
            </a:fld>
            <a:endParaRPr lang="en-GB" sz="1200"/>
          </a:p>
        </p:txBody>
      </p:sp>
      <p:sp>
        <p:nvSpPr>
          <p:cNvPr id="22532"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180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634643" algn="l"/>
                <a:tab pos="1269286" algn="l"/>
                <a:tab pos="1903929" algn="l"/>
                <a:tab pos="2538573" algn="l"/>
              </a:tabLst>
              <a:defRPr sz="2100">
                <a:solidFill>
                  <a:schemeClr val="tx1"/>
                </a:solidFill>
                <a:latin typeface="Arial" charset="0"/>
                <a:ea typeface="MS Gothic" charset="0"/>
                <a:cs typeface="MS Gothic" charset="0"/>
              </a:defRPr>
            </a:lvl1pPr>
            <a:lvl2pPr marL="33254743" indent="-32853916" eaLnBrk="0">
              <a:tabLst>
                <a:tab pos="634643" algn="l"/>
                <a:tab pos="1269286" algn="l"/>
                <a:tab pos="1903929" algn="l"/>
                <a:tab pos="2538573" algn="l"/>
              </a:tabLst>
              <a:defRPr sz="2100">
                <a:solidFill>
                  <a:schemeClr val="tx1"/>
                </a:solidFill>
                <a:latin typeface="Arial" charset="0"/>
                <a:ea typeface="MS Gothic" charset="0"/>
                <a:cs typeface="MS Gothic" charset="0"/>
              </a:defRPr>
            </a:lvl2pPr>
            <a:lvl3pPr eaLnBrk="0">
              <a:tabLst>
                <a:tab pos="634643" algn="l"/>
                <a:tab pos="1269286" algn="l"/>
                <a:tab pos="1903929" algn="l"/>
                <a:tab pos="2538573" algn="l"/>
              </a:tabLst>
              <a:defRPr sz="2100">
                <a:solidFill>
                  <a:schemeClr val="tx1"/>
                </a:solidFill>
                <a:latin typeface="Arial" charset="0"/>
                <a:ea typeface="MS Gothic" charset="0"/>
                <a:cs typeface="MS Gothic" charset="0"/>
              </a:defRPr>
            </a:lvl3pPr>
            <a:lvl4pPr eaLnBrk="0">
              <a:tabLst>
                <a:tab pos="634643" algn="l"/>
                <a:tab pos="1269286" algn="l"/>
                <a:tab pos="1903929" algn="l"/>
                <a:tab pos="2538573" algn="l"/>
              </a:tabLst>
              <a:defRPr sz="2100">
                <a:solidFill>
                  <a:schemeClr val="tx1"/>
                </a:solidFill>
                <a:latin typeface="Arial" charset="0"/>
                <a:ea typeface="MS Gothic" charset="0"/>
                <a:cs typeface="MS Gothic" charset="0"/>
              </a:defRPr>
            </a:lvl4pPr>
            <a:lvl5pPr eaLnBrk="0">
              <a:tabLst>
                <a:tab pos="634643" algn="l"/>
                <a:tab pos="1269286" algn="l"/>
                <a:tab pos="1903929" algn="l"/>
                <a:tab pos="2538573" algn="l"/>
              </a:tabLst>
              <a:defRPr sz="2100">
                <a:solidFill>
                  <a:schemeClr val="tx1"/>
                </a:solidFill>
                <a:latin typeface="Arial" charset="0"/>
                <a:ea typeface="MS Gothic" charset="0"/>
                <a:cs typeface="MS Gothic" charset="0"/>
              </a:defRPr>
            </a:lvl5pPr>
            <a:lvl6pPr marL="400827"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6pPr>
            <a:lvl7pPr marL="801654"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7pPr>
            <a:lvl8pPr marL="1202482"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8pPr>
            <a:lvl9pPr marL="1603309"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9pPr>
          </a:lstStyle>
          <a:p>
            <a:pPr eaLnBrk="1"/>
            <a:fld id="{026C0D56-E585-8B4C-881B-A1DA7D866539}" type="slidenum">
              <a:rPr lang="en-US" sz="1200">
                <a:solidFill>
                  <a:srgbClr val="000000"/>
                </a:solidFill>
                <a:latin typeface="Times New Roman" charset="0"/>
                <a:cs typeface="Arial" charset="0"/>
              </a:rPr>
              <a:pPr eaLnBrk="1"/>
              <a:t>19</a:t>
            </a:fld>
            <a:endParaRPr lang="en-US" sz="1200">
              <a:solidFill>
                <a:srgbClr val="000000"/>
              </a:solidFill>
              <a:latin typeface="Times New Roman" charset="0"/>
              <a:cs typeface="Arial" charset="0"/>
            </a:endParaRPr>
          </a:p>
        </p:txBody>
      </p:sp>
      <p:sp>
        <p:nvSpPr>
          <p:cNvPr id="45059" name="Rectangle 7"/>
          <p:cNvSpPr txBox="1">
            <a:spLocks noGrp="1" noChangeArrowheads="1"/>
          </p:cNvSpPr>
          <p:nvPr/>
        </p:nvSpPr>
        <p:spPr bwMode="auto">
          <a:xfrm>
            <a:off x="3885528" y="8687818"/>
            <a:ext cx="2972472" cy="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2" tIns="46976" rIns="93952" bIns="46976" anchor="b"/>
          <a:lstStyle>
            <a:lvl1pPr eaLnBrk="0">
              <a:defRPr sz="2400">
                <a:solidFill>
                  <a:schemeClr val="tx1"/>
                </a:solidFill>
                <a:latin typeface="Arial" charset="0"/>
                <a:ea typeface="MS Gothic" charset="0"/>
                <a:cs typeface="MS Gothic" charset="0"/>
              </a:defRPr>
            </a:lvl1pPr>
            <a:lvl2pPr marL="37931725" indent="-37474525" eaLnBrk="0">
              <a:defRPr sz="2400">
                <a:solidFill>
                  <a:schemeClr val="tx1"/>
                </a:solidFill>
                <a:latin typeface="Arial" charset="0"/>
                <a:ea typeface="MS Gothic" charset="0"/>
                <a:cs typeface="MS Gothic" charset="0"/>
              </a:defRPr>
            </a:lvl2pPr>
            <a:lvl3pPr eaLnBrk="0">
              <a:defRPr sz="2400">
                <a:solidFill>
                  <a:schemeClr val="tx1"/>
                </a:solidFill>
                <a:latin typeface="Arial" charset="0"/>
                <a:ea typeface="MS Gothic" charset="0"/>
                <a:cs typeface="MS Gothic" charset="0"/>
              </a:defRPr>
            </a:lvl3pPr>
            <a:lvl4pPr eaLnBrk="0">
              <a:defRPr sz="2400">
                <a:solidFill>
                  <a:schemeClr val="tx1"/>
                </a:solidFill>
                <a:latin typeface="Arial" charset="0"/>
                <a:ea typeface="MS Gothic" charset="0"/>
                <a:cs typeface="MS Gothic" charset="0"/>
              </a:defRPr>
            </a:lvl4pPr>
            <a:lvl5pPr eaLnBrk="0">
              <a:defRPr sz="2400">
                <a:solidFill>
                  <a:schemeClr val="tx1"/>
                </a:solidFill>
                <a:latin typeface="Arial" charset="0"/>
                <a:ea typeface="MS Gothic" charset="0"/>
                <a:cs typeface="MS Gothic" charset="0"/>
              </a:defRPr>
            </a:lvl5pPr>
            <a:lvl6pPr marL="4572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6pPr>
            <a:lvl7pPr marL="9144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7pPr>
            <a:lvl8pPr marL="13716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8pPr>
            <a:lvl9pPr marL="1828800" eaLnBrk="0" fontAlgn="base" hangingPunct="0">
              <a:lnSpc>
                <a:spcPct val="96000"/>
              </a:lnSpc>
              <a:spcBef>
                <a:spcPct val="0"/>
              </a:spcBef>
              <a:spcAft>
                <a:spcPct val="0"/>
              </a:spcAft>
              <a:defRPr sz="2400">
                <a:solidFill>
                  <a:schemeClr val="tx1"/>
                </a:solidFill>
                <a:latin typeface="Arial" charset="0"/>
                <a:ea typeface="MS Gothic" charset="0"/>
                <a:cs typeface="MS Gothic" charset="0"/>
              </a:defRPr>
            </a:lvl9pPr>
          </a:lstStyle>
          <a:p>
            <a:pPr algn="r" eaLnBrk="1"/>
            <a:fld id="{9428D8A6-7BA2-5845-A6F4-97392C055C0D}" type="slidenum">
              <a:rPr lang="en-GB" sz="1200"/>
              <a:pPr algn="r" eaLnBrk="1"/>
              <a:t>19</a:t>
            </a:fld>
            <a:endParaRPr lang="en-GB" sz="1200"/>
          </a:p>
        </p:txBody>
      </p:sp>
      <p:sp>
        <p:nvSpPr>
          <p:cNvPr id="45060" name="Rectangle 2"/>
          <p:cNvSpPr>
            <a:spLocks noGrp="1" noRot="1" noChangeAspect="1" noChangeArrowheads="1" noTextEdit="1"/>
          </p:cNvSpPr>
          <p:nvPr>
            <p:ph type="sldImg"/>
          </p:nvPr>
        </p:nvSpPr>
        <p:spPr>
          <a:xfrm>
            <a:off x="1143000" y="684213"/>
            <a:ext cx="4578350" cy="3433762"/>
          </a:xfrm>
          <a:solidFill>
            <a:srgbClr val="FFFFFF"/>
          </a:solidFill>
          <a:ln>
            <a:solidFill>
              <a:srgbClr val="000000"/>
            </a:solidFill>
            <a:miter lim="800000"/>
            <a:headEnd/>
            <a:tailEnd/>
          </a:ln>
        </p:spPr>
      </p:sp>
      <p:sp>
        <p:nvSpPr>
          <p:cNvPr id="45061" name="Rectangle 3"/>
          <p:cNvSpPr>
            <a:spLocks noGrp="1" noChangeArrowheads="1"/>
          </p:cNvSpPr>
          <p:nvPr>
            <p:ph type="body" idx="1"/>
          </p:nvPr>
        </p:nvSpPr>
        <p:spPr>
          <a:xfrm>
            <a:off x="913056" y="4343230"/>
            <a:ext cx="5031888" cy="4115139"/>
          </a:xfrm>
          <a:solidFill>
            <a:srgbClr val="FFFFFF"/>
          </a:solidFill>
          <a:ln>
            <a:solidFill>
              <a:srgbClr val="000000"/>
            </a:solidFill>
            <a:miter lim="800000"/>
          </a:ln>
        </p:spPr>
        <p:txBody>
          <a:bodyPr lIns="93860" tIns="46931" rIns="93860" bIns="46931"/>
          <a:lstStyle/>
          <a:p>
            <a:pPr eaLnBrk="1" hangingPunct="1">
              <a:spcBef>
                <a:spcPct val="0"/>
              </a:spcBef>
            </a:pPr>
            <a:endParaRPr lang="en-US" sz="1800"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2100">
                <a:solidFill>
                  <a:schemeClr val="tx1"/>
                </a:solidFill>
                <a:latin typeface="Arial" charset="0"/>
                <a:ea typeface="MS Gothic" charset="0"/>
                <a:cs typeface="MS Gothic" charset="0"/>
              </a:defRPr>
            </a:lvl1pPr>
            <a:lvl2pPr marL="33254743" indent="-32853916" eaLnBrk="0">
              <a:tabLst>
                <a:tab pos="634643" algn="l"/>
                <a:tab pos="1269286" algn="l"/>
                <a:tab pos="1903929" algn="l"/>
                <a:tab pos="2538573" algn="l"/>
              </a:tabLst>
              <a:defRPr sz="2100">
                <a:solidFill>
                  <a:schemeClr val="tx1"/>
                </a:solidFill>
                <a:latin typeface="Arial" charset="0"/>
                <a:ea typeface="MS Gothic" charset="0"/>
                <a:cs typeface="MS Gothic" charset="0"/>
              </a:defRPr>
            </a:lvl2pPr>
            <a:lvl3pPr eaLnBrk="0">
              <a:tabLst>
                <a:tab pos="634643" algn="l"/>
                <a:tab pos="1269286" algn="l"/>
                <a:tab pos="1903929" algn="l"/>
                <a:tab pos="2538573" algn="l"/>
              </a:tabLst>
              <a:defRPr sz="2100">
                <a:solidFill>
                  <a:schemeClr val="tx1"/>
                </a:solidFill>
                <a:latin typeface="Arial" charset="0"/>
                <a:ea typeface="MS Gothic" charset="0"/>
                <a:cs typeface="MS Gothic" charset="0"/>
              </a:defRPr>
            </a:lvl3pPr>
            <a:lvl4pPr eaLnBrk="0">
              <a:tabLst>
                <a:tab pos="634643" algn="l"/>
                <a:tab pos="1269286" algn="l"/>
                <a:tab pos="1903929" algn="l"/>
                <a:tab pos="2538573" algn="l"/>
              </a:tabLst>
              <a:defRPr sz="2100">
                <a:solidFill>
                  <a:schemeClr val="tx1"/>
                </a:solidFill>
                <a:latin typeface="Arial" charset="0"/>
                <a:ea typeface="MS Gothic" charset="0"/>
                <a:cs typeface="MS Gothic" charset="0"/>
              </a:defRPr>
            </a:lvl4pPr>
            <a:lvl5pPr eaLnBrk="0">
              <a:tabLst>
                <a:tab pos="634643" algn="l"/>
                <a:tab pos="1269286" algn="l"/>
                <a:tab pos="1903929" algn="l"/>
                <a:tab pos="2538573" algn="l"/>
              </a:tabLst>
              <a:defRPr sz="2100">
                <a:solidFill>
                  <a:schemeClr val="tx1"/>
                </a:solidFill>
                <a:latin typeface="Arial" charset="0"/>
                <a:ea typeface="MS Gothic" charset="0"/>
                <a:cs typeface="MS Gothic" charset="0"/>
              </a:defRPr>
            </a:lvl5pPr>
            <a:lvl6pPr marL="400827"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6pPr>
            <a:lvl7pPr marL="801654"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7pPr>
            <a:lvl8pPr marL="1202482"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8pPr>
            <a:lvl9pPr marL="1603309"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9pPr>
          </a:lstStyle>
          <a:p>
            <a:pPr eaLnBrk="1"/>
            <a:fld id="{331130EF-C9BC-6945-BFE6-0FC2096B1053}" type="slidenum">
              <a:rPr lang="en-GB" sz="1200">
                <a:solidFill>
                  <a:srgbClr val="000000"/>
                </a:solidFill>
                <a:latin typeface="Times New Roman" charset="0"/>
                <a:cs typeface="Arial" charset="0"/>
              </a:rPr>
              <a:pPr eaLnBrk="1"/>
              <a:t>28</a:t>
            </a:fld>
            <a:endParaRPr lang="en-GB" sz="1200">
              <a:solidFill>
                <a:srgbClr val="000000"/>
              </a:solidFill>
              <a:latin typeface="Times New Roman"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728D86-0D2A-9744-BF8A-B96A976D766D}" type="slidenum">
              <a:rPr lang="en-US" smtClean="0"/>
              <a:pPr>
                <a:defRPr/>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26728D86-0D2A-9744-BF8A-B96A976D766D}" type="slidenum">
              <a:rPr lang="en-US" smtClean="0"/>
              <a:pPr>
                <a:defRPr/>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1" eaLnBrk="0">
              <a:tabLst>
                <a:tab pos="634643" algn="l"/>
                <a:tab pos="1269286" algn="l"/>
                <a:tab pos="1903929" algn="l"/>
                <a:tab pos="2538573" algn="l"/>
              </a:tabLst>
              <a:defRPr sz="2100">
                <a:solidFill>
                  <a:schemeClr val="tx1"/>
                </a:solidFill>
                <a:latin typeface="Arial" charset="0"/>
                <a:ea typeface="MS Gothic" charset="0"/>
                <a:cs typeface="MS Gothic" charset="0"/>
              </a:defRPr>
            </a:lvl1pPr>
            <a:lvl2pPr marL="33254743" indent="-32853916" defTabSz="917171" eaLnBrk="0">
              <a:tabLst>
                <a:tab pos="634643" algn="l"/>
                <a:tab pos="1269286" algn="l"/>
                <a:tab pos="1903929" algn="l"/>
                <a:tab pos="2538573" algn="l"/>
              </a:tabLst>
              <a:defRPr sz="2100">
                <a:solidFill>
                  <a:schemeClr val="tx1"/>
                </a:solidFill>
                <a:latin typeface="Arial" charset="0"/>
                <a:ea typeface="MS Gothic" charset="0"/>
                <a:cs typeface="MS Gothic" charset="0"/>
              </a:defRPr>
            </a:lvl2pPr>
            <a:lvl3pPr eaLnBrk="0">
              <a:tabLst>
                <a:tab pos="634643" algn="l"/>
                <a:tab pos="1269286" algn="l"/>
                <a:tab pos="1903929" algn="l"/>
                <a:tab pos="2538573" algn="l"/>
              </a:tabLst>
              <a:defRPr sz="2100">
                <a:solidFill>
                  <a:schemeClr val="tx1"/>
                </a:solidFill>
                <a:latin typeface="Arial" charset="0"/>
                <a:ea typeface="MS Gothic" charset="0"/>
                <a:cs typeface="MS Gothic" charset="0"/>
              </a:defRPr>
            </a:lvl3pPr>
            <a:lvl4pPr eaLnBrk="0">
              <a:tabLst>
                <a:tab pos="634643" algn="l"/>
                <a:tab pos="1269286" algn="l"/>
                <a:tab pos="1903929" algn="l"/>
                <a:tab pos="2538573" algn="l"/>
              </a:tabLst>
              <a:defRPr sz="2100">
                <a:solidFill>
                  <a:schemeClr val="tx1"/>
                </a:solidFill>
                <a:latin typeface="Arial" charset="0"/>
                <a:ea typeface="MS Gothic" charset="0"/>
                <a:cs typeface="MS Gothic" charset="0"/>
              </a:defRPr>
            </a:lvl4pPr>
            <a:lvl5pPr eaLnBrk="0">
              <a:tabLst>
                <a:tab pos="634643" algn="l"/>
                <a:tab pos="1269286" algn="l"/>
                <a:tab pos="1903929" algn="l"/>
                <a:tab pos="2538573" algn="l"/>
              </a:tabLst>
              <a:defRPr sz="2100">
                <a:solidFill>
                  <a:schemeClr val="tx1"/>
                </a:solidFill>
                <a:latin typeface="Arial" charset="0"/>
                <a:ea typeface="MS Gothic" charset="0"/>
                <a:cs typeface="MS Gothic" charset="0"/>
              </a:defRPr>
            </a:lvl5pPr>
            <a:lvl6pPr marL="400827"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6pPr>
            <a:lvl7pPr marL="801654"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7pPr>
            <a:lvl8pPr marL="1202482"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8pPr>
            <a:lvl9pPr marL="1603309" eaLnBrk="0" fontAlgn="base" hangingPunct="0">
              <a:lnSpc>
                <a:spcPct val="96000"/>
              </a:lnSpc>
              <a:spcBef>
                <a:spcPct val="0"/>
              </a:spcBef>
              <a:spcAft>
                <a:spcPct val="0"/>
              </a:spcAft>
              <a:tabLst>
                <a:tab pos="634643" algn="l"/>
                <a:tab pos="1269286" algn="l"/>
                <a:tab pos="1903929" algn="l"/>
                <a:tab pos="2538573" algn="l"/>
              </a:tabLst>
              <a:defRPr sz="2100">
                <a:solidFill>
                  <a:schemeClr val="tx1"/>
                </a:solidFill>
                <a:latin typeface="Arial" charset="0"/>
                <a:ea typeface="MS Gothic" charset="0"/>
                <a:cs typeface="MS Gothic" charset="0"/>
              </a:defRPr>
            </a:lvl9pPr>
          </a:lstStyle>
          <a:p>
            <a:pPr eaLnBrk="1"/>
            <a:fld id="{18378A9C-B813-5741-9BC6-D3E216B04B5C}" type="slidenum">
              <a:rPr lang="en-GB" sz="1200">
                <a:solidFill>
                  <a:srgbClr val="000000"/>
                </a:solidFill>
                <a:latin typeface="Times New Roman" charset="0"/>
                <a:cs typeface="Arial" charset="0"/>
              </a:rPr>
              <a:pPr eaLnBrk="1"/>
              <a:t>45</a:t>
            </a:fld>
            <a:endParaRPr lang="en-GB" sz="1200">
              <a:solidFill>
                <a:srgbClr val="000000"/>
              </a:solidFill>
              <a:latin typeface="Times New Roman" charset="0"/>
              <a:cs typeface="Arial" charset="0"/>
            </a:endParaRPr>
          </a:p>
        </p:txBody>
      </p:sp>
      <p:sp>
        <p:nvSpPr>
          <p:cNvPr id="34819" name="Rectangle 2"/>
          <p:cNvSpPr>
            <a:spLocks noGrp="1" noRot="1" noChangeAspect="1" noChangeArrowheads="1" noTextEdit="1"/>
          </p:cNvSpPr>
          <p:nvPr>
            <p:ph type="sldImg"/>
          </p:nvPr>
        </p:nvSpPr>
        <p:spPr>
          <a:xfrm>
            <a:off x="1144588" y="685800"/>
            <a:ext cx="4576762" cy="3432175"/>
          </a:xfrm>
          <a:solidFill>
            <a:srgbClr val="FFFFFF"/>
          </a:solidFill>
          <a:ln>
            <a:solidFill>
              <a:srgbClr val="000000"/>
            </a:solidFill>
            <a:miter lim="800000"/>
            <a:headEnd/>
            <a:tailEnd/>
          </a:ln>
        </p:spPr>
      </p:sp>
      <p:sp>
        <p:nvSpPr>
          <p:cNvPr id="34820"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spcBef>
                <a:spcPct val="0"/>
              </a:spcBef>
            </a:pPr>
            <a:endParaRPr lang="en-US" sz="1800"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48</a:t>
            </a:fld>
            <a:endParaRPr lang="en-AU"/>
          </a:p>
        </p:txBody>
      </p:sp>
    </p:spTree>
    <p:extLst>
      <p:ext uri="{BB962C8B-B14F-4D97-AF65-F5344CB8AC3E}">
        <p14:creationId xmlns:p14="http://schemas.microsoft.com/office/powerpoint/2010/main" val="3940505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49</a:t>
            </a:fld>
            <a:endParaRPr lang="en-AU"/>
          </a:p>
        </p:txBody>
      </p:sp>
    </p:spTree>
    <p:extLst>
      <p:ext uri="{BB962C8B-B14F-4D97-AF65-F5344CB8AC3E}">
        <p14:creationId xmlns:p14="http://schemas.microsoft.com/office/powerpoint/2010/main" val="2139993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51</a:t>
            </a:fld>
            <a:endParaRPr lang="en-AU"/>
          </a:p>
        </p:txBody>
      </p:sp>
    </p:spTree>
    <p:extLst>
      <p:ext uri="{BB962C8B-B14F-4D97-AF65-F5344CB8AC3E}">
        <p14:creationId xmlns:p14="http://schemas.microsoft.com/office/powerpoint/2010/main" val="394363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9</a:t>
            </a:fld>
            <a:endParaRPr lang="en-AU"/>
          </a:p>
        </p:txBody>
      </p:sp>
    </p:spTree>
    <p:extLst>
      <p:ext uri="{BB962C8B-B14F-4D97-AF65-F5344CB8AC3E}">
        <p14:creationId xmlns:p14="http://schemas.microsoft.com/office/powerpoint/2010/main" val="92048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10</a:t>
            </a:fld>
            <a:endParaRPr lang="en-AU"/>
          </a:p>
        </p:txBody>
      </p:sp>
    </p:spTree>
    <p:extLst>
      <p:ext uri="{BB962C8B-B14F-4D97-AF65-F5344CB8AC3E}">
        <p14:creationId xmlns:p14="http://schemas.microsoft.com/office/powerpoint/2010/main" val="32376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11</a:t>
            </a:fld>
            <a:endParaRPr lang="en-AU"/>
          </a:p>
        </p:txBody>
      </p:sp>
    </p:spTree>
    <p:extLst>
      <p:ext uri="{BB962C8B-B14F-4D97-AF65-F5344CB8AC3E}">
        <p14:creationId xmlns:p14="http://schemas.microsoft.com/office/powerpoint/2010/main" val="397161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12</a:t>
            </a:fld>
            <a:endParaRPr lang="en-AU"/>
          </a:p>
        </p:txBody>
      </p:sp>
    </p:spTree>
    <p:extLst>
      <p:ext uri="{BB962C8B-B14F-4D97-AF65-F5344CB8AC3E}">
        <p14:creationId xmlns:p14="http://schemas.microsoft.com/office/powerpoint/2010/main" val="159588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14</a:t>
            </a:fld>
            <a:endParaRPr lang="en-AU"/>
          </a:p>
        </p:txBody>
      </p:sp>
    </p:spTree>
    <p:extLst>
      <p:ext uri="{BB962C8B-B14F-4D97-AF65-F5344CB8AC3E}">
        <p14:creationId xmlns:p14="http://schemas.microsoft.com/office/powerpoint/2010/main" val="372523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15</a:t>
            </a:fld>
            <a:endParaRPr lang="en-AU"/>
          </a:p>
        </p:txBody>
      </p:sp>
    </p:spTree>
    <p:extLst>
      <p:ext uri="{BB962C8B-B14F-4D97-AF65-F5344CB8AC3E}">
        <p14:creationId xmlns:p14="http://schemas.microsoft.com/office/powerpoint/2010/main" val="424479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16</a:t>
            </a:fld>
            <a:endParaRPr lang="en-AU"/>
          </a:p>
        </p:txBody>
      </p:sp>
    </p:spTree>
    <p:extLst>
      <p:ext uri="{BB962C8B-B14F-4D97-AF65-F5344CB8AC3E}">
        <p14:creationId xmlns:p14="http://schemas.microsoft.com/office/powerpoint/2010/main" val="47728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t>17</a:t>
            </a:fld>
            <a:endParaRPr lang="en-AU"/>
          </a:p>
        </p:txBody>
      </p:sp>
    </p:spTree>
    <p:extLst>
      <p:ext uri="{BB962C8B-B14F-4D97-AF65-F5344CB8AC3E}">
        <p14:creationId xmlns:p14="http://schemas.microsoft.com/office/powerpoint/2010/main" val="90383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 Id="rId3"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 Id="rId3"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jpeg"/><Relationship Id="rId3" Type="http://schemas.openxmlformats.org/officeDocument/2006/relationships/image" Target="../media/image4.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jpeg"/><Relationship Id="rId3" Type="http://schemas.openxmlformats.org/officeDocument/2006/relationships/image" Target="../media/image4.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jpeg"/><Relationship Id="rId3" Type="http://schemas.openxmlformats.org/officeDocument/2006/relationships/image" Target="../media/image4.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jpeg"/><Relationship Id="rId3" Type="http://schemas.openxmlformats.org/officeDocument/2006/relationships/image" Target="../media/image4.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10167241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chemeClr val="tx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a:xfrm>
            <a:off x="2699792" y="6548966"/>
            <a:ext cx="2736304" cy="227624"/>
          </a:xfrm>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276861198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242541679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334315205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134986094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04113125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703229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6" name="Content Placeholder 2"/>
          <p:cNvSpPr>
            <a:spLocks noGrp="1"/>
          </p:cNvSpPr>
          <p:nvPr>
            <p:ph idx="1"/>
          </p:nvPr>
        </p:nvSpPr>
        <p:spPr>
          <a:xfrm>
            <a:off x="405880" y="1600201"/>
            <a:ext cx="8352928"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3"/>
          </p:nvPr>
        </p:nvSpPr>
        <p:spPr>
          <a:xfrm>
            <a:off x="395288" y="4005304"/>
            <a:ext cx="8353425"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82210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597858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Picture Placeholder 3"/>
          <p:cNvSpPr>
            <a:spLocks noGrp="1"/>
          </p:cNvSpPr>
          <p:nvPr>
            <p:ph type="pic" sz="quarter" idx="14"/>
          </p:nvPr>
        </p:nvSpPr>
        <p:spPr>
          <a:xfrm>
            <a:off x="6588125" y="2133600"/>
            <a:ext cx="2160588" cy="2374900"/>
          </a:xfrm>
        </p:spPr>
        <p:txBody>
          <a:bodyPr/>
          <a:lstStyle>
            <a:lvl1pPr marL="0" indent="0">
              <a:buNone/>
              <a:defRPr/>
            </a:lvl1pPr>
          </a:lstStyle>
          <a:p>
            <a:endParaRPr lang="en-AU" dirty="0"/>
          </a:p>
        </p:txBody>
      </p:sp>
    </p:spTree>
    <p:extLst>
      <p:ext uri="{BB962C8B-B14F-4D97-AF65-F5344CB8AC3E}">
        <p14:creationId xmlns:p14="http://schemas.microsoft.com/office/powerpoint/2010/main" val="100256784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1247884986"/>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chemeClr val="tx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l">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82792736"/>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54166655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57733929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41146135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73636590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6947282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6676685"/>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08005012"/>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
        <p:nvSpPr>
          <p:cNvPr id="6" name="Content Placeholder 2"/>
          <p:cNvSpPr>
            <a:spLocks noGrp="1"/>
          </p:cNvSpPr>
          <p:nvPr>
            <p:ph idx="1"/>
          </p:nvPr>
        </p:nvSpPr>
        <p:spPr>
          <a:xfrm>
            <a:off x="405880" y="1600201"/>
            <a:ext cx="8352928"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3"/>
          </p:nvPr>
        </p:nvSpPr>
        <p:spPr>
          <a:xfrm>
            <a:off x="395288" y="4005304"/>
            <a:ext cx="8353425"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42402873"/>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tx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98518025"/>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tx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Picture Placeholder 3"/>
          <p:cNvSpPr>
            <a:spLocks noGrp="1"/>
          </p:cNvSpPr>
          <p:nvPr>
            <p:ph type="pic" sz="quarter" idx="14"/>
          </p:nvPr>
        </p:nvSpPr>
        <p:spPr>
          <a:xfrm>
            <a:off x="6588125" y="2133600"/>
            <a:ext cx="2160588" cy="2374900"/>
          </a:xfrm>
        </p:spPr>
        <p:txBody>
          <a:bodyPr/>
          <a:lstStyle>
            <a:lvl1pPr marL="0" indent="0">
              <a:buNone/>
              <a:defRPr/>
            </a:lvl1pPr>
          </a:lstStyle>
          <a:p>
            <a:endParaRPr lang="en-AU" dirty="0"/>
          </a:p>
        </p:txBody>
      </p:sp>
    </p:spTree>
    <p:extLst>
      <p:ext uri="{BB962C8B-B14F-4D97-AF65-F5344CB8AC3E}">
        <p14:creationId xmlns:p14="http://schemas.microsoft.com/office/powerpoint/2010/main" val="630036396"/>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i="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52138767"/>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chemeClr val="tx1"/>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l">
              <a:buNone/>
              <a:defRPr>
                <a:solidFill>
                  <a:schemeClr val="tx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21471241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chemeClr val="tx1"/>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216047821"/>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15566425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1369064001"/>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96268486"/>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71896366"/>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84278632"/>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28053282"/>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9977869"/>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896126163"/>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40909635"/>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6" name="Content Placeholder 2"/>
          <p:cNvSpPr>
            <a:spLocks noGrp="1"/>
          </p:cNvSpPr>
          <p:nvPr>
            <p:ph idx="1"/>
          </p:nvPr>
        </p:nvSpPr>
        <p:spPr>
          <a:xfrm>
            <a:off x="405880" y="1600201"/>
            <a:ext cx="8352928"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3"/>
          </p:nvPr>
        </p:nvSpPr>
        <p:spPr>
          <a:xfrm>
            <a:off x="395288" y="4005304"/>
            <a:ext cx="8353425"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9975598"/>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Picture Placeholder 3"/>
          <p:cNvSpPr>
            <a:spLocks noGrp="1"/>
          </p:cNvSpPr>
          <p:nvPr>
            <p:ph type="pic" sz="quarter" idx="14"/>
          </p:nvPr>
        </p:nvSpPr>
        <p:spPr>
          <a:xfrm>
            <a:off x="6588125" y="2133600"/>
            <a:ext cx="2160588" cy="2374900"/>
          </a:xfrm>
        </p:spPr>
        <p:txBody>
          <a:bodyPr/>
          <a:lstStyle>
            <a:lvl1pPr marL="0" indent="0">
              <a:buNone/>
              <a:defRPr/>
            </a:lvl1pPr>
          </a:lstStyle>
          <a:p>
            <a:endParaRPr lang="en-AU" dirty="0"/>
          </a:p>
        </p:txBody>
      </p:sp>
    </p:spTree>
    <p:extLst>
      <p:ext uri="{BB962C8B-B14F-4D97-AF65-F5344CB8AC3E}">
        <p14:creationId xmlns:p14="http://schemas.microsoft.com/office/powerpoint/2010/main" val="366496490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1600201"/>
            <a:ext cx="8352928" cy="2160000"/>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
        <p:nvSpPr>
          <p:cNvPr id="7" name="Content Placeholder 6"/>
          <p:cNvSpPr>
            <a:spLocks noGrp="1"/>
          </p:cNvSpPr>
          <p:nvPr>
            <p:ph sz="quarter" idx="13"/>
          </p:nvPr>
        </p:nvSpPr>
        <p:spPr>
          <a:xfrm>
            <a:off x="395288" y="4005304"/>
            <a:ext cx="8353425" cy="2160000"/>
          </a:xfrm>
        </p:spPr>
        <p:txBody>
          <a:bodyPr/>
          <a:lstStyle/>
          <a:p>
            <a:pPr lvl="0"/>
            <a:r>
              <a:rPr lang="en-AU" smtClean="0"/>
              <a:t>Click to edit Master text styles</a:t>
            </a:r>
          </a:p>
          <a:p>
            <a:pPr lvl="1"/>
            <a:r>
              <a:rPr lang="en-AU" smtClean="0"/>
              <a:t>Second level</a:t>
            </a:r>
          </a:p>
          <a:p>
            <a:pPr lvl="2"/>
            <a:r>
              <a:rPr lang="en-AU" smtClean="0"/>
              <a:t>Third level</a:t>
            </a:r>
          </a:p>
        </p:txBody>
      </p:sp>
    </p:spTree>
    <p:extLst>
      <p:ext uri="{BB962C8B-B14F-4D97-AF65-F5344CB8AC3E}">
        <p14:creationId xmlns:p14="http://schemas.microsoft.com/office/powerpoint/2010/main" val="1426104540"/>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2" name="Rectangle 11"/>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i="0">
                <a:solidFill>
                  <a:srgbClr val="166813"/>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4"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1380660170"/>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rgbClr val="166813"/>
                </a:solidFill>
              </a:defRPr>
            </a:lvl1pPr>
          </a:lstStyle>
          <a:p>
            <a:r>
              <a:rPr lang="en-US" dirty="0" smtClean="0"/>
              <a:t>Click to edit Master title style</a:t>
            </a:r>
            <a:endParaRPr lang="en-AU" dirty="0"/>
          </a:p>
        </p:txBody>
      </p:sp>
      <p:sp>
        <p:nvSpPr>
          <p:cNvPr id="10" name="Text Placeholder 8"/>
          <p:cNvSpPr>
            <a:spLocks noGrp="1"/>
          </p:cNvSpPr>
          <p:nvPr>
            <p:ph type="body" sz="quarter" idx="13"/>
          </p:nvPr>
        </p:nvSpPr>
        <p:spPr>
          <a:xfrm>
            <a:off x="395288" y="3965525"/>
            <a:ext cx="8353425" cy="649288"/>
          </a:xfrm>
        </p:spPr>
        <p:txBody>
          <a:bodyPr/>
          <a:lstStyle>
            <a:lvl1pPr marL="0" indent="0" algn="l">
              <a:buNone/>
              <a:defRPr>
                <a:solidFill>
                  <a:srgbClr val="166813"/>
                </a:solidFill>
              </a:defRPr>
            </a:lvl1pPr>
          </a:lstStyle>
          <a:p>
            <a:pPr lvl="0"/>
            <a:r>
              <a:rPr lang="en-US" dirty="0" smtClean="0"/>
              <a:t>Click to edit Master text styles</a:t>
            </a:r>
          </a:p>
        </p:txBody>
      </p:sp>
      <p:sp>
        <p:nvSpPr>
          <p:cNvPr id="8"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t>‹#›</a:t>
            </a:fld>
            <a:endParaRPr lang="en-AU"/>
          </a:p>
        </p:txBody>
      </p:sp>
    </p:spTree>
    <p:extLst>
      <p:ext uri="{BB962C8B-B14F-4D97-AF65-F5344CB8AC3E}">
        <p14:creationId xmlns:p14="http://schemas.microsoft.com/office/powerpoint/2010/main" val="512852872"/>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rgbClr val="166813"/>
                </a:solidFill>
              </a:defRPr>
            </a:lvl1pPr>
          </a:lstStyle>
          <a:p>
            <a:r>
              <a:rPr lang="en-US" dirty="0" smtClean="0"/>
              <a:t>Click to edit Master title style</a:t>
            </a:r>
            <a:endParaRPr lang="en-AU" dirty="0"/>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813474930"/>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03099814"/>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64266437"/>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676956785"/>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5997554"/>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631166033"/>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41483394"/>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8447712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AU"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t>‹#›</a:t>
            </a:fld>
            <a:endParaRPr lang="en-AU"/>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AU" smtClean="0"/>
              <a:t>Click to edit Master text styles</a:t>
            </a:r>
          </a:p>
          <a:p>
            <a:pPr lvl="1"/>
            <a:r>
              <a:rPr lang="en-AU" smtClean="0"/>
              <a:t>Second level</a:t>
            </a:r>
          </a:p>
          <a:p>
            <a:pPr lvl="2"/>
            <a:r>
              <a:rPr lang="en-AU" smtClean="0"/>
              <a:t>Third level</a:t>
            </a:r>
          </a:p>
        </p:txBody>
      </p:sp>
    </p:spTree>
    <p:extLst>
      <p:ext uri="{BB962C8B-B14F-4D97-AF65-F5344CB8AC3E}">
        <p14:creationId xmlns:p14="http://schemas.microsoft.com/office/powerpoint/2010/main" val="2954861242"/>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urp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49309837"/>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6" name="Content Placeholder 2"/>
          <p:cNvSpPr>
            <a:spLocks noGrp="1"/>
          </p:cNvSpPr>
          <p:nvPr>
            <p:ph idx="1"/>
          </p:nvPr>
        </p:nvSpPr>
        <p:spPr>
          <a:xfrm>
            <a:off x="405880" y="1600201"/>
            <a:ext cx="8352928"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3"/>
          </p:nvPr>
        </p:nvSpPr>
        <p:spPr>
          <a:xfrm>
            <a:off x="395288" y="4005304"/>
            <a:ext cx="8353425"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90787600"/>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Picture Placeholder 3"/>
          <p:cNvSpPr>
            <a:spLocks noGrp="1"/>
          </p:cNvSpPr>
          <p:nvPr>
            <p:ph type="pic" sz="quarter" idx="14"/>
          </p:nvPr>
        </p:nvSpPr>
        <p:spPr>
          <a:xfrm>
            <a:off x="6588125" y="2133600"/>
            <a:ext cx="2160588" cy="2374900"/>
          </a:xfrm>
        </p:spPr>
        <p:txBody>
          <a:bodyPr/>
          <a:lstStyle>
            <a:lvl1pPr marL="0" indent="0">
              <a:buNone/>
              <a:defRPr/>
            </a:lvl1pPr>
          </a:lstStyle>
          <a:p>
            <a:endParaRPr lang="en-AU" dirty="0"/>
          </a:p>
        </p:txBody>
      </p:sp>
    </p:spTree>
    <p:extLst>
      <p:ext uri="{BB962C8B-B14F-4D97-AF65-F5344CB8AC3E}">
        <p14:creationId xmlns:p14="http://schemas.microsoft.com/office/powerpoint/2010/main" val="3753978485"/>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i="0">
                <a:solidFill>
                  <a:srgbClr val="590F4A"/>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1211137406"/>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rgbClr val="590F4A"/>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l">
              <a:buNone/>
              <a:defRPr>
                <a:solidFill>
                  <a:srgbClr val="590F4A"/>
                </a:solidFill>
              </a:defRPr>
            </a:lvl1pPr>
          </a:lstStyle>
          <a:p>
            <a:pPr lvl="0"/>
            <a:r>
              <a:rPr lang="en-US" dirty="0" smtClean="0"/>
              <a:t>Click to edit Master text styles</a:t>
            </a:r>
          </a:p>
        </p:txBody>
      </p:sp>
    </p:spTree>
    <p:extLst>
      <p:ext uri="{BB962C8B-B14F-4D97-AF65-F5344CB8AC3E}">
        <p14:creationId xmlns:p14="http://schemas.microsoft.com/office/powerpoint/2010/main" val="3097568641"/>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rgbClr val="590F4A"/>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3299556387"/>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00504131"/>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147221252"/>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91466625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AU"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p>
            <a:fld id="{38B2A337-2C29-4402-A0A2-E290C184D5D3}" type="slidenum">
              <a:rPr lang="en-AU" smtClean="0"/>
              <a:t>‹#›</a:t>
            </a:fld>
            <a:endParaRPr lang="en-AU"/>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AU" smtClean="0"/>
              <a:t>Click to edit Master text styles</a:t>
            </a:r>
          </a:p>
          <a:p>
            <a:pPr lvl="1"/>
            <a:r>
              <a:rPr lang="en-AU" smtClean="0"/>
              <a:t>Second level</a:t>
            </a:r>
          </a:p>
          <a:p>
            <a:pPr lvl="2"/>
            <a:r>
              <a:rPr lang="en-AU" smtClean="0"/>
              <a:t>Third level</a:t>
            </a:r>
          </a:p>
        </p:txBody>
      </p:sp>
      <p:sp>
        <p:nvSpPr>
          <p:cNvPr id="4" name="Picture Placeholder 3"/>
          <p:cNvSpPr>
            <a:spLocks noGrp="1"/>
          </p:cNvSpPr>
          <p:nvPr>
            <p:ph type="pic" sz="quarter" idx="14"/>
          </p:nvPr>
        </p:nvSpPr>
        <p:spPr>
          <a:xfrm>
            <a:off x="6588125" y="2133600"/>
            <a:ext cx="2160588" cy="2374900"/>
          </a:xfrm>
        </p:spPr>
        <p:txBody>
          <a:bodyPr/>
          <a:lstStyle>
            <a:lvl1pPr marL="0" indent="0">
              <a:buNone/>
              <a:defRPr/>
            </a:lvl1pPr>
          </a:lstStyle>
          <a:p>
            <a:r>
              <a:rPr lang="en-AU" smtClean="0"/>
              <a:t>Drag picture to placeholder or click icon to add</a:t>
            </a:r>
            <a:endParaRPr lang="en-AU" dirty="0"/>
          </a:p>
        </p:txBody>
      </p:sp>
    </p:spTree>
    <p:extLst>
      <p:ext uri="{BB962C8B-B14F-4D97-AF65-F5344CB8AC3E}">
        <p14:creationId xmlns:p14="http://schemas.microsoft.com/office/powerpoint/2010/main" val="2735656563"/>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739400684"/>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028216424"/>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9805764"/>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906320787"/>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Re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524050148"/>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6" name="Content Placeholder 2"/>
          <p:cNvSpPr>
            <a:spLocks noGrp="1"/>
          </p:cNvSpPr>
          <p:nvPr>
            <p:ph idx="1"/>
          </p:nvPr>
        </p:nvSpPr>
        <p:spPr>
          <a:xfrm>
            <a:off x="405880" y="1600201"/>
            <a:ext cx="8352928"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3"/>
          </p:nvPr>
        </p:nvSpPr>
        <p:spPr>
          <a:xfrm>
            <a:off x="395288" y="4005304"/>
            <a:ext cx="8353425"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82077770"/>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52094948"/>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Picture Placeholder 3"/>
          <p:cNvSpPr>
            <a:spLocks noGrp="1"/>
          </p:cNvSpPr>
          <p:nvPr>
            <p:ph type="pic" sz="quarter" idx="14"/>
          </p:nvPr>
        </p:nvSpPr>
        <p:spPr>
          <a:xfrm>
            <a:off x="6588125" y="2133600"/>
            <a:ext cx="2160588" cy="2374900"/>
          </a:xfrm>
        </p:spPr>
        <p:txBody>
          <a:bodyPr/>
          <a:lstStyle>
            <a:lvl1pPr marL="0" indent="0">
              <a:buNone/>
              <a:defRPr/>
            </a:lvl1pPr>
          </a:lstStyle>
          <a:p>
            <a:endParaRPr lang="en-AU" dirty="0"/>
          </a:p>
        </p:txBody>
      </p:sp>
    </p:spTree>
    <p:extLst>
      <p:ext uri="{BB962C8B-B14F-4D97-AF65-F5344CB8AC3E}">
        <p14:creationId xmlns:p14="http://schemas.microsoft.com/office/powerpoint/2010/main" val="1081877250"/>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i="0">
                <a:solidFill>
                  <a:srgbClr val="C01B1C"/>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4045018553"/>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rgbClr val="C01B1C"/>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l">
              <a:buNone/>
              <a:defRPr>
                <a:solidFill>
                  <a:srgbClr val="C01B1C"/>
                </a:solidFill>
              </a:defRPr>
            </a:lvl1pPr>
          </a:lstStyle>
          <a:p>
            <a:pPr lvl="0"/>
            <a:r>
              <a:rPr lang="en-US" dirty="0" smtClean="0"/>
              <a:t>Click to edit Master text styles</a:t>
            </a:r>
          </a:p>
        </p:txBody>
      </p:sp>
    </p:spTree>
    <p:extLst>
      <p:ext uri="{BB962C8B-B14F-4D97-AF65-F5344CB8AC3E}">
        <p14:creationId xmlns:p14="http://schemas.microsoft.com/office/powerpoint/2010/main" val="356155305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7" name="Rectangle 6"/>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a:solidFill>
                  <a:srgbClr val="004FB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699792" y="6548966"/>
            <a:ext cx="2736304" cy="227624"/>
          </a:xfrm>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AU" smtClean="0"/>
              <a:t>Click to 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467676538"/>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5544"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rgbClr val="C01B1C"/>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033814137"/>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24834218"/>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40235662"/>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59461278"/>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752866146"/>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160239"/>
          </a:xfrm>
        </p:spPr>
        <p:txBody>
          <a:bodyPr>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996952"/>
            <a:ext cx="83520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690467454"/>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6000" y="764705"/>
            <a:ext cx="8352000" cy="2016223"/>
          </a:xfrm>
        </p:spPr>
        <p:txBody>
          <a:bodyPr anchor="t" anchorCtr="0">
            <a:normAutofit/>
          </a:bodyPr>
          <a:lstStyle>
            <a:lvl1pPr algn="l">
              <a:defRPr sz="54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6000" y="2780928"/>
            <a:ext cx="8352000"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9" name="Rectangle 8"/>
          <p:cNvSpPr/>
          <p:nvPr userDrawn="1"/>
        </p:nvSpPr>
        <p:spPr>
          <a:xfrm>
            <a:off x="395536" y="4077072"/>
            <a:ext cx="874846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1693397"/>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448537553"/>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142729456"/>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6" name="Content Placeholder 2"/>
          <p:cNvSpPr>
            <a:spLocks noGrp="1"/>
          </p:cNvSpPr>
          <p:nvPr>
            <p:ph idx="1"/>
          </p:nvPr>
        </p:nvSpPr>
        <p:spPr>
          <a:xfrm>
            <a:off x="405880" y="1600201"/>
            <a:ext cx="8352928"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3"/>
          </p:nvPr>
        </p:nvSpPr>
        <p:spPr>
          <a:xfrm>
            <a:off x="395288" y="4005304"/>
            <a:ext cx="8353425" cy="2160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6454476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rgbClr val="004FBB"/>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a:p>
        </p:txBody>
      </p:sp>
      <p:sp>
        <p:nvSpPr>
          <p:cNvPr id="9" name="Text Placeholder 8"/>
          <p:cNvSpPr>
            <a:spLocks noGrp="1"/>
          </p:cNvSpPr>
          <p:nvPr>
            <p:ph type="body" sz="quarter" idx="13"/>
          </p:nvPr>
        </p:nvSpPr>
        <p:spPr>
          <a:xfrm>
            <a:off x="395288" y="3965525"/>
            <a:ext cx="8353425" cy="649288"/>
          </a:xfrm>
        </p:spPr>
        <p:txBody>
          <a:bodyPr/>
          <a:lstStyle>
            <a:lvl1pPr marL="0" indent="0" algn="l">
              <a:buNone/>
              <a:defRPr>
                <a:solidFill>
                  <a:srgbClr val="004FBB"/>
                </a:solidFill>
              </a:defRPr>
            </a:lvl1pPr>
          </a:lstStyle>
          <a:p>
            <a:pPr lvl="0"/>
            <a:r>
              <a:rPr lang="en-AU" smtClean="0"/>
              <a:t>Click to edit Master text styles</a:t>
            </a:r>
          </a:p>
        </p:txBody>
      </p:sp>
    </p:spTree>
    <p:extLst>
      <p:ext uri="{BB962C8B-B14F-4D97-AF65-F5344CB8AC3E}">
        <p14:creationId xmlns:p14="http://schemas.microsoft.com/office/powerpoint/2010/main" val="3526362847"/>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8352928"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05514818"/>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o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0" y="1916832"/>
            <a:ext cx="9144000" cy="424847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8352928" cy="778098"/>
          </a:xfrm>
        </p:spPr>
        <p:txBody>
          <a:bodyPr>
            <a:normAutofit/>
          </a:bodyPr>
          <a:lstStyle>
            <a:lvl1pPr algn="l">
              <a:defRPr sz="4400">
                <a:solidFill>
                  <a:schemeClr val="bg1"/>
                </a:solidFill>
              </a:defRPr>
            </a:lvl1pPr>
          </a:lstStyle>
          <a:p>
            <a:r>
              <a:rPr lang="en-US" dirty="0" smtClean="0"/>
              <a:t>Click to edit Master title style</a:t>
            </a:r>
            <a:endParaRPr lang="en-AU" dirty="0"/>
          </a:p>
        </p:txBody>
      </p:sp>
      <p:sp>
        <p:nvSpPr>
          <p:cNvPr id="8" name="Text Placeholder 7"/>
          <p:cNvSpPr>
            <a:spLocks noGrp="1"/>
          </p:cNvSpPr>
          <p:nvPr>
            <p:ph type="body" sz="quarter" idx="13"/>
          </p:nvPr>
        </p:nvSpPr>
        <p:spPr>
          <a:xfrm>
            <a:off x="395288" y="1196206"/>
            <a:ext cx="8353425" cy="504602"/>
          </a:xfrm>
        </p:spPr>
        <p:txBody>
          <a:bodyPr/>
          <a:lstStyle>
            <a:lvl1pPr marL="0" indent="0">
              <a:buNone/>
              <a:defRPr>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
        <p:nvSpPr>
          <p:cNvPr id="12" name="Content Placeholder 2"/>
          <p:cNvSpPr>
            <a:spLocks noGrp="1"/>
          </p:cNvSpPr>
          <p:nvPr>
            <p:ph idx="1"/>
          </p:nvPr>
        </p:nvSpPr>
        <p:spPr>
          <a:xfrm>
            <a:off x="405880" y="2132857"/>
            <a:ext cx="5966320" cy="3816424"/>
          </a:xfrm>
        </p:spPr>
        <p:txBody>
          <a:bodyPr/>
          <a:lstStyle>
            <a:lvl1pPr marL="0" indent="0">
              <a:buNone/>
              <a:defRPr sz="1600"/>
            </a:lvl1pPr>
            <a:lvl2pPr marL="177800" indent="-177800">
              <a:buFont typeface="Arial" pitchFamily="34" charset="0"/>
              <a:buChar char="•"/>
              <a:defRPr sz="1600"/>
            </a:lvl2pPr>
            <a:lvl3pPr marL="355600" indent="-177800">
              <a:buFont typeface="Arial" pitchFamily="34" charset="0"/>
              <a:buChar cha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Picture Placeholder 3"/>
          <p:cNvSpPr>
            <a:spLocks noGrp="1"/>
          </p:cNvSpPr>
          <p:nvPr>
            <p:ph type="pic" sz="quarter" idx="14"/>
          </p:nvPr>
        </p:nvSpPr>
        <p:spPr>
          <a:xfrm>
            <a:off x="6588125" y="2133600"/>
            <a:ext cx="2160588" cy="2374900"/>
          </a:xfrm>
        </p:spPr>
        <p:txBody>
          <a:bodyPr/>
          <a:lstStyle>
            <a:lvl1pPr marL="0" indent="0">
              <a:buNone/>
              <a:defRPr/>
            </a:lvl1pPr>
          </a:lstStyle>
          <a:p>
            <a:endParaRPr lang="en-AU" dirty="0"/>
          </a:p>
        </p:txBody>
      </p:sp>
    </p:spTree>
    <p:extLst>
      <p:ext uri="{BB962C8B-B14F-4D97-AF65-F5344CB8AC3E}">
        <p14:creationId xmlns:p14="http://schemas.microsoft.com/office/powerpoint/2010/main" val="2752621423"/>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4" name="Rectangle 13"/>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86200" cy="1143000"/>
          </a:xfrm>
        </p:spPr>
        <p:txBody>
          <a:bodyPr/>
          <a:lstStyle>
            <a:lvl1pPr>
              <a:defRPr i="0">
                <a:solidFill>
                  <a:srgbClr val="5C5C5C"/>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405880" y="1600200"/>
            <a:ext cx="4886200"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US" dirty="0"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879137283"/>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rgbClr val="5C5C5C"/>
                </a:solidFill>
              </a:defRPr>
            </a:lvl1pPr>
          </a:lstStyle>
          <a:p>
            <a:r>
              <a:rPr lang="en-US" dirty="0" smtClean="0"/>
              <a:t>Click to edit Master title style</a:t>
            </a:r>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l">
              <a:buNone/>
              <a:defRPr>
                <a:solidFill>
                  <a:srgbClr val="5C5C5C"/>
                </a:solidFill>
              </a:defRPr>
            </a:lvl1pPr>
          </a:lstStyle>
          <a:p>
            <a:pPr lvl="0"/>
            <a:r>
              <a:rPr lang="en-US" dirty="0" smtClean="0"/>
              <a:t>Click to edit Master text styles</a:t>
            </a:r>
          </a:p>
        </p:txBody>
      </p:sp>
    </p:spTree>
    <p:extLst>
      <p:ext uri="{BB962C8B-B14F-4D97-AF65-F5344CB8AC3E}">
        <p14:creationId xmlns:p14="http://schemas.microsoft.com/office/powerpoint/2010/main" val="607869181"/>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0112" y="0"/>
            <a:ext cx="3563888" cy="6858000"/>
          </a:xfrm>
          <a:prstGeom prst="rect">
            <a:avLst/>
          </a:prstGeom>
        </p:spPr>
      </p:pic>
      <p:sp>
        <p:nvSpPr>
          <p:cNvPr id="10" name="Rectangle 9"/>
          <p:cNvSpPr/>
          <p:nvPr userDrawn="1"/>
        </p:nvSpPr>
        <p:spPr>
          <a:xfrm>
            <a:off x="0" y="0"/>
            <a:ext cx="55801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060848"/>
            <a:ext cx="5040560" cy="2049191"/>
          </a:xfrm>
        </p:spPr>
        <p:txBody>
          <a:bodyPr anchor="ctr" anchorCtr="0">
            <a:noAutofit/>
          </a:bodyPr>
          <a:lstStyle>
            <a:lvl1pPr algn="l">
              <a:defRPr sz="4800" b="1" cap="none" baseline="0">
                <a:solidFill>
                  <a:srgbClr val="5C5C5C"/>
                </a:solidFill>
              </a:defRPr>
            </a:lvl1pPr>
          </a:lstStyle>
          <a:p>
            <a:r>
              <a:rPr lang="en-US" dirty="0"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798153767"/>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715194730"/>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64122097"/>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689787542"/>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8800218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5.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theme" Target="../theme/theme3.xml"/><Relationship Id="rId16" Type="http://schemas.openxmlformats.org/officeDocument/2006/relationships/image" Target="../media/image8.jpe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4.xml"/><Relationship Id="rId16" Type="http://schemas.openxmlformats.org/officeDocument/2006/relationships/image" Target="../media/image11.jpe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6" Type="http://schemas.openxmlformats.org/officeDocument/2006/relationships/image" Target="../media/image14.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theme" Target="../theme/theme6.xml"/><Relationship Id="rId16" Type="http://schemas.openxmlformats.org/officeDocument/2006/relationships/image" Target="../media/image17.jpeg"/><Relationship Id="rId17" Type="http://schemas.openxmlformats.org/officeDocument/2006/relationships/image" Target="../media/image18.jpe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slideLayout" Target="../slideLayouts/slideLayout97.xml"/><Relationship Id="rId14" Type="http://schemas.openxmlformats.org/officeDocument/2006/relationships/slideLayout" Target="../slideLayouts/slideLayout98.xml"/><Relationship Id="rId15" Type="http://schemas.openxmlformats.org/officeDocument/2006/relationships/theme" Target="../theme/theme7.xml"/><Relationship Id="rId16" Type="http://schemas.openxmlformats.org/officeDocument/2006/relationships/image" Target="../media/image21.jpeg"/><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0" y="6341532"/>
            <a:ext cx="9144000" cy="516467"/>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endParaRPr lang="en-AU" dirty="0"/>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60" r:id="rId1"/>
    <p:sldLayoutId id="2147483704" r:id="rId2"/>
    <p:sldLayoutId id="2147483650" r:id="rId3"/>
    <p:sldLayoutId id="2147483662" r:id="rId4"/>
    <p:sldLayoutId id="2147483766" r:id="rId5"/>
    <p:sldLayoutId id="2147483705" r:id="rId6"/>
    <p:sldLayoutId id="2147483758" r:id="rId7"/>
    <p:sldLayoutId id="2147483663" r:id="rId8"/>
    <p:sldLayoutId id="2147483651" r:id="rId9"/>
    <p:sldLayoutId id="2147483661" r:id="rId10"/>
    <p:sldLayoutId id="2147483652" r:id="rId11"/>
    <p:sldLayoutId id="2147483653" r:id="rId12"/>
    <p:sldLayoutId id="2147483654" r:id="rId13"/>
    <p:sldLayoutId id="2147483655"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rgbClr val="004FBB"/>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0" y="6353174"/>
            <a:ext cx="9144000" cy="504825"/>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767" r:id="rId5"/>
    <p:sldLayoutId id="2147483701" r:id="rId6"/>
    <p:sldLayoutId id="2147483759" r:id="rId7"/>
    <p:sldLayoutId id="2147483669" r:id="rId8"/>
    <p:sldLayoutId id="2147483670" r:id="rId9"/>
    <p:sldLayoutId id="2147483671" r:id="rId10"/>
    <p:sldLayoutId id="2147483672" r:id="rId11"/>
    <p:sldLayoutId id="2147483673" r:id="rId12"/>
    <p:sldLayoutId id="2147483674" r:id="rId13"/>
    <p:sldLayoutId id="2147483675"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0" y="6343650"/>
            <a:ext cx="9144000" cy="514349"/>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tx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42509157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69" r:id="rId5"/>
    <p:sldLayoutId id="2147483711" r:id="rId6"/>
    <p:sldLayoutId id="214748376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0" y="6338888"/>
            <a:ext cx="9144000" cy="519112"/>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430693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770" r:id="rId5"/>
    <p:sldLayoutId id="2147483702" r:id="rId6"/>
    <p:sldLayoutId id="2147483762" r:id="rId7"/>
    <p:sldLayoutId id="2147483681" r:id="rId8"/>
    <p:sldLayoutId id="2147483682" r:id="rId9"/>
    <p:sldLayoutId id="2147483683" r:id="rId10"/>
    <p:sldLayoutId id="2147483684" r:id="rId11"/>
    <p:sldLayoutId id="2147483685" r:id="rId12"/>
    <p:sldLayoutId id="2147483686" r:id="rId13"/>
    <p:sldLayoutId id="2147483687"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rgbClr val="166813"/>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0" y="6330950"/>
            <a:ext cx="9144000" cy="527049"/>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9046251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71" r:id="rId5"/>
    <p:sldLayoutId id="2147483703" r:id="rId6"/>
    <p:sldLayoutId id="2147483763"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rgbClr val="590F4A"/>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0" y="6350000"/>
            <a:ext cx="9144000" cy="508000"/>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0" y="6327775"/>
            <a:ext cx="9144000" cy="530224"/>
          </a:xfrm>
          <a:prstGeom prst="rect">
            <a:avLst/>
          </a:prstGeom>
        </p:spPr>
      </p:pic>
    </p:spTree>
    <p:extLst>
      <p:ext uri="{BB962C8B-B14F-4D97-AF65-F5344CB8AC3E}">
        <p14:creationId xmlns:p14="http://schemas.microsoft.com/office/powerpoint/2010/main" val="239879615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72" r:id="rId5"/>
    <p:sldLayoutId id="2147483724" r:id="rId6"/>
    <p:sldLayoutId id="2147483764" r:id="rId7"/>
    <p:sldLayoutId id="2147483725" r:id="rId8"/>
    <p:sldLayoutId id="2147483726" r:id="rId9"/>
    <p:sldLayoutId id="2147483727" r:id="rId10"/>
    <p:sldLayoutId id="2147483728" r:id="rId11"/>
    <p:sldLayoutId id="2147483729" r:id="rId12"/>
    <p:sldLayoutId id="2147483730" r:id="rId13"/>
    <p:sldLayoutId id="2147483731"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rgbClr val="C01B1C"/>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0" y="6341532"/>
            <a:ext cx="9144000" cy="516468"/>
          </a:xfrm>
          <a:prstGeom prst="rect">
            <a:avLst/>
          </a:prstGeom>
        </p:spPr>
      </p:pic>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05880"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0"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27847453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73" r:id="rId5"/>
    <p:sldLayoutId id="2147483750" r:id="rId6"/>
    <p:sldLayoutId id="2147483765" r:id="rId7"/>
    <p:sldLayoutId id="2147483751" r:id="rId8"/>
    <p:sldLayoutId id="2147483752" r:id="rId9"/>
    <p:sldLayoutId id="2147483753" r:id="rId10"/>
    <p:sldLayoutId id="2147483754" r:id="rId11"/>
    <p:sldLayoutId id="2147483755" r:id="rId12"/>
    <p:sldLayoutId id="2147483756" r:id="rId13"/>
    <p:sldLayoutId id="2147483757" r:id="rId1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rgbClr val="5C5C5C"/>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iana.org/" TargetMode="External"/><Relationship Id="rId4" Type="http://schemas.openxmlformats.org/officeDocument/2006/relationships/hyperlink" Target="http://aso.icann.org/" TargetMode="External"/><Relationship Id="rId5" Type="http://schemas.openxmlformats.org/officeDocument/2006/relationships/hyperlink" Target="http://www.nro.net" TargetMode="External"/><Relationship Id="rId6" Type="http://schemas.openxmlformats.org/officeDocument/2006/relationships/hyperlink" Target="http://www.nro.net/about-the-nro/the-nro-number-council" TargetMode="External"/><Relationship Id="rId7" Type="http://schemas.openxmlformats.org/officeDocument/2006/relationships/hyperlink" Target="http://aso.icann.org/global-policy-proposals/" TargetMode="External"/><Relationship Id="rId1" Type="http://schemas.openxmlformats.org/officeDocument/2006/relationships/slideLayout" Target="../slideLayouts/slideLayout3.xml"/><Relationship Id="rId2" Type="http://schemas.openxmlformats.org/officeDocument/2006/relationships/hyperlink" Target="http://www.icann.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cann.org/en/general/review-procedures-pgp.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meetings.apnic.net/" TargetMode="External"/><Relationship Id="rId4" Type="http://schemas.openxmlformats.org/officeDocument/2006/relationships/hyperlink" Target="http://www.apnic.net/community/policy/proposals" TargetMode="External"/><Relationship Id="rId5" Type="http://schemas.openxmlformats.org/officeDocument/2006/relationships/hyperlink" Target="http://www.apnic.net/about-APNIC/organization/structure/apnic-executive-council/ec-minutes" TargetMode="External"/><Relationship Id="rId1" Type="http://schemas.openxmlformats.org/officeDocument/2006/relationships/slideLayout" Target="../slideLayouts/slideLayout3.xml"/><Relationship Id="rId2" Type="http://schemas.openxmlformats.org/officeDocument/2006/relationships/hyperlink" Target="http://mailman.apnic.net/mailing-lists/sig-policy/index.s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pnic.net/publications/media-library/documents/policy-development/development-proces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pn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APNIC Policy Development Capacity Building</a:t>
            </a:r>
            <a:endParaRPr lang="en-US" dirty="0"/>
          </a:p>
        </p:txBody>
      </p:sp>
      <p:sp>
        <p:nvSpPr>
          <p:cNvPr id="3" name="Subtitle 2"/>
          <p:cNvSpPr>
            <a:spLocks noGrp="1"/>
          </p:cNvSpPr>
          <p:nvPr>
            <p:ph type="subTitle" idx="1"/>
          </p:nvPr>
        </p:nvSpPr>
        <p:spPr/>
        <p:txBody>
          <a:bodyPr/>
          <a:lstStyle/>
          <a:p>
            <a:r>
              <a:rPr lang="en-AU" smtClean="0"/>
              <a:t>Adam Gosling</a:t>
            </a:r>
          </a:p>
          <a:p>
            <a:r>
              <a:rPr lang="en-AU" smtClean="0"/>
              <a:t>Internet Policy Development Consultant</a:t>
            </a:r>
          </a:p>
          <a:p>
            <a:r>
              <a:rPr lang="en-AU" smtClean="0"/>
              <a:t>Tuesday, 12 August 2014</a:t>
            </a:r>
            <a:endParaRPr lang="en-AU" dirty="0"/>
          </a:p>
        </p:txBody>
      </p:sp>
    </p:spTree>
    <p:extLst>
      <p:ext uri="{BB962C8B-B14F-4D97-AF65-F5344CB8AC3E}">
        <p14:creationId xmlns:p14="http://schemas.microsoft.com/office/powerpoint/2010/main" val="6078192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4896544" cy="1143000"/>
          </a:xfrm>
        </p:spPr>
        <p:txBody>
          <a:bodyPr>
            <a:normAutofit fontScale="90000"/>
          </a:bodyPr>
          <a:lstStyle/>
          <a:p>
            <a:r>
              <a:rPr lang="en-US" dirty="0" smtClean="0"/>
              <a:t>Supporting Internet Development in the Asia Pacific Region</a:t>
            </a:r>
            <a:endParaRPr lang="en-US" dirty="0"/>
          </a:p>
        </p:txBody>
      </p:sp>
      <p:sp>
        <p:nvSpPr>
          <p:cNvPr id="3" name="Content Placeholder 2"/>
          <p:cNvSpPr>
            <a:spLocks noGrp="1"/>
          </p:cNvSpPr>
          <p:nvPr>
            <p:ph idx="1"/>
          </p:nvPr>
        </p:nvSpPr>
        <p:spPr>
          <a:xfrm>
            <a:off x="395536" y="2204864"/>
            <a:ext cx="4896544" cy="3960439"/>
          </a:xfrm>
          <a:ln w="28575" cmpd="sng">
            <a:noFill/>
          </a:ln>
        </p:spPr>
        <p:txBody>
          <a:bodyPr/>
          <a:lstStyle/>
          <a:p>
            <a:r>
              <a:rPr lang="en-US" dirty="0" smtClean="0"/>
              <a:t>Policy development</a:t>
            </a:r>
          </a:p>
          <a:p>
            <a:r>
              <a:rPr lang="en-US" dirty="0" smtClean="0"/>
              <a:t>IPv6 support</a:t>
            </a:r>
          </a:p>
          <a:p>
            <a:r>
              <a:rPr lang="en-US" dirty="0" smtClean="0"/>
              <a:t>Training</a:t>
            </a:r>
          </a:p>
          <a:p>
            <a:r>
              <a:rPr lang="en-US" dirty="0" smtClean="0"/>
              <a:t>APNIC Events</a:t>
            </a:r>
            <a:endParaRPr lang="en-US" dirty="0"/>
          </a:p>
          <a:p>
            <a:r>
              <a:rPr lang="en-US" dirty="0" smtClean="0"/>
              <a:t>Infrastructure capacity building</a:t>
            </a:r>
          </a:p>
          <a:p>
            <a:r>
              <a:rPr lang="en-US" dirty="0" smtClean="0"/>
              <a:t>Information </a:t>
            </a:r>
            <a:r>
              <a:rPr lang="en-US" dirty="0"/>
              <a:t>Society Innovation Fund (</a:t>
            </a:r>
            <a:r>
              <a:rPr lang="en-US" dirty="0" smtClean="0"/>
              <a:t>ISIF Asia)</a:t>
            </a:r>
          </a:p>
          <a:p>
            <a:endParaRPr lang="en-US" dirty="0"/>
          </a:p>
        </p:txBody>
      </p:sp>
      <p:sp>
        <p:nvSpPr>
          <p:cNvPr id="4" name="Text Placeholder 3"/>
          <p:cNvSpPr>
            <a:spLocks noGrp="1"/>
          </p:cNvSpPr>
          <p:nvPr>
            <p:ph type="body" sz="quarter" idx="13"/>
          </p:nvPr>
        </p:nvSpPr>
        <p:spPr/>
        <p:txBody>
          <a:bodyPr>
            <a:normAutofit/>
          </a:bodyPr>
          <a:lstStyle/>
          <a:p>
            <a:r>
              <a:rPr lang="en-US" sz="1800" i="1" dirty="0" smtClean="0"/>
              <a:t>“Provide information, training, and supporting services to assist the community in building and managing the Internet”</a:t>
            </a:r>
          </a:p>
          <a:p>
            <a:r>
              <a:rPr lang="en-US" sz="1800" i="1" dirty="0" smtClean="0"/>
              <a:t>“Support critical Internet infrastructure to assist in creating and maintaining a robust Internet environment” </a:t>
            </a:r>
          </a:p>
          <a:p>
            <a:r>
              <a:rPr lang="en-US" sz="1800" i="1" dirty="0" smtClean="0"/>
              <a:t>“Facilitate regional Internet development as needed throughout the APNIC community”</a:t>
            </a:r>
            <a:endParaRPr lang="en-US" sz="1800" i="1" dirty="0"/>
          </a:p>
        </p:txBody>
      </p:sp>
      <p:sp>
        <p:nvSpPr>
          <p:cNvPr id="6" name="Slide Number Placeholder 5"/>
          <p:cNvSpPr>
            <a:spLocks noGrp="1"/>
          </p:cNvSpPr>
          <p:nvPr>
            <p:ph type="sldNum" sz="quarter" idx="12"/>
          </p:nvPr>
        </p:nvSpPr>
        <p:spPr/>
        <p:txBody>
          <a:bodyPr/>
          <a:lstStyle/>
          <a:p>
            <a:fld id="{38B2A337-2C29-4402-A0A2-E290C184D5D3}" type="slidenum">
              <a:rPr lang="en-AU" smtClean="0"/>
              <a:t>10</a:t>
            </a:fld>
            <a:endParaRPr lang="en-AU"/>
          </a:p>
        </p:txBody>
      </p:sp>
    </p:spTree>
    <p:extLst>
      <p:ext uri="{BB962C8B-B14F-4D97-AF65-F5344CB8AC3E}">
        <p14:creationId xmlns:p14="http://schemas.microsoft.com/office/powerpoint/2010/main" val="34517323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352928" cy="1143000"/>
          </a:xfrm>
        </p:spPr>
        <p:txBody>
          <a:bodyPr/>
          <a:lstStyle/>
          <a:p>
            <a:r>
              <a:rPr lang="en-US" dirty="0" smtClean="0"/>
              <a:t>Training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8002105"/>
              </p:ext>
            </p:extLst>
          </p:nvPr>
        </p:nvGraphicFramePr>
        <p:xfrm>
          <a:off x="179512" y="1340768"/>
          <a:ext cx="4166120" cy="4565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8B2A337-2C29-4402-A0A2-E290C184D5D3}" type="slidenum">
              <a:rPr lang="en-AU" smtClean="0"/>
              <a:t>11</a:t>
            </a:fld>
            <a:endParaRPr lang="en-AU"/>
          </a:p>
        </p:txBody>
      </p:sp>
      <p:pic>
        <p:nvPicPr>
          <p:cNvPr id="5" name="Picture 4" descr="Training-activities-map_Feb-2014-02-for-pp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2855" y="1700808"/>
            <a:ext cx="4523641" cy="3816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7999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Capacity Building</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12</a:t>
            </a:fld>
            <a:endParaRPr lang="en-AU"/>
          </a:p>
        </p:txBody>
      </p:sp>
      <p:pic>
        <p:nvPicPr>
          <p:cNvPr id="8" name="Picture 7" descr="apnic_region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340767"/>
            <a:ext cx="5688632" cy="4669861"/>
          </a:xfrm>
          <a:prstGeom prst="rect">
            <a:avLst/>
          </a:prstGeom>
        </p:spPr>
      </p:pic>
      <p:sp>
        <p:nvSpPr>
          <p:cNvPr id="4" name="Rounded Rectangular Callout 3"/>
          <p:cNvSpPr/>
          <p:nvPr/>
        </p:nvSpPr>
        <p:spPr>
          <a:xfrm>
            <a:off x="5292080" y="2348880"/>
            <a:ext cx="3024336" cy="936104"/>
          </a:xfrm>
          <a:prstGeom prst="wedgeRoundRectCallout">
            <a:avLst>
              <a:gd name="adj1" fmla="val -56096"/>
              <a:gd name="adj2" fmla="val 12975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Provided training and equipment to help establish the Vanuatu IXP</a:t>
            </a:r>
          </a:p>
        </p:txBody>
      </p:sp>
      <p:sp>
        <p:nvSpPr>
          <p:cNvPr id="13" name="Rounded Rectangular Callout 12"/>
          <p:cNvSpPr/>
          <p:nvPr/>
        </p:nvSpPr>
        <p:spPr>
          <a:xfrm>
            <a:off x="6084168" y="3789040"/>
            <a:ext cx="2808312" cy="1008112"/>
          </a:xfrm>
          <a:prstGeom prst="wedgeRoundRectCallout">
            <a:avLst>
              <a:gd name="adj1" fmla="val -84474"/>
              <a:gd name="adj2" fmla="val -2002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Helped establish an I-Root server instance in Port Vila, Vanuatu</a:t>
            </a:r>
          </a:p>
        </p:txBody>
      </p:sp>
      <p:sp>
        <p:nvSpPr>
          <p:cNvPr id="14" name="Rounded Rectangular Callout 13"/>
          <p:cNvSpPr/>
          <p:nvPr/>
        </p:nvSpPr>
        <p:spPr>
          <a:xfrm>
            <a:off x="2267744" y="1340768"/>
            <a:ext cx="2736304" cy="1368152"/>
          </a:xfrm>
          <a:prstGeom prst="wedgeRoundRectCallout">
            <a:avLst>
              <a:gd name="adj1" fmla="val -26753"/>
              <a:gd name="adj2" fmla="val 9671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IXP Workshop held in Bangkok, Thailand - working towards establishing the country’s first IXP</a:t>
            </a:r>
          </a:p>
        </p:txBody>
      </p:sp>
      <p:sp>
        <p:nvSpPr>
          <p:cNvPr id="15" name="Rounded Rectangular Callout 14"/>
          <p:cNvSpPr/>
          <p:nvPr/>
        </p:nvSpPr>
        <p:spPr>
          <a:xfrm>
            <a:off x="395536" y="4293096"/>
            <a:ext cx="2592288" cy="1584176"/>
          </a:xfrm>
          <a:prstGeom prst="wedgeRoundRectCallout">
            <a:avLst>
              <a:gd name="adj1" fmla="val 32614"/>
              <a:gd name="adj2" fmla="val -1337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APNIC supported the establishment of </a:t>
            </a:r>
            <a:r>
              <a:rPr lang="en-US" sz="1600" dirty="0" err="1"/>
              <a:t>bdNOG</a:t>
            </a:r>
            <a:r>
              <a:rPr lang="en-US" sz="1600" dirty="0"/>
              <a:t> and BTNOG, new network operators groups in Bangladesh and Bhutan</a:t>
            </a:r>
          </a:p>
        </p:txBody>
      </p:sp>
    </p:spTree>
    <p:extLst>
      <p:ext uri="{BB962C8B-B14F-4D97-AF65-F5344CB8AC3E}">
        <p14:creationId xmlns:p14="http://schemas.microsoft.com/office/powerpoint/2010/main" val="600606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ISIF and Seed Alliance</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13</a:t>
            </a:fld>
            <a:endParaRPr lang="en-AU"/>
          </a:p>
        </p:txBody>
      </p:sp>
      <p:graphicFrame>
        <p:nvGraphicFramePr>
          <p:cNvPr id="4" name="Diagram 3"/>
          <p:cNvGraphicFramePr/>
          <p:nvPr>
            <p:extLst>
              <p:ext uri="{D42A27DB-BD31-4B8C-83A1-F6EECF244321}">
                <p14:modId xmlns:p14="http://schemas.microsoft.com/office/powerpoint/2010/main" val="585566162"/>
              </p:ext>
            </p:extLst>
          </p:nvPr>
        </p:nvGraphicFramePr>
        <p:xfrm>
          <a:off x="683568" y="1484784"/>
          <a:ext cx="7992888"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006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with the Internet Community</a:t>
            </a:r>
            <a:endParaRPr lang="en-US" dirty="0"/>
          </a:p>
        </p:txBody>
      </p:sp>
      <p:sp>
        <p:nvSpPr>
          <p:cNvPr id="3" name="Content Placeholder 2"/>
          <p:cNvSpPr>
            <a:spLocks noGrp="1"/>
          </p:cNvSpPr>
          <p:nvPr>
            <p:ph idx="1"/>
          </p:nvPr>
        </p:nvSpPr>
        <p:spPr>
          <a:xfrm>
            <a:off x="395536" y="1916832"/>
            <a:ext cx="4896544" cy="3701007"/>
          </a:xfrm>
          <a:ln w="19050" cap="flat" cmpd="sng">
            <a:noFill/>
            <a:prstDash val="solid"/>
            <a:round/>
          </a:ln>
        </p:spPr>
        <p:txBody>
          <a:bodyPr/>
          <a:lstStyle/>
          <a:p>
            <a:endParaRPr lang="en-US" dirty="0" smtClean="0"/>
          </a:p>
          <a:p>
            <a:r>
              <a:rPr lang="en-US" dirty="0" smtClean="0"/>
              <a:t>APNIC Labs</a:t>
            </a:r>
          </a:p>
          <a:p>
            <a:r>
              <a:rPr lang="en-US" dirty="0" smtClean="0"/>
              <a:t>Strategic Engagement</a:t>
            </a:r>
          </a:p>
          <a:p>
            <a:r>
              <a:rPr lang="en-US" dirty="0" smtClean="0"/>
              <a:t>Internet cooperation</a:t>
            </a:r>
          </a:p>
          <a:p>
            <a:endParaRPr lang="en-US" dirty="0" smtClean="0"/>
          </a:p>
        </p:txBody>
      </p:sp>
      <p:sp>
        <p:nvSpPr>
          <p:cNvPr id="4" name="Text Placeholder 3"/>
          <p:cNvSpPr>
            <a:spLocks noGrp="1"/>
          </p:cNvSpPr>
          <p:nvPr>
            <p:ph type="body" sz="quarter" idx="13"/>
          </p:nvPr>
        </p:nvSpPr>
        <p:spPr/>
        <p:txBody>
          <a:bodyPr>
            <a:normAutofit/>
          </a:bodyPr>
          <a:lstStyle/>
          <a:p>
            <a:r>
              <a:rPr lang="en-US" sz="2000" i="1" dirty="0" smtClean="0"/>
              <a:t>“Provide leadership and advocacy in support of APNIC’s vision and the community”</a:t>
            </a:r>
            <a:endParaRPr lang="en-US" sz="2000" i="1" dirty="0"/>
          </a:p>
        </p:txBody>
      </p:sp>
      <p:sp>
        <p:nvSpPr>
          <p:cNvPr id="5" name="Slide Number Placeholder 4"/>
          <p:cNvSpPr>
            <a:spLocks noGrp="1"/>
          </p:cNvSpPr>
          <p:nvPr>
            <p:ph type="sldNum" sz="quarter" idx="12"/>
          </p:nvPr>
        </p:nvSpPr>
        <p:spPr/>
        <p:txBody>
          <a:bodyPr/>
          <a:lstStyle/>
          <a:p>
            <a:fld id="{38B2A337-2C29-4402-A0A2-E290C184D5D3}" type="slidenum">
              <a:rPr lang="en-AU" smtClean="0"/>
              <a:t>14</a:t>
            </a:fld>
            <a:endParaRPr lang="en-AU"/>
          </a:p>
        </p:txBody>
      </p:sp>
    </p:spTree>
    <p:extLst>
      <p:ext uri="{BB962C8B-B14F-4D97-AF65-F5344CB8AC3E}">
        <p14:creationId xmlns:p14="http://schemas.microsoft.com/office/powerpoint/2010/main" val="6808960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APNIC Labs</a:t>
            </a:r>
            <a:endParaRPr lang="en-US" dirty="0"/>
          </a:p>
        </p:txBody>
      </p:sp>
      <p:sp>
        <p:nvSpPr>
          <p:cNvPr id="7" name="Content Placeholder 6"/>
          <p:cNvSpPr>
            <a:spLocks noGrp="1"/>
          </p:cNvSpPr>
          <p:nvPr>
            <p:ph sz="half" idx="1"/>
          </p:nvPr>
        </p:nvSpPr>
        <p:spPr>
          <a:xfrm>
            <a:off x="251520" y="1556792"/>
            <a:ext cx="4100264" cy="4637112"/>
          </a:xfrm>
        </p:spPr>
        <p:txBody>
          <a:bodyPr>
            <a:normAutofit fontScale="92500" lnSpcReduction="20000"/>
          </a:bodyPr>
          <a:lstStyle/>
          <a:p>
            <a:r>
              <a:rPr lang="en-US" dirty="0" smtClean="0"/>
              <a:t>Measurement activities</a:t>
            </a:r>
          </a:p>
          <a:p>
            <a:pPr lvl="1"/>
            <a:r>
              <a:rPr lang="en-US" dirty="0" smtClean="0"/>
              <a:t>IPv6 readiness by economy and ISP; IPv6 performance</a:t>
            </a:r>
          </a:p>
          <a:p>
            <a:pPr lvl="1"/>
            <a:r>
              <a:rPr lang="en-US" dirty="0" smtClean="0"/>
              <a:t>Repurposed IPv6 measurement for DNSSEC validation by economy and ISP </a:t>
            </a:r>
          </a:p>
          <a:p>
            <a:pPr lvl="1"/>
            <a:r>
              <a:rPr lang="en-US" dirty="0" smtClean="0"/>
              <a:t>Tracking growth of routing table in IPv4</a:t>
            </a:r>
            <a:r>
              <a:rPr lang="en-US" dirty="0"/>
              <a:t> </a:t>
            </a:r>
            <a:r>
              <a:rPr lang="en-US" dirty="0" smtClean="0"/>
              <a:t>and IPv6</a:t>
            </a:r>
          </a:p>
          <a:p>
            <a:pPr lvl="1"/>
            <a:r>
              <a:rPr lang="en-US" dirty="0" smtClean="0"/>
              <a:t>RPKI use across the Internet</a:t>
            </a:r>
          </a:p>
          <a:p>
            <a:r>
              <a:rPr lang="en-US" dirty="0" smtClean="0"/>
              <a:t>Long-term investigation exercise into evolving nature of dark traffic in both IPv4</a:t>
            </a:r>
            <a:r>
              <a:rPr lang="en-US" dirty="0"/>
              <a:t> </a:t>
            </a:r>
            <a:r>
              <a:rPr lang="en-US" dirty="0" smtClean="0"/>
              <a:t>and IPv6</a:t>
            </a:r>
          </a:p>
          <a:p>
            <a:r>
              <a:rPr lang="en-US" dirty="0" smtClean="0"/>
              <a:t>Internet number resource reporting and analysis</a:t>
            </a:r>
          </a:p>
          <a:p>
            <a:pPr marL="0" indent="0" algn="ctr">
              <a:buNone/>
            </a:pPr>
            <a:r>
              <a:rPr lang="en-US" dirty="0" err="1" smtClean="0">
                <a:solidFill>
                  <a:srgbClr val="004FBB"/>
                </a:solidFill>
              </a:rPr>
              <a:t>labs.apnic</a:t>
            </a:r>
            <a:r>
              <a:rPr lang="en-US" dirty="0" err="1">
                <a:solidFill>
                  <a:srgbClr val="004FBB"/>
                </a:solidFill>
              </a:rPr>
              <a:t>.</a:t>
            </a:r>
            <a:r>
              <a:rPr lang="en-US" dirty="0" err="1" smtClean="0">
                <a:solidFill>
                  <a:srgbClr val="004FBB"/>
                </a:solidFill>
              </a:rPr>
              <a:t>net</a:t>
            </a:r>
            <a:endParaRPr lang="en-US" dirty="0" smtClean="0">
              <a:solidFill>
                <a:srgbClr val="004FBB"/>
              </a:solidFill>
            </a:endParaRPr>
          </a:p>
          <a:p>
            <a:pPr marL="0" indent="0" algn="ctr">
              <a:buNone/>
            </a:pPr>
            <a:r>
              <a:rPr lang="en-US" dirty="0" err="1">
                <a:solidFill>
                  <a:srgbClr val="004FBB"/>
                </a:solidFill>
              </a:rPr>
              <a:t>b</a:t>
            </a:r>
            <a:r>
              <a:rPr lang="en-US" dirty="0" err="1" smtClean="0">
                <a:solidFill>
                  <a:srgbClr val="004FBB"/>
                </a:solidFill>
              </a:rPr>
              <a:t>labs.apnic.net</a:t>
            </a:r>
            <a:endParaRPr lang="en-US" dirty="0">
              <a:solidFill>
                <a:srgbClr val="004FBB"/>
              </a:solidFil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t>15</a:t>
            </a:fld>
            <a:endParaRPr lang="en-AU"/>
          </a:p>
        </p:txBody>
      </p:sp>
      <p:pic>
        <p:nvPicPr>
          <p:cNvPr id="8" name="Picture 7" descr="Screen Shot 2014-02-12 at 3.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484784"/>
            <a:ext cx="3816424" cy="276374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5436096" y="4077072"/>
            <a:ext cx="3477813"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4401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52928" cy="1143000"/>
          </a:xfrm>
        </p:spPr>
        <p:txBody>
          <a:bodyPr/>
          <a:lstStyle/>
          <a:p>
            <a:r>
              <a:rPr lang="en-US" dirty="0" smtClean="0"/>
              <a:t>Strategic Engagement</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t>16</a:t>
            </a:fld>
            <a:endParaRPr lang="en-AU"/>
          </a:p>
        </p:txBody>
      </p:sp>
      <p:graphicFrame>
        <p:nvGraphicFramePr>
          <p:cNvPr id="4" name="Diagram 3"/>
          <p:cNvGraphicFramePr/>
          <p:nvPr>
            <p:extLst>
              <p:ext uri="{D42A27DB-BD31-4B8C-83A1-F6EECF244321}">
                <p14:modId xmlns:p14="http://schemas.microsoft.com/office/powerpoint/2010/main" val="2109375356"/>
              </p:ext>
            </p:extLst>
          </p:nvPr>
        </p:nvGraphicFramePr>
        <p:xfrm>
          <a:off x="539552" y="1397000"/>
          <a:ext cx="8208912"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095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52928" cy="1143000"/>
          </a:xfrm>
        </p:spPr>
        <p:txBody>
          <a:bodyPr/>
          <a:lstStyle/>
          <a:p>
            <a:r>
              <a:rPr lang="en-US" dirty="0" smtClean="0"/>
              <a:t>IANA Oversight Transition</a:t>
            </a:r>
            <a:endParaRPr lang="en-US" dirty="0"/>
          </a:p>
        </p:txBody>
      </p:sp>
      <p:sp>
        <p:nvSpPr>
          <p:cNvPr id="3" name="Content Placeholder 2"/>
          <p:cNvSpPr>
            <a:spLocks noGrp="1"/>
          </p:cNvSpPr>
          <p:nvPr>
            <p:ph sz="half" idx="1"/>
          </p:nvPr>
        </p:nvSpPr>
        <p:spPr>
          <a:xfrm>
            <a:off x="251520" y="1412776"/>
            <a:ext cx="4100264" cy="4752528"/>
          </a:xfrm>
        </p:spPr>
        <p:txBody>
          <a:bodyPr>
            <a:normAutofit fontScale="85000" lnSpcReduction="20000"/>
          </a:bodyPr>
          <a:lstStyle/>
          <a:p>
            <a:r>
              <a:rPr lang="en-US" dirty="0"/>
              <a:t>October </a:t>
            </a:r>
            <a:r>
              <a:rPr lang="en-US" dirty="0" smtClean="0"/>
              <a:t>2013: Internet’s technical organizations signed </a:t>
            </a:r>
            <a:r>
              <a:rPr lang="en-US" dirty="0"/>
              <a:t>Montevideo Statement calling for </a:t>
            </a:r>
            <a:r>
              <a:rPr lang="en-US" dirty="0" smtClean="0"/>
              <a:t>globalization </a:t>
            </a:r>
            <a:r>
              <a:rPr lang="en-US" dirty="0"/>
              <a:t>of ICANN and IANA </a:t>
            </a:r>
            <a:r>
              <a:rPr lang="en-US" dirty="0" smtClean="0"/>
              <a:t>functions</a:t>
            </a:r>
          </a:p>
          <a:p>
            <a:r>
              <a:rPr lang="en-US" dirty="0" smtClean="0"/>
              <a:t>January 2014: APNIC </a:t>
            </a:r>
            <a:r>
              <a:rPr lang="en-US" dirty="0"/>
              <a:t>EC endorsed statement </a:t>
            </a:r>
            <a:endParaRPr lang="en-US" dirty="0" smtClean="0"/>
          </a:p>
          <a:p>
            <a:r>
              <a:rPr lang="en-US" dirty="0" smtClean="0"/>
              <a:t>March 2014: </a:t>
            </a:r>
            <a:r>
              <a:rPr lang="en-US" dirty="0"/>
              <a:t>US </a:t>
            </a:r>
            <a:r>
              <a:rPr lang="en-US" dirty="0" smtClean="0"/>
              <a:t>Government </a:t>
            </a:r>
            <a:r>
              <a:rPr lang="en-US" dirty="0"/>
              <a:t>announced </a:t>
            </a:r>
            <a:r>
              <a:rPr lang="en-US" dirty="0" smtClean="0"/>
              <a:t>IANA </a:t>
            </a:r>
            <a:r>
              <a:rPr lang="en-US" dirty="0"/>
              <a:t>functions will be transferred to global Internet </a:t>
            </a:r>
            <a:r>
              <a:rPr lang="en-US" dirty="0" smtClean="0"/>
              <a:t>community</a:t>
            </a:r>
          </a:p>
          <a:p>
            <a:r>
              <a:rPr lang="en-US" dirty="0" smtClean="0"/>
              <a:t>Open community discussion process on IANA transition underway</a:t>
            </a:r>
          </a:p>
          <a:p>
            <a:r>
              <a:rPr lang="en-US" dirty="0"/>
              <a:t>Paul Wilson </a:t>
            </a:r>
            <a:r>
              <a:rPr lang="en-US" dirty="0" smtClean="0"/>
              <a:t>and </a:t>
            </a:r>
            <a:r>
              <a:rPr lang="en-US" dirty="0" err="1" smtClean="0"/>
              <a:t>Adiel</a:t>
            </a:r>
            <a:r>
              <a:rPr lang="en-US" dirty="0" smtClean="0"/>
              <a:t> </a:t>
            </a:r>
            <a:r>
              <a:rPr lang="en-US" dirty="0" err="1" smtClean="0"/>
              <a:t>Akplogan</a:t>
            </a:r>
            <a:r>
              <a:rPr lang="en-US" dirty="0" smtClean="0"/>
              <a:t> selected </a:t>
            </a:r>
            <a:r>
              <a:rPr lang="en-US" dirty="0"/>
              <a:t>as NRO </a:t>
            </a:r>
            <a:r>
              <a:rPr lang="en-US" dirty="0" smtClean="0"/>
              <a:t>representatives </a:t>
            </a:r>
            <a:r>
              <a:rPr lang="en-US" dirty="0"/>
              <a:t>on IANA </a:t>
            </a:r>
            <a:r>
              <a:rPr lang="en-US" dirty="0" smtClean="0"/>
              <a:t>Oversight </a:t>
            </a:r>
            <a:r>
              <a:rPr lang="en-US" dirty="0"/>
              <a:t>Transition Coordination Group </a:t>
            </a:r>
            <a:endParaRPr lang="en-US" dirty="0" smtClean="0"/>
          </a:p>
          <a:p>
            <a:r>
              <a:rPr lang="en-US" dirty="0" smtClean="0"/>
              <a:t>For resources and to join the discussion on the APNIC mailing list:</a:t>
            </a:r>
          </a:p>
          <a:p>
            <a:pPr marL="0" indent="0" algn="ctr">
              <a:buNone/>
            </a:pPr>
            <a:r>
              <a:rPr lang="en-US" dirty="0" smtClean="0">
                <a:solidFill>
                  <a:srgbClr val="004FBB"/>
                </a:solidFill>
              </a:rPr>
              <a:t>www.apnic.net/ianaxfer</a:t>
            </a:r>
          </a:p>
          <a:p>
            <a:pPr marL="0" indent="0" algn="ctr">
              <a:buNone/>
            </a:pPr>
            <a:endParaRPr lang="en-US" dirty="0" smtClean="0">
              <a:solidFill>
                <a:srgbClr val="004FBB"/>
              </a:solidFill>
            </a:endParaRPr>
          </a:p>
          <a:p>
            <a:endParaRPr lang="en-US" dirty="0" smtClean="0"/>
          </a:p>
        </p:txBody>
      </p:sp>
      <p:sp>
        <p:nvSpPr>
          <p:cNvPr id="5" name="Slide Number Placeholder 4"/>
          <p:cNvSpPr>
            <a:spLocks noGrp="1"/>
          </p:cNvSpPr>
          <p:nvPr>
            <p:ph type="sldNum" sz="quarter" idx="12"/>
          </p:nvPr>
        </p:nvSpPr>
        <p:spPr/>
        <p:txBody>
          <a:bodyPr/>
          <a:lstStyle/>
          <a:p>
            <a:fld id="{38B2A337-2C29-4402-A0A2-E290C184D5D3}" type="slidenum">
              <a:rPr lang="en-AU" smtClean="0"/>
              <a:t>17</a:t>
            </a:fld>
            <a:endParaRPr lang="en-AU"/>
          </a:p>
        </p:txBody>
      </p:sp>
      <p:pic>
        <p:nvPicPr>
          <p:cNvPr id="8" name="Content Placeholder 7" descr="IMG_8237_.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27" t="295" r="8702"/>
          <a:stretch/>
        </p:blipFill>
        <p:spPr>
          <a:xfrm>
            <a:off x="4572000" y="2060848"/>
            <a:ext cx="4447575" cy="345638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3151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normAutofit/>
          </a:bodyPr>
          <a:lstStyle/>
          <a:p>
            <a:r>
              <a:rPr lang="en-AU" dirty="0" smtClean="0"/>
              <a:t>Policy Ecosystem</a:t>
            </a:r>
            <a:endParaRPr lang="en-AU" dirty="0"/>
          </a:p>
        </p:txBody>
      </p:sp>
    </p:spTree>
    <p:extLst>
      <p:ext uri="{BB962C8B-B14F-4D97-AF65-F5344CB8AC3E}">
        <p14:creationId xmlns:p14="http://schemas.microsoft.com/office/powerpoint/2010/main" val="3134028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990720" y="228985"/>
            <a:ext cx="8153280" cy="1142039"/>
          </a:xfrm>
        </p:spPr>
        <p:txBody>
          <a:bodyPr/>
          <a:lstStyle/>
          <a:p>
            <a:r>
              <a:rPr lang="en-US" dirty="0"/>
              <a:t>Hierarchy of resource distribution </a:t>
            </a:r>
            <a:endParaRPr lang="en-GB" dirty="0">
              <a:latin typeface="Arial" charset="0"/>
              <a:ea typeface="MS Gothic" charset="0"/>
              <a:cs typeface="MS Gothic" charset="0"/>
            </a:endParaRPr>
          </a:p>
        </p:txBody>
      </p:sp>
      <p:pic>
        <p:nvPicPr>
          <p:cNvPr id="44035" name="Picture 28" descr="IR_structur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161" y="1794429"/>
            <a:ext cx="7129440" cy="419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Slide Number Placeholder 3"/>
          <p:cNvSpPr>
            <a:spLocks noGrp="1"/>
          </p:cNvSpPr>
          <p:nvPr>
            <p:ph type="sldNum" sz="quarter" idx="11"/>
          </p:nvPr>
        </p:nvSpPr>
        <p:spPr>
          <a:xfrm>
            <a:off x="489600" y="6205613"/>
            <a:ext cx="8161920" cy="325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200">
                <a:solidFill>
                  <a:schemeClr val="tx1"/>
                </a:solidFill>
                <a:latin typeface="Arial" charset="0"/>
                <a:ea typeface="MS Gothic" charset="0"/>
                <a:cs typeface="MS Gothic" charset="0"/>
              </a:defRPr>
            </a:lvl1pPr>
            <a:lvl2pPr marL="34407868" indent="-33993142" eaLnBrk="0">
              <a:defRPr sz="2200">
                <a:solidFill>
                  <a:schemeClr val="tx1"/>
                </a:solidFill>
                <a:latin typeface="Arial" charset="0"/>
                <a:ea typeface="MS Gothic" charset="0"/>
                <a:cs typeface="MS Gothic" charset="0"/>
              </a:defRPr>
            </a:lvl2pPr>
            <a:lvl3pPr eaLnBrk="0">
              <a:defRPr sz="2200">
                <a:solidFill>
                  <a:schemeClr val="tx1"/>
                </a:solidFill>
                <a:latin typeface="Arial" charset="0"/>
                <a:ea typeface="MS Gothic" charset="0"/>
                <a:cs typeface="MS Gothic" charset="0"/>
              </a:defRPr>
            </a:lvl3pPr>
            <a:lvl4pPr eaLnBrk="0">
              <a:defRPr sz="2200">
                <a:solidFill>
                  <a:schemeClr val="tx1"/>
                </a:solidFill>
                <a:latin typeface="Arial" charset="0"/>
                <a:ea typeface="MS Gothic" charset="0"/>
                <a:cs typeface="MS Gothic" charset="0"/>
              </a:defRPr>
            </a:lvl4pPr>
            <a:lvl5pPr eaLnBrk="0">
              <a:defRPr sz="2200">
                <a:solidFill>
                  <a:schemeClr val="tx1"/>
                </a:solidFill>
                <a:latin typeface="Arial" charset="0"/>
                <a:ea typeface="MS Gothic" charset="0"/>
                <a:cs typeface="MS Gothic" charset="0"/>
              </a:defRPr>
            </a:lvl5pPr>
            <a:lvl6pPr marL="414726"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6pPr>
            <a:lvl7pPr marL="829452"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7pPr>
            <a:lvl8pPr marL="1244178"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8pPr>
            <a:lvl9pPr marL="1658904"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9pPr>
          </a:lstStyle>
          <a:p>
            <a:pPr algn="ctr" eaLnBrk="1"/>
            <a:fld id="{4BA0F12D-8E6E-CC46-9D89-FA4C62DE093B}" type="slidenum">
              <a:rPr lang="en-US" sz="1300">
                <a:solidFill>
                  <a:srgbClr val="000000"/>
                </a:solidFill>
                <a:latin typeface="Times New Roman" charset="0"/>
                <a:cs typeface="Arial" charset="0"/>
              </a:rPr>
              <a:pPr algn="ctr" eaLnBrk="1"/>
              <a:t>19</a:t>
            </a:fld>
            <a:endParaRPr lang="en-US" sz="1300">
              <a:solidFill>
                <a:srgbClr val="000000"/>
              </a:solidFill>
              <a:latin typeface="Times New Roman" charset="0"/>
              <a:cs typeface="Arial" charset="0"/>
            </a:endParaRPr>
          </a:p>
        </p:txBody>
      </p:sp>
      <p:sp>
        <p:nvSpPr>
          <p:cNvPr id="5" name="Frame 4"/>
          <p:cNvSpPr/>
          <p:nvPr/>
        </p:nvSpPr>
        <p:spPr bwMode="auto">
          <a:xfrm>
            <a:off x="977760" y="2668601"/>
            <a:ext cx="7188480" cy="1106036"/>
          </a:xfrm>
          <a:prstGeom prst="frame">
            <a:avLst>
              <a:gd name="adj1" fmla="val 7540"/>
            </a:avLst>
          </a:prstGeom>
          <a:solidFill>
            <a:srgbClr val="00B8FF"/>
          </a:solidFill>
          <a:ln w="9525" cap="flat" cmpd="sng" algn="ctr">
            <a:solidFill>
              <a:schemeClr val="tx1"/>
            </a:solidFill>
            <a:prstDash val="solid"/>
            <a:round/>
            <a:headEnd type="none" w="med" len="med"/>
            <a:tailEnd type="none" w="med" len="med"/>
          </a:ln>
          <a:effectLst/>
        </p:spPr>
        <p:txBody>
          <a:bodyPr lIns="82945" tIns="41473" rIns="82945" bIns="41473"/>
          <a:lstStyle/>
          <a:p>
            <a:endParaRPr lang="en-US"/>
          </a:p>
        </p:txBody>
      </p:sp>
      <p:sp>
        <p:nvSpPr>
          <p:cNvPr id="44038" name="Rectangle 5"/>
          <p:cNvSpPr>
            <a:spLocks noChangeArrowheads="1"/>
          </p:cNvSpPr>
          <p:nvPr/>
        </p:nvSpPr>
        <p:spPr bwMode="auto">
          <a:xfrm>
            <a:off x="977760" y="2322964"/>
            <a:ext cx="1313280" cy="345636"/>
          </a:xfrm>
          <a:prstGeom prst="rect">
            <a:avLst/>
          </a:prstGeom>
          <a:solidFill>
            <a:srgbClr val="00B8FF"/>
          </a:solidFill>
          <a:ln w="9525">
            <a:solidFill>
              <a:schemeClr val="tx1"/>
            </a:solidFill>
            <a:round/>
            <a:headEnd/>
            <a:tailEnd/>
          </a:ln>
        </p:spPr>
        <p:txBody>
          <a:bodyPr lIns="82945" tIns="41473" rIns="82945" bIns="41473"/>
          <a:lstStyle/>
          <a:p>
            <a:pPr algn="ctr"/>
            <a:r>
              <a:rPr lang="en-US">
                <a:solidFill>
                  <a:schemeClr val="bg1"/>
                </a:solidFill>
              </a:rPr>
              <a:t>NRO</a:t>
            </a:r>
          </a:p>
        </p:txBody>
      </p:sp>
    </p:spTree>
    <p:extLst>
      <p:ext uri="{BB962C8B-B14F-4D97-AF65-F5344CB8AC3E}">
        <p14:creationId xmlns:p14="http://schemas.microsoft.com/office/powerpoint/2010/main" val="45958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lnSpcReduction="10000"/>
          </a:bodyPr>
          <a:lstStyle/>
          <a:p>
            <a:r>
              <a:rPr lang="en-US" smtClean="0"/>
              <a:t>About APNIC</a:t>
            </a:r>
          </a:p>
          <a:p>
            <a:pPr lvl="1"/>
            <a:r>
              <a:rPr lang="en-US" smtClean="0"/>
              <a:t>Mission and Vision</a:t>
            </a:r>
          </a:p>
          <a:p>
            <a:r>
              <a:rPr lang="en-US" smtClean="0"/>
              <a:t>Policy Ecosystem</a:t>
            </a:r>
          </a:p>
          <a:p>
            <a:pPr lvl="1"/>
            <a:r>
              <a:rPr lang="en-US" smtClean="0"/>
              <a:t>NRO, ASO, and ICANN</a:t>
            </a:r>
          </a:p>
          <a:p>
            <a:pPr lvl="1"/>
            <a:r>
              <a:rPr lang="en-GB" smtClean="0"/>
              <a:t>Global Policy Development</a:t>
            </a:r>
            <a:endParaRPr lang="en-US" smtClean="0"/>
          </a:p>
          <a:p>
            <a:pPr lvl="1"/>
            <a:r>
              <a:rPr lang="en-US" smtClean="0"/>
              <a:t>National Internet Registries (NIRs)</a:t>
            </a:r>
          </a:p>
          <a:p>
            <a:r>
              <a:rPr lang="en-US" smtClean="0"/>
              <a:t>APNIC PDP</a:t>
            </a:r>
          </a:p>
          <a:p>
            <a:pPr lvl="1"/>
            <a:r>
              <a:rPr lang="en-GB" smtClean="0"/>
              <a:t>Role of Policy in APNIC Operations</a:t>
            </a:r>
          </a:p>
          <a:p>
            <a:pPr lvl="1"/>
            <a:r>
              <a:rPr lang="en-GB" smtClean="0"/>
              <a:t>Policy Development Process</a:t>
            </a:r>
          </a:p>
          <a:p>
            <a:r>
              <a:rPr lang="en-GB" smtClean="0"/>
              <a:t>APNIC Policies</a:t>
            </a:r>
          </a:p>
          <a:p>
            <a:pPr lvl="2"/>
            <a:r>
              <a:rPr lang="en-GB" smtClean="0"/>
              <a:t>Goals</a:t>
            </a:r>
          </a:p>
          <a:p>
            <a:pPr lvl="2"/>
            <a:r>
              <a:rPr lang="en-GB" smtClean="0"/>
              <a:t>Review of APNIC Policies</a:t>
            </a:r>
          </a:p>
          <a:p>
            <a:pPr lvl="2"/>
            <a:r>
              <a:rPr lang="en-GB" smtClean="0"/>
              <a:t>Current Proposals</a:t>
            </a:r>
            <a:endParaRPr lang="en-GB" dirty="0"/>
          </a:p>
        </p:txBody>
      </p:sp>
    </p:spTree>
    <p:extLst>
      <p:ext uri="{BB962C8B-B14F-4D97-AF65-F5344CB8AC3E}">
        <p14:creationId xmlns:p14="http://schemas.microsoft.com/office/powerpoint/2010/main" val="423642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atin typeface="Arial" charset="0"/>
                <a:ea typeface="MS Gothic" charset="0"/>
                <a:cs typeface="MS Gothic" charset="0"/>
              </a:rPr>
              <a:t>Policy EcoSystem</a:t>
            </a:r>
            <a:endParaRPr lang="en-US">
              <a:latin typeface="Arial" charset="0"/>
              <a:ea typeface="MS Gothic" charset="0"/>
              <a:cs typeface="MS Gothic" charset="0"/>
            </a:endParaRPr>
          </a:p>
        </p:txBody>
      </p:sp>
      <p:sp>
        <p:nvSpPr>
          <p:cNvPr id="46083" name="Content Placeholder 2"/>
          <p:cNvSpPr>
            <a:spLocks noGrp="1"/>
          </p:cNvSpPr>
          <p:nvPr>
            <p:ph idx="1"/>
          </p:nvPr>
        </p:nvSpPr>
        <p:spPr/>
        <p:txBody>
          <a:bodyPr>
            <a:normAutofit lnSpcReduction="10000"/>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latin typeface="Arial" charset="0"/>
                <a:ea typeface="MS Gothic" charset="0"/>
                <a:cs typeface="MS Gothic" charset="0"/>
              </a:rPr>
              <a:t>Introduction to Policy </a:t>
            </a:r>
            <a:r>
              <a:rPr lang="en-GB" dirty="0" err="1">
                <a:latin typeface="Arial" charset="0"/>
                <a:ea typeface="MS Gothic" charset="0"/>
                <a:cs typeface="MS Gothic" charset="0"/>
              </a:rPr>
              <a:t>EcoSystem</a:t>
            </a:r>
            <a:endParaRPr lang="en-GB" dirty="0">
              <a:latin typeface="Arial" charset="0"/>
              <a:ea typeface="MS Gothic" charset="0"/>
              <a:cs typeface="MS Gothic" charset="0"/>
            </a:endParaRP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latin typeface="Arial" charset="0"/>
                <a:ea typeface="MS Gothic" charset="0"/>
                <a:cs typeface="MS Gothic" charset="0"/>
                <a:hlinkClick r:id="rId2"/>
              </a:rPr>
              <a:t>ICANN </a:t>
            </a:r>
            <a:r>
              <a:rPr lang="en-GB" dirty="0">
                <a:latin typeface="Arial" charset="0"/>
                <a:ea typeface="MS Gothic" charset="0"/>
                <a:cs typeface="MS Gothic" charset="0"/>
              </a:rPr>
              <a:t>/ </a:t>
            </a:r>
            <a:r>
              <a:rPr lang="en-GB" dirty="0">
                <a:latin typeface="Arial" charset="0"/>
                <a:ea typeface="MS Gothic" charset="0"/>
                <a:cs typeface="MS Gothic" charset="0"/>
                <a:hlinkClick r:id="rId3"/>
              </a:rPr>
              <a:t>IANA </a:t>
            </a:r>
            <a:r>
              <a:rPr lang="en-GB" dirty="0">
                <a:latin typeface="Arial" charset="0"/>
                <a:ea typeface="MS Gothic" charset="0"/>
                <a:cs typeface="MS Gothic" charset="0"/>
              </a:rPr>
              <a:t>/ </a:t>
            </a:r>
            <a:r>
              <a:rPr lang="en-GB" dirty="0">
                <a:latin typeface="Arial" charset="0"/>
                <a:ea typeface="MS Gothic" charset="0"/>
                <a:cs typeface="MS Gothic" charset="0"/>
                <a:hlinkClick r:id="rId4"/>
              </a:rPr>
              <a:t>ASO</a:t>
            </a:r>
            <a:endParaRPr lang="en-GB" dirty="0">
              <a:latin typeface="Arial" charset="0"/>
              <a:ea typeface="MS Gothic" charset="0"/>
              <a:cs typeface="MS Gothic" charset="0"/>
            </a:endParaRP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latin typeface="Arial" charset="0"/>
                <a:ea typeface="MS Gothic" charset="0"/>
                <a:cs typeface="MS Gothic" charset="0"/>
              </a:rPr>
              <a:t>RIRs / </a:t>
            </a:r>
            <a:r>
              <a:rPr lang="en-GB" dirty="0">
                <a:latin typeface="Arial" charset="0"/>
                <a:ea typeface="MS Gothic" charset="0"/>
                <a:cs typeface="MS Gothic" charset="0"/>
                <a:hlinkClick r:id="rId5"/>
              </a:rPr>
              <a:t>NRO</a:t>
            </a:r>
            <a:endParaRPr lang="en-GB" dirty="0">
              <a:latin typeface="Arial" charset="0"/>
              <a:ea typeface="MS Gothic" charset="0"/>
              <a:cs typeface="MS Gothic" charset="0"/>
            </a:endParaRP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latin typeface="Arial" charset="0"/>
                <a:ea typeface="MS Gothic" charset="0"/>
                <a:cs typeface="MS Gothic" charset="0"/>
              </a:rPr>
              <a:t>NIRs</a:t>
            </a:r>
          </a:p>
          <a:p>
            <a:pPr marL="48469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Global Policies are:</a:t>
            </a: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“Internet number resource policies that have the agreement of all RIRs according to their policy development processes and ICANN, and require specific actions or outcomes on the part of IANA or any other external ICANN-related body in order to be implemented”.</a:t>
            </a:r>
            <a:endParaRPr lang="en-GB" dirty="0">
              <a:latin typeface="Arial" charset="0"/>
              <a:ea typeface="MS Gothic" charset="0"/>
              <a:cs typeface="MS Gothic" charset="0"/>
            </a:endParaRP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latin typeface="Arial" charset="0"/>
                <a:ea typeface="MS Gothic" charset="0"/>
                <a:cs typeface="MS Gothic" charset="0"/>
              </a:rPr>
              <a:t>Global </a:t>
            </a:r>
            <a:r>
              <a:rPr lang="en-GB" dirty="0">
                <a:latin typeface="Arial" charset="0"/>
                <a:ea typeface="MS Gothic" charset="0"/>
                <a:cs typeface="MS Gothic" charset="0"/>
              </a:rPr>
              <a:t>Policy development</a:t>
            </a: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latin typeface="Arial" charset="0"/>
                <a:ea typeface="MS Gothic" charset="0"/>
                <a:cs typeface="MS Gothic" charset="0"/>
              </a:rPr>
              <a:t>NRO </a:t>
            </a:r>
            <a:r>
              <a:rPr lang="en-GB" dirty="0" smtClean="0">
                <a:latin typeface="Arial" charset="0"/>
                <a:ea typeface="MS Gothic" charset="0"/>
                <a:cs typeface="MS Gothic" charset="0"/>
                <a:hlinkClick r:id="rId6"/>
              </a:rPr>
              <a:t>Number Council</a:t>
            </a:r>
            <a:r>
              <a:rPr lang="en-GB" dirty="0" smtClean="0">
                <a:latin typeface="Arial" charset="0"/>
                <a:ea typeface="MS Gothic" charset="0"/>
                <a:cs typeface="MS Gothic" charset="0"/>
              </a:rPr>
              <a:t> &amp; ASO </a:t>
            </a:r>
            <a:r>
              <a:rPr lang="en-GB" dirty="0" smtClean="0">
                <a:latin typeface="Arial" charset="0"/>
                <a:ea typeface="MS Gothic" charset="0"/>
                <a:cs typeface="MS Gothic" charset="0"/>
                <a:hlinkClick r:id="rId7"/>
              </a:rPr>
              <a:t>Address Council</a:t>
            </a:r>
            <a:endParaRPr lang="en-GB" dirty="0" smtClean="0">
              <a:latin typeface="Arial" charset="0"/>
              <a:ea typeface="MS Gothic" charset="0"/>
              <a:cs typeface="MS Gothic" charset="0"/>
            </a:endParaRP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latin typeface="Arial" charset="0"/>
                <a:ea typeface="MS Gothic" charset="0"/>
                <a:cs typeface="MS Gothic" charset="0"/>
              </a:rPr>
              <a:t>Global policies must reach consensus in all RIRs before ratification by IANA</a:t>
            </a:r>
          </a:p>
          <a:p>
            <a:pPr marL="754571" lvl="1"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latin typeface="Arial" charset="0"/>
              <a:ea typeface="MS Gothic" charset="0"/>
              <a:cs typeface="MS Gothic" charset="0"/>
            </a:endParaRPr>
          </a:p>
        </p:txBody>
      </p:sp>
      <p:sp>
        <p:nvSpPr>
          <p:cNvPr id="4608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defRPr sz="2200">
                <a:solidFill>
                  <a:schemeClr val="tx1"/>
                </a:solidFill>
                <a:latin typeface="Arial" charset="0"/>
                <a:ea typeface="MS Gothic" charset="0"/>
                <a:cs typeface="MS Gothic" charset="0"/>
              </a:defRPr>
            </a:lvl1pPr>
            <a:lvl2pPr marL="34407868" indent="-33993142" eaLnBrk="0">
              <a:defRPr sz="2200">
                <a:solidFill>
                  <a:schemeClr val="tx1"/>
                </a:solidFill>
                <a:latin typeface="Arial" charset="0"/>
                <a:ea typeface="MS Gothic" charset="0"/>
                <a:cs typeface="MS Gothic" charset="0"/>
              </a:defRPr>
            </a:lvl2pPr>
            <a:lvl3pPr eaLnBrk="0">
              <a:defRPr sz="2200">
                <a:solidFill>
                  <a:schemeClr val="tx1"/>
                </a:solidFill>
                <a:latin typeface="Arial" charset="0"/>
                <a:ea typeface="MS Gothic" charset="0"/>
                <a:cs typeface="MS Gothic" charset="0"/>
              </a:defRPr>
            </a:lvl3pPr>
            <a:lvl4pPr eaLnBrk="0">
              <a:defRPr sz="2200">
                <a:solidFill>
                  <a:schemeClr val="tx1"/>
                </a:solidFill>
                <a:latin typeface="Arial" charset="0"/>
                <a:ea typeface="MS Gothic" charset="0"/>
                <a:cs typeface="MS Gothic" charset="0"/>
              </a:defRPr>
            </a:lvl4pPr>
            <a:lvl5pPr eaLnBrk="0">
              <a:defRPr sz="2200">
                <a:solidFill>
                  <a:schemeClr val="tx1"/>
                </a:solidFill>
                <a:latin typeface="Arial" charset="0"/>
                <a:ea typeface="MS Gothic" charset="0"/>
                <a:cs typeface="MS Gothic" charset="0"/>
              </a:defRPr>
            </a:lvl5pPr>
            <a:lvl6pPr marL="414726"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6pPr>
            <a:lvl7pPr marL="829452"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7pPr>
            <a:lvl8pPr marL="1244178"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8pPr>
            <a:lvl9pPr marL="1658904"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9pPr>
          </a:lstStyle>
          <a:p>
            <a:pPr eaLnBrk="1"/>
            <a:fld id="{917C7DC5-1627-9240-B4CC-7C9CEF28F5F2}" type="slidenum">
              <a:rPr lang="en-GB" sz="1300">
                <a:solidFill>
                  <a:srgbClr val="000000"/>
                </a:solidFill>
                <a:latin typeface="Times New Roman" charset="0"/>
                <a:cs typeface="Arial" charset="0"/>
              </a:rPr>
              <a:pPr eaLnBrk="1"/>
              <a:t>20</a:t>
            </a:fld>
            <a:endParaRPr lang="en-GB" sz="1300">
              <a:solidFill>
                <a:srgbClr val="000000"/>
              </a:solidFill>
              <a:latin typeface="Times New Roman" charset="0"/>
              <a:cs typeface="Arial" charset="0"/>
            </a:endParaRPr>
          </a:p>
        </p:txBody>
      </p:sp>
    </p:spTree>
    <p:extLst>
      <p:ext uri="{BB962C8B-B14F-4D97-AF65-F5344CB8AC3E}">
        <p14:creationId xmlns:p14="http://schemas.microsoft.com/office/powerpoint/2010/main" val="17156091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Arial" charset="0"/>
                <a:ea typeface="MS Gothic" charset="0"/>
                <a:cs typeface="MS Gothic" charset="0"/>
              </a:rPr>
              <a:t>NRO NC / ASO AC</a:t>
            </a:r>
          </a:p>
        </p:txBody>
      </p:sp>
      <p:sp>
        <p:nvSpPr>
          <p:cNvPr id="47107" name="Content Placeholder 2"/>
          <p:cNvSpPr>
            <a:spLocks noGrp="1"/>
          </p:cNvSpPr>
          <p:nvPr>
            <p:ph idx="1"/>
          </p:nvPr>
        </p:nvSpPr>
        <p:spPr/>
        <p:txBody>
          <a:bodyPr/>
          <a:lstStyle/>
          <a:p>
            <a:r>
              <a:rPr lang="en-US">
                <a:latin typeface="Arial" charset="0"/>
                <a:ea typeface="MS Gothic" charset="0"/>
                <a:cs typeface="MS Gothic" charset="0"/>
              </a:rPr>
              <a:t>Number Resource Organization Number Council performs the function of the Address Supporting Organization Address Council</a:t>
            </a:r>
          </a:p>
          <a:p>
            <a:pPr lvl="1"/>
            <a:r>
              <a:rPr lang="en-US" sz="1500">
                <a:latin typeface="Arial" charset="0"/>
                <a:ea typeface="MS Gothic" charset="0"/>
                <a:cs typeface="MS Gothic" charset="0"/>
              </a:rPr>
              <a:t>http://www.nro.net/about-the-nro/the-nro-number-council</a:t>
            </a:r>
          </a:p>
          <a:p>
            <a:r>
              <a:rPr lang="en-US">
                <a:latin typeface="Arial" charset="0"/>
                <a:ea typeface="MS Gothic" charset="0"/>
                <a:cs typeface="MS Gothic" charset="0"/>
              </a:rPr>
              <a:t>Each RIR has three representatives on the Council</a:t>
            </a:r>
          </a:p>
          <a:p>
            <a:pPr lvl="1"/>
            <a:r>
              <a:rPr lang="en-US">
                <a:latin typeface="Arial" charset="0"/>
                <a:ea typeface="MS Gothic" charset="0"/>
                <a:cs typeface="MS Gothic" charset="0"/>
              </a:rPr>
              <a:t>Two elected by the community</a:t>
            </a:r>
          </a:p>
          <a:p>
            <a:pPr lvl="1"/>
            <a:r>
              <a:rPr lang="en-US">
                <a:latin typeface="Arial" charset="0"/>
                <a:ea typeface="MS Gothic" charset="0"/>
                <a:cs typeface="MS Gothic" charset="0"/>
              </a:rPr>
              <a:t>One appointed by the RIR</a:t>
            </a:r>
          </a:p>
          <a:p>
            <a:pPr lvl="2"/>
            <a:r>
              <a:rPr lang="en-US" sz="1500">
                <a:latin typeface="Arial" charset="0"/>
                <a:ea typeface="MS Gothic" charset="0"/>
                <a:cs typeface="MS Gothic" charset="0"/>
              </a:rPr>
              <a:t>http://www.apnic.net/community/participate/elections/nro-elections/nro-election-process</a:t>
            </a:r>
          </a:p>
          <a:p>
            <a:pPr lvl="1"/>
            <a:endParaRPr lang="en-US">
              <a:latin typeface="Arial" charset="0"/>
              <a:ea typeface="MS Gothic" charset="0"/>
              <a:cs typeface="MS Gothic" charset="0"/>
            </a:endParaRPr>
          </a:p>
        </p:txBody>
      </p:sp>
    </p:spTree>
    <p:extLst>
      <p:ext uri="{BB962C8B-B14F-4D97-AF65-F5344CB8AC3E}">
        <p14:creationId xmlns:p14="http://schemas.microsoft.com/office/powerpoint/2010/main" val="3035906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atin typeface="Arial" charset="0"/>
                <a:ea typeface="MS Gothic" charset="0"/>
                <a:cs typeface="MS Gothic" charset="0"/>
              </a:rPr>
              <a:t>NRO NC / ASO AC</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800" y="1631692"/>
            <a:ext cx="5068800" cy="437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0987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IANA Policies – Global Policies</a:t>
            </a:r>
            <a:endParaRPr lang="en-AU"/>
          </a:p>
        </p:txBody>
      </p:sp>
      <p:sp>
        <p:nvSpPr>
          <p:cNvPr id="49155" name="Content Placeholder 2"/>
          <p:cNvSpPr>
            <a:spLocks noGrp="1"/>
          </p:cNvSpPr>
          <p:nvPr>
            <p:ph idx="1"/>
          </p:nvPr>
        </p:nvSpPr>
        <p:spPr/>
        <p:txBody>
          <a:bodyPr/>
          <a:lstStyle/>
          <a:p>
            <a:r>
              <a:rPr lang="en-US" dirty="0" smtClean="0"/>
              <a:t>ICANN Address Supporting Organization (ASO) </a:t>
            </a:r>
            <a:r>
              <a:rPr lang="en-US" dirty="0" err="1" smtClean="0"/>
              <a:t>MoU</a:t>
            </a:r>
            <a:r>
              <a:rPr lang="en-US" dirty="0" smtClean="0"/>
              <a:t> - Attachment A (Global Policy Development Process)</a:t>
            </a:r>
          </a:p>
          <a:p>
            <a:pPr lvl="1"/>
            <a:r>
              <a:rPr lang="en-US" sz="1400" dirty="0" smtClean="0"/>
              <a:t>http://</a:t>
            </a:r>
            <a:r>
              <a:rPr lang="en-US" sz="1400" dirty="0" err="1" smtClean="0"/>
              <a:t>www.icann.org</a:t>
            </a:r>
            <a:r>
              <a:rPr lang="en-US" sz="1400" dirty="0" smtClean="0"/>
              <a:t>/en/</a:t>
            </a:r>
            <a:r>
              <a:rPr lang="en-US" sz="1400" dirty="0" err="1" smtClean="0"/>
              <a:t>aso</a:t>
            </a:r>
            <a:r>
              <a:rPr lang="en-US" sz="1400" dirty="0" smtClean="0"/>
              <a:t>/aso-mou-attachmentA-29oct04.htm</a:t>
            </a:r>
            <a:endParaRPr lang="en-US" sz="1400" dirty="0" smtClean="0">
              <a:hlinkClick r:id="rId2"/>
            </a:endParaRPr>
          </a:p>
          <a:p>
            <a:r>
              <a:rPr lang="en-US" dirty="0" smtClean="0"/>
              <a:t>Board's Review Procedures for Global Internet Number Resource Policies Forwarded for Ratification by the ASO Address Council in Accordance with the ASO </a:t>
            </a:r>
            <a:r>
              <a:rPr lang="en-US" dirty="0" err="1" smtClean="0"/>
              <a:t>MoU</a:t>
            </a:r>
            <a:endParaRPr lang="en-US" dirty="0" smtClean="0"/>
          </a:p>
          <a:p>
            <a:pPr lvl="1"/>
            <a:r>
              <a:rPr lang="en-US" sz="1400" dirty="0" smtClean="0"/>
              <a:t>https://</a:t>
            </a:r>
            <a:r>
              <a:rPr lang="en-US" sz="1400" dirty="0" err="1" smtClean="0"/>
              <a:t>www.icann.org</a:t>
            </a:r>
            <a:r>
              <a:rPr lang="en-US" sz="1400" dirty="0" smtClean="0"/>
              <a:t>/resources/pages/review-procedures-2012-02-25-en</a:t>
            </a:r>
          </a:p>
          <a:p>
            <a:r>
              <a:rPr lang="en-US" dirty="0" smtClean="0"/>
              <a:t>ICANN Addressing Policy Page</a:t>
            </a:r>
          </a:p>
          <a:p>
            <a:pPr lvl="1"/>
            <a:r>
              <a:rPr lang="en-US" sz="1400" dirty="0" smtClean="0"/>
              <a:t>https://</a:t>
            </a:r>
            <a:r>
              <a:rPr lang="en-US" sz="1400" dirty="0" err="1" smtClean="0"/>
              <a:t>www.icann.org</a:t>
            </a:r>
            <a:r>
              <a:rPr lang="en-US" sz="1400" dirty="0" smtClean="0"/>
              <a:t>/resources/pages/global-addressing-2012-02-25-en</a:t>
            </a:r>
          </a:p>
          <a:p>
            <a:endParaRPr lang="en-AU" dirty="0"/>
          </a:p>
        </p:txBody>
      </p:sp>
    </p:spTree>
    <p:extLst>
      <p:ext uri="{BB962C8B-B14F-4D97-AF65-F5344CB8AC3E}">
        <p14:creationId xmlns:p14="http://schemas.microsoft.com/office/powerpoint/2010/main" val="14160120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Global Addressing Policies</a:t>
            </a:r>
          </a:p>
        </p:txBody>
      </p:sp>
      <p:sp>
        <p:nvSpPr>
          <p:cNvPr id="50179" name="Content Placeholder 2"/>
          <p:cNvSpPr>
            <a:spLocks noGrp="1"/>
          </p:cNvSpPr>
          <p:nvPr>
            <p:ph idx="1"/>
          </p:nvPr>
        </p:nvSpPr>
        <p:spPr/>
        <p:txBody>
          <a:bodyPr>
            <a:normAutofit/>
          </a:bodyPr>
          <a:lstStyle/>
          <a:p>
            <a:r>
              <a:rPr lang="en-US" dirty="0" smtClean="0"/>
              <a:t>Global </a:t>
            </a:r>
            <a:r>
              <a:rPr lang="en-US" dirty="0"/>
              <a:t>Policy for Allocation of IPv6 Address </a:t>
            </a:r>
            <a:r>
              <a:rPr lang="en-US" dirty="0" smtClean="0"/>
              <a:t>Space</a:t>
            </a:r>
          </a:p>
          <a:p>
            <a:pPr lvl="1"/>
            <a:r>
              <a:rPr lang="en-US" sz="1400" dirty="0">
                <a:solidFill>
                  <a:srgbClr val="000000"/>
                </a:solidFill>
                <a:latin typeface="Lucida Grande"/>
                <a:ea typeface="Lucida Grande"/>
                <a:cs typeface="Lucida Grande"/>
              </a:rPr>
              <a:t>https://</a:t>
            </a:r>
            <a:r>
              <a:rPr lang="en-US" sz="1400" dirty="0" err="1">
                <a:solidFill>
                  <a:srgbClr val="000000"/>
                </a:solidFill>
                <a:latin typeface="Lucida Grande"/>
                <a:ea typeface="Lucida Grande"/>
                <a:cs typeface="Lucida Grande"/>
              </a:rPr>
              <a:t>www.icann.org</a:t>
            </a:r>
            <a:r>
              <a:rPr lang="en-US" sz="1400" dirty="0">
                <a:solidFill>
                  <a:srgbClr val="000000"/>
                </a:solidFill>
                <a:latin typeface="Lucida Grande"/>
                <a:ea typeface="Lucida Grande"/>
                <a:cs typeface="Lucida Grande"/>
              </a:rPr>
              <a:t>/en/news/in-focus/global-addressing/allocation-ipv6-</a:t>
            </a:r>
            <a:r>
              <a:rPr lang="en-US" sz="1400" dirty="0" smtClean="0">
                <a:solidFill>
                  <a:srgbClr val="000000"/>
                </a:solidFill>
                <a:latin typeface="Lucida Grande"/>
                <a:ea typeface="Lucida Grande"/>
                <a:cs typeface="Lucida Grande"/>
              </a:rPr>
              <a:t>rirs</a:t>
            </a:r>
          </a:p>
          <a:p>
            <a:r>
              <a:rPr lang="en-US" dirty="0"/>
              <a:t>Internet Assigned Numbers Authority (IANA) Policy for Allocation of ASN Blocks to Regional Internet </a:t>
            </a:r>
            <a:r>
              <a:rPr lang="en-US" dirty="0" smtClean="0"/>
              <a:t>Registries</a:t>
            </a:r>
          </a:p>
          <a:p>
            <a:pPr lvl="1"/>
            <a:r>
              <a:rPr lang="en-US" sz="1400" dirty="0">
                <a:solidFill>
                  <a:srgbClr val="000000"/>
                </a:solidFill>
                <a:latin typeface="Lucida Grande"/>
                <a:ea typeface="Lucida Grande"/>
                <a:cs typeface="Lucida Grande"/>
              </a:rPr>
              <a:t>https://</a:t>
            </a:r>
            <a:r>
              <a:rPr lang="en-US" sz="1400" dirty="0" err="1">
                <a:solidFill>
                  <a:srgbClr val="000000"/>
                </a:solidFill>
                <a:latin typeface="Lucida Grande"/>
                <a:ea typeface="Lucida Grande"/>
                <a:cs typeface="Lucida Grande"/>
              </a:rPr>
              <a:t>www.icann.org</a:t>
            </a:r>
            <a:r>
              <a:rPr lang="en-US" sz="1400" dirty="0">
                <a:solidFill>
                  <a:srgbClr val="000000"/>
                </a:solidFill>
                <a:latin typeface="Lucida Grande"/>
                <a:ea typeface="Lucida Grande"/>
                <a:cs typeface="Lucida Grande"/>
              </a:rPr>
              <a:t>/resources/pages/global-policy-asn-blocks-2010-09-21-</a:t>
            </a:r>
            <a:r>
              <a:rPr lang="en-US" sz="1400" dirty="0" smtClean="0">
                <a:solidFill>
                  <a:srgbClr val="000000"/>
                </a:solidFill>
                <a:latin typeface="Lucida Grande"/>
                <a:ea typeface="Lucida Grande"/>
                <a:cs typeface="Lucida Grande"/>
              </a:rPr>
              <a:t>en</a:t>
            </a:r>
          </a:p>
          <a:p>
            <a:r>
              <a:rPr lang="en-US" dirty="0" smtClean="0"/>
              <a:t>Global </a:t>
            </a:r>
            <a:r>
              <a:rPr lang="en-US" dirty="0"/>
              <a:t>Policy for Post Exhaustion IPv4 Allocation Mechanisms by the </a:t>
            </a:r>
            <a:r>
              <a:rPr lang="en-US" dirty="0" smtClean="0"/>
              <a:t>IANA</a:t>
            </a:r>
          </a:p>
          <a:p>
            <a:pPr lvl="1"/>
            <a:r>
              <a:rPr lang="en-US" sz="1400" dirty="0">
                <a:solidFill>
                  <a:srgbClr val="000000"/>
                </a:solidFill>
                <a:latin typeface="Lucida Grande"/>
                <a:ea typeface="Lucida Grande"/>
                <a:cs typeface="Lucida Grande"/>
              </a:rPr>
              <a:t>https://</a:t>
            </a:r>
            <a:r>
              <a:rPr lang="en-US" sz="1400" dirty="0" err="1">
                <a:solidFill>
                  <a:srgbClr val="000000"/>
                </a:solidFill>
                <a:latin typeface="Lucida Grande"/>
                <a:ea typeface="Lucida Grande"/>
                <a:cs typeface="Lucida Grande"/>
              </a:rPr>
              <a:t>www.icann.org</a:t>
            </a:r>
            <a:r>
              <a:rPr lang="en-US" sz="1400" dirty="0">
                <a:solidFill>
                  <a:srgbClr val="000000"/>
                </a:solidFill>
                <a:latin typeface="Lucida Grande"/>
                <a:ea typeface="Lucida Grande"/>
                <a:cs typeface="Lucida Grande"/>
              </a:rPr>
              <a:t>/en/news/in-focus/global-addressing/allocation-ipv4-post-</a:t>
            </a:r>
            <a:r>
              <a:rPr lang="en-US" sz="1400" dirty="0" smtClean="0">
                <a:solidFill>
                  <a:srgbClr val="000000"/>
                </a:solidFill>
                <a:latin typeface="Lucida Grande"/>
                <a:ea typeface="Lucida Grande"/>
                <a:cs typeface="Lucida Grande"/>
              </a:rPr>
              <a:t>exhaustion</a:t>
            </a:r>
          </a:p>
          <a:p>
            <a:pPr lvl="1"/>
            <a:endParaRPr lang="en-US" dirty="0">
              <a:latin typeface="Arial" charset="0"/>
              <a:ea typeface="MS Gothic" charset="0"/>
              <a:cs typeface="MS Gothic" charset="0"/>
            </a:endParaRPr>
          </a:p>
        </p:txBody>
      </p:sp>
    </p:spTree>
    <p:extLst>
      <p:ext uri="{BB962C8B-B14F-4D97-AF65-F5344CB8AC3E}">
        <p14:creationId xmlns:p14="http://schemas.microsoft.com/office/powerpoint/2010/main" val="20223814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latin typeface="Arial" charset="0"/>
                <a:ea typeface="MS Gothic" charset="0"/>
                <a:cs typeface="MS Gothic" charset="0"/>
              </a:rPr>
              <a:t>National Internet Registry Policies</a:t>
            </a:r>
            <a:endParaRPr lang="en-US" dirty="0">
              <a:latin typeface="Arial" charset="0"/>
              <a:ea typeface="MS Gothic" charset="0"/>
              <a:cs typeface="MS Gothic" charset="0"/>
            </a:endParaRPr>
          </a:p>
        </p:txBody>
      </p:sp>
      <p:sp>
        <p:nvSpPr>
          <p:cNvPr id="63491" name="Content Placeholder 2"/>
          <p:cNvSpPr>
            <a:spLocks noGrp="1"/>
          </p:cNvSpPr>
          <p:nvPr>
            <p:ph idx="1"/>
          </p:nvPr>
        </p:nvSpPr>
        <p:spPr/>
        <p:txBody>
          <a:bodyPr/>
          <a:lstStyle/>
          <a:p>
            <a:r>
              <a:rPr lang="en-US" dirty="0">
                <a:latin typeface="Arial" charset="0"/>
                <a:ea typeface="MS Gothic" charset="0"/>
                <a:cs typeface="MS Gothic" charset="0"/>
              </a:rPr>
              <a:t>NIRs must comply with Global and Regional Policies</a:t>
            </a:r>
          </a:p>
          <a:p>
            <a:r>
              <a:rPr lang="en-US" dirty="0">
                <a:latin typeface="Arial" charset="0"/>
                <a:ea typeface="MS Gothic" charset="0"/>
                <a:cs typeface="MS Gothic" charset="0"/>
              </a:rPr>
              <a:t>NIRs may implement additional local policies, provided these do not conflict with regional or global policies</a:t>
            </a:r>
          </a:p>
          <a:p>
            <a:r>
              <a:rPr lang="en-US" dirty="0">
                <a:latin typeface="Arial" charset="0"/>
                <a:ea typeface="MS Gothic" charset="0"/>
                <a:cs typeface="MS Gothic" charset="0"/>
              </a:rPr>
              <a:t>Substantial policy changes should be brought to the APNIC community for approval</a:t>
            </a:r>
          </a:p>
          <a:p>
            <a:endParaRPr lang="en-US" dirty="0">
              <a:latin typeface="Arial" charset="0"/>
              <a:ea typeface="MS Gothic" charset="0"/>
              <a:cs typeface="MS Gothic" charset="0"/>
            </a:endParaRPr>
          </a:p>
          <a:p>
            <a:endParaRPr lang="en-US" dirty="0">
              <a:latin typeface="Arial" charset="0"/>
              <a:ea typeface="MS Gothic" charset="0"/>
              <a:cs typeface="MS Gothic" charset="0"/>
            </a:endParaRPr>
          </a:p>
        </p:txBody>
      </p:sp>
    </p:spTree>
    <p:extLst>
      <p:ext uri="{BB962C8B-B14F-4D97-AF65-F5344CB8AC3E}">
        <p14:creationId xmlns:p14="http://schemas.microsoft.com/office/powerpoint/2010/main" val="30931564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6000" y="764705"/>
            <a:ext cx="8568488" cy="2160239"/>
          </a:xfrm>
        </p:spPr>
        <p:txBody>
          <a:bodyPr>
            <a:normAutofit fontScale="90000"/>
          </a:bodyPr>
          <a:lstStyle/>
          <a:p>
            <a:r>
              <a:rPr lang="en-AU" dirty="0" smtClean="0"/>
              <a:t>APNIC </a:t>
            </a:r>
            <a:br>
              <a:rPr lang="en-AU" dirty="0" smtClean="0"/>
            </a:br>
            <a:r>
              <a:rPr lang="en-AU" dirty="0" smtClean="0"/>
              <a:t>Policy Development Process</a:t>
            </a:r>
            <a:endParaRPr lang="en-AU" dirty="0"/>
          </a:p>
        </p:txBody>
      </p:sp>
    </p:spTree>
    <p:extLst>
      <p:ext uri="{BB962C8B-B14F-4D97-AF65-F5344CB8AC3E}">
        <p14:creationId xmlns:p14="http://schemas.microsoft.com/office/powerpoint/2010/main" val="18943689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lstStyle/>
          <a:p>
            <a:r>
              <a:rPr lang="en-US" dirty="0" smtClean="0"/>
              <a:t>APNIC Policy Development Process</a:t>
            </a:r>
          </a:p>
          <a:p>
            <a:pPr lvl="1"/>
            <a:r>
              <a:rPr lang="en-US" dirty="0" smtClean="0"/>
              <a:t>www.apnic.net/policy/policy-development</a:t>
            </a:r>
          </a:p>
          <a:p>
            <a:r>
              <a:rPr lang="en-US" dirty="0" smtClean="0"/>
              <a:t>SIG Guidelines</a:t>
            </a:r>
          </a:p>
          <a:p>
            <a:pPr lvl="1"/>
            <a:r>
              <a:rPr lang="en-US" dirty="0" smtClean="0"/>
              <a:t>www.apnic.net/sigs/sig-guidelines.pdf</a:t>
            </a:r>
          </a:p>
          <a:p>
            <a:r>
              <a:rPr lang="en-US" dirty="0" smtClean="0"/>
              <a:t>Mailing list archive</a:t>
            </a:r>
          </a:p>
          <a:p>
            <a:pPr lvl="1"/>
            <a:r>
              <a:rPr lang="en-US" dirty="0" smtClean="0"/>
              <a:t>mailman.apnic.net/mailing-lists/sig-policy</a:t>
            </a:r>
          </a:p>
          <a:p>
            <a:r>
              <a:rPr lang="en-US" dirty="0" smtClean="0"/>
              <a:t>Mailing list subscription</a:t>
            </a:r>
          </a:p>
          <a:p>
            <a:pPr lvl="1"/>
            <a:r>
              <a:rPr lang="en-US" dirty="0" smtClean="0"/>
              <a:t>mailman.apnic.net/mailman/listinfo/sig-policy</a:t>
            </a:r>
          </a:p>
          <a:p>
            <a:pPr lvl="1"/>
            <a:endParaRPr lang="en-US" dirty="0"/>
          </a:p>
        </p:txBody>
      </p:sp>
    </p:spTree>
    <p:extLst>
      <p:ext uri="{BB962C8B-B14F-4D97-AF65-F5344CB8AC3E}">
        <p14:creationId xmlns:p14="http://schemas.microsoft.com/office/powerpoint/2010/main" val="25559644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Arial" charset="0"/>
                <a:ea typeface="MS Gothic" charset="0"/>
                <a:cs typeface="MS Gothic" charset="0"/>
              </a:rPr>
              <a:t>Why Have Policies?</a:t>
            </a:r>
          </a:p>
        </p:txBody>
      </p:sp>
      <p:sp>
        <p:nvSpPr>
          <p:cNvPr id="26627" name="Content Placeholder 2"/>
          <p:cNvSpPr>
            <a:spLocks noGrp="1"/>
          </p:cNvSpPr>
          <p:nvPr>
            <p:ph idx="1"/>
          </p:nvPr>
        </p:nvSpPr>
        <p:spPr>
          <a:xfrm>
            <a:off x="456481" y="1631692"/>
            <a:ext cx="8226720" cy="4524955"/>
          </a:xfrm>
        </p:spPr>
        <p:txBody>
          <a:bodyPr>
            <a:normAutofit fontScale="92500" lnSpcReduction="20000"/>
          </a:bodyPr>
          <a:lstStyle/>
          <a:p>
            <a:r>
              <a:rPr lang="en-US" dirty="0">
                <a:latin typeface="Arial" charset="0"/>
                <a:ea typeface="MS Gothic" charset="0"/>
                <a:cs typeface="MS Gothic" charset="0"/>
              </a:rPr>
              <a:t>Community-developed policies allow the people who use the resources control how the resources are managed</a:t>
            </a:r>
          </a:p>
          <a:p>
            <a:r>
              <a:rPr lang="en-US" dirty="0">
                <a:latin typeface="Arial" charset="0"/>
                <a:ea typeface="MS Gothic" charset="0"/>
                <a:cs typeface="MS Gothic" charset="0"/>
              </a:rPr>
              <a:t>Policy allows the community to ensure The Goals of Internet Number Resource Management are met in the Asia Pacific </a:t>
            </a:r>
            <a:r>
              <a:rPr lang="en-US" dirty="0" smtClean="0">
                <a:latin typeface="Arial" charset="0"/>
                <a:ea typeface="MS Gothic" charset="0"/>
                <a:cs typeface="MS Gothic" charset="0"/>
              </a:rPr>
              <a:t>region</a:t>
            </a:r>
          </a:p>
          <a:p>
            <a:r>
              <a:rPr lang="en-GB" dirty="0" smtClean="0">
                <a:latin typeface="Arial" charset="0"/>
                <a:ea typeface="MS Gothic" charset="0"/>
                <a:cs typeface="MS Gothic" charset="0"/>
              </a:rPr>
              <a:t>Role </a:t>
            </a:r>
            <a:r>
              <a:rPr lang="en-GB" dirty="0">
                <a:latin typeface="Arial" charset="0"/>
                <a:ea typeface="MS Gothic" charset="0"/>
                <a:cs typeface="MS Gothic" charset="0"/>
              </a:rPr>
              <a:t>of Policy in APNIC </a:t>
            </a:r>
            <a:r>
              <a:rPr lang="en-GB" dirty="0" smtClean="0">
                <a:latin typeface="Arial" charset="0"/>
                <a:ea typeface="MS Gothic" charset="0"/>
                <a:cs typeface="MS Gothic" charset="0"/>
              </a:rPr>
              <a:t>Operations</a:t>
            </a:r>
          </a:p>
          <a:p>
            <a:pPr lvl="1"/>
            <a:r>
              <a:rPr lang="en-GB" dirty="0" smtClean="0">
                <a:latin typeface="Arial" charset="0"/>
                <a:ea typeface="MS Gothic" charset="0"/>
                <a:cs typeface="MS Gothic" charset="0"/>
              </a:rPr>
              <a:t>Resource </a:t>
            </a:r>
            <a:r>
              <a:rPr lang="en-GB" dirty="0">
                <a:latin typeface="Arial" charset="0"/>
                <a:ea typeface="MS Gothic" charset="0"/>
                <a:cs typeface="MS Gothic" charset="0"/>
              </a:rPr>
              <a:t>Policies dictate how resources are </a:t>
            </a:r>
            <a:r>
              <a:rPr lang="en-GB" dirty="0" smtClean="0">
                <a:latin typeface="Arial" charset="0"/>
                <a:ea typeface="MS Gothic" charset="0"/>
                <a:cs typeface="MS Gothic" charset="0"/>
              </a:rPr>
              <a:t>managed</a:t>
            </a:r>
          </a:p>
          <a:p>
            <a:pPr lvl="1"/>
            <a:r>
              <a:rPr lang="en-GB" dirty="0" smtClean="0">
                <a:latin typeface="Arial" charset="0"/>
                <a:ea typeface="MS Gothic" charset="0"/>
                <a:cs typeface="MS Gothic" charset="0"/>
              </a:rPr>
              <a:t>Guide </a:t>
            </a:r>
            <a:r>
              <a:rPr lang="en-GB" dirty="0">
                <a:latin typeface="Arial" charset="0"/>
                <a:ea typeface="MS Gothic" charset="0"/>
                <a:cs typeface="MS Gothic" charset="0"/>
              </a:rPr>
              <a:t>the operations </a:t>
            </a:r>
            <a:r>
              <a:rPr lang="en-GB" dirty="0" smtClean="0">
                <a:latin typeface="Arial" charset="0"/>
                <a:ea typeface="MS Gothic" charset="0"/>
                <a:cs typeface="MS Gothic" charset="0"/>
              </a:rPr>
              <a:t>of Registration Services</a:t>
            </a:r>
          </a:p>
          <a:p>
            <a:pPr lvl="1"/>
            <a:r>
              <a:rPr lang="en-GB" dirty="0">
                <a:latin typeface="Arial" charset="0"/>
                <a:ea typeface="MS Gothic" charset="0"/>
                <a:cs typeface="MS Gothic" charset="0"/>
              </a:rPr>
              <a:t>Guide the operations of </a:t>
            </a:r>
            <a:r>
              <a:rPr lang="en-GB" dirty="0" smtClean="0">
                <a:latin typeface="Arial" charset="0"/>
                <a:ea typeface="MS Gothic" charset="0"/>
                <a:cs typeface="MS Gothic" charset="0"/>
              </a:rPr>
              <a:t>Member Services</a:t>
            </a:r>
          </a:p>
          <a:p>
            <a:r>
              <a:rPr lang="en-GB" dirty="0" smtClean="0">
                <a:latin typeface="Arial" charset="0"/>
                <a:ea typeface="MS Gothic" charset="0"/>
                <a:cs typeface="MS Gothic" charset="0"/>
              </a:rPr>
              <a:t>Policies </a:t>
            </a:r>
            <a:r>
              <a:rPr lang="en-GB" dirty="0">
                <a:latin typeface="Arial" charset="0"/>
                <a:ea typeface="MS Gothic" charset="0"/>
                <a:cs typeface="MS Gothic" charset="0"/>
              </a:rPr>
              <a:t>are inputs </a:t>
            </a:r>
            <a:r>
              <a:rPr lang="en-GB" dirty="0" smtClean="0">
                <a:latin typeface="Arial" charset="0"/>
                <a:ea typeface="MS Gothic" charset="0"/>
                <a:cs typeface="MS Gothic" charset="0"/>
              </a:rPr>
              <a:t>into</a:t>
            </a:r>
          </a:p>
          <a:p>
            <a:pPr lvl="1"/>
            <a:r>
              <a:rPr lang="en-GB" dirty="0" smtClean="0">
                <a:latin typeface="Arial" charset="0"/>
                <a:ea typeface="MS Gothic" charset="0"/>
                <a:cs typeface="MS Gothic" charset="0"/>
              </a:rPr>
              <a:t>Software development</a:t>
            </a:r>
          </a:p>
          <a:p>
            <a:pPr lvl="1"/>
            <a:r>
              <a:rPr lang="en-GB" dirty="0" smtClean="0">
                <a:latin typeface="Arial" charset="0"/>
                <a:ea typeface="MS Gothic" charset="0"/>
                <a:cs typeface="MS Gothic" charset="0"/>
              </a:rPr>
              <a:t>Communications</a:t>
            </a:r>
          </a:p>
          <a:p>
            <a:r>
              <a:rPr lang="en-GB" dirty="0" smtClean="0">
                <a:latin typeface="Arial" charset="0"/>
                <a:ea typeface="MS Gothic" charset="0"/>
                <a:cs typeface="MS Gothic" charset="0"/>
              </a:rPr>
              <a:t>Policies </a:t>
            </a:r>
            <a:r>
              <a:rPr lang="en-GB" dirty="0">
                <a:latin typeface="Arial" charset="0"/>
                <a:ea typeface="MS Gothic" charset="0"/>
                <a:cs typeface="MS Gothic" charset="0"/>
              </a:rPr>
              <a:t>dictate how Policies are developed</a:t>
            </a:r>
          </a:p>
          <a:p>
            <a:pPr marL="673930" lvl="2" indent="-311045">
              <a:spcAft>
                <a:spcPts val="1293"/>
              </a:spcAft>
            </a:pPr>
            <a:endParaRPr lang="en-GB" dirty="0">
              <a:latin typeface="Arial" charset="0"/>
              <a:ea typeface="MS Gothic" charset="0"/>
              <a:cs typeface="MS Gothic" charset="0"/>
            </a:endParaRPr>
          </a:p>
          <a:p>
            <a:endParaRPr lang="en-US" dirty="0">
              <a:latin typeface="Arial" charset="0"/>
              <a:ea typeface="MS Gothic" charset="0"/>
              <a:cs typeface="MS Gothic" charset="0"/>
            </a:endParaRPr>
          </a:p>
          <a:p>
            <a:endParaRPr lang="en-US" dirty="0">
              <a:latin typeface="Arial" charset="0"/>
              <a:ea typeface="MS Gothic" charset="0"/>
              <a:cs typeface="MS Gothic" charset="0"/>
            </a:endParaRPr>
          </a:p>
          <a:p>
            <a:pPr lvl="1"/>
            <a:endParaRPr lang="en-US" dirty="0">
              <a:latin typeface="Arial" charset="0"/>
              <a:ea typeface="MS Gothic" charset="0"/>
              <a:cs typeface="MS Gothic" charset="0"/>
            </a:endParaRPr>
          </a:p>
        </p:txBody>
      </p:sp>
    </p:spTree>
    <p:extLst>
      <p:ext uri="{BB962C8B-B14F-4D97-AF65-F5344CB8AC3E}">
        <p14:creationId xmlns:p14="http://schemas.microsoft.com/office/powerpoint/2010/main" val="31109087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Arial" charset="0"/>
                <a:ea typeface="MS Gothic" charset="0"/>
                <a:cs typeface="MS Gothic" charset="0"/>
              </a:rPr>
              <a:t>Who sets Policy?</a:t>
            </a:r>
          </a:p>
        </p:txBody>
      </p:sp>
      <p:sp>
        <p:nvSpPr>
          <p:cNvPr id="32771" name="Content Placeholder 2"/>
          <p:cNvSpPr>
            <a:spLocks noGrp="1"/>
          </p:cNvSpPr>
          <p:nvPr>
            <p:ph idx="1"/>
          </p:nvPr>
        </p:nvSpPr>
        <p:spPr/>
        <p:txBody>
          <a:bodyPr/>
          <a:lstStyle/>
          <a:p>
            <a:r>
              <a:rPr lang="en-US">
                <a:latin typeface="Arial" charset="0"/>
                <a:ea typeface="MS Gothic" charset="0"/>
                <a:cs typeface="MS Gothic" charset="0"/>
              </a:rPr>
              <a:t>These are not Secretariat policies</a:t>
            </a:r>
          </a:p>
          <a:p>
            <a:pPr lvl="1"/>
            <a:r>
              <a:rPr lang="en-US">
                <a:latin typeface="Arial" charset="0"/>
                <a:ea typeface="MS Gothic" charset="0"/>
                <a:cs typeface="MS Gothic" charset="0"/>
              </a:rPr>
              <a:t>They are policies decided by the community</a:t>
            </a:r>
          </a:p>
          <a:p>
            <a:r>
              <a:rPr lang="en-US">
                <a:latin typeface="Arial" charset="0"/>
                <a:ea typeface="MS Gothic" charset="0"/>
                <a:cs typeface="MS Gothic" charset="0"/>
              </a:rPr>
              <a:t>The Secretariat only supports the community</a:t>
            </a:r>
          </a:p>
          <a:p>
            <a:pPr lvl="1"/>
            <a:r>
              <a:rPr lang="en-US">
                <a:latin typeface="Arial" charset="0"/>
                <a:ea typeface="MS Gothic" charset="0"/>
                <a:cs typeface="MS Gothic" charset="0"/>
              </a:rPr>
              <a:t>Secretariat staff are expected to refrain from publicly voicing opinions on policy matters</a:t>
            </a:r>
          </a:p>
        </p:txBody>
      </p:sp>
    </p:spTree>
    <p:extLst>
      <p:ext uri="{BB962C8B-B14F-4D97-AF65-F5344CB8AC3E}">
        <p14:creationId xmlns:p14="http://schemas.microsoft.com/office/powerpoint/2010/main" val="1973050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ea typeface="MS Gothic" charset="0"/>
                <a:cs typeface="MS Gothic" charset="0"/>
              </a:rPr>
              <a:t>What is APNIC?</a:t>
            </a:r>
          </a:p>
        </p:txBody>
      </p:sp>
      <p:sp>
        <p:nvSpPr>
          <p:cNvPr id="20483" name="Content Placeholder 2"/>
          <p:cNvSpPr>
            <a:spLocks noGrp="1"/>
          </p:cNvSpPr>
          <p:nvPr>
            <p:ph idx="1"/>
          </p:nvPr>
        </p:nvSpPr>
        <p:spPr/>
        <p:txBody>
          <a:bodyPr/>
          <a:lstStyle/>
          <a:p>
            <a:r>
              <a:rPr lang="en-US" dirty="0">
                <a:latin typeface="Arial" charset="0"/>
                <a:ea typeface="MS Gothic" charset="0"/>
                <a:cs typeface="MS Gothic" charset="0"/>
              </a:rPr>
              <a:t>One of 5 Regional Internet Registries (RIRs) </a:t>
            </a:r>
            <a:endParaRPr lang="en-US" dirty="0" smtClean="0">
              <a:latin typeface="Arial" charset="0"/>
              <a:ea typeface="MS Gothic" charset="0"/>
              <a:cs typeface="MS Gothic" charset="0"/>
            </a:endParaRPr>
          </a:p>
          <a:p>
            <a:r>
              <a:rPr lang="en-US" dirty="0" smtClean="0">
                <a:latin typeface="Arial" charset="0"/>
                <a:ea typeface="MS Gothic" charset="0"/>
                <a:cs typeface="MS Gothic" charset="0"/>
              </a:rPr>
              <a:t>APNIC </a:t>
            </a:r>
            <a:r>
              <a:rPr lang="en-US" dirty="0">
                <a:latin typeface="Arial" charset="0"/>
                <a:ea typeface="MS Gothic" charset="0"/>
                <a:cs typeface="MS Gothic" charset="0"/>
              </a:rPr>
              <a:t>covers the Asia Pacific region</a:t>
            </a:r>
          </a:p>
          <a:p>
            <a:r>
              <a:rPr lang="en-US" dirty="0" smtClean="0">
                <a:latin typeface="Arial" charset="0"/>
                <a:ea typeface="MS Gothic" charset="0"/>
                <a:cs typeface="MS Gothic" charset="0"/>
              </a:rPr>
              <a:t>All RIRs are </a:t>
            </a:r>
            <a:r>
              <a:rPr lang="en-US" dirty="0">
                <a:latin typeface="Arial" charset="0"/>
                <a:ea typeface="MS Gothic" charset="0"/>
                <a:cs typeface="MS Gothic" charset="0"/>
              </a:rPr>
              <a:t>non-profit, </a:t>
            </a:r>
            <a:r>
              <a:rPr lang="en-US" dirty="0" smtClean="0">
                <a:latin typeface="Arial" charset="0"/>
                <a:ea typeface="MS Gothic" charset="0"/>
                <a:cs typeface="MS Gothic" charset="0"/>
              </a:rPr>
              <a:t>membership-based organizations</a:t>
            </a:r>
            <a:endParaRPr lang="en-US" dirty="0">
              <a:latin typeface="Arial" charset="0"/>
              <a:ea typeface="MS Gothic" charset="0"/>
              <a:cs typeface="MS Gothic" charset="0"/>
            </a:endParaRPr>
          </a:p>
        </p:txBody>
      </p:sp>
      <p:sp>
        <p:nvSpPr>
          <p:cNvPr id="20484" name="Slide Number Placeholder 3"/>
          <p:cNvSpPr>
            <a:spLocks noGrp="1"/>
          </p:cNvSpPr>
          <p:nvPr>
            <p:ph type="sldNum" sz="quarter" idx="11"/>
          </p:nvPr>
        </p:nvSpPr>
        <p:spPr>
          <a:xfrm>
            <a:off x="489600" y="6205613"/>
            <a:ext cx="8161920" cy="325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200">
                <a:solidFill>
                  <a:schemeClr val="tx1"/>
                </a:solidFill>
                <a:latin typeface="Arial" charset="0"/>
                <a:ea typeface="MS Gothic" charset="0"/>
                <a:cs typeface="MS Gothic" charset="0"/>
              </a:defRPr>
            </a:lvl1pPr>
            <a:lvl2pPr marL="34407868" indent="-33993142" eaLnBrk="0">
              <a:defRPr sz="2200">
                <a:solidFill>
                  <a:schemeClr val="tx1"/>
                </a:solidFill>
                <a:latin typeface="Arial" charset="0"/>
                <a:ea typeface="MS Gothic" charset="0"/>
                <a:cs typeface="MS Gothic" charset="0"/>
              </a:defRPr>
            </a:lvl2pPr>
            <a:lvl3pPr eaLnBrk="0">
              <a:defRPr sz="2200">
                <a:solidFill>
                  <a:schemeClr val="tx1"/>
                </a:solidFill>
                <a:latin typeface="Arial" charset="0"/>
                <a:ea typeface="MS Gothic" charset="0"/>
                <a:cs typeface="MS Gothic" charset="0"/>
              </a:defRPr>
            </a:lvl3pPr>
            <a:lvl4pPr eaLnBrk="0">
              <a:defRPr sz="2200">
                <a:solidFill>
                  <a:schemeClr val="tx1"/>
                </a:solidFill>
                <a:latin typeface="Arial" charset="0"/>
                <a:ea typeface="MS Gothic" charset="0"/>
                <a:cs typeface="MS Gothic" charset="0"/>
              </a:defRPr>
            </a:lvl4pPr>
            <a:lvl5pPr eaLnBrk="0">
              <a:defRPr sz="2200">
                <a:solidFill>
                  <a:schemeClr val="tx1"/>
                </a:solidFill>
                <a:latin typeface="Arial" charset="0"/>
                <a:ea typeface="MS Gothic" charset="0"/>
                <a:cs typeface="MS Gothic" charset="0"/>
              </a:defRPr>
            </a:lvl5pPr>
            <a:lvl6pPr marL="414726"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6pPr>
            <a:lvl7pPr marL="829452"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7pPr>
            <a:lvl8pPr marL="1244178"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8pPr>
            <a:lvl9pPr marL="1658904" eaLnBrk="0" fontAlgn="base" hangingPunct="0">
              <a:lnSpc>
                <a:spcPct val="96000"/>
              </a:lnSpc>
              <a:spcBef>
                <a:spcPct val="0"/>
              </a:spcBef>
              <a:spcAft>
                <a:spcPct val="0"/>
              </a:spcAft>
              <a:defRPr sz="2200">
                <a:solidFill>
                  <a:schemeClr val="tx1"/>
                </a:solidFill>
                <a:latin typeface="Arial" charset="0"/>
                <a:ea typeface="MS Gothic" charset="0"/>
                <a:cs typeface="MS Gothic" charset="0"/>
              </a:defRPr>
            </a:lvl9pPr>
          </a:lstStyle>
          <a:p>
            <a:pPr algn="ctr" eaLnBrk="1"/>
            <a:fld id="{96BD5396-12FB-1B43-A41E-70368D7FFDDC}" type="slidenum">
              <a:rPr lang="en-US" sz="1300">
                <a:solidFill>
                  <a:srgbClr val="000000"/>
                </a:solidFill>
                <a:latin typeface="Times New Roman" charset="0"/>
                <a:cs typeface="Arial" charset="0"/>
              </a:rPr>
              <a:pPr algn="ctr" eaLnBrk="1"/>
              <a:t>3</a:t>
            </a:fld>
            <a:endParaRPr lang="en-US" sz="1300">
              <a:solidFill>
                <a:srgbClr val="000000"/>
              </a:solidFill>
              <a:latin typeface="Times New Roman" charset="0"/>
              <a:cs typeface="Arial" charset="0"/>
            </a:endParaRPr>
          </a:p>
        </p:txBody>
      </p:sp>
    </p:spTree>
    <p:extLst>
      <p:ext uri="{BB962C8B-B14F-4D97-AF65-F5344CB8AC3E}">
        <p14:creationId xmlns:p14="http://schemas.microsoft.com/office/powerpoint/2010/main" val="23922298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APNIC’s Role in PDP</a:t>
            </a:r>
            <a:endParaRPr lang="en-US"/>
          </a:p>
        </p:txBody>
      </p:sp>
      <p:sp>
        <p:nvSpPr>
          <p:cNvPr id="53251" name="Content Placeholder 2"/>
          <p:cNvSpPr>
            <a:spLocks noGrp="1"/>
          </p:cNvSpPr>
          <p:nvPr>
            <p:ph idx="1"/>
          </p:nvPr>
        </p:nvSpPr>
        <p:spPr/>
        <p:txBody>
          <a:bodyPr/>
          <a:lstStyle/>
          <a:p>
            <a:r>
              <a:rPr lang="en-US" dirty="0" smtClean="0"/>
              <a:t>The process is supported by APNIC</a:t>
            </a:r>
          </a:p>
          <a:p>
            <a:pPr lvl="1"/>
            <a:r>
              <a:rPr lang="en-US" dirty="0" smtClean="0"/>
              <a:t>Mailing list, SIG meetings, documentation</a:t>
            </a:r>
          </a:p>
          <a:p>
            <a:pPr lvl="1"/>
            <a:r>
              <a:rPr lang="en-US" dirty="0" smtClean="0"/>
              <a:t>SIG Chair support, reports, editorial help</a:t>
            </a:r>
          </a:p>
          <a:p>
            <a:pPr lvl="1"/>
            <a:r>
              <a:rPr lang="en-US" dirty="0" smtClean="0"/>
              <a:t>Proposals format, publish, editorial support</a:t>
            </a:r>
          </a:p>
          <a:p>
            <a:pPr lvl="1"/>
            <a:r>
              <a:rPr lang="en-US" dirty="0" smtClean="0"/>
              <a:t>Implementation analysis</a:t>
            </a:r>
          </a:p>
          <a:p>
            <a:r>
              <a:rPr lang="en-US" dirty="0" smtClean="0"/>
              <a:t>APNIC invests resources to ensure openness, participation</a:t>
            </a:r>
          </a:p>
          <a:p>
            <a:pPr lvl="1"/>
            <a:r>
              <a:rPr lang="en-US" dirty="0" smtClean="0"/>
              <a:t>Remote Participation via online chat</a:t>
            </a:r>
          </a:p>
          <a:p>
            <a:pPr lvl="1"/>
            <a:r>
              <a:rPr lang="en-US" dirty="0" smtClean="0"/>
              <a:t>Webcasting of Policy SIG</a:t>
            </a:r>
          </a:p>
          <a:p>
            <a:pPr lvl="1"/>
            <a:r>
              <a:rPr lang="en-US" dirty="0" smtClean="0"/>
              <a:t>New Consensus tool</a:t>
            </a:r>
          </a:p>
          <a:p>
            <a:pPr lvl="1"/>
            <a:endParaRPr lang="en-US" dirty="0" smtClean="0"/>
          </a:p>
          <a:p>
            <a:pPr lvl="2"/>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8691753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smtClean="0"/>
              <a:t>Policy SIG Charter</a:t>
            </a:r>
            <a:endParaRPr lang="en-AU" dirty="0"/>
          </a:p>
        </p:txBody>
      </p:sp>
      <p:sp>
        <p:nvSpPr>
          <p:cNvPr id="16387" name="Rectangle 3"/>
          <p:cNvSpPr>
            <a:spLocks noGrp="1" noChangeArrowheads="1"/>
          </p:cNvSpPr>
          <p:nvPr>
            <p:ph idx="1"/>
          </p:nvPr>
        </p:nvSpPr>
        <p:spPr/>
        <p:txBody>
          <a:bodyPr/>
          <a:lstStyle/>
          <a:p>
            <a:r>
              <a:rPr lang="en-AU" dirty="0" smtClean="0"/>
              <a:t>Develop policies and procedures which relate to the management and use of Internet address resources by APNIC, NIRs and ISPs within the Asia Pacific region</a:t>
            </a:r>
          </a:p>
          <a:p>
            <a:r>
              <a:rPr lang="en-AU" dirty="0" smtClean="0"/>
              <a:t>Mailing list</a:t>
            </a:r>
          </a:p>
          <a:p>
            <a:pPr lvl="1"/>
            <a:r>
              <a:rPr lang="en-AU" dirty="0" smtClean="0"/>
              <a:t>sig-policy@apnic.net</a:t>
            </a:r>
          </a:p>
          <a:p>
            <a:r>
              <a:rPr lang="en-AU" dirty="0" smtClean="0"/>
              <a:t>Web address</a:t>
            </a:r>
          </a:p>
          <a:p>
            <a:pPr lvl="1"/>
            <a:r>
              <a:rPr lang="en-AU" dirty="0"/>
              <a:t>http://</a:t>
            </a:r>
            <a:r>
              <a:rPr lang="en-AU" dirty="0" err="1"/>
              <a:t>www.apnic.net</a:t>
            </a:r>
            <a:r>
              <a:rPr lang="en-AU" dirty="0"/>
              <a:t>/policy-sig</a:t>
            </a:r>
            <a:endParaRPr lang="en-AU" dirty="0" smtClean="0"/>
          </a:p>
          <a:p>
            <a:pPr lvl="1"/>
            <a:endParaRPr lang="en-AU" dirty="0"/>
          </a:p>
        </p:txBody>
      </p:sp>
    </p:spTree>
    <p:extLst>
      <p:ext uri="{BB962C8B-B14F-4D97-AF65-F5344CB8AC3E}">
        <p14:creationId xmlns:p14="http://schemas.microsoft.com/office/powerpoint/2010/main" val="15802163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Arial" charset="0"/>
                <a:ea typeface="MS Gothic" charset="0"/>
                <a:cs typeface="MS Gothic" charset="0"/>
              </a:rPr>
              <a:t>Policy Principals</a:t>
            </a:r>
          </a:p>
        </p:txBody>
      </p:sp>
      <p:sp>
        <p:nvSpPr>
          <p:cNvPr id="19459" name="Content Placeholder 2"/>
          <p:cNvSpPr>
            <a:spLocks noGrp="1"/>
          </p:cNvSpPr>
          <p:nvPr>
            <p:ph idx="1"/>
          </p:nvPr>
        </p:nvSpPr>
        <p:spPr/>
        <p:txBody>
          <a:bodyPr/>
          <a:lstStyle/>
          <a:p>
            <a:r>
              <a:rPr lang="en-US" dirty="0" smtClean="0">
                <a:latin typeface="Arial" charset="0"/>
                <a:ea typeface="MS Gothic" charset="0"/>
                <a:cs typeface="MS Gothic" charset="0"/>
              </a:rPr>
              <a:t>APNIC Policy </a:t>
            </a:r>
            <a:r>
              <a:rPr lang="en-US" dirty="0">
                <a:latin typeface="Arial" charset="0"/>
                <a:ea typeface="MS Gothic" charset="0"/>
                <a:cs typeface="MS Gothic" charset="0"/>
              </a:rPr>
              <a:t>Development </a:t>
            </a:r>
            <a:r>
              <a:rPr lang="en-US" dirty="0" smtClean="0">
                <a:latin typeface="Arial" charset="0"/>
                <a:ea typeface="MS Gothic" charset="0"/>
                <a:cs typeface="MS Gothic" charset="0"/>
              </a:rPr>
              <a:t>is: </a:t>
            </a:r>
            <a:endParaRPr lang="en-US" dirty="0">
              <a:latin typeface="Arial" charset="0"/>
              <a:ea typeface="MS Gothic" charset="0"/>
              <a:cs typeface="MS Gothic" charset="0"/>
            </a:endParaRPr>
          </a:p>
          <a:p>
            <a:pPr lvl="1"/>
            <a:r>
              <a:rPr lang="en-US" dirty="0">
                <a:latin typeface="Arial" charset="0"/>
                <a:ea typeface="MS Gothic" charset="0"/>
                <a:cs typeface="MS Gothic" charset="0"/>
              </a:rPr>
              <a:t>Open</a:t>
            </a:r>
          </a:p>
          <a:p>
            <a:pPr lvl="1"/>
            <a:r>
              <a:rPr lang="en-US" dirty="0">
                <a:latin typeface="Arial" charset="0"/>
                <a:ea typeface="MS Gothic" charset="0"/>
                <a:cs typeface="MS Gothic" charset="0"/>
              </a:rPr>
              <a:t>Transparent</a:t>
            </a:r>
          </a:p>
          <a:p>
            <a:pPr lvl="1"/>
            <a:r>
              <a:rPr lang="en-US" dirty="0">
                <a:latin typeface="Arial" charset="0"/>
                <a:ea typeface="MS Gothic" charset="0"/>
                <a:cs typeface="MS Gothic" charset="0"/>
              </a:rPr>
              <a:t>Bottom </a:t>
            </a:r>
            <a:r>
              <a:rPr lang="en-US" dirty="0" smtClean="0">
                <a:latin typeface="Arial" charset="0"/>
                <a:ea typeface="MS Gothic" charset="0"/>
                <a:cs typeface="MS Gothic" charset="0"/>
              </a:rPr>
              <a:t>Up</a:t>
            </a:r>
            <a:endParaRPr lang="en-GB" dirty="0">
              <a:solidFill>
                <a:srgbClr val="262699"/>
              </a:solidFill>
              <a:latin typeface="Arial" charset="0"/>
              <a:ea typeface="MS Gothic" charset="0"/>
              <a:cs typeface="MS Gothic" charset="0"/>
            </a:endParaRPr>
          </a:p>
        </p:txBody>
      </p:sp>
    </p:spTree>
    <p:extLst>
      <p:ext uri="{BB962C8B-B14F-4D97-AF65-F5344CB8AC3E}">
        <p14:creationId xmlns:p14="http://schemas.microsoft.com/office/powerpoint/2010/main" val="40902572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Arial" charset="0"/>
                <a:ea typeface="MS Gothic" charset="0"/>
                <a:cs typeface="MS Gothic" charset="0"/>
              </a:rPr>
              <a:t>Open</a:t>
            </a:r>
          </a:p>
        </p:txBody>
      </p:sp>
      <p:sp>
        <p:nvSpPr>
          <p:cNvPr id="31747" name="Content Placeholder 2"/>
          <p:cNvSpPr>
            <a:spLocks noGrp="1"/>
          </p:cNvSpPr>
          <p:nvPr>
            <p:ph idx="1"/>
          </p:nvPr>
        </p:nvSpPr>
        <p:spPr/>
        <p:txBody>
          <a:bodyPr/>
          <a:lstStyle/>
          <a:p>
            <a:r>
              <a:rPr lang="en-US" dirty="0">
                <a:latin typeface="Arial" charset="0"/>
                <a:ea typeface="MS Gothic" charset="0"/>
                <a:cs typeface="MS Gothic" charset="0"/>
              </a:rPr>
              <a:t>Anyone can propose policies</a:t>
            </a:r>
          </a:p>
          <a:p>
            <a:r>
              <a:rPr lang="en-US" dirty="0">
                <a:latin typeface="Arial" charset="0"/>
                <a:ea typeface="MS Gothic" charset="0"/>
                <a:cs typeface="MS Gothic" charset="0"/>
              </a:rPr>
              <a:t>Everyone can discuss policy proposals</a:t>
            </a:r>
          </a:p>
          <a:p>
            <a:r>
              <a:rPr lang="en-US" dirty="0">
                <a:latin typeface="Arial" charset="0"/>
                <a:ea typeface="MS Gothic" charset="0"/>
                <a:cs typeface="MS Gothic" charset="0"/>
              </a:rPr>
              <a:t>Adoption is based on community consensus</a:t>
            </a:r>
          </a:p>
          <a:p>
            <a:pPr lvl="1"/>
            <a:r>
              <a:rPr lang="en-US" dirty="0">
                <a:latin typeface="Arial" charset="0"/>
                <a:ea typeface="MS Gothic" charset="0"/>
                <a:cs typeface="MS Gothic" charset="0"/>
              </a:rPr>
              <a:t>Consensus is judged by Chairs based on participation from stakeholders</a:t>
            </a:r>
          </a:p>
          <a:p>
            <a:pPr lvl="1"/>
            <a:r>
              <a:rPr lang="en-US" dirty="0">
                <a:latin typeface="Arial" charset="0"/>
                <a:ea typeface="MS Gothic" charset="0"/>
                <a:cs typeface="MS Gothic" charset="0"/>
              </a:rPr>
              <a:t>Stakeholders are viewed as individuals</a:t>
            </a:r>
          </a:p>
          <a:p>
            <a:pPr lvl="2"/>
            <a:r>
              <a:rPr lang="en-US" dirty="0">
                <a:latin typeface="Arial" charset="0"/>
                <a:ea typeface="MS Gothic" charset="0"/>
                <a:cs typeface="MS Gothic" charset="0"/>
              </a:rPr>
              <a:t>Don’t need to be APNIC Members</a:t>
            </a:r>
          </a:p>
          <a:p>
            <a:pPr lvl="2"/>
            <a:r>
              <a:rPr lang="en-US" dirty="0">
                <a:latin typeface="Arial" charset="0"/>
                <a:ea typeface="MS Gothic" charset="0"/>
                <a:cs typeface="MS Gothic" charset="0"/>
              </a:rPr>
              <a:t>Each valued equally – </a:t>
            </a:r>
            <a:r>
              <a:rPr lang="en-US" dirty="0" smtClean="0">
                <a:latin typeface="Arial" charset="0"/>
                <a:ea typeface="MS Gothic" charset="0"/>
                <a:cs typeface="MS Gothic" charset="0"/>
              </a:rPr>
              <a:t>any </a:t>
            </a:r>
            <a:r>
              <a:rPr lang="en-US" dirty="0">
                <a:latin typeface="Arial" charset="0"/>
                <a:ea typeface="MS Gothic" charset="0"/>
                <a:cs typeface="MS Gothic" charset="0"/>
              </a:rPr>
              <a:t>individual’s opinion has the same weight as </a:t>
            </a:r>
            <a:r>
              <a:rPr lang="en-US" dirty="0" smtClean="0">
                <a:latin typeface="Arial" charset="0"/>
                <a:ea typeface="MS Gothic" charset="0"/>
                <a:cs typeface="MS Gothic" charset="0"/>
              </a:rPr>
              <a:t>any other individual regardless of affiliation</a:t>
            </a:r>
            <a:endParaRPr lang="en-US" dirty="0">
              <a:latin typeface="Arial" charset="0"/>
              <a:ea typeface="MS Gothic" charset="0"/>
              <a:cs typeface="MS Gothic" charset="0"/>
            </a:endParaRPr>
          </a:p>
          <a:p>
            <a:endParaRPr lang="en-US" dirty="0">
              <a:latin typeface="Arial" charset="0"/>
              <a:ea typeface="MS Gothic" charset="0"/>
              <a:cs typeface="MS Gothic" charset="0"/>
            </a:endParaRPr>
          </a:p>
        </p:txBody>
      </p:sp>
    </p:spTree>
    <p:extLst>
      <p:ext uri="{BB962C8B-B14F-4D97-AF65-F5344CB8AC3E}">
        <p14:creationId xmlns:p14="http://schemas.microsoft.com/office/powerpoint/2010/main" val="35831122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Arial" charset="0"/>
                <a:ea typeface="MS Gothic" charset="0"/>
                <a:cs typeface="MS Gothic" charset="0"/>
              </a:rPr>
              <a:t>Transparent</a:t>
            </a:r>
          </a:p>
        </p:txBody>
      </p:sp>
      <p:sp>
        <p:nvSpPr>
          <p:cNvPr id="30723" name="Content Placeholder 2"/>
          <p:cNvSpPr>
            <a:spLocks noGrp="1"/>
          </p:cNvSpPr>
          <p:nvPr>
            <p:ph idx="1"/>
          </p:nvPr>
        </p:nvSpPr>
        <p:spPr>
          <a:xfrm>
            <a:off x="456481" y="1604329"/>
            <a:ext cx="8470080" cy="4524955"/>
          </a:xfrm>
        </p:spPr>
        <p:txBody>
          <a:bodyPr/>
          <a:lstStyle/>
          <a:p>
            <a:r>
              <a:rPr lang="en-US">
                <a:latin typeface="Arial" charset="0"/>
                <a:ea typeface="MS Gothic" charset="0"/>
                <a:cs typeface="MS Gothic" charset="0"/>
              </a:rPr>
              <a:t>APNIC publicly documents all policy discussions and decisions</a:t>
            </a:r>
          </a:p>
          <a:p>
            <a:pPr lvl="1"/>
            <a:r>
              <a:rPr lang="en-US">
                <a:latin typeface="Arial" charset="0"/>
                <a:ea typeface="MS Gothic" charset="0"/>
                <a:cs typeface="MS Gothic" charset="0"/>
                <a:hlinkClick r:id="rId2"/>
              </a:rPr>
              <a:t>Mailing list</a:t>
            </a:r>
            <a:r>
              <a:rPr lang="en-US">
                <a:latin typeface="Arial" charset="0"/>
                <a:ea typeface="MS Gothic" charset="0"/>
                <a:cs typeface="MS Gothic" charset="0"/>
              </a:rPr>
              <a:t> </a:t>
            </a:r>
            <a:r>
              <a:rPr lang="en-US" sz="1600">
                <a:latin typeface="Arial" charset="0"/>
                <a:ea typeface="MS Gothic" charset="0"/>
                <a:cs typeface="MS Gothic" charset="0"/>
              </a:rPr>
              <a:t>- </a:t>
            </a:r>
            <a:r>
              <a:rPr lang="en-US" sz="1600">
                <a:latin typeface="Arial" charset="0"/>
                <a:ea typeface="ＭＳ Ｐゴシック" charset="0"/>
                <a:cs typeface="Lucida Grande" charset="0"/>
              </a:rPr>
              <a:t>http://mailman.apnic.net/mailing-lists/sig-policy/index.shtml</a:t>
            </a:r>
            <a:endParaRPr lang="en-US">
              <a:latin typeface="Arial" charset="0"/>
              <a:ea typeface="MS Gothic" charset="0"/>
              <a:cs typeface="MS Gothic" charset="0"/>
            </a:endParaRPr>
          </a:p>
          <a:p>
            <a:pPr lvl="1"/>
            <a:r>
              <a:rPr lang="en-US">
                <a:latin typeface="Arial" charset="0"/>
                <a:ea typeface="MS Gothic" charset="0"/>
                <a:cs typeface="MS Gothic" charset="0"/>
                <a:hlinkClick r:id="rId3"/>
              </a:rPr>
              <a:t>Meeting archive</a:t>
            </a:r>
            <a:r>
              <a:rPr lang="en-US">
                <a:latin typeface="Arial" charset="0"/>
                <a:ea typeface="MS Gothic" charset="0"/>
                <a:cs typeface="MS Gothic" charset="0"/>
              </a:rPr>
              <a:t> </a:t>
            </a:r>
            <a:r>
              <a:rPr lang="en-US" sz="1600">
                <a:latin typeface="Arial" charset="0"/>
                <a:ea typeface="MS Gothic" charset="0"/>
                <a:cs typeface="MS Gothic" charset="0"/>
              </a:rPr>
              <a:t>- </a:t>
            </a:r>
            <a:r>
              <a:rPr lang="en-US" sz="1600">
                <a:latin typeface="Arial" charset="0"/>
                <a:ea typeface="ＭＳ Ｐゴシック" charset="0"/>
                <a:cs typeface="Lucida Grande" charset="0"/>
              </a:rPr>
              <a:t>http://meetings.apnic.net/</a:t>
            </a:r>
            <a:endParaRPr lang="en-US" sz="1600">
              <a:latin typeface="Arial" charset="0"/>
              <a:ea typeface="MS Gothic" charset="0"/>
              <a:cs typeface="MS Gothic" charset="0"/>
            </a:endParaRPr>
          </a:p>
          <a:p>
            <a:pPr lvl="1"/>
            <a:r>
              <a:rPr lang="en-US">
                <a:latin typeface="Arial" charset="0"/>
                <a:ea typeface="MS Gothic" charset="0"/>
                <a:cs typeface="MS Gothic" charset="0"/>
                <a:hlinkClick r:id="rId4"/>
              </a:rPr>
              <a:t>APNIC Website</a:t>
            </a:r>
            <a:r>
              <a:rPr lang="en-US">
                <a:latin typeface="Arial" charset="0"/>
                <a:ea typeface="MS Gothic" charset="0"/>
                <a:cs typeface="MS Gothic" charset="0"/>
              </a:rPr>
              <a:t> </a:t>
            </a:r>
            <a:r>
              <a:rPr lang="en-US" sz="1600">
                <a:latin typeface="Arial" charset="0"/>
                <a:ea typeface="MS Gothic" charset="0"/>
                <a:cs typeface="MS Gothic" charset="0"/>
              </a:rPr>
              <a:t>- </a:t>
            </a:r>
            <a:r>
              <a:rPr lang="en-US" sz="1600">
                <a:latin typeface="Lucida Grande" charset="0"/>
                <a:ea typeface="ＭＳ Ｐゴシック" charset="0"/>
                <a:cs typeface="Lucida Grande" charset="0"/>
              </a:rPr>
              <a:t>http://www.apnic.net/community/policy/proposals</a:t>
            </a:r>
            <a:endParaRPr lang="en-US" sz="1600">
              <a:latin typeface="Arial" charset="0"/>
              <a:ea typeface="MS Gothic" charset="0"/>
              <a:cs typeface="MS Gothic" charset="0"/>
            </a:endParaRPr>
          </a:p>
          <a:p>
            <a:pPr lvl="1"/>
            <a:r>
              <a:rPr lang="en-US">
                <a:latin typeface="Arial" charset="0"/>
                <a:ea typeface="MS Gothic" charset="0"/>
                <a:cs typeface="MS Gothic" charset="0"/>
                <a:hlinkClick r:id="rId5"/>
              </a:rPr>
              <a:t>EC Minutes</a:t>
            </a:r>
            <a:r>
              <a:rPr lang="en-US">
                <a:latin typeface="Arial" charset="0"/>
                <a:ea typeface="MS Gothic" charset="0"/>
                <a:cs typeface="MS Gothic" charset="0"/>
              </a:rPr>
              <a:t> </a:t>
            </a:r>
            <a:r>
              <a:rPr lang="en-US" sz="1600">
                <a:latin typeface="Arial" charset="0"/>
                <a:ea typeface="MS Gothic" charset="0"/>
                <a:cs typeface="MS Gothic" charset="0"/>
              </a:rPr>
              <a:t>- </a:t>
            </a:r>
            <a:r>
              <a:rPr lang="en-US" sz="1600">
                <a:latin typeface="Lucida Grande" charset="0"/>
                <a:ea typeface="ＭＳ Ｐゴシック" charset="0"/>
                <a:cs typeface="Lucida Grande" charset="0"/>
              </a:rPr>
              <a:t>http://www.apnic.net/about-APNIC/organization/structure/apnic-executive-council/ec-minutes</a:t>
            </a:r>
            <a:endParaRPr lang="en-US" sz="1600">
              <a:latin typeface="Arial" charset="0"/>
              <a:ea typeface="MS Gothic" charset="0"/>
              <a:cs typeface="MS Gothic" charset="0"/>
            </a:endParaRPr>
          </a:p>
        </p:txBody>
      </p:sp>
    </p:spTree>
    <p:extLst>
      <p:ext uri="{BB962C8B-B14F-4D97-AF65-F5344CB8AC3E}">
        <p14:creationId xmlns:p14="http://schemas.microsoft.com/office/powerpoint/2010/main" val="38013319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Arial" charset="0"/>
                <a:ea typeface="MS Gothic" charset="0"/>
                <a:cs typeface="MS Gothic" charset="0"/>
              </a:rPr>
              <a:t>Bottom Up</a:t>
            </a:r>
          </a:p>
        </p:txBody>
      </p:sp>
      <p:sp>
        <p:nvSpPr>
          <p:cNvPr id="29699" name="Content Placeholder 2"/>
          <p:cNvSpPr>
            <a:spLocks noGrp="1"/>
          </p:cNvSpPr>
          <p:nvPr>
            <p:ph idx="1"/>
          </p:nvPr>
        </p:nvSpPr>
        <p:spPr/>
        <p:txBody>
          <a:bodyPr/>
          <a:lstStyle/>
          <a:p>
            <a:r>
              <a:rPr lang="en-US" dirty="0">
                <a:latin typeface="Arial" charset="0"/>
                <a:ea typeface="MS Gothic" charset="0"/>
                <a:cs typeface="MS Gothic" charset="0"/>
              </a:rPr>
              <a:t>The Policy Development Process (PDP) and the policies that are the outcome of the PDP are all determined by the community they serve</a:t>
            </a:r>
          </a:p>
          <a:p>
            <a:pPr lvl="2"/>
            <a:r>
              <a:rPr lang="en-US" sz="1500" dirty="0">
                <a:latin typeface="Lucida Grande" charset="0"/>
                <a:ea typeface="ＭＳ Ｐゴシック" charset="0"/>
                <a:cs typeface="Lucida Grande" charset="0"/>
                <a:hlinkClick r:id="rId2"/>
              </a:rPr>
              <a:t>http://www.apnic.net/publications/media-library/documents/policy-development/development-process</a:t>
            </a:r>
            <a:endParaRPr lang="en-US" sz="1500" dirty="0">
              <a:latin typeface="Arial" charset="0"/>
              <a:ea typeface="MS Gothic" charset="0"/>
              <a:cs typeface="MS Gothic" charset="0"/>
            </a:endParaRPr>
          </a:p>
          <a:p>
            <a:r>
              <a:rPr lang="en-US" dirty="0">
                <a:latin typeface="Arial" charset="0"/>
                <a:ea typeface="MS Gothic" charset="0"/>
                <a:cs typeface="MS Gothic" charset="0"/>
              </a:rPr>
              <a:t>This is mandated by ICANN</a:t>
            </a:r>
          </a:p>
          <a:p>
            <a:pPr lvl="1"/>
            <a:r>
              <a:rPr lang="en-US" sz="1600" dirty="0">
                <a:latin typeface="Arial" charset="0"/>
                <a:ea typeface="MS Gothic" charset="0"/>
                <a:cs typeface="MS Gothic" charset="0"/>
              </a:rPr>
              <a:t>clearly document defined procedures for the development of resource management policies </a:t>
            </a:r>
          </a:p>
          <a:p>
            <a:pPr lvl="1"/>
            <a:r>
              <a:rPr lang="en-US" sz="1600" dirty="0">
                <a:latin typeface="Arial" charset="0"/>
                <a:ea typeface="MS Gothic" charset="0"/>
                <a:cs typeface="MS Gothic" charset="0"/>
              </a:rPr>
              <a:t>procedures must be open and transparent, be accessible to all interested parties, and ensure fair representation of all constituencies</a:t>
            </a:r>
          </a:p>
          <a:p>
            <a:pPr lvl="1"/>
            <a:r>
              <a:rPr lang="en-US" sz="1600" dirty="0">
                <a:latin typeface="Arial" charset="0"/>
                <a:ea typeface="MS Gothic" charset="0"/>
                <a:cs typeface="MS Gothic" charset="0"/>
              </a:rPr>
              <a:t>at least one annual policy development meeting that is open and accessible to all interested parties.</a:t>
            </a:r>
          </a:p>
          <a:p>
            <a:pPr lvl="1"/>
            <a:r>
              <a:rPr lang="en-US" sz="1600" dirty="0">
                <a:latin typeface="Arial" charset="0"/>
                <a:ea typeface="MS Gothic" charset="0"/>
                <a:cs typeface="MS Gothic" charset="0"/>
              </a:rPr>
              <a:t>maintain public archived mailing lists to discuss policy development</a:t>
            </a:r>
          </a:p>
        </p:txBody>
      </p:sp>
    </p:spTree>
    <p:extLst>
      <p:ext uri="{BB962C8B-B14F-4D97-AF65-F5344CB8AC3E}">
        <p14:creationId xmlns:p14="http://schemas.microsoft.com/office/powerpoint/2010/main" val="3134855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APNIC PDP</a:t>
            </a:r>
            <a:endParaRPr lang="en-US" dirty="0"/>
          </a:p>
        </p:txBody>
      </p:sp>
      <p:pic>
        <p:nvPicPr>
          <p:cNvPr id="7" name="Content Placeholder 6"/>
          <p:cNvPicPr>
            <a:picLocks noGrp="1" noChangeAspect="1"/>
          </p:cNvPicPr>
          <p:nvPr>
            <p:ph idx="1"/>
          </p:nvPr>
        </p:nvPicPr>
        <p:blipFill>
          <a:blip r:embed="rId2"/>
          <a:srcRect l="-32252" r="-32252"/>
          <a:stretch>
            <a:fillRect/>
          </a:stretch>
        </p:blipFill>
        <p:spPr>
          <a:xfrm>
            <a:off x="406400" y="1340768"/>
            <a:ext cx="8351838" cy="4565650"/>
          </a:xfrm>
        </p:spPr>
      </p:pic>
    </p:spTree>
    <p:extLst>
      <p:ext uri="{BB962C8B-B14F-4D97-AF65-F5344CB8AC3E}">
        <p14:creationId xmlns:p14="http://schemas.microsoft.com/office/powerpoint/2010/main" val="4029528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Steps to Implementation</a:t>
            </a:r>
            <a:endParaRPr lang="en-US" dirty="0"/>
          </a:p>
        </p:txBody>
      </p:sp>
      <p:sp>
        <p:nvSpPr>
          <p:cNvPr id="3" name="Content Placeholder 2"/>
          <p:cNvSpPr>
            <a:spLocks noGrp="1"/>
          </p:cNvSpPr>
          <p:nvPr>
            <p:ph idx="1"/>
          </p:nvPr>
        </p:nvSpPr>
        <p:spPr/>
        <p:txBody>
          <a:bodyPr/>
          <a:lstStyle/>
          <a:p>
            <a:r>
              <a:rPr lang="en-US" dirty="0" smtClean="0"/>
              <a:t>Proposal submission</a:t>
            </a:r>
          </a:p>
          <a:p>
            <a:r>
              <a:rPr lang="en-US" dirty="0" smtClean="0"/>
              <a:t>Mailing list discussion before meeting</a:t>
            </a:r>
          </a:p>
          <a:p>
            <a:r>
              <a:rPr lang="en-US" dirty="0" smtClean="0"/>
              <a:t>Consensus at Policy SIG Meeting</a:t>
            </a:r>
            <a:endParaRPr lang="en-AU" dirty="0" smtClean="0"/>
          </a:p>
          <a:p>
            <a:r>
              <a:rPr lang="en-US" dirty="0" smtClean="0"/>
              <a:t>Consensus at the AMM</a:t>
            </a:r>
            <a:endParaRPr lang="en-AU" dirty="0" smtClean="0"/>
          </a:p>
          <a:p>
            <a:r>
              <a:rPr lang="en-US" dirty="0" smtClean="0"/>
              <a:t>Comment Period to confirm consensus</a:t>
            </a:r>
          </a:p>
          <a:p>
            <a:pPr lvl="1"/>
            <a:r>
              <a:rPr lang="en-US" b="1" u="sng" dirty="0" smtClean="0">
                <a:solidFill>
                  <a:srgbClr val="166813"/>
                </a:solidFill>
              </a:rPr>
              <a:t>Now 4 – 8 weeks</a:t>
            </a:r>
          </a:p>
          <a:p>
            <a:r>
              <a:rPr lang="en-US" dirty="0" smtClean="0"/>
              <a:t>EC endorsement</a:t>
            </a:r>
          </a:p>
          <a:p>
            <a:r>
              <a:rPr lang="en-US" dirty="0" smtClean="0"/>
              <a:t>Editorial Comment period</a:t>
            </a:r>
          </a:p>
          <a:p>
            <a:r>
              <a:rPr lang="en-US" dirty="0" smtClean="0"/>
              <a:t>Implementation</a:t>
            </a:r>
            <a:endParaRPr lang="en-US" dirty="0"/>
          </a:p>
        </p:txBody>
      </p:sp>
    </p:spTree>
    <p:extLst>
      <p:ext uri="{BB962C8B-B14F-4D97-AF65-F5344CB8AC3E}">
        <p14:creationId xmlns:p14="http://schemas.microsoft.com/office/powerpoint/2010/main" val="16200629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Arial" charset="0"/>
                <a:ea typeface="MS Gothic" charset="0"/>
                <a:cs typeface="MS Gothic" charset="0"/>
              </a:rPr>
              <a:t>Participation is the cornerstone</a:t>
            </a:r>
          </a:p>
        </p:txBody>
      </p:sp>
      <p:sp>
        <p:nvSpPr>
          <p:cNvPr id="35843" name="Content Placeholder 2"/>
          <p:cNvSpPr>
            <a:spLocks noGrp="1"/>
          </p:cNvSpPr>
          <p:nvPr>
            <p:ph idx="1"/>
          </p:nvPr>
        </p:nvSpPr>
        <p:spPr/>
        <p:txBody>
          <a:bodyPr/>
          <a:lstStyle/>
          <a:p>
            <a:r>
              <a:rPr lang="en-US">
                <a:latin typeface="Arial" charset="0"/>
                <a:ea typeface="MS Gothic" charset="0"/>
                <a:cs typeface="MS Gothic" charset="0"/>
              </a:rPr>
              <a:t>To operate effectively and meet the needs of the community. Community members need to</a:t>
            </a:r>
          </a:p>
          <a:p>
            <a:pPr lvl="1"/>
            <a:r>
              <a:rPr lang="en-US">
                <a:latin typeface="Arial" charset="0"/>
                <a:ea typeface="MS Gothic" charset="0"/>
                <a:cs typeface="MS Gothic" charset="0"/>
              </a:rPr>
              <a:t>Participate by proposing policy changes</a:t>
            </a:r>
          </a:p>
          <a:p>
            <a:pPr lvl="1"/>
            <a:r>
              <a:rPr lang="en-US">
                <a:latin typeface="Arial" charset="0"/>
                <a:ea typeface="MS Gothic" charset="0"/>
                <a:cs typeface="MS Gothic" charset="0"/>
              </a:rPr>
              <a:t>Participate by following and contributing to policy discussions on mailing lists</a:t>
            </a:r>
          </a:p>
          <a:p>
            <a:pPr lvl="1"/>
            <a:r>
              <a:rPr lang="en-US">
                <a:latin typeface="Arial" charset="0"/>
                <a:ea typeface="MS Gothic" charset="0"/>
                <a:cs typeface="MS Gothic" charset="0"/>
              </a:rPr>
              <a:t>Where possible, attend Policy SIG sessions (Open Policy Meetings) at APNIC Conferences</a:t>
            </a:r>
          </a:p>
          <a:p>
            <a:pPr lvl="2"/>
            <a:r>
              <a:rPr lang="en-US">
                <a:latin typeface="Arial" charset="0"/>
                <a:ea typeface="MS Gothic" charset="0"/>
                <a:cs typeface="MS Gothic" charset="0"/>
              </a:rPr>
              <a:t>Or participate via webcasting and online chat</a:t>
            </a:r>
          </a:p>
        </p:txBody>
      </p:sp>
    </p:spTree>
    <p:extLst>
      <p:ext uri="{BB962C8B-B14F-4D97-AF65-F5344CB8AC3E}">
        <p14:creationId xmlns:p14="http://schemas.microsoft.com/office/powerpoint/2010/main" val="38392552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Consensus Decision Making</a:t>
            </a:r>
            <a:endParaRPr lang="en-US" dirty="0"/>
          </a:p>
        </p:txBody>
      </p:sp>
      <p:sp>
        <p:nvSpPr>
          <p:cNvPr id="3" name="Content Placeholder 2"/>
          <p:cNvSpPr>
            <a:spLocks noGrp="1"/>
          </p:cNvSpPr>
          <p:nvPr>
            <p:ph idx="1"/>
          </p:nvPr>
        </p:nvSpPr>
        <p:spPr/>
        <p:txBody>
          <a:bodyPr>
            <a:normAutofit/>
          </a:bodyPr>
          <a:lstStyle/>
          <a:p>
            <a:pPr lvl="0"/>
            <a:r>
              <a:rPr lang="en-US" dirty="0" smtClean="0"/>
              <a:t>Consensus = “general agreement” taking into consideration comments on the mailing list and at the meeting.</a:t>
            </a:r>
          </a:p>
          <a:p>
            <a:pPr lvl="0"/>
            <a:r>
              <a:rPr lang="en-US" dirty="0" smtClean="0"/>
              <a:t>Show of hands is a way of “broadly gauging opinion”</a:t>
            </a:r>
            <a:endParaRPr lang="en-AU" dirty="0" smtClean="0"/>
          </a:p>
          <a:p>
            <a:r>
              <a:rPr lang="en-AU" dirty="0"/>
              <a:t>Comments via </a:t>
            </a:r>
            <a:r>
              <a:rPr lang="en-AU" dirty="0" smtClean="0"/>
              <a:t>Remote Participation are welcome</a:t>
            </a:r>
            <a:endParaRPr lang="en-US" dirty="0" smtClean="0"/>
          </a:p>
          <a:p>
            <a:r>
              <a:rPr lang="en-US" dirty="0" smtClean="0"/>
              <a:t>Example definitions from Tao of IETF:</a:t>
            </a:r>
          </a:p>
          <a:p>
            <a:pPr lvl="1"/>
            <a:r>
              <a:rPr lang="en-US" dirty="0" smtClean="0"/>
              <a:t>a very large majority of those who care must agree</a:t>
            </a:r>
          </a:p>
          <a:p>
            <a:pPr lvl="1"/>
            <a:r>
              <a:rPr lang="en-US" dirty="0" smtClean="0"/>
              <a:t>strongly held objections must be debated until most people are satisfied that these objections are wrong</a:t>
            </a:r>
          </a:p>
          <a:p>
            <a:pPr lvl="1"/>
            <a:endParaRPr lang="en-US" dirty="0" smtClean="0"/>
          </a:p>
          <a:p>
            <a:pPr lvl="1">
              <a:buNone/>
            </a:pPr>
            <a:endParaRPr lang="en-US" dirty="0" smtClean="0"/>
          </a:p>
          <a:p>
            <a:pPr lvl="1"/>
            <a:endParaRPr lang="en-AU" dirty="0" smtClean="0"/>
          </a:p>
          <a:p>
            <a:endParaRPr lang="en-US" dirty="0"/>
          </a:p>
        </p:txBody>
      </p:sp>
    </p:spTree>
    <p:extLst>
      <p:ext uri="{BB962C8B-B14F-4D97-AF65-F5344CB8AC3E}">
        <p14:creationId xmlns:p14="http://schemas.microsoft.com/office/powerpoint/2010/main" val="798710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AU" altLang="ko-KR">
                <a:latin typeface="Arial" charset="0"/>
                <a:ea typeface="Gulim" charset="0"/>
                <a:cs typeface="Gulim" charset="0"/>
              </a:rPr>
              <a:t>Where are the RIR Regions?</a:t>
            </a:r>
            <a:endParaRPr lang="en-AU" altLang="ko-KR">
              <a:solidFill>
                <a:schemeClr val="accent1"/>
              </a:solidFill>
              <a:latin typeface="Arial" charset="0"/>
              <a:ea typeface="Gulim" charset="0"/>
              <a:cs typeface="Gulim" charset="0"/>
            </a:endParaRPr>
          </a:p>
        </p:txBody>
      </p:sp>
      <p:pic>
        <p:nvPicPr>
          <p:cNvPr id="21507" name="Picture 4" descr="R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626" b="-2626"/>
          <a:stretch>
            <a:fillRect/>
          </a:stretch>
        </p:blipFill>
        <p:spPr/>
      </p:pic>
    </p:spTree>
    <p:extLst>
      <p:ext uri="{BB962C8B-B14F-4D97-AF65-F5344CB8AC3E}">
        <p14:creationId xmlns:p14="http://schemas.microsoft.com/office/powerpoint/2010/main" val="1635106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AU" dirty="0"/>
              <a:t>Consensus Decision Making</a:t>
            </a:r>
          </a:p>
        </p:txBody>
      </p:sp>
      <p:sp>
        <p:nvSpPr>
          <p:cNvPr id="3" name="Content Placeholder 2"/>
          <p:cNvSpPr>
            <a:spLocks noGrp="1"/>
          </p:cNvSpPr>
          <p:nvPr>
            <p:ph idx="1"/>
          </p:nvPr>
        </p:nvSpPr>
        <p:spPr/>
        <p:txBody>
          <a:bodyPr/>
          <a:lstStyle/>
          <a:p>
            <a:r>
              <a:rPr lang="en-US" dirty="0"/>
              <a:t>Minor Objections</a:t>
            </a:r>
          </a:p>
          <a:p>
            <a:pPr lvl="1"/>
            <a:r>
              <a:rPr lang="en-US" dirty="0"/>
              <a:t>some problems may occur for some members of the group</a:t>
            </a:r>
          </a:p>
          <a:p>
            <a:r>
              <a:rPr lang="en-US" dirty="0"/>
              <a:t>Major Objections</a:t>
            </a:r>
          </a:p>
          <a:p>
            <a:pPr lvl="1"/>
            <a:r>
              <a:rPr lang="en-US" dirty="0"/>
              <a:t>major problems will occur for parts of the community</a:t>
            </a:r>
          </a:p>
          <a:p>
            <a:pPr lvl="0"/>
            <a:r>
              <a:rPr lang="en-US" dirty="0"/>
              <a:t>Participants should “work together” to resolve </a:t>
            </a:r>
            <a:endParaRPr lang="en-AU" dirty="0"/>
          </a:p>
          <a:p>
            <a:endParaRPr lang="en-US" dirty="0"/>
          </a:p>
        </p:txBody>
      </p:sp>
    </p:spTree>
    <p:extLst>
      <p:ext uri="{BB962C8B-B14F-4D97-AF65-F5344CB8AC3E}">
        <p14:creationId xmlns:p14="http://schemas.microsoft.com/office/powerpoint/2010/main" val="4609118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of Electronic </a:t>
            </a:r>
            <a:r>
              <a:rPr lang="en-US" dirty="0"/>
              <a:t>Consensus </a:t>
            </a:r>
            <a:r>
              <a:rPr lang="en-US" dirty="0" smtClean="0"/>
              <a:t>tool</a:t>
            </a:r>
            <a:endParaRPr lang="en-US" dirty="0"/>
          </a:p>
        </p:txBody>
      </p:sp>
      <p:pic>
        <p:nvPicPr>
          <p:cNvPr id="4" name="Content Placeholder 3"/>
          <p:cNvPicPr>
            <a:picLocks noGrp="1" noChangeAspect="1"/>
          </p:cNvPicPr>
          <p:nvPr>
            <p:ph idx="1"/>
          </p:nvPr>
        </p:nvPicPr>
        <p:blipFill>
          <a:blip r:embed="rId2"/>
          <a:srcRect l="-36225" r="-36225"/>
          <a:stretch>
            <a:fillRect/>
          </a:stretch>
        </p:blipFill>
        <p:spPr>
          <a:xfrm>
            <a:off x="406400" y="1600200"/>
            <a:ext cx="8351838" cy="4565650"/>
          </a:xfrm>
        </p:spPr>
      </p:pic>
    </p:spTree>
    <p:extLst>
      <p:ext uri="{BB962C8B-B14F-4D97-AF65-F5344CB8AC3E}">
        <p14:creationId xmlns:p14="http://schemas.microsoft.com/office/powerpoint/2010/main" val="3552478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Who’s Who?</a:t>
            </a:r>
            <a:endParaRPr lang="en-US" dirty="0"/>
          </a:p>
        </p:txBody>
      </p:sp>
      <p:sp>
        <p:nvSpPr>
          <p:cNvPr id="5" name="Content Placeholder 4"/>
          <p:cNvSpPr>
            <a:spLocks noGrp="1"/>
          </p:cNvSpPr>
          <p:nvPr>
            <p:ph idx="1"/>
          </p:nvPr>
        </p:nvSpPr>
        <p:spPr/>
        <p:txBody>
          <a:bodyPr/>
          <a:lstStyle/>
          <a:p>
            <a:pPr marL="0" indent="0">
              <a:buNone/>
            </a:pPr>
            <a:r>
              <a:rPr lang="en-US" b="1" dirty="0" smtClean="0"/>
              <a:t>APNIC Policy SIG Chairs</a:t>
            </a:r>
          </a:p>
          <a:p>
            <a:r>
              <a:rPr lang="en-US" dirty="0" smtClean="0"/>
              <a:t>Andy Linton - APNIC </a:t>
            </a:r>
            <a:r>
              <a:rPr lang="en-US" dirty="0"/>
              <a:t>Policy SIG Chair</a:t>
            </a:r>
          </a:p>
          <a:p>
            <a:r>
              <a:rPr lang="en-US" dirty="0"/>
              <a:t>Masato </a:t>
            </a:r>
            <a:r>
              <a:rPr lang="en-US" dirty="0" err="1" smtClean="0"/>
              <a:t>Yamanishi</a:t>
            </a:r>
            <a:r>
              <a:rPr lang="en-US" dirty="0" smtClean="0"/>
              <a:t> - APNIC </a:t>
            </a:r>
            <a:r>
              <a:rPr lang="en-US" dirty="0"/>
              <a:t>Policy SIG Co-Chair</a:t>
            </a:r>
          </a:p>
          <a:p>
            <a:pPr marL="0" indent="0">
              <a:buNone/>
            </a:pPr>
            <a:endParaRPr lang="en-US" b="1" dirty="0"/>
          </a:p>
          <a:p>
            <a:pPr marL="0" indent="0">
              <a:buNone/>
            </a:pPr>
            <a:r>
              <a:rPr lang="en-US" b="1" dirty="0" smtClean="0"/>
              <a:t>NRO NC / ASO AC</a:t>
            </a:r>
          </a:p>
          <a:p>
            <a:r>
              <a:rPr lang="en-US" dirty="0" err="1"/>
              <a:t>Aftab</a:t>
            </a:r>
            <a:r>
              <a:rPr lang="en-US" dirty="0"/>
              <a:t> </a:t>
            </a:r>
            <a:r>
              <a:rPr lang="en-US" dirty="0" err="1"/>
              <a:t>Siddiqui</a:t>
            </a:r>
            <a:endParaRPr lang="en-US" dirty="0"/>
          </a:p>
          <a:p>
            <a:r>
              <a:rPr lang="en-US" dirty="0" smtClean="0"/>
              <a:t>Naresh </a:t>
            </a:r>
            <a:r>
              <a:rPr lang="en-US" dirty="0"/>
              <a:t>Ajwani </a:t>
            </a:r>
            <a:r>
              <a:rPr lang="en-US" dirty="0" smtClean="0"/>
              <a:t>(seat up for election at APNIC 38)</a:t>
            </a:r>
          </a:p>
          <a:p>
            <a:r>
              <a:rPr lang="en-US" dirty="0" smtClean="0"/>
              <a:t>Tomohiro </a:t>
            </a:r>
            <a:r>
              <a:rPr lang="en-US" dirty="0"/>
              <a:t>Fujisaki </a:t>
            </a:r>
            <a:endParaRPr lang="en-US" dirty="0" smtClean="0"/>
          </a:p>
        </p:txBody>
      </p:sp>
      <p:sp>
        <p:nvSpPr>
          <p:cNvPr id="8" name="TextBox 7"/>
          <p:cNvSpPr txBox="1"/>
          <p:nvPr/>
        </p:nvSpPr>
        <p:spPr>
          <a:xfrm>
            <a:off x="395536" y="3645024"/>
            <a:ext cx="184666" cy="369332"/>
          </a:xfrm>
          <a:prstGeom prst="rect">
            <a:avLst/>
          </a:prstGeom>
          <a:noFill/>
        </p:spPr>
        <p:txBody>
          <a:bodyPr wrap="none" rtlCol="0">
            <a:spAutoFit/>
          </a:bodyPr>
          <a:lstStyle/>
          <a:p>
            <a:endParaRPr lang="en-US" dirty="0"/>
          </a:p>
        </p:txBody>
      </p:sp>
      <p:sp>
        <p:nvSpPr>
          <p:cNvPr id="9" name="TextBox 8"/>
          <p:cNvSpPr txBox="1"/>
          <p:nvPr/>
        </p:nvSpPr>
        <p:spPr>
          <a:xfrm>
            <a:off x="4572000" y="364502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78896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6000" y="764705"/>
            <a:ext cx="8568488" cy="2160239"/>
          </a:xfrm>
        </p:spPr>
        <p:txBody>
          <a:bodyPr>
            <a:normAutofit/>
          </a:bodyPr>
          <a:lstStyle/>
          <a:p>
            <a:r>
              <a:rPr lang="en-AU" dirty="0" smtClean="0"/>
              <a:t>APNIC Policies</a:t>
            </a:r>
            <a:endParaRPr lang="en-AU" dirty="0"/>
          </a:p>
        </p:txBody>
      </p:sp>
    </p:spTree>
    <p:extLst>
      <p:ext uri="{BB962C8B-B14F-4D97-AF65-F5344CB8AC3E}">
        <p14:creationId xmlns:p14="http://schemas.microsoft.com/office/powerpoint/2010/main" val="4930165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References</a:t>
            </a:r>
            <a:endParaRPr lang="en-US" dirty="0"/>
          </a:p>
        </p:txBody>
      </p:sp>
      <p:sp>
        <p:nvSpPr>
          <p:cNvPr id="65539" name="Content Placeholder 2"/>
          <p:cNvSpPr>
            <a:spLocks noGrp="1"/>
          </p:cNvSpPr>
          <p:nvPr>
            <p:ph idx="1"/>
          </p:nvPr>
        </p:nvSpPr>
        <p:spPr/>
        <p:txBody>
          <a:bodyPr/>
          <a:lstStyle/>
          <a:p>
            <a:r>
              <a:rPr lang="en-US" dirty="0" smtClean="0"/>
              <a:t>Resource Policies</a:t>
            </a:r>
          </a:p>
          <a:p>
            <a:pPr lvl="1"/>
            <a:r>
              <a:rPr lang="en-AU" dirty="0" smtClean="0"/>
              <a:t>http://</a:t>
            </a:r>
            <a:r>
              <a:rPr lang="en-AU" dirty="0" err="1" smtClean="0"/>
              <a:t>www.apnic.net</a:t>
            </a:r>
            <a:r>
              <a:rPr lang="en-AU" dirty="0" smtClean="0"/>
              <a:t>/community/policy/current</a:t>
            </a:r>
          </a:p>
          <a:p>
            <a:r>
              <a:rPr lang="en-AU" dirty="0" smtClean="0"/>
              <a:t>Corporate Documents &amp; Guidelines</a:t>
            </a:r>
          </a:p>
          <a:p>
            <a:pPr lvl="1"/>
            <a:r>
              <a:rPr lang="en-AU" dirty="0" smtClean="0"/>
              <a:t>http://</a:t>
            </a:r>
            <a:r>
              <a:rPr lang="en-AU" dirty="0" err="1" smtClean="0"/>
              <a:t>www.apnic.net</a:t>
            </a:r>
            <a:r>
              <a:rPr lang="en-AU" dirty="0" smtClean="0"/>
              <a:t>/publications/media-library/documents</a:t>
            </a:r>
          </a:p>
          <a:p>
            <a:pPr lvl="1"/>
            <a:endParaRPr lang="en-US" dirty="0" smtClean="0"/>
          </a:p>
        </p:txBody>
      </p:sp>
    </p:spTree>
    <p:extLst>
      <p:ext uri="{BB962C8B-B14F-4D97-AF65-F5344CB8AC3E}">
        <p14:creationId xmlns:p14="http://schemas.microsoft.com/office/powerpoint/2010/main" val="1501742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Internet Resource Management Goals</a:t>
            </a:r>
            <a:endParaRPr lang="en-US" dirty="0"/>
          </a:p>
        </p:txBody>
      </p:sp>
      <p:sp>
        <p:nvSpPr>
          <p:cNvPr id="33795" name="Content Placeholder 6"/>
          <p:cNvSpPr>
            <a:spLocks noGrp="1"/>
          </p:cNvSpPr>
          <p:nvPr>
            <p:ph idx="1"/>
          </p:nvPr>
        </p:nvSpPr>
        <p:spPr/>
        <p:txBody>
          <a:bodyPr>
            <a:normAutofit fontScale="70000" lnSpcReduction="20000"/>
          </a:bodyPr>
          <a:lstStyle/>
          <a:p>
            <a:r>
              <a:rPr lang="en-US" dirty="0" smtClean="0"/>
              <a:t>Uniqueness</a:t>
            </a:r>
          </a:p>
          <a:p>
            <a:pPr lvl="1"/>
            <a:r>
              <a:rPr lang="en-US" dirty="0" smtClean="0"/>
              <a:t>Public IP addresses must be globally unique</a:t>
            </a:r>
          </a:p>
          <a:p>
            <a:r>
              <a:rPr lang="en-US" dirty="0" smtClean="0"/>
              <a:t>Registration</a:t>
            </a:r>
          </a:p>
          <a:p>
            <a:pPr lvl="1"/>
            <a:r>
              <a:rPr lang="en-US" dirty="0" smtClean="0"/>
              <a:t>Ensure uniqueness</a:t>
            </a:r>
          </a:p>
          <a:p>
            <a:pPr lvl="1"/>
            <a:r>
              <a:rPr lang="en-US" dirty="0" smtClean="0"/>
              <a:t>Facilitate trouble shooting</a:t>
            </a:r>
          </a:p>
          <a:p>
            <a:r>
              <a:rPr lang="en-US" dirty="0" smtClean="0"/>
              <a:t>Aggregation</a:t>
            </a:r>
          </a:p>
          <a:p>
            <a:pPr lvl="1"/>
            <a:r>
              <a:rPr lang="en-US" dirty="0" smtClean="0"/>
              <a:t>Limit routing table growth</a:t>
            </a:r>
          </a:p>
          <a:p>
            <a:pPr lvl="1"/>
            <a:r>
              <a:rPr lang="en-US" dirty="0" smtClean="0"/>
              <a:t>Support provider-based routing</a:t>
            </a:r>
          </a:p>
          <a:p>
            <a:r>
              <a:rPr lang="en-US" dirty="0" smtClean="0"/>
              <a:t>No guarantee of contiguous delegations</a:t>
            </a:r>
          </a:p>
          <a:p>
            <a:r>
              <a:rPr lang="en-US" dirty="0" smtClean="0"/>
              <a:t>Conservation</a:t>
            </a:r>
          </a:p>
          <a:p>
            <a:pPr lvl="1"/>
            <a:r>
              <a:rPr lang="en-US" dirty="0" smtClean="0"/>
              <a:t>Efficient use of resources</a:t>
            </a:r>
          </a:p>
          <a:p>
            <a:pPr lvl="1"/>
            <a:r>
              <a:rPr lang="en-US" dirty="0" smtClean="0"/>
              <a:t>Based on demonstrated need</a:t>
            </a:r>
          </a:p>
          <a:p>
            <a:r>
              <a:rPr lang="en-US" dirty="0" smtClean="0"/>
              <a:t>Fairness</a:t>
            </a:r>
          </a:p>
          <a:p>
            <a:r>
              <a:rPr lang="en-US" dirty="0" smtClean="0"/>
              <a:t>Minimized Overhead</a:t>
            </a:r>
          </a:p>
          <a:p>
            <a:r>
              <a:rPr lang="en-US" dirty="0" smtClean="0"/>
              <a:t>Conflict of goals</a:t>
            </a:r>
            <a:endParaRPr lang="en-US" dirty="0"/>
          </a:p>
        </p:txBody>
      </p:sp>
    </p:spTree>
    <p:extLst>
      <p:ext uri="{BB962C8B-B14F-4D97-AF65-F5344CB8AC3E}">
        <p14:creationId xmlns:p14="http://schemas.microsoft.com/office/powerpoint/2010/main" val="114041708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 Policies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 addition to Bylaws, Member Agreements and other corporate </a:t>
            </a:r>
            <a:r>
              <a:rPr lang="en-US" dirty="0" smtClean="0"/>
              <a:t>documents, and guidelines</a:t>
            </a:r>
            <a:endParaRPr lang="en-US" dirty="0"/>
          </a:p>
          <a:p>
            <a:r>
              <a:rPr lang="en-US" dirty="0" smtClean="0"/>
              <a:t>PDP Policies</a:t>
            </a:r>
          </a:p>
          <a:p>
            <a:pPr lvl="1"/>
            <a:r>
              <a:rPr lang="en-US" dirty="0" smtClean="0"/>
              <a:t>Policy </a:t>
            </a:r>
            <a:r>
              <a:rPr lang="en-US" dirty="0"/>
              <a:t>development process</a:t>
            </a:r>
          </a:p>
          <a:p>
            <a:pPr lvl="1"/>
            <a:r>
              <a:rPr lang="en-US" dirty="0"/>
              <a:t>Document editorial policy</a:t>
            </a:r>
          </a:p>
          <a:p>
            <a:r>
              <a:rPr lang="en-US" dirty="0" smtClean="0"/>
              <a:t>Resource Policies</a:t>
            </a:r>
          </a:p>
          <a:p>
            <a:pPr lvl="1"/>
            <a:r>
              <a:rPr lang="en-US" dirty="0" smtClean="0"/>
              <a:t>Policy </a:t>
            </a:r>
            <a:r>
              <a:rPr lang="en-US" dirty="0"/>
              <a:t>environment for Internet number resource distribution in the Asia Pacific</a:t>
            </a:r>
          </a:p>
          <a:p>
            <a:pPr lvl="1"/>
            <a:r>
              <a:rPr lang="en-US" dirty="0"/>
              <a:t>Policies for IPv4 address space management in the Asia Pacific region</a:t>
            </a:r>
          </a:p>
          <a:p>
            <a:pPr lvl="1"/>
            <a:r>
              <a:rPr lang="en-US" dirty="0"/>
              <a:t>IPv6 address allocation and assignment policy</a:t>
            </a:r>
          </a:p>
          <a:p>
            <a:pPr lvl="1"/>
            <a:r>
              <a:rPr lang="en-US" dirty="0"/>
              <a:t>Experimental allocations policy</a:t>
            </a:r>
          </a:p>
          <a:p>
            <a:pPr lvl="1"/>
            <a:r>
              <a:rPr lang="en-US" dirty="0"/>
              <a:t>Policies for Autonomous System number management in the Asia Pacific region</a:t>
            </a:r>
          </a:p>
          <a:p>
            <a:pPr lvl="1"/>
            <a:r>
              <a:rPr lang="en-US" dirty="0"/>
              <a:t>APNIC transfer, merger, acquisition, and takeover policy</a:t>
            </a:r>
          </a:p>
          <a:p>
            <a:pPr lvl="1"/>
            <a:r>
              <a:rPr lang="en-US" dirty="0"/>
              <a:t>Policies for historical Internet resources in the APNIC </a:t>
            </a:r>
            <a:r>
              <a:rPr lang="en-US" dirty="0" err="1"/>
              <a:t>Whois</a:t>
            </a:r>
            <a:r>
              <a:rPr lang="en-US" dirty="0"/>
              <a:t> Database</a:t>
            </a:r>
          </a:p>
          <a:p>
            <a:r>
              <a:rPr lang="en-US" dirty="0" smtClean="0"/>
              <a:t>NIR Policies</a:t>
            </a:r>
          </a:p>
          <a:p>
            <a:pPr lvl="1"/>
            <a:r>
              <a:rPr lang="en-US" dirty="0" smtClean="0"/>
              <a:t>Operational </a:t>
            </a:r>
            <a:r>
              <a:rPr lang="en-US" dirty="0"/>
              <a:t>policies for NIRs in the APNIC region</a:t>
            </a:r>
          </a:p>
          <a:p>
            <a:pPr lvl="1"/>
            <a:r>
              <a:rPr lang="en-US" dirty="0"/>
              <a:t>Criteria for the recognition of NIRs in the APNIC </a:t>
            </a:r>
            <a:r>
              <a:rPr lang="en-US" dirty="0" smtClean="0"/>
              <a:t>region</a:t>
            </a:r>
          </a:p>
        </p:txBody>
      </p:sp>
    </p:spTree>
    <p:extLst>
      <p:ext uri="{BB962C8B-B14F-4D97-AF65-F5344CB8AC3E}">
        <p14:creationId xmlns:p14="http://schemas.microsoft.com/office/powerpoint/2010/main" val="2218039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Implemented Proposals</a:t>
            </a:r>
            <a:endParaRPr lang="en-US" dirty="0"/>
          </a:p>
        </p:txBody>
      </p:sp>
      <p:sp>
        <p:nvSpPr>
          <p:cNvPr id="3" name="Content Placeholder 2"/>
          <p:cNvSpPr>
            <a:spLocks noGrp="1"/>
          </p:cNvSpPr>
          <p:nvPr>
            <p:ph idx="1"/>
          </p:nvPr>
        </p:nvSpPr>
        <p:spPr>
          <a:xfrm>
            <a:off x="405880" y="1412776"/>
            <a:ext cx="8352928" cy="4752527"/>
          </a:xfrm>
        </p:spPr>
        <p:txBody>
          <a:bodyPr>
            <a:normAutofit fontScale="47500" lnSpcReduction="20000"/>
          </a:bodyPr>
          <a:lstStyle/>
          <a:p>
            <a:r>
              <a:rPr lang="en-US" dirty="0" smtClean="0"/>
              <a:t>prop</a:t>
            </a:r>
            <a:r>
              <a:rPr lang="en-US" dirty="0"/>
              <a:t>-109 - Allocate 1.0.0.0/24 and 1.1.1.0/24 to APNIC Labs as Research Prefixes</a:t>
            </a:r>
          </a:p>
          <a:p>
            <a:r>
              <a:rPr lang="en-US" dirty="0" smtClean="0"/>
              <a:t>prop</a:t>
            </a:r>
            <a:r>
              <a:rPr lang="en-US" dirty="0"/>
              <a:t>-108 - Suggested changes to the APNIC Policy Development Process</a:t>
            </a:r>
          </a:p>
          <a:p>
            <a:r>
              <a:rPr lang="en-US" dirty="0" smtClean="0"/>
              <a:t>prop</a:t>
            </a:r>
            <a:r>
              <a:rPr lang="en-US" dirty="0"/>
              <a:t>-107 - AS number transfer policy proposal</a:t>
            </a:r>
          </a:p>
          <a:p>
            <a:r>
              <a:rPr lang="en-US" dirty="0" smtClean="0"/>
              <a:t>prop</a:t>
            </a:r>
            <a:r>
              <a:rPr lang="en-US" dirty="0"/>
              <a:t>-105 - Distribution of returned IPv4 address (Modification of prop-088)</a:t>
            </a:r>
          </a:p>
          <a:p>
            <a:r>
              <a:rPr lang="en-US" dirty="0" smtClean="0"/>
              <a:t>prop</a:t>
            </a:r>
            <a:r>
              <a:rPr lang="en-US" dirty="0"/>
              <a:t>-104 - Clarifying demonstrated needs requirement in IPv4 transfer policy</a:t>
            </a:r>
          </a:p>
          <a:p>
            <a:r>
              <a:rPr lang="en-US" dirty="0" smtClean="0"/>
              <a:t>prop</a:t>
            </a:r>
            <a:r>
              <a:rPr lang="en-US" dirty="0"/>
              <a:t>-102 - Sparse allocation guidelines for IPv6 resource allocations</a:t>
            </a:r>
          </a:p>
          <a:p>
            <a:r>
              <a:rPr lang="en-US" dirty="0" smtClean="0"/>
              <a:t>prop</a:t>
            </a:r>
            <a:r>
              <a:rPr lang="en-US" dirty="0"/>
              <a:t>-101 - Removing </a:t>
            </a:r>
            <a:r>
              <a:rPr lang="en-US" dirty="0" err="1"/>
              <a:t>multihoming</a:t>
            </a:r>
            <a:r>
              <a:rPr lang="en-US" dirty="0"/>
              <a:t> requirement for IPv6 portable assignments</a:t>
            </a:r>
          </a:p>
          <a:p>
            <a:r>
              <a:rPr lang="en-US" dirty="0" smtClean="0"/>
              <a:t>prop</a:t>
            </a:r>
            <a:r>
              <a:rPr lang="en-US" dirty="0"/>
              <a:t>-097 - Global policy for post exhaustion IPv4 allocation mechanisms by the IANA</a:t>
            </a:r>
          </a:p>
          <a:p>
            <a:r>
              <a:rPr lang="en-US" dirty="0" smtClean="0"/>
              <a:t>prop</a:t>
            </a:r>
            <a:r>
              <a:rPr lang="en-US" dirty="0"/>
              <a:t>-096 - Maintaining demonstrated needs requirement in transfer policy after the final /8 phase</a:t>
            </a:r>
          </a:p>
          <a:p>
            <a:r>
              <a:rPr lang="en-US" dirty="0" smtClean="0"/>
              <a:t>prop</a:t>
            </a:r>
            <a:r>
              <a:rPr lang="en-US" dirty="0"/>
              <a:t>-095 - Inter-RIR IPv4 address transfer proposal</a:t>
            </a:r>
          </a:p>
          <a:p>
            <a:r>
              <a:rPr lang="en-US" dirty="0" smtClean="0"/>
              <a:t>prop</a:t>
            </a:r>
            <a:r>
              <a:rPr lang="en-US" dirty="0"/>
              <a:t>-094 - Removing renumbering requirement from final /8 policy</a:t>
            </a:r>
          </a:p>
          <a:p>
            <a:r>
              <a:rPr lang="en-US" dirty="0" smtClean="0"/>
              <a:t>prop</a:t>
            </a:r>
            <a:r>
              <a:rPr lang="en-US" dirty="0"/>
              <a:t>-093 - Reducing the minimum delegation size for the final /8 policy</a:t>
            </a:r>
          </a:p>
          <a:p>
            <a:r>
              <a:rPr lang="en-US" dirty="0" smtClean="0"/>
              <a:t>prop</a:t>
            </a:r>
            <a:r>
              <a:rPr lang="en-US" dirty="0"/>
              <a:t>-088 - Distribution of IPv4 addresses once the final /8 period starts</a:t>
            </a:r>
          </a:p>
          <a:p>
            <a:r>
              <a:rPr lang="en-US" dirty="0" smtClean="0"/>
              <a:t>prop</a:t>
            </a:r>
            <a:r>
              <a:rPr lang="en-US" dirty="0"/>
              <a:t>-083 - Alternative criteria for subsequent IPv6 allocations</a:t>
            </a:r>
          </a:p>
          <a:p>
            <a:r>
              <a:rPr lang="en-US" dirty="0" smtClean="0"/>
              <a:t>prop</a:t>
            </a:r>
            <a:r>
              <a:rPr lang="en-US" dirty="0"/>
              <a:t>-082 - Removing aggregation criteria for IPv6 initial allocations</a:t>
            </a:r>
          </a:p>
          <a:p>
            <a:r>
              <a:rPr lang="en-US" dirty="0" smtClean="0"/>
              <a:t>prop</a:t>
            </a:r>
            <a:r>
              <a:rPr lang="en-US" dirty="0"/>
              <a:t>-080 - Removal of IPv4 prefix exchange policy</a:t>
            </a:r>
          </a:p>
          <a:p>
            <a:r>
              <a:rPr lang="en-US" dirty="0" smtClean="0"/>
              <a:t>prop</a:t>
            </a:r>
            <a:r>
              <a:rPr lang="en-US" dirty="0"/>
              <a:t>-079 - Abuse contact information</a:t>
            </a:r>
          </a:p>
        </p:txBody>
      </p:sp>
    </p:spTree>
    <p:extLst>
      <p:ext uri="{BB962C8B-B14F-4D97-AF65-F5344CB8AC3E}">
        <p14:creationId xmlns:p14="http://schemas.microsoft.com/office/powerpoint/2010/main" val="2453110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Proposals at APNIC 38</a:t>
            </a:r>
            <a:endParaRPr lang="en-US" dirty="0"/>
          </a:p>
        </p:txBody>
      </p:sp>
      <p:sp>
        <p:nvSpPr>
          <p:cNvPr id="3" name="Content Placeholder 2"/>
          <p:cNvSpPr>
            <a:spLocks noGrp="1"/>
          </p:cNvSpPr>
          <p:nvPr>
            <p:ph idx="1"/>
          </p:nvPr>
        </p:nvSpPr>
        <p:spPr/>
        <p:txBody>
          <a:bodyPr>
            <a:normAutofit/>
          </a:bodyPr>
          <a:lstStyle/>
          <a:p>
            <a:pPr lvl="0"/>
            <a:r>
              <a:rPr lang="en-AU" dirty="0"/>
              <a:t>prop-</a:t>
            </a:r>
            <a:r>
              <a:rPr lang="en-AU" dirty="0" smtClean="0"/>
              <a:t>111v003: </a:t>
            </a:r>
            <a:r>
              <a:rPr lang="en-AU" dirty="0"/>
              <a:t>Request-based expansion of IPv6 default allocation </a:t>
            </a:r>
            <a:r>
              <a:rPr lang="en-AU" dirty="0" smtClean="0"/>
              <a:t>size</a:t>
            </a:r>
          </a:p>
          <a:p>
            <a:pPr lvl="1"/>
            <a:r>
              <a:rPr lang="en-AU" dirty="0"/>
              <a:t>Proposal did not reach consensus at the </a:t>
            </a:r>
            <a:r>
              <a:rPr lang="en-AU" dirty="0" smtClean="0"/>
              <a:t>Open Policy Meeting during APNIC 37 and </a:t>
            </a:r>
            <a:r>
              <a:rPr lang="en-AU" dirty="0"/>
              <a:t>was returned to the author for further </a:t>
            </a:r>
            <a:r>
              <a:rPr lang="en-AU" dirty="0" smtClean="0"/>
              <a:t>development</a:t>
            </a:r>
          </a:p>
          <a:p>
            <a:r>
              <a:rPr lang="en-AU" dirty="0" smtClean="0"/>
              <a:t>Allows for larger IPv6 allocations</a:t>
            </a:r>
            <a:endParaRPr lang="en-AU" dirty="0"/>
          </a:p>
          <a:p>
            <a:pPr lvl="1"/>
            <a:r>
              <a:rPr lang="en-AU" dirty="0" smtClean="0"/>
              <a:t>Organizations </a:t>
            </a:r>
            <a:r>
              <a:rPr lang="en-AU" dirty="0"/>
              <a:t>that meet the initial allocation criteria </a:t>
            </a:r>
            <a:r>
              <a:rPr lang="en-AU" dirty="0" smtClean="0"/>
              <a:t>can </a:t>
            </a:r>
            <a:r>
              <a:rPr lang="en-AU" dirty="0"/>
              <a:t>receive up to /29 by providing utilization information of the whole address </a:t>
            </a:r>
            <a:r>
              <a:rPr lang="en-AU" dirty="0" smtClean="0"/>
              <a:t>space.</a:t>
            </a:r>
          </a:p>
          <a:p>
            <a:pPr lvl="1"/>
            <a:r>
              <a:rPr lang="en-AU" dirty="0" smtClean="0"/>
              <a:t>Existing </a:t>
            </a:r>
            <a:r>
              <a:rPr lang="en-AU" dirty="0"/>
              <a:t>IPv6 address space holders </a:t>
            </a:r>
            <a:r>
              <a:rPr lang="en-AU" dirty="0" smtClean="0"/>
              <a:t>able </a:t>
            </a:r>
            <a:r>
              <a:rPr lang="en-AU" dirty="0"/>
              <a:t>to request extension of each of these allocations up to a /29 without meeting the utilization rate for subsequent allocation by explaining how the whole address space will be used.</a:t>
            </a:r>
            <a:endParaRPr lang="en-US" dirty="0"/>
          </a:p>
        </p:txBody>
      </p:sp>
      <p:sp>
        <p:nvSpPr>
          <p:cNvPr id="4" name="Slide Number Placeholder 3"/>
          <p:cNvSpPr>
            <a:spLocks noGrp="1"/>
          </p:cNvSpPr>
          <p:nvPr>
            <p:ph type="sldNum" sz="quarter" idx="12"/>
          </p:nvPr>
        </p:nvSpPr>
        <p:spPr/>
        <p:txBody>
          <a:bodyPr/>
          <a:lstStyle/>
          <a:p>
            <a:fld id="{38B2A337-2C29-4402-A0A2-E290C184D5D3}" type="slidenum">
              <a:rPr lang="en-AU" smtClean="0"/>
              <a:t>48</a:t>
            </a:fld>
            <a:endParaRPr lang="en-AU"/>
          </a:p>
        </p:txBody>
      </p:sp>
    </p:spTree>
    <p:extLst>
      <p:ext uri="{BB962C8B-B14F-4D97-AF65-F5344CB8AC3E}">
        <p14:creationId xmlns:p14="http://schemas.microsoft.com/office/powerpoint/2010/main" val="282373331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APNIC Regional Meetings (ARM)</a:t>
            </a:r>
            <a:endParaRPr lang="en-US" dirty="0"/>
          </a:p>
        </p:txBody>
      </p:sp>
      <p:sp>
        <p:nvSpPr>
          <p:cNvPr id="3" name="Content Placeholder 2"/>
          <p:cNvSpPr>
            <a:spLocks noGrp="1"/>
          </p:cNvSpPr>
          <p:nvPr>
            <p:ph sz="half" idx="1"/>
          </p:nvPr>
        </p:nvSpPr>
        <p:spPr/>
        <p:txBody>
          <a:bodyPr/>
          <a:lstStyle/>
          <a:p>
            <a:r>
              <a:rPr lang="en-GB" smtClean="0"/>
              <a:t>Free one-day events </a:t>
            </a:r>
          </a:p>
          <a:p>
            <a:pPr lvl="1"/>
            <a:r>
              <a:rPr lang="en-US" smtClean="0"/>
              <a:t>Laos (TBC)</a:t>
            </a:r>
          </a:p>
          <a:p>
            <a:pPr lvl="1"/>
            <a:r>
              <a:rPr lang="en-US" smtClean="0"/>
              <a:t>PacNOG (Dec)</a:t>
            </a:r>
          </a:p>
          <a:p>
            <a:r>
              <a:rPr lang="en-US" smtClean="0"/>
              <a:t>No part in policy process</a:t>
            </a:r>
          </a:p>
          <a:p>
            <a:r>
              <a:rPr lang="en-US" smtClean="0"/>
              <a:t>Updates:</a:t>
            </a:r>
          </a:p>
          <a:p>
            <a:pPr lvl="1"/>
            <a:r>
              <a:rPr lang="en-US" smtClean="0"/>
              <a:t>http://www.apnic.net/community/participate/apnic-regional-meetings</a:t>
            </a:r>
            <a:endParaRPr lang="en-US" dirty="0"/>
          </a:p>
        </p:txBody>
      </p:sp>
      <p:pic>
        <p:nvPicPr>
          <p:cNvPr id="6" name="Content Placeholder 5" descr="AP4_5695.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0063" r="20063"/>
          <a:stretch>
            <a:fillRect/>
          </a:stretch>
        </p:blipFill>
        <p:spPr>
          <a:xfrm>
            <a:off x="4648200" y="1600201"/>
            <a:ext cx="2159990" cy="2404864"/>
          </a:xfrm>
        </p:spPr>
      </p:pic>
      <p:sp>
        <p:nvSpPr>
          <p:cNvPr id="4" name="Slide Number Placeholder 3"/>
          <p:cNvSpPr>
            <a:spLocks noGrp="1"/>
          </p:cNvSpPr>
          <p:nvPr>
            <p:ph type="sldNum" sz="quarter" idx="12"/>
          </p:nvPr>
        </p:nvSpPr>
        <p:spPr/>
        <p:txBody>
          <a:bodyPr/>
          <a:lstStyle/>
          <a:p>
            <a:fld id="{38B2A337-2C29-4402-A0A2-E290C184D5D3}" type="slidenum">
              <a:rPr lang="en-AU" smtClean="0"/>
              <a:pPr/>
              <a:t>49</a:t>
            </a:fld>
            <a:endParaRPr lang="en-AU"/>
          </a:p>
        </p:txBody>
      </p:sp>
      <p:pic>
        <p:nvPicPr>
          <p:cNvPr id="8" name="Picture 7" descr="AP4_563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2564904"/>
            <a:ext cx="2268252" cy="151216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4860032" y="3429000"/>
            <a:ext cx="3736647" cy="2296610"/>
          </a:xfrm>
          <a:prstGeom prst="rect">
            <a:avLst/>
          </a:prstGeom>
        </p:spPr>
      </p:pic>
    </p:spTree>
    <p:extLst>
      <p:ext uri="{BB962C8B-B14F-4D97-AF65-F5344CB8AC3E}">
        <p14:creationId xmlns:p14="http://schemas.microsoft.com/office/powerpoint/2010/main" val="20289537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Arial" charset="0"/>
                <a:ea typeface="MS Gothic" charset="0"/>
                <a:cs typeface="MS Gothic" charset="0"/>
              </a:rPr>
              <a:t>APNIC vs. APNIC Secretariat</a:t>
            </a:r>
          </a:p>
        </p:txBody>
      </p:sp>
      <p:sp>
        <p:nvSpPr>
          <p:cNvPr id="24579" name="Content Placeholder 2"/>
          <p:cNvSpPr>
            <a:spLocks noGrp="1"/>
          </p:cNvSpPr>
          <p:nvPr>
            <p:ph idx="1"/>
          </p:nvPr>
        </p:nvSpPr>
        <p:spPr/>
        <p:txBody>
          <a:bodyPr/>
          <a:lstStyle/>
          <a:p>
            <a:r>
              <a:rPr lang="en-US" dirty="0">
                <a:latin typeface="Arial" charset="0"/>
                <a:ea typeface="MS Gothic" charset="0"/>
                <a:cs typeface="MS Gothic" charset="0"/>
              </a:rPr>
              <a:t>APNIC is a community of Internet numeric resource stakeholders in the Asia Pacific region</a:t>
            </a:r>
          </a:p>
          <a:p>
            <a:r>
              <a:rPr lang="en-US" dirty="0">
                <a:latin typeface="Arial" charset="0"/>
                <a:ea typeface="MS Gothic" charset="0"/>
                <a:cs typeface="MS Gothic" charset="0"/>
              </a:rPr>
              <a:t>The APNIC Secretariat is the organization that manages those resources and provides a range of services to that community</a:t>
            </a:r>
          </a:p>
          <a:p>
            <a:pPr lvl="1"/>
            <a:r>
              <a:rPr lang="en-US" dirty="0">
                <a:latin typeface="Arial" charset="0"/>
                <a:ea typeface="MS Gothic" charset="0"/>
                <a:cs typeface="MS Gothic" charset="0"/>
              </a:rPr>
              <a:t>The Secretariat serves the stakeholders, resource holders, and APNIC membership that constitute the Asia Pacific community</a:t>
            </a:r>
          </a:p>
          <a:p>
            <a:pPr lvl="1"/>
            <a:r>
              <a:rPr lang="en-US" dirty="0">
                <a:latin typeface="Arial" charset="0"/>
                <a:ea typeface="MS Gothic" charset="0"/>
                <a:cs typeface="MS Gothic" charset="0"/>
              </a:rPr>
              <a:t>APNIC also has responsibilities to serve the global community of Internet </a:t>
            </a:r>
            <a:r>
              <a:rPr lang="en-US" dirty="0" smtClean="0">
                <a:latin typeface="Arial" charset="0"/>
                <a:ea typeface="MS Gothic" charset="0"/>
                <a:cs typeface="MS Gothic" charset="0"/>
              </a:rPr>
              <a:t>stakeholders</a:t>
            </a:r>
          </a:p>
          <a:p>
            <a:pPr lvl="1"/>
            <a:r>
              <a:rPr lang="en-US" dirty="0" smtClean="0">
                <a:latin typeface="Arial" charset="0"/>
                <a:ea typeface="MS Gothic" charset="0"/>
                <a:cs typeface="MS Gothic" charset="0"/>
              </a:rPr>
              <a:t>In turn, the NIRs each have a Secretariat and a community of users</a:t>
            </a:r>
            <a:endParaRPr lang="en-US" dirty="0">
              <a:latin typeface="Arial" charset="0"/>
              <a:ea typeface="MS Gothic" charset="0"/>
              <a:cs typeface="MS Gothic" charset="0"/>
            </a:endParaRPr>
          </a:p>
          <a:p>
            <a:endParaRPr lang="en-US" dirty="0">
              <a:latin typeface="Arial" charset="0"/>
              <a:ea typeface="MS Gothic" charset="0"/>
              <a:cs typeface="MS Gothic" charset="0"/>
            </a:endParaRPr>
          </a:p>
        </p:txBody>
      </p:sp>
    </p:spTree>
    <p:extLst>
      <p:ext uri="{BB962C8B-B14F-4D97-AF65-F5344CB8AC3E}">
        <p14:creationId xmlns:p14="http://schemas.microsoft.com/office/powerpoint/2010/main" val="422125524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t>Upcoming APNIC Conferences </a:t>
            </a:r>
            <a:endParaRPr lang="en-US" dirty="0"/>
          </a:p>
        </p:txBody>
      </p:sp>
      <p:sp>
        <p:nvSpPr>
          <p:cNvPr id="5" name="Content Placeholder 4"/>
          <p:cNvSpPr>
            <a:spLocks noGrp="1"/>
          </p:cNvSpPr>
          <p:nvPr>
            <p:ph idx="1"/>
          </p:nvPr>
        </p:nvSpPr>
        <p:spPr>
          <a:xfrm>
            <a:off x="405880" y="1196752"/>
            <a:ext cx="8352928" cy="4968551"/>
          </a:xfrm>
        </p:spPr>
        <p:txBody>
          <a:bodyPr>
            <a:normAutofit/>
          </a:bodyPr>
          <a:lstStyle/>
          <a:p>
            <a:r>
              <a:rPr lang="en-US" dirty="0" smtClean="0"/>
              <a:t>APNIC 38: Brisbane, Australia, 9-19 Sep 2014</a:t>
            </a:r>
          </a:p>
          <a:p>
            <a:pPr lvl="1"/>
            <a:endParaRPr lang="en-US" dirty="0" smtClean="0"/>
          </a:p>
          <a:p>
            <a:pPr lvl="1"/>
            <a:endParaRPr lang="en-US" dirty="0"/>
          </a:p>
          <a:p>
            <a:pPr lvl="1"/>
            <a:endParaRPr lang="en-US" dirty="0" smtClean="0"/>
          </a:p>
          <a:p>
            <a:endParaRPr lang="en-US" dirty="0" smtClean="0"/>
          </a:p>
          <a:p>
            <a:pPr marL="0" indent="0">
              <a:buNone/>
            </a:pPr>
            <a:endParaRPr lang="en-US" dirty="0" smtClean="0"/>
          </a:p>
          <a:p>
            <a:r>
              <a:rPr lang="en-US" dirty="0" smtClean="0"/>
              <a:t>APRICOT 2015: </a:t>
            </a:r>
            <a:r>
              <a:rPr lang="en-US" dirty="0"/>
              <a:t>Fukuoka, </a:t>
            </a:r>
            <a:r>
              <a:rPr lang="en-US" dirty="0" smtClean="0"/>
              <a:t>Japan, 24 Feb-6 Mar </a:t>
            </a:r>
            <a:r>
              <a:rPr lang="en-US" dirty="0"/>
              <a:t>2015 </a:t>
            </a:r>
          </a:p>
          <a:p>
            <a:pPr marL="0" indent="0">
              <a:buNone/>
            </a:pPr>
            <a:endParaRPr lang="en-US" dirty="0" smtClean="0"/>
          </a:p>
          <a:p>
            <a:pPr marL="360362" lvl="1" indent="0">
              <a:buNone/>
            </a:pPr>
            <a:endParaRPr lang="en-US" dirty="0" smtClean="0"/>
          </a:p>
        </p:txBody>
      </p:sp>
      <p:sp>
        <p:nvSpPr>
          <p:cNvPr id="4" name="Slide Number Placeholder 3"/>
          <p:cNvSpPr>
            <a:spLocks noGrp="1"/>
          </p:cNvSpPr>
          <p:nvPr>
            <p:ph type="sldNum" sz="quarter" idx="12"/>
          </p:nvPr>
        </p:nvSpPr>
        <p:spPr/>
        <p:txBody>
          <a:bodyPr/>
          <a:lstStyle/>
          <a:p>
            <a:fld id="{4A017192-4795-C04C-AE03-5DCA5CC63257}" type="slidenum">
              <a:rPr lang="en-US" smtClean="0"/>
              <a:pPr/>
              <a:t>50</a:t>
            </a:fld>
            <a:endParaRPr lang="en-US"/>
          </a:p>
        </p:txBody>
      </p:sp>
      <p:pic>
        <p:nvPicPr>
          <p:cNvPr id="3" name="Picture 2" descr="APNIC-Brisbane-38_751x164_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71280"/>
            <a:ext cx="7920880" cy="1729727"/>
          </a:xfrm>
          <a:prstGeom prst="rect">
            <a:avLst/>
          </a:prstGeom>
          <a:effectLst>
            <a:outerShdw blurRad="50800" dist="38100" dir="2700000" algn="tl" rotWithShape="0">
              <a:prstClr val="black">
                <a:alpha val="40000"/>
              </a:prstClr>
            </a:outerShdw>
          </a:effectLst>
        </p:spPr>
      </p:pic>
      <p:pic>
        <p:nvPicPr>
          <p:cNvPr id="6" name="Picture 5" descr="APRICOT2015 fukuoka-web-banner-0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353022"/>
            <a:ext cx="7920880" cy="17402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113709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lgn="ctr">
              <a:buNone/>
            </a:pPr>
            <a:r>
              <a:rPr lang="en-US" sz="4400" b="1" dirty="0" smtClean="0"/>
              <a:t>THANK YOU</a:t>
            </a:r>
            <a:endParaRPr lang="en-US" sz="4400" b="1" dirty="0"/>
          </a:p>
        </p:txBody>
      </p:sp>
      <p:sp>
        <p:nvSpPr>
          <p:cNvPr id="3" name="TextBox 2"/>
          <p:cNvSpPr txBox="1"/>
          <p:nvPr/>
        </p:nvSpPr>
        <p:spPr>
          <a:xfrm>
            <a:off x="1547664" y="2564904"/>
            <a:ext cx="3240360" cy="369332"/>
          </a:xfrm>
          <a:prstGeom prst="rect">
            <a:avLst/>
          </a:prstGeom>
          <a:noFill/>
        </p:spPr>
        <p:txBody>
          <a:bodyPr wrap="square" rtlCol="0">
            <a:spAutoFit/>
          </a:bodyPr>
          <a:lstStyle/>
          <a:p>
            <a:r>
              <a:rPr lang="en-US" dirty="0" err="1" smtClean="0">
                <a:solidFill>
                  <a:schemeClr val="bg2"/>
                </a:solidFill>
              </a:rPr>
              <a:t>www.facebook.com</a:t>
            </a:r>
            <a:r>
              <a:rPr lang="en-US" dirty="0">
                <a:solidFill>
                  <a:schemeClr val="bg2"/>
                </a:solidFill>
              </a:rPr>
              <a:t>/APNIC</a:t>
            </a:r>
          </a:p>
        </p:txBody>
      </p:sp>
      <p:sp>
        <p:nvSpPr>
          <p:cNvPr id="8" name="TextBox 7"/>
          <p:cNvSpPr txBox="1"/>
          <p:nvPr/>
        </p:nvSpPr>
        <p:spPr>
          <a:xfrm>
            <a:off x="1547664" y="3284984"/>
            <a:ext cx="2952328" cy="369332"/>
          </a:xfrm>
          <a:prstGeom prst="rect">
            <a:avLst/>
          </a:prstGeom>
          <a:noFill/>
        </p:spPr>
        <p:txBody>
          <a:bodyPr wrap="square" rtlCol="0">
            <a:spAutoFit/>
          </a:bodyPr>
          <a:lstStyle/>
          <a:p>
            <a:r>
              <a:rPr lang="en-US" dirty="0" err="1" smtClean="0">
                <a:solidFill>
                  <a:srgbClr val="FFFFFF"/>
                </a:solidFill>
              </a:rPr>
              <a:t>www.twitter.com</a:t>
            </a:r>
            <a:r>
              <a:rPr lang="en-US" dirty="0">
                <a:solidFill>
                  <a:srgbClr val="FFFFFF"/>
                </a:solidFill>
              </a:rPr>
              <a:t>/</a:t>
            </a:r>
            <a:r>
              <a:rPr lang="en-US" dirty="0" err="1">
                <a:solidFill>
                  <a:srgbClr val="FFFFFF"/>
                </a:solidFill>
              </a:rPr>
              <a:t>apnic</a:t>
            </a:r>
            <a:endParaRPr lang="en-US" dirty="0">
              <a:solidFill>
                <a:srgbClr val="FFFFFF"/>
              </a:solidFill>
            </a:endParaRPr>
          </a:p>
        </p:txBody>
      </p:sp>
      <p:sp>
        <p:nvSpPr>
          <p:cNvPr id="10" name="TextBox 9"/>
          <p:cNvSpPr txBox="1"/>
          <p:nvPr/>
        </p:nvSpPr>
        <p:spPr>
          <a:xfrm>
            <a:off x="1547664" y="4005064"/>
            <a:ext cx="4392488" cy="369332"/>
          </a:xfrm>
          <a:prstGeom prst="rect">
            <a:avLst/>
          </a:prstGeom>
          <a:noFill/>
        </p:spPr>
        <p:txBody>
          <a:bodyPr wrap="square" rtlCol="0">
            <a:spAutoFit/>
          </a:bodyPr>
          <a:lstStyle/>
          <a:p>
            <a:r>
              <a:rPr lang="en-US" dirty="0" err="1" smtClean="0">
                <a:solidFill>
                  <a:srgbClr val="FFFFFF"/>
                </a:solidFill>
              </a:rPr>
              <a:t>www.youtube.com</a:t>
            </a:r>
            <a:r>
              <a:rPr lang="en-US" dirty="0" smtClean="0">
                <a:solidFill>
                  <a:srgbClr val="FFFFFF"/>
                </a:solidFill>
              </a:rPr>
              <a:t>/</a:t>
            </a:r>
            <a:r>
              <a:rPr lang="en-US" dirty="0" err="1" smtClean="0">
                <a:solidFill>
                  <a:srgbClr val="FFFFFF"/>
                </a:solidFill>
              </a:rPr>
              <a:t>apnicmultimedia</a:t>
            </a:r>
            <a:endParaRPr lang="en-US" dirty="0">
              <a:solidFill>
                <a:srgbClr val="FFFFFF"/>
              </a:solidFill>
            </a:endParaRPr>
          </a:p>
        </p:txBody>
      </p:sp>
      <p:sp>
        <p:nvSpPr>
          <p:cNvPr id="12" name="TextBox 11"/>
          <p:cNvSpPr txBox="1"/>
          <p:nvPr/>
        </p:nvSpPr>
        <p:spPr>
          <a:xfrm>
            <a:off x="1547664" y="4725144"/>
            <a:ext cx="3312368" cy="369332"/>
          </a:xfrm>
          <a:prstGeom prst="rect">
            <a:avLst/>
          </a:prstGeom>
          <a:noFill/>
        </p:spPr>
        <p:txBody>
          <a:bodyPr wrap="square" rtlCol="0">
            <a:spAutoFit/>
          </a:bodyPr>
          <a:lstStyle/>
          <a:p>
            <a:r>
              <a:rPr lang="en-US" dirty="0" err="1" smtClean="0">
                <a:solidFill>
                  <a:srgbClr val="FFFFFF"/>
                </a:solidFill>
              </a:rPr>
              <a:t>www.flickr.com</a:t>
            </a:r>
            <a:r>
              <a:rPr lang="en-US" dirty="0" smtClean="0">
                <a:solidFill>
                  <a:srgbClr val="FFFFFF"/>
                </a:solidFill>
              </a:rPr>
              <a:t>/</a:t>
            </a:r>
            <a:r>
              <a:rPr lang="en-US" dirty="0" err="1" smtClean="0">
                <a:solidFill>
                  <a:srgbClr val="FFFFFF"/>
                </a:solidFill>
              </a:rPr>
              <a:t>apnic</a:t>
            </a:r>
            <a:endParaRPr lang="en-US" dirty="0">
              <a:solidFill>
                <a:srgbClr val="FFFFFF"/>
              </a:solidFill>
            </a:endParaRPr>
          </a:p>
        </p:txBody>
      </p:sp>
      <p:pic>
        <p:nvPicPr>
          <p:cNvPr id="13" name="Picture 12" descr="Modern_Social_Media_buttons_icons_metro_Ctrl-Alt-Design_001.jpg"/>
          <p:cNvPicPr>
            <a:picLocks noChangeAspect="1"/>
          </p:cNvPicPr>
          <p:nvPr/>
        </p:nvPicPr>
        <p:blipFill rotWithShape="1">
          <a:blip r:embed="rId3">
            <a:extLst>
              <a:ext uri="{28A0092B-C50C-407E-A947-70E740481C1C}">
                <a14:useLocalDpi xmlns:a14="http://schemas.microsoft.com/office/drawing/2010/main" val="0"/>
              </a:ext>
            </a:extLst>
          </a:blip>
          <a:srcRect l="28146" t="4438" r="52330" b="75576"/>
          <a:stretch/>
        </p:blipFill>
        <p:spPr>
          <a:xfrm>
            <a:off x="827584" y="3933056"/>
            <a:ext cx="492327" cy="504000"/>
          </a:xfrm>
          <a:prstGeom prst="rect">
            <a:avLst/>
          </a:prstGeom>
          <a:ln w="88900" cap="sq" cmpd="thickThin">
            <a:noFill/>
            <a:prstDash val="solid"/>
            <a:miter lim="800000"/>
          </a:ln>
          <a:effectLst>
            <a:outerShdw blurRad="50800" dist="38100" dir="2700000" algn="tl" rotWithShape="0">
              <a:prstClr val="black">
                <a:alpha val="40000"/>
              </a:prstClr>
            </a:outerShdw>
          </a:effectLst>
        </p:spPr>
      </p:pic>
      <p:pic>
        <p:nvPicPr>
          <p:cNvPr id="14" name="Picture 13" descr="Modern_Social_Media_buttons_icons_metro_Ctrl-Alt-Design_001.jpg"/>
          <p:cNvPicPr>
            <a:picLocks noChangeAspect="1"/>
          </p:cNvPicPr>
          <p:nvPr/>
        </p:nvPicPr>
        <p:blipFill rotWithShape="1">
          <a:blip r:embed="rId3">
            <a:extLst>
              <a:ext uri="{28A0092B-C50C-407E-A947-70E740481C1C}">
                <a14:useLocalDpi xmlns:a14="http://schemas.microsoft.com/office/drawing/2010/main" val="0"/>
              </a:ext>
            </a:extLst>
          </a:blip>
          <a:srcRect l="27974" t="27434" r="51587" b="51888"/>
          <a:stretch/>
        </p:blipFill>
        <p:spPr>
          <a:xfrm>
            <a:off x="827584" y="3212976"/>
            <a:ext cx="501423" cy="507271"/>
          </a:xfrm>
          <a:prstGeom prst="rect">
            <a:avLst/>
          </a:prstGeom>
          <a:ln w="88900" cap="sq" cmpd="thickThin">
            <a:noFill/>
            <a:prstDash val="solid"/>
            <a:miter lim="800000"/>
          </a:ln>
          <a:effectLst>
            <a:outerShdw blurRad="50800" dist="38100" dir="2700000" algn="tl" rotWithShape="0">
              <a:prstClr val="black">
                <a:alpha val="40000"/>
              </a:prstClr>
            </a:outerShdw>
          </a:effectLst>
        </p:spPr>
      </p:pic>
      <p:pic>
        <p:nvPicPr>
          <p:cNvPr id="5" name="Picture 4" descr="flickr.png"/>
          <p:cNvPicPr>
            <a:picLocks noChangeAspect="1"/>
          </p:cNvPicPr>
          <p:nvPr/>
        </p:nvPicPr>
        <p:blipFill rotWithShape="1">
          <a:blip r:embed="rId4">
            <a:extLst>
              <a:ext uri="{28A0092B-C50C-407E-A947-70E740481C1C}">
                <a14:useLocalDpi xmlns:a14="http://schemas.microsoft.com/office/drawing/2010/main" val="0"/>
              </a:ext>
            </a:extLst>
          </a:blip>
          <a:srcRect l="1217" t="34891" r="67443" b="34053"/>
          <a:stretch/>
        </p:blipFill>
        <p:spPr>
          <a:xfrm>
            <a:off x="827584" y="4725144"/>
            <a:ext cx="508599" cy="504000"/>
          </a:xfrm>
          <a:prstGeom prst="rect">
            <a:avLst/>
          </a:prstGeom>
          <a:ln w="88900" cap="sq" cmpd="thickThin">
            <a:noFill/>
            <a:prstDash val="solid"/>
            <a:miter lim="800000"/>
          </a:ln>
          <a:effectLst>
            <a:outerShdw blurRad="50800" dist="38100" dir="2700000" algn="tl" rotWithShape="0">
              <a:prstClr val="black">
                <a:alpha val="40000"/>
              </a:prstClr>
            </a:outerShdw>
          </a:effectLst>
        </p:spPr>
      </p:pic>
      <p:pic>
        <p:nvPicPr>
          <p:cNvPr id="16" name="Picture 15" descr="Modern_Social_Media_buttons_icons_metro_Ctrl-Alt-Design_001.jpg"/>
          <p:cNvPicPr>
            <a:picLocks noChangeAspect="1"/>
          </p:cNvPicPr>
          <p:nvPr/>
        </p:nvPicPr>
        <p:blipFill rotWithShape="1">
          <a:blip r:embed="rId3">
            <a:extLst>
              <a:ext uri="{28A0092B-C50C-407E-A947-70E740481C1C}">
                <a14:useLocalDpi xmlns:a14="http://schemas.microsoft.com/office/drawing/2010/main" val="0"/>
              </a:ext>
            </a:extLst>
          </a:blip>
          <a:srcRect l="76254" t="27618" r="3461" b="52099"/>
          <a:stretch/>
        </p:blipFill>
        <p:spPr>
          <a:xfrm>
            <a:off x="827584" y="2492896"/>
            <a:ext cx="504052" cy="504000"/>
          </a:xfrm>
          <a:prstGeom prst="rect">
            <a:avLst/>
          </a:prstGeom>
          <a:ln w="88900" cap="sq" cmpd="thickThin">
            <a:noFill/>
            <a:prstDash val="solid"/>
            <a:miter lim="800000"/>
          </a:ln>
          <a:effectLst>
            <a:outerShdw blurRad="50800" dist="38100" dir="2700000" algn="tl" rotWithShape="0">
              <a:prstClr val="black">
                <a:alpha val="40000"/>
              </a:prstClr>
            </a:outerShdw>
          </a:effectLst>
        </p:spPr>
      </p:pic>
      <p:pic>
        <p:nvPicPr>
          <p:cNvPr id="2" name="Picture 1" descr="sina-weibo-logo-yuanwenjian-xiazai-thumbnai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5445224"/>
            <a:ext cx="504056" cy="504056"/>
          </a:xfrm>
          <a:prstGeom prst="rect">
            <a:avLst/>
          </a:prstGeom>
        </p:spPr>
      </p:pic>
      <p:sp>
        <p:nvSpPr>
          <p:cNvPr id="4" name="TextBox 3"/>
          <p:cNvSpPr txBox="1"/>
          <p:nvPr/>
        </p:nvSpPr>
        <p:spPr>
          <a:xfrm>
            <a:off x="1547664" y="5517232"/>
            <a:ext cx="3024336" cy="369332"/>
          </a:xfrm>
          <a:prstGeom prst="rect">
            <a:avLst/>
          </a:prstGeom>
          <a:noFill/>
        </p:spPr>
        <p:txBody>
          <a:bodyPr wrap="square" rtlCol="0">
            <a:spAutoFit/>
          </a:bodyPr>
          <a:lstStyle/>
          <a:p>
            <a:r>
              <a:rPr lang="en-US" dirty="0" err="1" smtClean="0">
                <a:solidFill>
                  <a:schemeClr val="bg1"/>
                </a:solidFill>
              </a:rPr>
              <a:t>www.weibo.com</a:t>
            </a:r>
            <a:r>
              <a:rPr lang="en-US" dirty="0" smtClean="0">
                <a:solidFill>
                  <a:schemeClr val="bg1"/>
                </a:solidFill>
              </a:rPr>
              <a:t>/</a:t>
            </a:r>
            <a:r>
              <a:rPr lang="en-US" dirty="0" err="1" smtClean="0">
                <a:solidFill>
                  <a:schemeClr val="bg1"/>
                </a:solidFill>
              </a:rPr>
              <a:t>APNICrir</a:t>
            </a:r>
            <a:endParaRPr lang="en-US" dirty="0">
              <a:solidFill>
                <a:schemeClr val="bg1"/>
              </a:solidFill>
            </a:endParaRPr>
          </a:p>
        </p:txBody>
      </p:sp>
    </p:spTree>
    <p:extLst>
      <p:ext uri="{BB962C8B-B14F-4D97-AF65-F5344CB8AC3E}">
        <p14:creationId xmlns:p14="http://schemas.microsoft.com/office/powerpoint/2010/main" val="27579497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B2A337-2C29-4402-A0A2-E290C184D5D3}" type="slidenum">
              <a:rPr lang="en-AU" smtClean="0"/>
              <a:t>6</a:t>
            </a:fld>
            <a:endParaRPr lang="en-AU" dirty="0"/>
          </a:p>
        </p:txBody>
      </p:sp>
      <p:pic>
        <p:nvPicPr>
          <p:cNvPr id="3" name="Picture 2" descr="Internet ecosystem_static_16x9_Alt_Colours_15-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6" y="476672"/>
            <a:ext cx="9144000" cy="5146872"/>
          </a:xfrm>
          <a:prstGeom prst="rect">
            <a:avLst/>
          </a:prstGeom>
        </p:spPr>
      </p:pic>
    </p:spTree>
    <p:extLst>
      <p:ext uri="{BB962C8B-B14F-4D97-AF65-F5344CB8AC3E}">
        <p14:creationId xmlns:p14="http://schemas.microsoft.com/office/powerpoint/2010/main" val="13080010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APNIC’s Mission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Function as the RIR </a:t>
            </a:r>
            <a:r>
              <a:rPr lang="en-US" dirty="0" smtClean="0"/>
              <a:t>for the Asia Pacific, in the </a:t>
            </a:r>
            <a:r>
              <a:rPr lang="en-US" b="1" dirty="0" smtClean="0"/>
              <a:t>service</a:t>
            </a:r>
            <a:r>
              <a:rPr lang="en-US" dirty="0" smtClean="0"/>
              <a:t> of the community of Members and others</a:t>
            </a:r>
          </a:p>
          <a:p>
            <a:r>
              <a:rPr lang="en-US" dirty="0" smtClean="0"/>
              <a:t>Provide Internet registry services to the highest possible standards of </a:t>
            </a:r>
            <a:r>
              <a:rPr lang="en-US" b="1" dirty="0" smtClean="0"/>
              <a:t>trust, neutrality, and accuracy</a:t>
            </a:r>
          </a:p>
          <a:p>
            <a:r>
              <a:rPr lang="en-US" dirty="0" smtClean="0"/>
              <a:t>Provide </a:t>
            </a:r>
            <a:r>
              <a:rPr lang="en-US" b="1" dirty="0" smtClean="0"/>
              <a:t>information, training, and supporting services</a:t>
            </a:r>
            <a:r>
              <a:rPr lang="en-US" dirty="0" smtClean="0"/>
              <a:t> to assist the community in building and managing the Internet</a:t>
            </a:r>
          </a:p>
          <a:p>
            <a:r>
              <a:rPr lang="en-US" dirty="0" smtClean="0"/>
              <a:t>Support </a:t>
            </a:r>
            <a:r>
              <a:rPr lang="en-US" b="1" dirty="0" smtClean="0"/>
              <a:t>critical Internet infrastructure </a:t>
            </a:r>
            <a:r>
              <a:rPr lang="en-US" dirty="0" smtClean="0"/>
              <a:t>to assist in creating and maintaining a robust Internet environment</a:t>
            </a:r>
          </a:p>
          <a:p>
            <a:r>
              <a:rPr lang="en-US" dirty="0" smtClean="0"/>
              <a:t>Provide </a:t>
            </a:r>
            <a:r>
              <a:rPr lang="en-US" b="1" dirty="0" smtClean="0"/>
              <a:t>leadership and advocacy </a:t>
            </a:r>
            <a:r>
              <a:rPr lang="en-US" dirty="0" smtClean="0"/>
              <a:t>in support of its vision and the community</a:t>
            </a:r>
          </a:p>
          <a:p>
            <a:r>
              <a:rPr lang="en-US" dirty="0" smtClean="0"/>
              <a:t>Facilitate </a:t>
            </a:r>
            <a:r>
              <a:rPr lang="en-US" b="1" dirty="0" smtClean="0"/>
              <a:t>regional Internet development </a:t>
            </a:r>
            <a:r>
              <a:rPr lang="en-US" dirty="0" smtClean="0"/>
              <a:t>as needed throughout the APNIC community</a:t>
            </a:r>
            <a:endParaRPr lang="en-US" dirty="0"/>
          </a:p>
        </p:txBody>
      </p:sp>
      <p:sp>
        <p:nvSpPr>
          <p:cNvPr id="5" name="Slide Number Placeholder 4"/>
          <p:cNvSpPr>
            <a:spLocks noGrp="1"/>
          </p:cNvSpPr>
          <p:nvPr>
            <p:ph type="sldNum" sz="quarter" idx="12"/>
          </p:nvPr>
        </p:nvSpPr>
        <p:spPr/>
        <p:txBody>
          <a:bodyPr/>
          <a:lstStyle/>
          <a:p>
            <a:fld id="{38B2A337-2C29-4402-A0A2-E290C184D5D3}" type="slidenum">
              <a:rPr lang="en-AU" smtClean="0"/>
              <a:t>7</a:t>
            </a:fld>
            <a:endParaRPr lang="en-AU"/>
          </a:p>
        </p:txBody>
      </p:sp>
    </p:spTree>
    <p:extLst>
      <p:ext uri="{BB962C8B-B14F-4D97-AF65-F5344CB8AC3E}">
        <p14:creationId xmlns:p14="http://schemas.microsoft.com/office/powerpoint/2010/main" val="626936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prstGeom prst="rect">
            <a:avLst/>
          </a:prstGeo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pPr marL="0" indent="0">
              <a:buNone/>
            </a:pPr>
            <a:endParaRPr lang="en-US" dirty="0" smtClean="0"/>
          </a:p>
        </p:txBody>
      </p:sp>
      <p:sp>
        <p:nvSpPr>
          <p:cNvPr id="6" name="Text Placeholder 5"/>
          <p:cNvSpPr>
            <a:spLocks noGrp="1"/>
          </p:cNvSpPr>
          <p:nvPr>
            <p:ph type="body" sz="quarter" idx="13"/>
          </p:nvPr>
        </p:nvSpPr>
        <p:spPr/>
        <p:txBody>
          <a:bodyPr/>
          <a:lstStyle/>
          <a:p>
            <a:r>
              <a:rPr lang="en-US" dirty="0" smtClean="0"/>
              <a:t>APNIC’s Vision:</a:t>
            </a:r>
          </a:p>
          <a:p>
            <a:r>
              <a:rPr lang="en-US" i="1" dirty="0" smtClean="0"/>
              <a:t>“</a:t>
            </a:r>
            <a:r>
              <a:rPr lang="en-US" i="1" dirty="0"/>
              <a:t>A global, open, stable, and secure Internet that serves the entire Asia Pacific community</a:t>
            </a:r>
            <a:r>
              <a:rPr lang="en-US" i="1" dirty="0" smtClean="0"/>
              <a:t>”</a:t>
            </a:r>
            <a:endParaRPr lang="en-US" i="1" dirty="0"/>
          </a:p>
          <a:p>
            <a:endParaRPr lang="en-US" dirty="0"/>
          </a:p>
        </p:txBody>
      </p:sp>
      <p:sp>
        <p:nvSpPr>
          <p:cNvPr id="5" name="Slide Number Placeholder 4"/>
          <p:cNvSpPr>
            <a:spLocks noGrp="1"/>
          </p:cNvSpPr>
          <p:nvPr>
            <p:ph type="sldNum" sz="quarter" idx="12"/>
          </p:nvPr>
        </p:nvSpPr>
        <p:spPr/>
        <p:txBody>
          <a:bodyPr/>
          <a:lstStyle/>
          <a:p>
            <a:fld id="{38B2A337-2C29-4402-A0A2-E290C184D5D3}" type="slidenum">
              <a:rPr lang="en-AU" smtClean="0"/>
              <a:t>8</a:t>
            </a:fld>
            <a:endParaRPr lang="en-AU"/>
          </a:p>
        </p:txBody>
      </p:sp>
      <p:sp>
        <p:nvSpPr>
          <p:cNvPr id="7" name="Rectangle 6"/>
          <p:cNvSpPr/>
          <p:nvPr/>
        </p:nvSpPr>
        <p:spPr>
          <a:xfrm>
            <a:off x="827584" y="1556792"/>
            <a:ext cx="388843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Serving APNIC Members</a:t>
            </a:r>
          </a:p>
        </p:txBody>
      </p:sp>
      <p:sp>
        <p:nvSpPr>
          <p:cNvPr id="8" name="Rectangle 7"/>
          <p:cNvSpPr/>
          <p:nvPr/>
        </p:nvSpPr>
        <p:spPr>
          <a:xfrm>
            <a:off x="827584" y="2708920"/>
            <a:ext cx="388843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Supporting Internet development in the Asia Pacific region</a:t>
            </a:r>
          </a:p>
        </p:txBody>
      </p:sp>
      <p:sp>
        <p:nvSpPr>
          <p:cNvPr id="9" name="Rectangle 8"/>
          <p:cNvSpPr/>
          <p:nvPr/>
        </p:nvSpPr>
        <p:spPr>
          <a:xfrm>
            <a:off x="827584" y="3861048"/>
            <a:ext cx="388843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Collaborating with the Internet community</a:t>
            </a:r>
          </a:p>
        </p:txBody>
      </p:sp>
    </p:spTree>
    <p:extLst>
      <p:ext uri="{BB962C8B-B14F-4D97-AF65-F5344CB8AC3E}">
        <p14:creationId xmlns:p14="http://schemas.microsoft.com/office/powerpoint/2010/main" val="585319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Serving APNIC Members</a:t>
            </a:r>
            <a:endParaRPr lang="en-AU" dirty="0"/>
          </a:p>
        </p:txBody>
      </p:sp>
      <p:sp>
        <p:nvSpPr>
          <p:cNvPr id="3" name="Content Placeholder 2"/>
          <p:cNvSpPr>
            <a:spLocks noGrp="1"/>
          </p:cNvSpPr>
          <p:nvPr>
            <p:ph idx="1"/>
          </p:nvPr>
        </p:nvSpPr>
        <p:spPr>
          <a:xfrm>
            <a:off x="405880" y="1700808"/>
            <a:ext cx="4886200" cy="4277071"/>
          </a:xfrm>
          <a:ln w="28575" cap="sq" cmpd="sng">
            <a:noFill/>
            <a:bevel/>
          </a:ln>
        </p:spPr>
        <p:txBody>
          <a:bodyPr>
            <a:normAutofit lnSpcReduction="10000"/>
          </a:bodyPr>
          <a:lstStyle/>
          <a:p>
            <a:pPr marL="0" indent="0">
              <a:buNone/>
            </a:pPr>
            <a:endParaRPr lang="en-AU" dirty="0" smtClean="0"/>
          </a:p>
          <a:p>
            <a:r>
              <a:rPr lang="en-AU" dirty="0" smtClean="0"/>
              <a:t>IPv6 delegations</a:t>
            </a:r>
          </a:p>
          <a:p>
            <a:r>
              <a:rPr lang="en-AU" dirty="0" smtClean="0"/>
              <a:t>IPv4 delegations</a:t>
            </a:r>
          </a:p>
          <a:p>
            <a:r>
              <a:rPr lang="en-AU" dirty="0" smtClean="0"/>
              <a:t>ASN delegations</a:t>
            </a:r>
          </a:p>
          <a:p>
            <a:r>
              <a:rPr lang="en-AU" dirty="0" smtClean="0"/>
              <a:t>Transfers Ipv4 / ASNs</a:t>
            </a:r>
          </a:p>
          <a:p>
            <a:r>
              <a:rPr lang="en-AU" dirty="0" smtClean="0"/>
              <a:t>Services</a:t>
            </a:r>
          </a:p>
          <a:p>
            <a:pPr lvl="1"/>
            <a:r>
              <a:rPr lang="en-AU" dirty="0" err="1" smtClean="0"/>
              <a:t>Whois</a:t>
            </a:r>
            <a:endParaRPr lang="en-AU" dirty="0" smtClean="0"/>
          </a:p>
          <a:p>
            <a:pPr lvl="1"/>
            <a:r>
              <a:rPr lang="en-AU" dirty="0" smtClean="0"/>
              <a:t>Reverse DNS</a:t>
            </a:r>
          </a:p>
          <a:p>
            <a:pPr lvl="1"/>
            <a:r>
              <a:rPr lang="en-AU" dirty="0" smtClean="0"/>
              <a:t>Routing Registry</a:t>
            </a:r>
          </a:p>
          <a:p>
            <a:pPr lvl="1"/>
            <a:r>
              <a:rPr lang="en-AU" dirty="0" smtClean="0"/>
              <a:t>RPKI</a:t>
            </a:r>
            <a:endParaRPr lang="en-AU" dirty="0"/>
          </a:p>
        </p:txBody>
      </p:sp>
      <p:sp>
        <p:nvSpPr>
          <p:cNvPr id="5" name="Text Placeholder 4"/>
          <p:cNvSpPr>
            <a:spLocks noGrp="1"/>
          </p:cNvSpPr>
          <p:nvPr>
            <p:ph type="body" sz="quarter" idx="13"/>
          </p:nvPr>
        </p:nvSpPr>
        <p:spPr/>
        <p:txBody>
          <a:bodyPr>
            <a:normAutofit/>
          </a:bodyPr>
          <a:lstStyle/>
          <a:p>
            <a:r>
              <a:rPr lang="en-US" sz="2000" i="1" dirty="0" smtClean="0"/>
              <a:t>“Function as the RIR for the Asia Pacific, in the service of the community of Members and others”</a:t>
            </a:r>
          </a:p>
          <a:p>
            <a:r>
              <a:rPr lang="en-US" sz="2000" i="1" dirty="0" smtClean="0"/>
              <a:t>“Provide Internet registry services to the highest possible standards of trust, neutrality, and accuracy”</a:t>
            </a:r>
            <a:endParaRPr lang="en-US" sz="2000" i="1" dirty="0"/>
          </a:p>
        </p:txBody>
      </p:sp>
      <p:sp>
        <p:nvSpPr>
          <p:cNvPr id="6" name="Slide Number Placeholder 5"/>
          <p:cNvSpPr>
            <a:spLocks noGrp="1"/>
          </p:cNvSpPr>
          <p:nvPr>
            <p:ph type="sldNum" sz="quarter" idx="12"/>
          </p:nvPr>
        </p:nvSpPr>
        <p:spPr/>
        <p:txBody>
          <a:bodyPr/>
          <a:lstStyle/>
          <a:p>
            <a:fld id="{38B2A337-2C29-4402-A0A2-E290C184D5D3}" type="slidenum">
              <a:rPr lang="en-AU" smtClean="0"/>
              <a:t>9</a:t>
            </a:fld>
            <a:endParaRPr lang="en-AU"/>
          </a:p>
        </p:txBody>
      </p:sp>
    </p:spTree>
    <p:extLst>
      <p:ext uri="{BB962C8B-B14F-4D97-AF65-F5344CB8AC3E}">
        <p14:creationId xmlns:p14="http://schemas.microsoft.com/office/powerpoint/2010/main" val="5228535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PNIC">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ang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rple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rey APNIC Them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APNIC.potx</Template>
  <TotalTime>953</TotalTime>
  <Words>2691</Words>
  <Application>Microsoft Macintosh PowerPoint</Application>
  <PresentationFormat>On-screen Show (4:3)</PresentationFormat>
  <Paragraphs>403</Paragraphs>
  <Slides>51</Slides>
  <Notes>18</Notes>
  <HiddenSlides>0</HiddenSlides>
  <MMClips>0</MMClips>
  <ScaleCrop>false</ScaleCrop>
  <HeadingPairs>
    <vt:vector size="4" baseType="variant">
      <vt:variant>
        <vt:lpstr>Theme</vt:lpstr>
      </vt:variant>
      <vt:variant>
        <vt:i4>7</vt:i4>
      </vt:variant>
      <vt:variant>
        <vt:lpstr>Slide Titles</vt:lpstr>
      </vt:variant>
      <vt:variant>
        <vt:i4>51</vt:i4>
      </vt:variant>
    </vt:vector>
  </HeadingPairs>
  <TitlesOfParts>
    <vt:vector size="58" baseType="lpstr">
      <vt:lpstr>APNIC</vt:lpstr>
      <vt:lpstr>Orange APNIC Theme</vt:lpstr>
      <vt:lpstr>Yellow APNIC Theme</vt:lpstr>
      <vt:lpstr>Green APNIC Theme</vt:lpstr>
      <vt:lpstr>Purple APNIC Theme</vt:lpstr>
      <vt:lpstr>Red APNIC Theme</vt:lpstr>
      <vt:lpstr>Grey APNIC Theme</vt:lpstr>
      <vt:lpstr>APNIC Policy Development Capacity Building</vt:lpstr>
      <vt:lpstr>Agenda</vt:lpstr>
      <vt:lpstr>What is APNIC?</vt:lpstr>
      <vt:lpstr>Where are the RIR Regions?</vt:lpstr>
      <vt:lpstr>APNIC vs. APNIC Secretariat</vt:lpstr>
      <vt:lpstr>PowerPoint Presentation</vt:lpstr>
      <vt:lpstr>APNIC’s Mission</vt:lpstr>
      <vt:lpstr>Overview</vt:lpstr>
      <vt:lpstr>Serving APNIC Members</vt:lpstr>
      <vt:lpstr>Supporting Internet Development in the Asia Pacific Region</vt:lpstr>
      <vt:lpstr>Training</vt:lpstr>
      <vt:lpstr>Infrastructure Capacity Building</vt:lpstr>
      <vt:lpstr>ISIF and Seed Alliance</vt:lpstr>
      <vt:lpstr>Collaborating with the Internet Community</vt:lpstr>
      <vt:lpstr>APNIC Labs</vt:lpstr>
      <vt:lpstr>Strategic Engagement</vt:lpstr>
      <vt:lpstr>IANA Oversight Transition</vt:lpstr>
      <vt:lpstr>Policy Ecosystem</vt:lpstr>
      <vt:lpstr>Hierarchy of resource distribution </vt:lpstr>
      <vt:lpstr>Policy EcoSystem</vt:lpstr>
      <vt:lpstr>NRO NC / ASO AC</vt:lpstr>
      <vt:lpstr>NRO NC / ASO AC</vt:lpstr>
      <vt:lpstr>IANA Policies – Global Policies</vt:lpstr>
      <vt:lpstr>Global Addressing Policies</vt:lpstr>
      <vt:lpstr>National Internet Registry Policies</vt:lpstr>
      <vt:lpstr>APNIC  Policy Development Process</vt:lpstr>
      <vt:lpstr>References</vt:lpstr>
      <vt:lpstr>Why Have Policies?</vt:lpstr>
      <vt:lpstr>Who sets Policy?</vt:lpstr>
      <vt:lpstr>APNIC’s Role in PDP</vt:lpstr>
      <vt:lpstr>Policy SIG Charter</vt:lpstr>
      <vt:lpstr>Policy Principals</vt:lpstr>
      <vt:lpstr>Open</vt:lpstr>
      <vt:lpstr>Transparent</vt:lpstr>
      <vt:lpstr>Bottom Up</vt:lpstr>
      <vt:lpstr>APNIC PDP</vt:lpstr>
      <vt:lpstr>Steps to Implementation</vt:lpstr>
      <vt:lpstr>Participation is the cornerstone</vt:lpstr>
      <vt:lpstr>Consensus Decision Making</vt:lpstr>
      <vt:lpstr>Consensus Decision Making</vt:lpstr>
      <vt:lpstr>Pilot of Electronic Consensus tool</vt:lpstr>
      <vt:lpstr>Who’s Who?</vt:lpstr>
      <vt:lpstr>APNIC Policies</vt:lpstr>
      <vt:lpstr>References</vt:lpstr>
      <vt:lpstr>Internet Resource Management Goals</vt:lpstr>
      <vt:lpstr>APNIC Policies</vt:lpstr>
      <vt:lpstr>Implemented Proposals</vt:lpstr>
      <vt:lpstr>Policy Proposals at APNIC 38</vt:lpstr>
      <vt:lpstr>APNIC Regional Meetings (ARM)</vt:lpstr>
      <vt:lpstr>Upcoming APNIC Conferences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Gisella Gruber</cp:lastModifiedBy>
  <cp:revision>69</cp:revision>
  <dcterms:created xsi:type="dcterms:W3CDTF">2011-12-06T02:23:30Z</dcterms:created>
  <dcterms:modified xsi:type="dcterms:W3CDTF">2014-08-11T19:27:07Z</dcterms:modified>
</cp:coreProperties>
</file>