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80"/>
  </p:notesMasterIdLst>
  <p:sldIdLst>
    <p:sldId id="256" r:id="rId2"/>
    <p:sldId id="323" r:id="rId3"/>
    <p:sldId id="327" r:id="rId4"/>
    <p:sldId id="328" r:id="rId5"/>
    <p:sldId id="329" r:id="rId6"/>
    <p:sldId id="330" r:id="rId7"/>
    <p:sldId id="333" r:id="rId8"/>
    <p:sldId id="296" r:id="rId9"/>
    <p:sldId id="331" r:id="rId10"/>
    <p:sldId id="339" r:id="rId11"/>
    <p:sldId id="332" r:id="rId12"/>
    <p:sldId id="353" r:id="rId13"/>
    <p:sldId id="336" r:id="rId14"/>
    <p:sldId id="334" r:id="rId15"/>
    <p:sldId id="335" r:id="rId16"/>
    <p:sldId id="337" r:id="rId17"/>
    <p:sldId id="338" r:id="rId18"/>
    <p:sldId id="340" r:id="rId19"/>
    <p:sldId id="341" r:id="rId20"/>
    <p:sldId id="342" r:id="rId21"/>
    <p:sldId id="343" r:id="rId22"/>
    <p:sldId id="344" r:id="rId23"/>
    <p:sldId id="345" r:id="rId24"/>
    <p:sldId id="346" r:id="rId25"/>
    <p:sldId id="347" r:id="rId26"/>
    <p:sldId id="348" r:id="rId27"/>
    <p:sldId id="349" r:id="rId28"/>
    <p:sldId id="350" r:id="rId29"/>
    <p:sldId id="351" r:id="rId30"/>
    <p:sldId id="352" r:id="rId31"/>
    <p:sldId id="298" r:id="rId32"/>
    <p:sldId id="354" r:id="rId33"/>
    <p:sldId id="355" r:id="rId34"/>
    <p:sldId id="311" r:id="rId35"/>
    <p:sldId id="356" r:id="rId36"/>
    <p:sldId id="312" r:id="rId37"/>
    <p:sldId id="357" r:id="rId38"/>
    <p:sldId id="358" r:id="rId39"/>
    <p:sldId id="365" r:id="rId40"/>
    <p:sldId id="359" r:id="rId41"/>
    <p:sldId id="360" r:id="rId42"/>
    <p:sldId id="361" r:id="rId43"/>
    <p:sldId id="362" r:id="rId44"/>
    <p:sldId id="363" r:id="rId45"/>
    <p:sldId id="364" r:id="rId46"/>
    <p:sldId id="366" r:id="rId47"/>
    <p:sldId id="367" r:id="rId48"/>
    <p:sldId id="368" r:id="rId49"/>
    <p:sldId id="369" r:id="rId50"/>
    <p:sldId id="370" r:id="rId51"/>
    <p:sldId id="374" r:id="rId52"/>
    <p:sldId id="375" r:id="rId53"/>
    <p:sldId id="376" r:id="rId54"/>
    <p:sldId id="377" r:id="rId55"/>
    <p:sldId id="373" r:id="rId56"/>
    <p:sldId id="379" r:id="rId57"/>
    <p:sldId id="378" r:id="rId58"/>
    <p:sldId id="380" r:id="rId59"/>
    <p:sldId id="381" r:id="rId60"/>
    <p:sldId id="382" r:id="rId61"/>
    <p:sldId id="383" r:id="rId62"/>
    <p:sldId id="384" r:id="rId63"/>
    <p:sldId id="385" r:id="rId64"/>
    <p:sldId id="386" r:id="rId65"/>
    <p:sldId id="388" r:id="rId66"/>
    <p:sldId id="389" r:id="rId67"/>
    <p:sldId id="387" r:id="rId68"/>
    <p:sldId id="391" r:id="rId69"/>
    <p:sldId id="392" r:id="rId70"/>
    <p:sldId id="393" r:id="rId71"/>
    <p:sldId id="394" r:id="rId72"/>
    <p:sldId id="395" r:id="rId73"/>
    <p:sldId id="396" r:id="rId74"/>
    <p:sldId id="397" r:id="rId75"/>
    <p:sldId id="390" r:id="rId76"/>
    <p:sldId id="399" r:id="rId77"/>
    <p:sldId id="398" r:id="rId78"/>
    <p:sldId id="287" r:id="rId7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D9C3"/>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7" d="100"/>
          <a:sy n="97" d="100"/>
        </p:scale>
        <p:origin x="-97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E75CC5B-E8B5-483C-AA93-431F4C94C59D}" type="datetimeFigureOut">
              <a:rPr lang="en-CA" smtClean="0"/>
              <a:t>24/02/2016</a:t>
            </a:fld>
            <a:endParaRPr lang="en-CA"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AD09168-09B9-4EF4-9618-05BE5E87639F}" type="slidenum">
              <a:rPr lang="en-CA" smtClean="0"/>
              <a:t>‹#›</a:t>
            </a:fld>
            <a:endParaRPr lang="en-CA" dirty="0"/>
          </a:p>
        </p:txBody>
      </p:sp>
    </p:spTree>
    <p:extLst>
      <p:ext uri="{BB962C8B-B14F-4D97-AF65-F5344CB8AC3E}">
        <p14:creationId xmlns:p14="http://schemas.microsoft.com/office/powerpoint/2010/main" val="538432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a:t>
            </a:fld>
            <a:endParaRPr lang="en-CA" dirty="0"/>
          </a:p>
        </p:txBody>
      </p:sp>
    </p:spTree>
    <p:extLst>
      <p:ext uri="{BB962C8B-B14F-4D97-AF65-F5344CB8AC3E}">
        <p14:creationId xmlns:p14="http://schemas.microsoft.com/office/powerpoint/2010/main" val="10485506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a:t>
            </a:fld>
            <a:endParaRPr lang="en-CA" dirty="0"/>
          </a:p>
        </p:txBody>
      </p:sp>
    </p:spTree>
    <p:extLst>
      <p:ext uri="{BB962C8B-B14F-4D97-AF65-F5344CB8AC3E}">
        <p14:creationId xmlns:p14="http://schemas.microsoft.com/office/powerpoint/2010/main" val="33829938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a:t>
            </a:fld>
            <a:endParaRPr lang="en-CA" dirty="0"/>
          </a:p>
        </p:txBody>
      </p:sp>
    </p:spTree>
    <p:extLst>
      <p:ext uri="{BB962C8B-B14F-4D97-AF65-F5344CB8AC3E}">
        <p14:creationId xmlns:p14="http://schemas.microsoft.com/office/powerpoint/2010/main" val="2746924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a:xfrm>
            <a:off x="2987824" y="6356350"/>
            <a:ext cx="3240360" cy="365125"/>
          </a:xfrm>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a:t>
            </a:fld>
            <a:endParaRPr lang="en-CA" dirty="0"/>
          </a:p>
        </p:txBody>
      </p:sp>
    </p:spTree>
    <p:extLst>
      <p:ext uri="{BB962C8B-B14F-4D97-AF65-F5344CB8AC3E}">
        <p14:creationId xmlns:p14="http://schemas.microsoft.com/office/powerpoint/2010/main" val="4045457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a:t>
            </a:fld>
            <a:endParaRPr lang="en-CA" dirty="0"/>
          </a:p>
        </p:txBody>
      </p:sp>
    </p:spTree>
    <p:extLst>
      <p:ext uri="{BB962C8B-B14F-4D97-AF65-F5344CB8AC3E}">
        <p14:creationId xmlns:p14="http://schemas.microsoft.com/office/powerpoint/2010/main" val="1421250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r>
              <a:rPr lang="en-US" dirty="0" smtClean="0"/>
              <a:t>24/25 February 2016</a:t>
            </a:r>
            <a:endParaRPr lang="en-CA" dirty="0"/>
          </a:p>
        </p:txBody>
      </p:sp>
      <p:sp>
        <p:nvSpPr>
          <p:cNvPr id="6" name="Footer Placeholder 5"/>
          <p:cNvSpPr>
            <a:spLocks noGrp="1"/>
          </p:cNvSpPr>
          <p:nvPr>
            <p:ph type="ftr" sz="quarter" idx="11"/>
          </p:nvPr>
        </p:nvSpPr>
        <p:spPr/>
        <p:txBody>
          <a:bodyPr/>
          <a:lstStyle/>
          <a:p>
            <a:r>
              <a:rPr lang="en-CA" dirty="0" smtClean="0"/>
              <a:t>ALAC - CCWG-Accountability Final Proposal</a:t>
            </a:r>
            <a:endParaRPr lang="en-CA" dirty="0"/>
          </a:p>
        </p:txBody>
      </p:sp>
      <p:sp>
        <p:nvSpPr>
          <p:cNvPr id="7" name="Slide Number Placeholder 6"/>
          <p:cNvSpPr>
            <a:spLocks noGrp="1"/>
          </p:cNvSpPr>
          <p:nvPr>
            <p:ph type="sldNum" sz="quarter" idx="12"/>
          </p:nvPr>
        </p:nvSpPr>
        <p:spPr/>
        <p:txBody>
          <a:bodyPr/>
          <a:lstStyle/>
          <a:p>
            <a:fld id="{20C33AB6-8045-4B71-A4B4-8CA2740BD236}" type="slidenum">
              <a:rPr lang="en-CA" smtClean="0"/>
              <a:t>‹#›</a:t>
            </a:fld>
            <a:endParaRPr lang="en-CA" dirty="0"/>
          </a:p>
        </p:txBody>
      </p:sp>
    </p:spTree>
    <p:extLst>
      <p:ext uri="{BB962C8B-B14F-4D97-AF65-F5344CB8AC3E}">
        <p14:creationId xmlns:p14="http://schemas.microsoft.com/office/powerpoint/2010/main" val="39966396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r>
              <a:rPr lang="en-US" dirty="0" smtClean="0"/>
              <a:t>24/25 February 2016</a:t>
            </a:r>
            <a:endParaRPr lang="en-CA" dirty="0"/>
          </a:p>
        </p:txBody>
      </p:sp>
      <p:sp>
        <p:nvSpPr>
          <p:cNvPr id="8" name="Footer Placeholder 7"/>
          <p:cNvSpPr>
            <a:spLocks noGrp="1"/>
          </p:cNvSpPr>
          <p:nvPr>
            <p:ph type="ftr" sz="quarter" idx="11"/>
          </p:nvPr>
        </p:nvSpPr>
        <p:spPr/>
        <p:txBody>
          <a:bodyPr/>
          <a:lstStyle/>
          <a:p>
            <a:r>
              <a:rPr lang="en-CA" dirty="0" smtClean="0"/>
              <a:t>ALAC - CCWG-Accountability Final Proposal</a:t>
            </a:r>
            <a:endParaRPr lang="en-CA" dirty="0"/>
          </a:p>
        </p:txBody>
      </p:sp>
      <p:sp>
        <p:nvSpPr>
          <p:cNvPr id="9" name="Slide Number Placeholder 8"/>
          <p:cNvSpPr>
            <a:spLocks noGrp="1"/>
          </p:cNvSpPr>
          <p:nvPr>
            <p:ph type="sldNum" sz="quarter" idx="12"/>
          </p:nvPr>
        </p:nvSpPr>
        <p:spPr/>
        <p:txBody>
          <a:bodyPr/>
          <a:lstStyle/>
          <a:p>
            <a:fld id="{20C33AB6-8045-4B71-A4B4-8CA2740BD236}" type="slidenum">
              <a:rPr lang="en-CA" smtClean="0"/>
              <a:t>‹#›</a:t>
            </a:fld>
            <a:endParaRPr lang="en-CA" dirty="0"/>
          </a:p>
        </p:txBody>
      </p:sp>
    </p:spTree>
    <p:extLst>
      <p:ext uri="{BB962C8B-B14F-4D97-AF65-F5344CB8AC3E}">
        <p14:creationId xmlns:p14="http://schemas.microsoft.com/office/powerpoint/2010/main" val="568902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r>
              <a:rPr lang="en-US" dirty="0" smtClean="0"/>
              <a:t>24/25 February 2016</a:t>
            </a:r>
            <a:endParaRPr lang="en-CA" dirty="0"/>
          </a:p>
        </p:txBody>
      </p:sp>
      <p:sp>
        <p:nvSpPr>
          <p:cNvPr id="4" name="Footer Placeholder 3"/>
          <p:cNvSpPr>
            <a:spLocks noGrp="1"/>
          </p:cNvSpPr>
          <p:nvPr>
            <p:ph type="ftr" sz="quarter" idx="11"/>
          </p:nvPr>
        </p:nvSpPr>
        <p:spPr/>
        <p:txBody>
          <a:bodyPr/>
          <a:lstStyle/>
          <a:p>
            <a:r>
              <a:rPr lang="en-CA" dirty="0" smtClean="0"/>
              <a:t>ALAC - CCWG-Accountability Final Proposal</a:t>
            </a:r>
            <a:endParaRPr lang="en-CA" dirty="0"/>
          </a:p>
        </p:txBody>
      </p:sp>
      <p:sp>
        <p:nvSpPr>
          <p:cNvPr id="5" name="Slide Number Placeholder 4"/>
          <p:cNvSpPr>
            <a:spLocks noGrp="1"/>
          </p:cNvSpPr>
          <p:nvPr>
            <p:ph type="sldNum" sz="quarter" idx="12"/>
          </p:nvPr>
        </p:nvSpPr>
        <p:spPr/>
        <p:txBody>
          <a:bodyPr/>
          <a:lstStyle/>
          <a:p>
            <a:fld id="{20C33AB6-8045-4B71-A4B4-8CA2740BD236}" type="slidenum">
              <a:rPr lang="en-CA" smtClean="0"/>
              <a:t>‹#›</a:t>
            </a:fld>
            <a:endParaRPr lang="en-CA" dirty="0"/>
          </a:p>
        </p:txBody>
      </p:sp>
    </p:spTree>
    <p:extLst>
      <p:ext uri="{BB962C8B-B14F-4D97-AF65-F5344CB8AC3E}">
        <p14:creationId xmlns:p14="http://schemas.microsoft.com/office/powerpoint/2010/main" val="2857446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smtClean="0"/>
              <a:t>24/25 February 2016</a:t>
            </a:r>
            <a:endParaRPr lang="en-CA" dirty="0"/>
          </a:p>
        </p:txBody>
      </p:sp>
      <p:sp>
        <p:nvSpPr>
          <p:cNvPr id="3" name="Footer Placeholder 2"/>
          <p:cNvSpPr>
            <a:spLocks noGrp="1"/>
          </p:cNvSpPr>
          <p:nvPr>
            <p:ph type="ftr" sz="quarter" idx="11"/>
          </p:nvPr>
        </p:nvSpPr>
        <p:spPr/>
        <p:txBody>
          <a:bodyPr/>
          <a:lstStyle/>
          <a:p>
            <a:r>
              <a:rPr lang="en-CA" dirty="0" smtClean="0"/>
              <a:t>ALAC - CCWG-Accountability Final Proposal</a:t>
            </a:r>
            <a:endParaRPr lang="en-CA" dirty="0"/>
          </a:p>
        </p:txBody>
      </p:sp>
      <p:sp>
        <p:nvSpPr>
          <p:cNvPr id="4" name="Slide Number Placeholder 3"/>
          <p:cNvSpPr>
            <a:spLocks noGrp="1"/>
          </p:cNvSpPr>
          <p:nvPr>
            <p:ph type="sldNum" sz="quarter" idx="12"/>
          </p:nvPr>
        </p:nvSpPr>
        <p:spPr/>
        <p:txBody>
          <a:bodyPr/>
          <a:lstStyle/>
          <a:p>
            <a:fld id="{20C33AB6-8045-4B71-A4B4-8CA2740BD236}" type="slidenum">
              <a:rPr lang="en-CA" smtClean="0"/>
              <a:t>‹#›</a:t>
            </a:fld>
            <a:endParaRPr lang="en-CA" dirty="0"/>
          </a:p>
        </p:txBody>
      </p:sp>
    </p:spTree>
    <p:extLst>
      <p:ext uri="{BB962C8B-B14F-4D97-AF65-F5344CB8AC3E}">
        <p14:creationId xmlns:p14="http://schemas.microsoft.com/office/powerpoint/2010/main" val="33435782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dirty="0" smtClean="0"/>
              <a:t>24/25 February 2016</a:t>
            </a:r>
            <a:endParaRPr lang="en-CA" dirty="0"/>
          </a:p>
        </p:txBody>
      </p:sp>
      <p:sp>
        <p:nvSpPr>
          <p:cNvPr id="6" name="Footer Placeholder 5"/>
          <p:cNvSpPr>
            <a:spLocks noGrp="1"/>
          </p:cNvSpPr>
          <p:nvPr>
            <p:ph type="ftr" sz="quarter" idx="11"/>
          </p:nvPr>
        </p:nvSpPr>
        <p:spPr/>
        <p:txBody>
          <a:bodyPr/>
          <a:lstStyle/>
          <a:p>
            <a:r>
              <a:rPr lang="en-CA" dirty="0" smtClean="0"/>
              <a:t>ALAC - CCWG-Accountability Final Proposal</a:t>
            </a:r>
            <a:endParaRPr lang="en-CA" dirty="0"/>
          </a:p>
        </p:txBody>
      </p:sp>
      <p:sp>
        <p:nvSpPr>
          <p:cNvPr id="7" name="Slide Number Placeholder 6"/>
          <p:cNvSpPr>
            <a:spLocks noGrp="1"/>
          </p:cNvSpPr>
          <p:nvPr>
            <p:ph type="sldNum" sz="quarter" idx="12"/>
          </p:nvPr>
        </p:nvSpPr>
        <p:spPr/>
        <p:txBody>
          <a:bodyPr/>
          <a:lstStyle/>
          <a:p>
            <a:fld id="{20C33AB6-8045-4B71-A4B4-8CA2740BD236}" type="slidenum">
              <a:rPr lang="en-CA" smtClean="0"/>
              <a:t>‹#›</a:t>
            </a:fld>
            <a:endParaRPr lang="en-CA" dirty="0"/>
          </a:p>
        </p:txBody>
      </p:sp>
    </p:spTree>
    <p:extLst>
      <p:ext uri="{BB962C8B-B14F-4D97-AF65-F5344CB8AC3E}">
        <p14:creationId xmlns:p14="http://schemas.microsoft.com/office/powerpoint/2010/main" val="2125935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dirty="0" smtClean="0"/>
              <a:t>24/25 February 2016</a:t>
            </a:r>
            <a:endParaRPr lang="en-CA" dirty="0"/>
          </a:p>
        </p:txBody>
      </p:sp>
      <p:sp>
        <p:nvSpPr>
          <p:cNvPr id="6" name="Footer Placeholder 5"/>
          <p:cNvSpPr>
            <a:spLocks noGrp="1"/>
          </p:cNvSpPr>
          <p:nvPr>
            <p:ph type="ftr" sz="quarter" idx="11"/>
          </p:nvPr>
        </p:nvSpPr>
        <p:spPr/>
        <p:txBody>
          <a:bodyPr/>
          <a:lstStyle/>
          <a:p>
            <a:r>
              <a:rPr lang="en-CA" dirty="0" smtClean="0"/>
              <a:t>ALAC - CCWG-Accountability Final Proposal</a:t>
            </a:r>
            <a:endParaRPr lang="en-CA" dirty="0"/>
          </a:p>
        </p:txBody>
      </p:sp>
      <p:sp>
        <p:nvSpPr>
          <p:cNvPr id="7" name="Slide Number Placeholder 6"/>
          <p:cNvSpPr>
            <a:spLocks noGrp="1"/>
          </p:cNvSpPr>
          <p:nvPr>
            <p:ph type="sldNum" sz="quarter" idx="12"/>
          </p:nvPr>
        </p:nvSpPr>
        <p:spPr/>
        <p:txBody>
          <a:bodyPr/>
          <a:lstStyle/>
          <a:p>
            <a:fld id="{20C33AB6-8045-4B71-A4B4-8CA2740BD236}" type="slidenum">
              <a:rPr lang="en-CA" smtClean="0"/>
              <a:t>‹#›</a:t>
            </a:fld>
            <a:endParaRPr lang="en-CA" dirty="0"/>
          </a:p>
        </p:txBody>
      </p:sp>
    </p:spTree>
    <p:extLst>
      <p:ext uri="{BB962C8B-B14F-4D97-AF65-F5344CB8AC3E}">
        <p14:creationId xmlns:p14="http://schemas.microsoft.com/office/powerpoint/2010/main" val="3832712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smtClean="0"/>
              <a:t>24/25 February 2016</a:t>
            </a:r>
            <a:endParaRPr lang="en-CA"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CA" dirty="0" smtClean="0"/>
              <a:t>ALAC - CCWG-Accountability Final Proposal</a:t>
            </a:r>
            <a:endParaRPr lang="en-CA"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C33AB6-8045-4B71-A4B4-8CA2740BD236}" type="slidenum">
              <a:rPr lang="en-CA" smtClean="0"/>
              <a:t>‹#›</a:t>
            </a:fld>
            <a:endParaRPr lang="en-CA" dirty="0"/>
          </a:p>
        </p:txBody>
      </p:sp>
    </p:spTree>
    <p:extLst>
      <p:ext uri="{BB962C8B-B14F-4D97-AF65-F5344CB8AC3E}">
        <p14:creationId xmlns:p14="http://schemas.microsoft.com/office/powerpoint/2010/main" val="2916033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community.icann.org/x/8w2AAw"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520" y="1700808"/>
            <a:ext cx="8568952" cy="2736303"/>
          </a:xfrm>
        </p:spPr>
        <p:txBody>
          <a:bodyPr>
            <a:normAutofit/>
          </a:bodyPr>
          <a:lstStyle/>
          <a:p>
            <a:r>
              <a:rPr lang="en-CA" sz="5400" b="1" dirty="0" smtClean="0"/>
              <a:t>ALAC Briefing on</a:t>
            </a:r>
            <a:br>
              <a:rPr lang="en-CA" sz="5400" b="1" dirty="0" smtClean="0"/>
            </a:br>
            <a:r>
              <a:rPr lang="en-CA" sz="5400" b="1" dirty="0" smtClean="0"/>
              <a:t>CCWG-Accountability</a:t>
            </a:r>
            <a:br>
              <a:rPr lang="en-CA" sz="5400" b="1" dirty="0" smtClean="0"/>
            </a:br>
            <a:r>
              <a:rPr lang="en-CA" sz="5400" b="1" dirty="0" smtClean="0"/>
              <a:t>Final Proposal</a:t>
            </a:r>
            <a:endParaRPr lang="en-CA" sz="5400" b="1" dirty="0"/>
          </a:p>
        </p:txBody>
      </p:sp>
      <p:sp>
        <p:nvSpPr>
          <p:cNvPr id="3" name="Subtitle 2"/>
          <p:cNvSpPr>
            <a:spLocks noGrp="1"/>
          </p:cNvSpPr>
          <p:nvPr>
            <p:ph type="subTitle" idx="1"/>
          </p:nvPr>
        </p:nvSpPr>
        <p:spPr>
          <a:xfrm>
            <a:off x="1227584" y="4941168"/>
            <a:ext cx="6872808" cy="1440160"/>
          </a:xfrm>
        </p:spPr>
        <p:txBody>
          <a:bodyPr>
            <a:normAutofit/>
          </a:bodyPr>
          <a:lstStyle/>
          <a:p>
            <a:endParaRPr lang="en-CA" dirty="0" smtClean="0"/>
          </a:p>
          <a:p>
            <a:r>
              <a:rPr lang="en-CA" sz="2200" dirty="0" smtClean="0"/>
              <a:t>24/25 February 2016</a:t>
            </a:r>
          </a:p>
          <a:p>
            <a:endParaRPr lang="en-CA" dirty="0" smtClean="0"/>
          </a:p>
        </p:txBody>
      </p:sp>
    </p:spTree>
    <p:extLst>
      <p:ext uri="{BB962C8B-B14F-4D97-AF65-F5344CB8AC3E}">
        <p14:creationId xmlns:p14="http://schemas.microsoft.com/office/powerpoint/2010/main" val="11998969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Who looks after the Public Interest?</a:t>
            </a:r>
            <a:endParaRPr lang="en-CA" dirty="0"/>
          </a:p>
        </p:txBody>
      </p:sp>
      <p:sp>
        <p:nvSpPr>
          <p:cNvPr id="3" name="Content Placeholder 2"/>
          <p:cNvSpPr>
            <a:spLocks noGrp="1"/>
          </p:cNvSpPr>
          <p:nvPr>
            <p:ph idx="1"/>
          </p:nvPr>
        </p:nvSpPr>
        <p:spPr>
          <a:xfrm>
            <a:off x="457200" y="1600200"/>
            <a:ext cx="8229600" cy="4997152"/>
          </a:xfrm>
        </p:spPr>
        <p:txBody>
          <a:bodyPr>
            <a:normAutofit lnSpcReduction="10000"/>
          </a:bodyPr>
          <a:lstStyle/>
          <a:p>
            <a:r>
              <a:rPr lang="en-CA" dirty="0" smtClean="0"/>
              <a:t>Board members are required to set aside their personal interests and consider the corporation’s interests and the global public interest (both undefined!)</a:t>
            </a:r>
          </a:p>
          <a:p>
            <a:r>
              <a:rPr lang="en-CA" dirty="0" smtClean="0"/>
              <a:t>AC/SO have no such requirement. Each may strongly fight for what it feels is best for ITS constituency.</a:t>
            </a:r>
          </a:p>
          <a:p>
            <a:r>
              <a:rPr lang="en-CA" dirty="0" smtClean="0"/>
              <a:t>The hope is that the EC requires sufficient collaboration that the AC/SO individual interests are balanced.</a:t>
            </a: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10</a:t>
            </a:fld>
            <a:endParaRPr lang="en-CA" dirty="0"/>
          </a:p>
        </p:txBody>
      </p:sp>
    </p:spTree>
    <p:extLst>
      <p:ext uri="{BB962C8B-B14F-4D97-AF65-F5344CB8AC3E}">
        <p14:creationId xmlns:p14="http://schemas.microsoft.com/office/powerpoint/2010/main" val="40996299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ALAC Concerns: General</a:t>
            </a:r>
            <a:endParaRPr lang="en-CA" dirty="0"/>
          </a:p>
        </p:txBody>
      </p:sp>
      <p:sp>
        <p:nvSpPr>
          <p:cNvPr id="3" name="Content Placeholder 2"/>
          <p:cNvSpPr>
            <a:spLocks noGrp="1"/>
          </p:cNvSpPr>
          <p:nvPr>
            <p:ph idx="1"/>
          </p:nvPr>
        </p:nvSpPr>
        <p:spPr/>
        <p:txBody>
          <a:bodyPr>
            <a:normAutofit/>
          </a:bodyPr>
          <a:lstStyle/>
          <a:p>
            <a:r>
              <a:rPr lang="en-CA" dirty="0" smtClean="0"/>
              <a:t>Most or all of the ALAC concerns to be listed have been well discussed and </a:t>
            </a:r>
            <a:r>
              <a:rPr lang="en-CA" i="1" dirty="0" smtClean="0"/>
              <a:t>in general</a:t>
            </a:r>
            <a:r>
              <a:rPr lang="en-CA" dirty="0" smtClean="0"/>
              <a:t>, earlier discussions have indicated that each recommendation is probably acceptable, if not optimal to all ALAC Members (and other At-Large participants)</a:t>
            </a:r>
          </a:p>
          <a:p>
            <a:r>
              <a:rPr lang="en-CA" dirty="0" smtClean="0"/>
              <a:t>But the final decision will rest upon ALAC discussions.</a:t>
            </a:r>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11</a:t>
            </a:fld>
            <a:endParaRPr lang="en-CA" dirty="0"/>
          </a:p>
        </p:txBody>
      </p:sp>
    </p:spTree>
    <p:extLst>
      <p:ext uri="{BB962C8B-B14F-4D97-AF65-F5344CB8AC3E}">
        <p14:creationId xmlns:p14="http://schemas.microsoft.com/office/powerpoint/2010/main" val="38904918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ALAC Concerns: Recommendation 1</a:t>
            </a:r>
            <a:endParaRPr lang="en-CA" dirty="0"/>
          </a:p>
        </p:txBody>
      </p:sp>
      <p:sp>
        <p:nvSpPr>
          <p:cNvPr id="3" name="Content Placeholder 2"/>
          <p:cNvSpPr>
            <a:spLocks noGrp="1"/>
          </p:cNvSpPr>
          <p:nvPr>
            <p:ph idx="1"/>
          </p:nvPr>
        </p:nvSpPr>
        <p:spPr/>
        <p:txBody>
          <a:bodyPr/>
          <a:lstStyle/>
          <a:p>
            <a:r>
              <a:rPr lang="en-CA" dirty="0" smtClean="0"/>
              <a:t>It is possible that somehow the interests of parts of the ICANN community can end up exercising control, through the inattention or  lack of interest of the other parts; or by somehow co-opting the other communities.</a:t>
            </a: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12</a:t>
            </a:fld>
            <a:endParaRPr lang="en-CA" dirty="0"/>
          </a:p>
        </p:txBody>
      </p:sp>
    </p:spTree>
    <p:extLst>
      <p:ext uri="{BB962C8B-B14F-4D97-AF65-F5344CB8AC3E}">
        <p14:creationId xmlns:p14="http://schemas.microsoft.com/office/powerpoint/2010/main" val="12284078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14202"/>
          </a:xfrm>
        </p:spPr>
        <p:txBody>
          <a:bodyPr>
            <a:normAutofit/>
          </a:bodyPr>
          <a:lstStyle/>
          <a:p>
            <a:r>
              <a:rPr lang="en-CA" dirty="0" smtClean="0"/>
              <a:t>Warning: Recommendations intentionally out of order!</a:t>
            </a:r>
            <a:endParaRPr lang="en-CA" dirty="0"/>
          </a:p>
        </p:txBody>
      </p:sp>
      <p:sp>
        <p:nvSpPr>
          <p:cNvPr id="3" name="Content Placeholder 2"/>
          <p:cNvSpPr>
            <a:spLocks noGrp="1"/>
          </p:cNvSpPr>
          <p:nvPr>
            <p:ph idx="1"/>
          </p:nvPr>
        </p:nvSpPr>
        <p:spPr>
          <a:xfrm>
            <a:off x="457200" y="2276872"/>
            <a:ext cx="8229600" cy="3849291"/>
          </a:xfrm>
        </p:spPr>
        <p:txBody>
          <a:bodyPr/>
          <a:lstStyle/>
          <a:p>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13</a:t>
            </a:fld>
            <a:endParaRPr lang="en-CA" dirty="0"/>
          </a:p>
        </p:txBody>
      </p:sp>
    </p:spTree>
    <p:extLst>
      <p:ext uri="{BB962C8B-B14F-4D97-AF65-F5344CB8AC3E}">
        <p14:creationId xmlns:p14="http://schemas.microsoft.com/office/powerpoint/2010/main" val="33443426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CA" sz="2800" b="1" dirty="0"/>
              <a:t>Recommendation #3: </a:t>
            </a:r>
            <a:r>
              <a:rPr lang="en-CA" sz="2800" b="1" dirty="0" smtClean="0"/>
              <a:t>Standard Bylaws, Fundamental Bylaws and Articles of Incorporation</a:t>
            </a:r>
            <a:endParaRPr lang="en-CA" sz="2800" b="1" dirty="0"/>
          </a:p>
        </p:txBody>
      </p:sp>
      <p:sp>
        <p:nvSpPr>
          <p:cNvPr id="3" name="Content Placeholder 2"/>
          <p:cNvSpPr>
            <a:spLocks noGrp="1"/>
          </p:cNvSpPr>
          <p:nvPr>
            <p:ph idx="1"/>
          </p:nvPr>
        </p:nvSpPr>
        <p:spPr/>
        <p:txBody>
          <a:bodyPr/>
          <a:lstStyle/>
          <a:p>
            <a:r>
              <a:rPr lang="en-CA" dirty="0" smtClean="0"/>
              <a:t>Currently, there are only one type of Bylaw.</a:t>
            </a:r>
          </a:p>
          <a:p>
            <a:r>
              <a:rPr lang="en-CA" dirty="0" smtClean="0"/>
              <a:t>The Articles of Incorporation (A of I - the Corporate Charter used to establish a Corporation) and the Bylaws may be changed at will </a:t>
            </a:r>
            <a:r>
              <a:rPr lang="en-CA" dirty="0" smtClean="0"/>
              <a:t>by </a:t>
            </a:r>
            <a:r>
              <a:rPr lang="en-CA" dirty="0" smtClean="0"/>
              <a:t>the Board.</a:t>
            </a:r>
            <a:endParaRPr lang="en-CA" dirty="0"/>
          </a:p>
          <a:p>
            <a:pPr lvl="1"/>
            <a:r>
              <a:rPr lang="en-CA" dirty="0" smtClean="0"/>
              <a:t>We have practices in ICANN that constrain the Board, but they are voluntary practices that could be ignored.</a:t>
            </a:r>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14</a:t>
            </a:fld>
            <a:endParaRPr lang="en-CA" dirty="0"/>
          </a:p>
        </p:txBody>
      </p:sp>
    </p:spTree>
    <p:extLst>
      <p:ext uri="{BB962C8B-B14F-4D97-AF65-F5344CB8AC3E}">
        <p14:creationId xmlns:p14="http://schemas.microsoft.com/office/powerpoint/2010/main" val="12976917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70186"/>
          </a:xfrm>
        </p:spPr>
        <p:txBody>
          <a:bodyPr>
            <a:normAutofit/>
          </a:bodyPr>
          <a:lstStyle/>
          <a:p>
            <a:pPr algn="l"/>
            <a:r>
              <a:rPr lang="en-CA" dirty="0" smtClean="0"/>
              <a:t>The Bylaw Conundrum</a:t>
            </a:r>
            <a:br>
              <a:rPr lang="en-CA" dirty="0" smtClean="0"/>
            </a:br>
            <a:r>
              <a:rPr lang="en-CA" dirty="0" smtClean="0"/>
              <a:t>              (</a:t>
            </a:r>
            <a:r>
              <a:rPr lang="en-CA" dirty="0" smtClean="0"/>
              <a:t>def</a:t>
            </a:r>
            <a:r>
              <a:rPr lang="en-CA" dirty="0" smtClean="0"/>
              <a:t>: difficult problem!)</a:t>
            </a:r>
            <a:endParaRPr lang="en-CA" dirty="0"/>
          </a:p>
        </p:txBody>
      </p:sp>
      <p:sp>
        <p:nvSpPr>
          <p:cNvPr id="3" name="Content Placeholder 2"/>
          <p:cNvSpPr>
            <a:spLocks noGrp="1"/>
          </p:cNvSpPr>
          <p:nvPr>
            <p:ph idx="1"/>
          </p:nvPr>
        </p:nvSpPr>
        <p:spPr>
          <a:xfrm>
            <a:off x="457200" y="2060848"/>
            <a:ext cx="8229600" cy="4525963"/>
          </a:xfrm>
        </p:spPr>
        <p:txBody>
          <a:bodyPr/>
          <a:lstStyle/>
          <a:p>
            <a:r>
              <a:rPr lang="en-CA" dirty="0" smtClean="0"/>
              <a:t>Since Bylaws will define the community powers, it would not make sense to allow the Board to unilaterally modify them. The same applies to the A of I since they define the essence of the corporation. </a:t>
            </a:r>
          </a:p>
          <a:p>
            <a:r>
              <a:rPr lang="en-CA" dirty="0" smtClean="0"/>
              <a:t>However, Bylaws change relatively often for many reasons, and we do not want to make it too difficult to change them.</a:t>
            </a: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15</a:t>
            </a:fld>
            <a:endParaRPr lang="en-CA" dirty="0"/>
          </a:p>
        </p:txBody>
      </p:sp>
    </p:spTree>
    <p:extLst>
      <p:ext uri="{BB962C8B-B14F-4D97-AF65-F5344CB8AC3E}">
        <p14:creationId xmlns:p14="http://schemas.microsoft.com/office/powerpoint/2010/main" val="39063544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Standard vs Fundamental Bylaws</a:t>
            </a:r>
            <a:endParaRPr lang="en-CA" dirty="0"/>
          </a:p>
        </p:txBody>
      </p:sp>
      <p:sp>
        <p:nvSpPr>
          <p:cNvPr id="3" name="Content Placeholder 2"/>
          <p:cNvSpPr>
            <a:spLocks noGrp="1"/>
          </p:cNvSpPr>
          <p:nvPr>
            <p:ph idx="1"/>
          </p:nvPr>
        </p:nvSpPr>
        <p:spPr>
          <a:xfrm>
            <a:off x="457200" y="1268760"/>
            <a:ext cx="8229600" cy="5256584"/>
          </a:xfrm>
        </p:spPr>
        <p:txBody>
          <a:bodyPr>
            <a:normAutofit fontScale="92500" lnSpcReduction="20000"/>
          </a:bodyPr>
          <a:lstStyle/>
          <a:p>
            <a:r>
              <a:rPr lang="en-CA" dirty="0" smtClean="0"/>
              <a:t>Standard Bylaws are just like the ones we have now.</a:t>
            </a:r>
          </a:p>
          <a:p>
            <a:r>
              <a:rPr lang="en-CA" dirty="0" smtClean="0"/>
              <a:t>Fundamental Bylaws, which will among others things, include the Bylaws which create the EC and provide its powers as well as ICANN’s Mission and Core values and Commitments and core IANA functions</a:t>
            </a:r>
          </a:p>
          <a:p>
            <a:r>
              <a:rPr lang="en-CA" dirty="0" smtClean="0"/>
              <a:t>Fundamental Bylaws require a higher Board voting threshold to change (2/3 → 3/4)</a:t>
            </a:r>
          </a:p>
          <a:p>
            <a:r>
              <a:rPr lang="en-CA" dirty="0" smtClean="0"/>
              <a:t>Fundamental Bylaws can only be changed with the agreement of the EC.</a:t>
            </a:r>
          </a:p>
          <a:p>
            <a:r>
              <a:rPr lang="en-CA" dirty="0" smtClean="0"/>
              <a:t>Public consultation prior to all Bylaw changes mandatory.</a:t>
            </a: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16</a:t>
            </a:fld>
            <a:endParaRPr lang="en-CA" dirty="0"/>
          </a:p>
        </p:txBody>
      </p:sp>
    </p:spTree>
    <p:extLst>
      <p:ext uri="{BB962C8B-B14F-4D97-AF65-F5344CB8AC3E}">
        <p14:creationId xmlns:p14="http://schemas.microsoft.com/office/powerpoint/2010/main" val="3471933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ALAC Concerns: Recommendation 3</a:t>
            </a:r>
            <a:endParaRPr lang="en-CA" dirty="0"/>
          </a:p>
        </p:txBody>
      </p:sp>
      <p:sp>
        <p:nvSpPr>
          <p:cNvPr id="3" name="Content Placeholder 2"/>
          <p:cNvSpPr>
            <a:spLocks noGrp="1"/>
          </p:cNvSpPr>
          <p:nvPr>
            <p:ph idx="1"/>
          </p:nvPr>
        </p:nvSpPr>
        <p:spPr>
          <a:xfrm>
            <a:off x="457200" y="1600200"/>
            <a:ext cx="8229600" cy="4997152"/>
          </a:xfrm>
        </p:spPr>
        <p:txBody>
          <a:bodyPr>
            <a:normAutofit fontScale="92500" lnSpcReduction="10000"/>
          </a:bodyPr>
          <a:lstStyle/>
          <a:p>
            <a:r>
              <a:rPr lang="en-CA" dirty="0" smtClean="0"/>
              <a:t>Fundamental Bylaw changes which may be “required” to address a changing environment may be difficult to do.</a:t>
            </a:r>
          </a:p>
          <a:p>
            <a:pPr lvl="1"/>
            <a:r>
              <a:rPr lang="en-CA" dirty="0" smtClean="0"/>
              <a:t>Changes “in the global public interest” which are not viewed as being in the interests of parts of the community may allow those parts to block the changes.</a:t>
            </a:r>
          </a:p>
          <a:p>
            <a:pPr lvl="2"/>
            <a:r>
              <a:rPr lang="en-CA" dirty="0" smtClean="0"/>
              <a:t>Note that a single AC/SO cannot block, but combinations of them can.</a:t>
            </a:r>
          </a:p>
          <a:p>
            <a:pPr lvl="1"/>
            <a:r>
              <a:rPr lang="en-CA" dirty="0" smtClean="0"/>
              <a:t>Simple inaction or slow action by sufficient AC/SOs could block change</a:t>
            </a:r>
          </a:p>
          <a:p>
            <a:r>
              <a:rPr lang="en-CA" dirty="0" smtClean="0"/>
              <a:t>No escape clause.</a:t>
            </a: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17</a:t>
            </a:fld>
            <a:endParaRPr lang="en-CA" dirty="0"/>
          </a:p>
        </p:txBody>
      </p:sp>
    </p:spTree>
    <p:extLst>
      <p:ext uri="{BB962C8B-B14F-4D97-AF65-F5344CB8AC3E}">
        <p14:creationId xmlns:p14="http://schemas.microsoft.com/office/powerpoint/2010/main" val="42514338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CA" sz="2800" b="1" dirty="0"/>
              <a:t>Recommendation #4: Ensuring Community Engagement in ICANN Decision-making: Seven New Community Powers</a:t>
            </a:r>
          </a:p>
        </p:txBody>
      </p:sp>
      <p:sp>
        <p:nvSpPr>
          <p:cNvPr id="3" name="Content Placeholder 2"/>
          <p:cNvSpPr>
            <a:spLocks noGrp="1"/>
          </p:cNvSpPr>
          <p:nvPr>
            <p:ph idx="1"/>
          </p:nvPr>
        </p:nvSpPr>
        <p:spPr/>
        <p:txBody>
          <a:bodyPr>
            <a:normAutofit fontScale="77500" lnSpcReduction="20000"/>
          </a:bodyPr>
          <a:lstStyle/>
          <a:p>
            <a:r>
              <a:rPr lang="en-CA" dirty="0" smtClean="0"/>
              <a:t>Reject </a:t>
            </a:r>
            <a:r>
              <a:rPr lang="en-CA" dirty="0"/>
              <a:t>ICANN’s Budget or Strategy/Operating </a:t>
            </a:r>
            <a:r>
              <a:rPr lang="en-CA" dirty="0" smtClean="0"/>
              <a:t>Plans or IANA Budget</a:t>
            </a:r>
            <a:endParaRPr lang="en-CA" dirty="0"/>
          </a:p>
          <a:p>
            <a:r>
              <a:rPr lang="en-CA" dirty="0" smtClean="0"/>
              <a:t>Reject </a:t>
            </a:r>
            <a:r>
              <a:rPr lang="en-CA" dirty="0"/>
              <a:t>Changes to ICANN Standard Bylaws</a:t>
            </a:r>
          </a:p>
          <a:p>
            <a:r>
              <a:rPr lang="en-CA" dirty="0" smtClean="0"/>
              <a:t>Remove </a:t>
            </a:r>
            <a:r>
              <a:rPr lang="en-CA" dirty="0"/>
              <a:t>Individual ICANN Board Directors</a:t>
            </a:r>
          </a:p>
          <a:p>
            <a:r>
              <a:rPr lang="en-CA" dirty="0" smtClean="0"/>
              <a:t>Recall </a:t>
            </a:r>
            <a:r>
              <a:rPr lang="en-CA" dirty="0"/>
              <a:t>the Entire ICANN Board</a:t>
            </a:r>
          </a:p>
          <a:p>
            <a:r>
              <a:rPr lang="en-CA" dirty="0" smtClean="0"/>
              <a:t>Approve </a:t>
            </a:r>
            <a:r>
              <a:rPr lang="en-CA" dirty="0"/>
              <a:t>Changes to Fundamental Bylaws and Articles of Incorporation</a:t>
            </a:r>
          </a:p>
          <a:p>
            <a:r>
              <a:rPr lang="en-CA" dirty="0" smtClean="0"/>
              <a:t>Initiate </a:t>
            </a:r>
            <a:r>
              <a:rPr lang="en-CA" dirty="0"/>
              <a:t>a binding Independent Review </a:t>
            </a:r>
            <a:r>
              <a:rPr lang="en-CA" dirty="0" smtClean="0"/>
              <a:t>Process (IRP) or Request for Reconsideration</a:t>
            </a:r>
            <a:endParaRPr lang="en-CA" dirty="0"/>
          </a:p>
          <a:p>
            <a:r>
              <a:rPr lang="en-CA" dirty="0" smtClean="0"/>
              <a:t>Reject </a:t>
            </a:r>
            <a:r>
              <a:rPr lang="en-CA" dirty="0"/>
              <a:t>ICANN Board decisions relating to reviews of IANA functions, including the triggering of Post-Transition IANA separation</a:t>
            </a:r>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18</a:t>
            </a:fld>
            <a:endParaRPr lang="en-CA" dirty="0"/>
          </a:p>
        </p:txBody>
      </p:sp>
    </p:spTree>
    <p:extLst>
      <p:ext uri="{BB962C8B-B14F-4D97-AF65-F5344CB8AC3E}">
        <p14:creationId xmlns:p14="http://schemas.microsoft.com/office/powerpoint/2010/main" val="24737519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Powers</a:t>
            </a:r>
            <a:endParaRPr lang="en-CA" dirty="0"/>
          </a:p>
        </p:txBody>
      </p:sp>
      <p:sp>
        <p:nvSpPr>
          <p:cNvPr id="3" name="Content Placeholder 2"/>
          <p:cNvSpPr>
            <a:spLocks noGrp="1"/>
          </p:cNvSpPr>
          <p:nvPr>
            <p:ph idx="1"/>
          </p:nvPr>
        </p:nvSpPr>
        <p:spPr/>
        <p:txBody>
          <a:bodyPr/>
          <a:lstStyle/>
          <a:p>
            <a:r>
              <a:rPr lang="en-CA" dirty="0" smtClean="0"/>
              <a:t>6/7 powers can override/question Board action</a:t>
            </a:r>
          </a:p>
          <a:p>
            <a:r>
              <a:rPr lang="en-CA" dirty="0" smtClean="0"/>
              <a:t>One, approval of Fundamental Bylaws, requires positive action of the EC.</a:t>
            </a: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19</a:t>
            </a:fld>
            <a:endParaRPr lang="en-CA" dirty="0"/>
          </a:p>
        </p:txBody>
      </p:sp>
    </p:spTree>
    <p:extLst>
      <p:ext uri="{BB962C8B-B14F-4D97-AF65-F5344CB8AC3E}">
        <p14:creationId xmlns:p14="http://schemas.microsoft.com/office/powerpoint/2010/main" val="711144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Overview</a:t>
            </a:r>
            <a:endParaRPr lang="en-CA" dirty="0"/>
          </a:p>
        </p:txBody>
      </p:sp>
      <p:sp>
        <p:nvSpPr>
          <p:cNvPr id="3" name="Content Placeholder 2"/>
          <p:cNvSpPr>
            <a:spLocks noGrp="1"/>
          </p:cNvSpPr>
          <p:nvPr>
            <p:ph idx="1"/>
          </p:nvPr>
        </p:nvSpPr>
        <p:spPr/>
        <p:txBody>
          <a:bodyPr/>
          <a:lstStyle/>
          <a:p>
            <a:r>
              <a:rPr lang="en-CA" dirty="0" smtClean="0"/>
              <a:t>Plan for ALAC decision</a:t>
            </a:r>
          </a:p>
          <a:p>
            <a:r>
              <a:rPr lang="en-CA" dirty="0" smtClean="0"/>
              <a:t>Review of the Final CCWG Proposal to enhance ICANN Accountability</a:t>
            </a:r>
          </a:p>
          <a:p>
            <a:r>
              <a:rPr lang="en-CA" dirty="0" smtClean="0"/>
              <a:t>Concerns</a:t>
            </a:r>
          </a:p>
          <a:p>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2</a:t>
            </a:fld>
            <a:endParaRPr lang="en-CA" dirty="0"/>
          </a:p>
        </p:txBody>
      </p:sp>
    </p:spTree>
    <p:extLst>
      <p:ext uri="{BB962C8B-B14F-4D97-AF65-F5344CB8AC3E}">
        <p14:creationId xmlns:p14="http://schemas.microsoft.com/office/powerpoint/2010/main" val="15917779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1784"/>
            <a:ext cx="8229600" cy="1143000"/>
          </a:xfrm>
        </p:spPr>
        <p:txBody>
          <a:bodyPr/>
          <a:lstStyle/>
          <a:p>
            <a:r>
              <a:rPr lang="en-CA" dirty="0" smtClean="0"/>
              <a:t>ICANN Budget/Plan Rejection</a:t>
            </a: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20</a:t>
            </a:fld>
            <a:endParaRPr lang="en-CA" dirty="0"/>
          </a:p>
        </p:txBody>
      </p:sp>
      <p:sp>
        <p:nvSpPr>
          <p:cNvPr id="7" name="Content Placeholder 6"/>
          <p:cNvSpPr>
            <a:spLocks noGrp="1"/>
          </p:cNvSpPr>
          <p:nvPr>
            <p:ph idx="1"/>
          </p:nvPr>
        </p:nvSpPr>
        <p:spPr>
          <a:xfrm>
            <a:off x="457200" y="1484784"/>
            <a:ext cx="8229600" cy="5069160"/>
          </a:xfrm>
        </p:spPr>
        <p:txBody>
          <a:bodyPr>
            <a:normAutofit fontScale="85000" lnSpcReduction="10000"/>
          </a:bodyPr>
          <a:lstStyle/>
          <a:p>
            <a:r>
              <a:rPr lang="en-CA" dirty="0" smtClean="0"/>
              <a:t>ICANN’s </a:t>
            </a:r>
            <a:r>
              <a:rPr lang="en-CA" dirty="0"/>
              <a:t>Five-Year Strategic Plan</a:t>
            </a:r>
          </a:p>
          <a:p>
            <a:r>
              <a:rPr lang="en-CA" dirty="0" smtClean="0"/>
              <a:t>ICANN’s </a:t>
            </a:r>
            <a:r>
              <a:rPr lang="en-CA" dirty="0"/>
              <a:t>Five-Year Operating Plan</a:t>
            </a:r>
          </a:p>
          <a:p>
            <a:r>
              <a:rPr lang="en-CA" dirty="0" smtClean="0"/>
              <a:t>ICANN’s </a:t>
            </a:r>
            <a:r>
              <a:rPr lang="en-CA" dirty="0"/>
              <a:t>Annual Operating Plan &amp; Budget</a:t>
            </a:r>
          </a:p>
          <a:p>
            <a:pPr lvl="1"/>
            <a:r>
              <a:rPr lang="en-CA" dirty="0" smtClean="0"/>
              <a:t>based </a:t>
            </a:r>
            <a:r>
              <a:rPr lang="en-CA" dirty="0"/>
              <a:t>on perceived inconsistency with the purpose, Mission and role set out </a:t>
            </a:r>
            <a:r>
              <a:rPr lang="en-CA" dirty="0" smtClean="0"/>
              <a:t>in ICANN’s </a:t>
            </a:r>
            <a:r>
              <a:rPr lang="en-CA" dirty="0"/>
              <a:t>Articles and Bylaws; the global public interest; the needs of ICANN stakeholders</a:t>
            </a:r>
            <a:r>
              <a:rPr lang="en-CA" dirty="0" smtClean="0"/>
              <a:t>; financial </a:t>
            </a:r>
            <a:r>
              <a:rPr lang="en-CA" dirty="0"/>
              <a:t>stability, or other matters of concern to the </a:t>
            </a:r>
            <a:r>
              <a:rPr lang="en-CA" dirty="0" smtClean="0"/>
              <a:t>community.</a:t>
            </a:r>
          </a:p>
          <a:p>
            <a:pPr lvl="1"/>
            <a:r>
              <a:rPr lang="en-CA" dirty="0" smtClean="0"/>
              <a:t>The </a:t>
            </a:r>
            <a:r>
              <a:rPr lang="en-CA" dirty="0"/>
              <a:t>veto could only </a:t>
            </a:r>
            <a:r>
              <a:rPr lang="en-CA" dirty="0" smtClean="0"/>
              <a:t>concern issues </a:t>
            </a:r>
            <a:r>
              <a:rPr lang="en-CA" dirty="0"/>
              <a:t>that had been raised in the public consultations conducted before the Board approved </a:t>
            </a:r>
            <a:r>
              <a:rPr lang="en-CA" dirty="0" smtClean="0"/>
              <a:t>the budget </a:t>
            </a:r>
            <a:r>
              <a:rPr lang="en-CA" dirty="0"/>
              <a:t>or plan</a:t>
            </a:r>
            <a:r>
              <a:rPr lang="en-CA" dirty="0" smtClean="0"/>
              <a:t>.</a:t>
            </a:r>
          </a:p>
          <a:p>
            <a:r>
              <a:rPr lang="en-CA" dirty="0" smtClean="0"/>
              <a:t>Rejected budget → Caretaker budget (basic requirements, no frills or unessential new initiatives)</a:t>
            </a:r>
          </a:p>
          <a:p>
            <a:endParaRPr lang="en-CA" dirty="0"/>
          </a:p>
        </p:txBody>
      </p:sp>
    </p:spTree>
    <p:extLst>
      <p:ext uri="{BB962C8B-B14F-4D97-AF65-F5344CB8AC3E}">
        <p14:creationId xmlns:p14="http://schemas.microsoft.com/office/powerpoint/2010/main" val="13623393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IANA Budget Rejection</a:t>
            </a:r>
            <a:endParaRPr lang="en-CA" dirty="0"/>
          </a:p>
        </p:txBody>
      </p:sp>
      <p:sp>
        <p:nvSpPr>
          <p:cNvPr id="3" name="Content Placeholder 2"/>
          <p:cNvSpPr>
            <a:spLocks noGrp="1"/>
          </p:cNvSpPr>
          <p:nvPr>
            <p:ph idx="1"/>
          </p:nvPr>
        </p:nvSpPr>
        <p:spPr/>
        <p:txBody>
          <a:bodyPr/>
          <a:lstStyle/>
          <a:p>
            <a:r>
              <a:rPr lang="en-CA" dirty="0" smtClean="0"/>
              <a:t>Rejection will result in a caretaker budget to protect IANA operations.</a:t>
            </a: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21</a:t>
            </a:fld>
            <a:endParaRPr lang="en-CA" dirty="0"/>
          </a:p>
        </p:txBody>
      </p:sp>
    </p:spTree>
    <p:extLst>
      <p:ext uri="{BB962C8B-B14F-4D97-AF65-F5344CB8AC3E}">
        <p14:creationId xmlns:p14="http://schemas.microsoft.com/office/powerpoint/2010/main" val="24814006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Reject Standard Bylaws</a:t>
            </a:r>
            <a:endParaRPr lang="en-CA" dirty="0"/>
          </a:p>
        </p:txBody>
      </p:sp>
      <p:sp>
        <p:nvSpPr>
          <p:cNvPr id="3" name="Content Placeholder 2"/>
          <p:cNvSpPr>
            <a:spLocks noGrp="1"/>
          </p:cNvSpPr>
          <p:nvPr>
            <p:ph idx="1"/>
          </p:nvPr>
        </p:nvSpPr>
        <p:spPr/>
        <p:txBody>
          <a:bodyPr>
            <a:normAutofit lnSpcReduction="10000"/>
          </a:bodyPr>
          <a:lstStyle/>
          <a:p>
            <a:r>
              <a:rPr lang="en-CA" dirty="0" smtClean="0"/>
              <a:t>All Bylaw changes will require mandatory community consultation prior to being enacted.</a:t>
            </a:r>
          </a:p>
          <a:p>
            <a:r>
              <a:rPr lang="en-CA" dirty="0" smtClean="0"/>
              <a:t>Bylaws changes would require a 30 day delay.</a:t>
            </a:r>
          </a:p>
          <a:p>
            <a:r>
              <a:rPr lang="en-CA" dirty="0" smtClean="0"/>
              <a:t>Further delay </a:t>
            </a:r>
            <a:r>
              <a:rPr lang="en-CA" dirty="0" smtClean="0"/>
              <a:t>if </a:t>
            </a:r>
            <a:r>
              <a:rPr lang="en-CA" dirty="0" smtClean="0"/>
              <a:t>community power is initiated.</a:t>
            </a:r>
          </a:p>
          <a:p>
            <a:r>
              <a:rPr lang="en-CA" dirty="0" smtClean="0"/>
              <a:t>Special case if Bylaw is mandated by a SO PDP Recommendation. In that case, rejection of Bylaw required that SO to support rejection.</a:t>
            </a:r>
          </a:p>
          <a:p>
            <a:pPr lvl="1"/>
            <a:r>
              <a:rPr lang="en-CA" dirty="0" smtClean="0"/>
              <a:t>No known case of such a Bylaw change.</a:t>
            </a: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22</a:t>
            </a:fld>
            <a:endParaRPr lang="en-CA" dirty="0"/>
          </a:p>
        </p:txBody>
      </p:sp>
    </p:spTree>
    <p:extLst>
      <p:ext uri="{BB962C8B-B14F-4D97-AF65-F5344CB8AC3E}">
        <p14:creationId xmlns:p14="http://schemas.microsoft.com/office/powerpoint/2010/main" val="1416704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Approve Fundamental Bylaws</a:t>
            </a:r>
            <a:endParaRPr lang="en-CA" dirty="0"/>
          </a:p>
        </p:txBody>
      </p:sp>
      <p:sp>
        <p:nvSpPr>
          <p:cNvPr id="3" name="Content Placeholder 2"/>
          <p:cNvSpPr>
            <a:spLocks noGrp="1"/>
          </p:cNvSpPr>
          <p:nvPr>
            <p:ph idx="1"/>
          </p:nvPr>
        </p:nvSpPr>
        <p:spPr/>
        <p:txBody>
          <a:bodyPr/>
          <a:lstStyle/>
          <a:p>
            <a:r>
              <a:rPr lang="en-CA" dirty="0" smtClean="0"/>
              <a:t>Requires positive action by the EC to change the A of I or Fundamental Bylaws</a:t>
            </a: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23</a:t>
            </a:fld>
            <a:endParaRPr lang="en-CA" dirty="0"/>
          </a:p>
        </p:txBody>
      </p:sp>
    </p:spTree>
    <p:extLst>
      <p:ext uri="{BB962C8B-B14F-4D97-AF65-F5344CB8AC3E}">
        <p14:creationId xmlns:p14="http://schemas.microsoft.com/office/powerpoint/2010/main" val="21404393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Remove Individual AC/SO Director</a:t>
            </a:r>
            <a:endParaRPr lang="en-CA" dirty="0"/>
          </a:p>
        </p:txBody>
      </p:sp>
      <p:sp>
        <p:nvSpPr>
          <p:cNvPr id="3" name="Content Placeholder 2"/>
          <p:cNvSpPr>
            <a:spLocks noGrp="1"/>
          </p:cNvSpPr>
          <p:nvPr>
            <p:ph idx="1"/>
          </p:nvPr>
        </p:nvSpPr>
        <p:spPr>
          <a:xfrm>
            <a:off x="457200" y="1484784"/>
            <a:ext cx="8229600" cy="5184576"/>
          </a:xfrm>
        </p:spPr>
        <p:txBody>
          <a:bodyPr>
            <a:normAutofit/>
          </a:bodyPr>
          <a:lstStyle/>
          <a:p>
            <a:r>
              <a:rPr lang="en-CA" sz="2800" dirty="0" smtClean="0"/>
              <a:t>Action decided by the AC/SO alone, but following wider community discussion/consultation</a:t>
            </a:r>
          </a:p>
          <a:p>
            <a:r>
              <a:rPr lang="en-CA" sz="2800" dirty="0" smtClean="0"/>
              <a:t>Requires a rationale.</a:t>
            </a:r>
          </a:p>
          <a:p>
            <a:pPr lvl="1"/>
            <a:r>
              <a:rPr lang="en-CA" sz="2400" dirty="0" smtClean="0"/>
              <a:t>Not restricted to particular reasons. Wears purple pants is sufficient, albeit potentially embarrassing to the AC/SO and could make it more difficult to recruit future candidates.</a:t>
            </a:r>
          </a:p>
          <a:p>
            <a:r>
              <a:rPr lang="en-CA" sz="2800" dirty="0" smtClean="0"/>
              <a:t>Director may defend/explain their actions/inactions</a:t>
            </a:r>
          </a:p>
          <a:p>
            <a:r>
              <a:rPr lang="en-CA" sz="2800" dirty="0" smtClean="0"/>
              <a:t>AC/SO representatives indemnified for claims related to statements made about director in good faith.</a:t>
            </a:r>
          </a:p>
          <a:p>
            <a:r>
              <a:rPr lang="en-CA" sz="2800" dirty="0" smtClean="0"/>
              <a:t>Only once per term (if proceeds to actual decision)</a:t>
            </a:r>
            <a:endParaRPr lang="en-CA" sz="2800"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24</a:t>
            </a:fld>
            <a:endParaRPr lang="en-CA" dirty="0"/>
          </a:p>
        </p:txBody>
      </p:sp>
    </p:spTree>
    <p:extLst>
      <p:ext uri="{BB962C8B-B14F-4D97-AF65-F5344CB8AC3E}">
        <p14:creationId xmlns:p14="http://schemas.microsoft.com/office/powerpoint/2010/main" val="31192814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Removal of NomCom Director </a:t>
            </a:r>
            <a:endParaRPr lang="en-CA" dirty="0"/>
          </a:p>
        </p:txBody>
      </p:sp>
      <p:sp>
        <p:nvSpPr>
          <p:cNvPr id="3" name="Content Placeholder 2"/>
          <p:cNvSpPr>
            <a:spLocks noGrp="1"/>
          </p:cNvSpPr>
          <p:nvPr>
            <p:ph idx="1"/>
          </p:nvPr>
        </p:nvSpPr>
        <p:spPr/>
        <p:txBody>
          <a:bodyPr/>
          <a:lstStyle/>
          <a:p>
            <a:r>
              <a:rPr lang="en-CA" dirty="0" smtClean="0"/>
              <a:t>Similar to removal of AC/SO Director, but requires action of the EC.</a:t>
            </a: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25</a:t>
            </a:fld>
            <a:endParaRPr lang="en-CA" dirty="0"/>
          </a:p>
        </p:txBody>
      </p:sp>
    </p:spTree>
    <p:extLst>
      <p:ext uri="{BB962C8B-B14F-4D97-AF65-F5344CB8AC3E}">
        <p14:creationId xmlns:p14="http://schemas.microsoft.com/office/powerpoint/2010/main" val="14910590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Recall of Entire Board</a:t>
            </a:r>
            <a:endParaRPr lang="en-CA" dirty="0"/>
          </a:p>
        </p:txBody>
      </p:sp>
      <p:sp>
        <p:nvSpPr>
          <p:cNvPr id="3" name="Content Placeholder 2"/>
          <p:cNvSpPr>
            <a:spLocks noGrp="1"/>
          </p:cNvSpPr>
          <p:nvPr>
            <p:ph idx="1"/>
          </p:nvPr>
        </p:nvSpPr>
        <p:spPr/>
        <p:txBody>
          <a:bodyPr>
            <a:normAutofit fontScale="92500" lnSpcReduction="20000"/>
          </a:bodyPr>
          <a:lstStyle/>
          <a:p>
            <a:r>
              <a:rPr lang="en-CA" dirty="0" smtClean="0"/>
              <a:t>EC action with high threshold (with one exception)</a:t>
            </a:r>
          </a:p>
          <a:p>
            <a:r>
              <a:rPr lang="en-CA" dirty="0" smtClean="0"/>
              <a:t>Likely highly destabilizing.</a:t>
            </a:r>
          </a:p>
          <a:p>
            <a:r>
              <a:rPr lang="en-CA" dirty="0" smtClean="0"/>
              <a:t>All voting Board members except Ex-Officio CEO.</a:t>
            </a:r>
          </a:p>
          <a:p>
            <a:r>
              <a:rPr lang="en-CA" dirty="0" smtClean="0"/>
              <a:t>At time of power being exercised, each AC/SO would have to name Interim board member(s)</a:t>
            </a:r>
          </a:p>
          <a:p>
            <a:r>
              <a:rPr lang="en-CA" dirty="0" smtClean="0"/>
              <a:t>Interim Board will have same powers of a regular Board, but is required to consult with community if practical (i.e. urgent decision not needed to preserve DNS SSR).</a:t>
            </a: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26</a:t>
            </a:fld>
            <a:endParaRPr lang="en-CA" dirty="0"/>
          </a:p>
        </p:txBody>
      </p:sp>
    </p:spTree>
    <p:extLst>
      <p:ext uri="{BB962C8B-B14F-4D97-AF65-F5344CB8AC3E}">
        <p14:creationId xmlns:p14="http://schemas.microsoft.com/office/powerpoint/2010/main" val="35121741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Recall of Entire Board - 2</a:t>
            </a:r>
            <a:endParaRPr lang="en-CA" dirty="0"/>
          </a:p>
        </p:txBody>
      </p:sp>
      <p:sp>
        <p:nvSpPr>
          <p:cNvPr id="3" name="Content Placeholder 2"/>
          <p:cNvSpPr>
            <a:spLocks noGrp="1"/>
          </p:cNvSpPr>
          <p:nvPr>
            <p:ph idx="1"/>
          </p:nvPr>
        </p:nvSpPr>
        <p:spPr/>
        <p:txBody>
          <a:bodyPr>
            <a:normAutofit/>
          </a:bodyPr>
          <a:lstStyle/>
          <a:p>
            <a:r>
              <a:rPr lang="en-CA" dirty="0" smtClean="0"/>
              <a:t>AC/SO/NomCom must put in place rules to allow selection of replacement director within 120 days</a:t>
            </a: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27</a:t>
            </a:fld>
            <a:endParaRPr lang="en-CA" dirty="0"/>
          </a:p>
        </p:txBody>
      </p:sp>
    </p:spTree>
    <p:extLst>
      <p:ext uri="{BB962C8B-B14F-4D97-AF65-F5344CB8AC3E}">
        <p14:creationId xmlns:p14="http://schemas.microsoft.com/office/powerpoint/2010/main" val="38583747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Initiate Independent Review Process or Board Reconsideration</a:t>
            </a:r>
            <a:endParaRPr lang="en-CA" dirty="0"/>
          </a:p>
        </p:txBody>
      </p:sp>
      <p:sp>
        <p:nvSpPr>
          <p:cNvPr id="3" name="Content Placeholder 2"/>
          <p:cNvSpPr>
            <a:spLocks noGrp="1"/>
          </p:cNvSpPr>
          <p:nvPr>
            <p:ph idx="1"/>
          </p:nvPr>
        </p:nvSpPr>
        <p:spPr/>
        <p:txBody>
          <a:bodyPr/>
          <a:lstStyle/>
          <a:p>
            <a:r>
              <a:rPr lang="en-CA" dirty="0" smtClean="0"/>
              <a:t>Power exercised by EC.</a:t>
            </a: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28</a:t>
            </a:fld>
            <a:endParaRPr lang="en-CA" dirty="0"/>
          </a:p>
        </p:txBody>
      </p:sp>
    </p:spTree>
    <p:extLst>
      <p:ext uri="{BB962C8B-B14F-4D97-AF65-F5344CB8AC3E}">
        <p14:creationId xmlns:p14="http://schemas.microsoft.com/office/powerpoint/2010/main" val="25757529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930226"/>
          </a:xfrm>
        </p:spPr>
        <p:txBody>
          <a:bodyPr>
            <a:noAutofit/>
          </a:bodyPr>
          <a:lstStyle/>
          <a:p>
            <a:r>
              <a:rPr lang="en-CA" sz="2800" dirty="0" smtClean="0"/>
              <a:t>Reject ICANN </a:t>
            </a:r>
            <a:r>
              <a:rPr lang="en-CA" sz="2800" dirty="0"/>
              <a:t>Board </a:t>
            </a:r>
            <a:r>
              <a:rPr lang="en-CA" sz="2800" dirty="0" smtClean="0"/>
              <a:t>Decisions Relating </a:t>
            </a:r>
            <a:r>
              <a:rPr lang="en-CA" sz="2800" dirty="0"/>
              <a:t>to Reviews of </a:t>
            </a:r>
            <a:r>
              <a:rPr lang="en-CA" sz="2800" dirty="0" smtClean="0"/>
              <a:t>IANA Functions</a:t>
            </a:r>
            <a:r>
              <a:rPr lang="en-CA" sz="2800" dirty="0"/>
              <a:t>, Including the Triggering of any Post-Transition IANA </a:t>
            </a:r>
            <a:r>
              <a:rPr lang="en-CA" sz="2800" dirty="0" smtClean="0"/>
              <a:t>Separation Process </a:t>
            </a:r>
            <a:r>
              <a:rPr lang="en-CA" sz="2800" dirty="0"/>
              <a:t>for the IANA Naming Functions</a:t>
            </a:r>
          </a:p>
        </p:txBody>
      </p:sp>
      <p:sp>
        <p:nvSpPr>
          <p:cNvPr id="3" name="Content Placeholder 2"/>
          <p:cNvSpPr>
            <a:spLocks noGrp="1"/>
          </p:cNvSpPr>
          <p:nvPr>
            <p:ph idx="1"/>
          </p:nvPr>
        </p:nvSpPr>
        <p:spPr>
          <a:xfrm>
            <a:off x="457200" y="2420888"/>
            <a:ext cx="8229600" cy="3705275"/>
          </a:xfrm>
        </p:spPr>
        <p:txBody>
          <a:bodyPr/>
          <a:lstStyle/>
          <a:p>
            <a:r>
              <a:rPr lang="en-CA" dirty="0"/>
              <a:t>Power exercised by EC.</a:t>
            </a:r>
          </a:p>
          <a:p>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29</a:t>
            </a:fld>
            <a:endParaRPr lang="en-CA" dirty="0"/>
          </a:p>
        </p:txBody>
      </p:sp>
    </p:spTree>
    <p:extLst>
      <p:ext uri="{BB962C8B-B14F-4D97-AF65-F5344CB8AC3E}">
        <p14:creationId xmlns:p14="http://schemas.microsoft.com/office/powerpoint/2010/main" val="14800431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74638"/>
            <a:ext cx="8640960" cy="1143000"/>
          </a:xfrm>
        </p:spPr>
        <p:txBody>
          <a:bodyPr>
            <a:normAutofit fontScale="90000"/>
          </a:bodyPr>
          <a:lstStyle/>
          <a:p>
            <a:r>
              <a:rPr lang="en-CA" dirty="0" smtClean="0"/>
              <a:t>Chartering Organization (CO) Ratification</a:t>
            </a:r>
            <a:endParaRPr lang="en-CA" dirty="0"/>
          </a:p>
        </p:txBody>
      </p:sp>
      <p:sp>
        <p:nvSpPr>
          <p:cNvPr id="3" name="Content Placeholder 2"/>
          <p:cNvSpPr>
            <a:spLocks noGrp="1"/>
          </p:cNvSpPr>
          <p:nvPr>
            <p:ph idx="1"/>
          </p:nvPr>
        </p:nvSpPr>
        <p:spPr>
          <a:xfrm>
            <a:off x="457200" y="1340768"/>
            <a:ext cx="8229600" cy="5141168"/>
          </a:xfrm>
        </p:spPr>
        <p:txBody>
          <a:bodyPr>
            <a:normAutofit fontScale="85000" lnSpcReduction="20000"/>
          </a:bodyPr>
          <a:lstStyle/>
          <a:p>
            <a:r>
              <a:rPr lang="en-CA" dirty="0" smtClean="0"/>
              <a:t>ALAC to consider the Final Proposal (12 recommendations).</a:t>
            </a:r>
          </a:p>
          <a:p>
            <a:r>
              <a:rPr lang="en-CA" dirty="0" smtClean="0"/>
              <a:t>If we choose not to ratify any or all of the Proposal Recommendations, we must notify the CCWG and at </a:t>
            </a:r>
            <a:r>
              <a:rPr lang="en-CA" dirty="0"/>
              <a:t>a </a:t>
            </a:r>
            <a:r>
              <a:rPr lang="en-CA" dirty="0" smtClean="0"/>
              <a:t>minimum provide reasons </a:t>
            </a:r>
            <a:r>
              <a:rPr lang="en-CA" dirty="0"/>
              <a:t>for the lack of support and a suggested alternative that would </a:t>
            </a:r>
            <a:r>
              <a:rPr lang="en-CA" dirty="0" smtClean="0"/>
              <a:t>be acceptable</a:t>
            </a:r>
            <a:r>
              <a:rPr lang="en-CA" dirty="0"/>
              <a:t>, if any</a:t>
            </a:r>
            <a:r>
              <a:rPr lang="en-CA" dirty="0" smtClean="0"/>
              <a:t>.</a:t>
            </a:r>
          </a:p>
          <a:p>
            <a:r>
              <a:rPr lang="en-CA" dirty="0" smtClean="0"/>
              <a:t>There is no requirement that all, or all but one CO ratify.</a:t>
            </a:r>
          </a:p>
          <a:p>
            <a:r>
              <a:rPr lang="en-CA" dirty="0" smtClean="0"/>
              <a:t>ALAC decision required no later than Wednesday, 09 March 2016, but preferably earlier.</a:t>
            </a:r>
          </a:p>
          <a:p>
            <a:r>
              <a:rPr lang="en-CA" dirty="0" smtClean="0"/>
              <a:t>If we ratify, we could also include a statement but that would not alter the Proposal, although it could impact how the overall package is viewed by the US Government.</a:t>
            </a:r>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3</a:t>
            </a:fld>
            <a:endParaRPr lang="en-CA" dirty="0"/>
          </a:p>
        </p:txBody>
      </p:sp>
    </p:spTree>
    <p:extLst>
      <p:ext uri="{BB962C8B-B14F-4D97-AF65-F5344CB8AC3E}">
        <p14:creationId xmlns:p14="http://schemas.microsoft.com/office/powerpoint/2010/main" val="32395440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a:t>ALAC Concerns: Recommendation </a:t>
            </a:r>
            <a:r>
              <a:rPr lang="en-CA" dirty="0" smtClean="0"/>
              <a:t>4</a:t>
            </a:r>
            <a:endParaRPr lang="en-CA" dirty="0"/>
          </a:p>
        </p:txBody>
      </p:sp>
      <p:sp>
        <p:nvSpPr>
          <p:cNvPr id="3" name="Content Placeholder 2"/>
          <p:cNvSpPr>
            <a:spLocks noGrp="1"/>
          </p:cNvSpPr>
          <p:nvPr>
            <p:ph idx="1"/>
          </p:nvPr>
        </p:nvSpPr>
        <p:spPr/>
        <p:txBody>
          <a:bodyPr/>
          <a:lstStyle/>
          <a:p>
            <a:r>
              <a:rPr lang="en-CA" dirty="0" smtClean="0"/>
              <a:t>As discussed: Fundamental Bylaw - Inability to change</a:t>
            </a:r>
          </a:p>
          <a:p>
            <a:r>
              <a:rPr lang="en-CA" dirty="0" smtClean="0"/>
              <a:t>Destabilization if Board recall contemplated or effected.</a:t>
            </a:r>
          </a:p>
          <a:p>
            <a:r>
              <a:rPr lang="en-CA" dirty="0" smtClean="0"/>
              <a:t>Unfairness and potential abuse of AC/SO Removal</a:t>
            </a: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30</a:t>
            </a:fld>
            <a:endParaRPr lang="en-CA" dirty="0"/>
          </a:p>
        </p:txBody>
      </p:sp>
    </p:spTree>
    <p:extLst>
      <p:ext uri="{BB962C8B-B14F-4D97-AF65-F5344CB8AC3E}">
        <p14:creationId xmlns:p14="http://schemas.microsoft.com/office/powerpoint/2010/main" val="392117257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CA" sz="2800" b="1" dirty="0"/>
              <a:t>Recommendation #2: Empowering the Community Through Consensus: </a:t>
            </a:r>
            <a:r>
              <a:rPr lang="en-CA" sz="2800" b="1" dirty="0" smtClean="0"/>
              <a:t>Engagement, Escalation, Enforcement</a:t>
            </a:r>
            <a:endParaRPr lang="en-CA" sz="2800" b="1" dirty="0"/>
          </a:p>
        </p:txBody>
      </p:sp>
      <p:sp>
        <p:nvSpPr>
          <p:cNvPr id="3" name="Content Placeholder 2"/>
          <p:cNvSpPr>
            <a:spLocks noGrp="1"/>
          </p:cNvSpPr>
          <p:nvPr>
            <p:ph idx="1"/>
          </p:nvPr>
        </p:nvSpPr>
        <p:spPr/>
        <p:txBody>
          <a:bodyPr>
            <a:normAutofit fontScale="92500" lnSpcReduction="10000"/>
          </a:bodyPr>
          <a:lstStyle/>
          <a:p>
            <a:r>
              <a:rPr lang="en-CA" dirty="0" smtClean="0"/>
              <a:t>Individual (anyone) begins a petition</a:t>
            </a:r>
          </a:p>
          <a:p>
            <a:r>
              <a:rPr lang="en-CA" dirty="0" smtClean="0"/>
              <a:t>Supported by AC/SO (21 days from trigger event)</a:t>
            </a:r>
          </a:p>
          <a:p>
            <a:r>
              <a:rPr lang="en-CA" dirty="0" smtClean="0"/>
              <a:t>Conference Call (optional)</a:t>
            </a:r>
          </a:p>
          <a:p>
            <a:r>
              <a:rPr lang="en-CA" dirty="0" smtClean="0"/>
              <a:t>Support (2 or 3) to convene Community Forum (7 days) </a:t>
            </a:r>
          </a:p>
          <a:p>
            <a:r>
              <a:rPr lang="en-CA" dirty="0" smtClean="0"/>
              <a:t>Community Forum (21 days)</a:t>
            </a:r>
          </a:p>
          <a:p>
            <a:r>
              <a:rPr lang="en-CA" dirty="0" smtClean="0"/>
              <a:t>Decision to go to Empowered Community (21 days)</a:t>
            </a:r>
          </a:p>
          <a:p>
            <a:r>
              <a:rPr lang="en-CA" dirty="0" smtClean="0"/>
              <a:t>Community Decision (3 or 4 </a:t>
            </a:r>
            <a:r>
              <a:rPr lang="en-CA" i="1" dirty="0" smtClean="0"/>
              <a:t>For</a:t>
            </a:r>
            <a:r>
              <a:rPr lang="en-CA" dirty="0" smtClean="0"/>
              <a:t>, &lt;2 </a:t>
            </a:r>
            <a:r>
              <a:rPr lang="en-CA" i="1" dirty="0" smtClean="0"/>
              <a:t>Against</a:t>
            </a:r>
            <a:r>
              <a:rPr lang="en-CA" dirty="0" smtClean="0"/>
              <a:t>)</a:t>
            </a:r>
          </a:p>
          <a:p>
            <a:endParaRPr lang="en-CA" dirty="0" smtClean="0"/>
          </a:p>
          <a:p>
            <a:endParaRPr lang="en-CA" dirty="0" smtClean="0"/>
          </a:p>
          <a:p>
            <a:endParaRPr lang="en-CA" dirty="0" smtClean="0"/>
          </a:p>
          <a:p>
            <a:endParaRPr lang="en-CA" dirty="0" smtClean="0"/>
          </a:p>
          <a:p>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31</a:t>
            </a:fld>
            <a:endParaRPr lang="en-CA" dirty="0"/>
          </a:p>
        </p:txBody>
      </p:sp>
    </p:spTree>
    <p:extLst>
      <p:ext uri="{BB962C8B-B14F-4D97-AF65-F5344CB8AC3E}">
        <p14:creationId xmlns:p14="http://schemas.microsoft.com/office/powerpoint/2010/main" val="54794703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32</a:t>
            </a:fld>
            <a:endParaRPr lang="en-CA" dirty="0"/>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15616" y="116632"/>
            <a:ext cx="7019613" cy="62646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itle 6"/>
          <p:cNvSpPr>
            <a:spLocks noGrp="1"/>
          </p:cNvSpPr>
          <p:nvPr>
            <p:ph type="title"/>
          </p:nvPr>
        </p:nvSpPr>
        <p:spPr/>
        <p:txBody>
          <a:bodyPr/>
          <a:lstStyle/>
          <a:p>
            <a:endParaRPr lang="en-CA" dirty="0"/>
          </a:p>
        </p:txBody>
      </p:sp>
    </p:spTree>
    <p:extLst>
      <p:ext uri="{BB962C8B-B14F-4D97-AF65-F5344CB8AC3E}">
        <p14:creationId xmlns:p14="http://schemas.microsoft.com/office/powerpoint/2010/main" val="187920610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Processes vary</a:t>
            </a:r>
            <a:endParaRPr lang="en-CA" dirty="0"/>
          </a:p>
        </p:txBody>
      </p:sp>
      <p:sp>
        <p:nvSpPr>
          <p:cNvPr id="3" name="Content Placeholder 2"/>
          <p:cNvSpPr>
            <a:spLocks noGrp="1"/>
          </p:cNvSpPr>
          <p:nvPr>
            <p:ph idx="1"/>
          </p:nvPr>
        </p:nvSpPr>
        <p:spPr/>
        <p:txBody>
          <a:bodyPr/>
          <a:lstStyle/>
          <a:p>
            <a:r>
              <a:rPr lang="en-CA" dirty="0" smtClean="0"/>
              <a:t>The exact process is tailored to power</a:t>
            </a:r>
          </a:p>
          <a:p>
            <a:r>
              <a:rPr lang="en-CA" dirty="0" smtClean="0"/>
              <a:t>Thresholds vary based on power (to be discussed)</a:t>
            </a:r>
          </a:p>
          <a:p>
            <a:r>
              <a:rPr lang="en-CA" dirty="0" smtClean="0"/>
              <a:t>No support from other AC/SO required for AC/SO Board member removal</a:t>
            </a:r>
          </a:p>
          <a:p>
            <a:r>
              <a:rPr lang="en-CA" dirty="0" smtClean="0"/>
              <a:t>No petition required for Fundamental Bylaw approval (triggered by Board action to change Bylaw)</a:t>
            </a: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33</a:t>
            </a:fld>
            <a:endParaRPr lang="en-CA" dirty="0"/>
          </a:p>
        </p:txBody>
      </p:sp>
    </p:spTree>
    <p:extLst>
      <p:ext uri="{BB962C8B-B14F-4D97-AF65-F5344CB8AC3E}">
        <p14:creationId xmlns:p14="http://schemas.microsoft.com/office/powerpoint/2010/main" val="402427012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4000" b="1" dirty="0" smtClean="0"/>
              <a:t>Enforcement</a:t>
            </a:r>
            <a:endParaRPr lang="en-CA" sz="4000" b="1" dirty="0"/>
          </a:p>
        </p:txBody>
      </p:sp>
      <p:sp>
        <p:nvSpPr>
          <p:cNvPr id="3" name="Content Placeholder 2"/>
          <p:cNvSpPr>
            <a:spLocks noGrp="1"/>
          </p:cNvSpPr>
          <p:nvPr>
            <p:ph idx="1"/>
          </p:nvPr>
        </p:nvSpPr>
        <p:spPr/>
        <p:txBody>
          <a:bodyPr>
            <a:normAutofit/>
          </a:bodyPr>
          <a:lstStyle/>
          <a:p>
            <a:r>
              <a:rPr lang="en-CA" dirty="0" smtClean="0"/>
              <a:t>Enforcement for Non-compliance</a:t>
            </a:r>
          </a:p>
          <a:p>
            <a:pPr lvl="1"/>
            <a:r>
              <a:rPr lang="en-CA" dirty="0" smtClean="0"/>
              <a:t>Mediation, IRP, Court or Recall if Board does not comply</a:t>
            </a:r>
          </a:p>
          <a:p>
            <a:pPr lvl="1"/>
            <a:r>
              <a:rPr lang="en-CA" dirty="0" smtClean="0"/>
              <a:t>Board Recall</a:t>
            </a:r>
          </a:p>
          <a:p>
            <a:endParaRPr lang="en-CA" dirty="0" smtClean="0"/>
          </a:p>
          <a:p>
            <a:endParaRPr lang="en-CA" dirty="0" smtClean="0"/>
          </a:p>
          <a:p>
            <a:endParaRPr lang="en-CA" dirty="0" smtClean="0"/>
          </a:p>
          <a:p>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34</a:t>
            </a:fld>
            <a:endParaRPr lang="en-CA" dirty="0"/>
          </a:p>
        </p:txBody>
      </p:sp>
    </p:spTree>
    <p:extLst>
      <p:ext uri="{BB962C8B-B14F-4D97-AF65-F5344CB8AC3E}">
        <p14:creationId xmlns:p14="http://schemas.microsoft.com/office/powerpoint/2010/main" val="37660494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4000" b="1" dirty="0" smtClean="0"/>
              <a:t>Enforcement - 2</a:t>
            </a:r>
            <a:endParaRPr lang="en-CA" sz="4000" b="1" dirty="0"/>
          </a:p>
        </p:txBody>
      </p:sp>
      <p:sp>
        <p:nvSpPr>
          <p:cNvPr id="3" name="Content Placeholder 2"/>
          <p:cNvSpPr>
            <a:spLocks noGrp="1"/>
          </p:cNvSpPr>
          <p:nvPr>
            <p:ph idx="1"/>
          </p:nvPr>
        </p:nvSpPr>
        <p:spPr/>
        <p:txBody>
          <a:bodyPr>
            <a:normAutofit/>
          </a:bodyPr>
          <a:lstStyle/>
          <a:p>
            <a:endParaRPr lang="en-CA" dirty="0" smtClean="0"/>
          </a:p>
          <a:p>
            <a:endParaRPr lang="en-CA" dirty="0" smtClean="0"/>
          </a:p>
          <a:p>
            <a:endParaRPr lang="en-CA" dirty="0" smtClean="0"/>
          </a:p>
          <a:p>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35</a:t>
            </a:fld>
            <a:endParaRPr lang="en-CA"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916716"/>
            <a:ext cx="8856984" cy="33124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0859383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4000" b="1" dirty="0" smtClean="0"/>
              <a:t>Thresholds</a:t>
            </a:r>
            <a:endParaRPr lang="en-CA" sz="4000" b="1" dirty="0"/>
          </a:p>
        </p:txBody>
      </p:sp>
      <p:sp>
        <p:nvSpPr>
          <p:cNvPr id="3" name="Content Placeholder 2"/>
          <p:cNvSpPr>
            <a:spLocks noGrp="1"/>
          </p:cNvSpPr>
          <p:nvPr>
            <p:ph idx="1"/>
          </p:nvPr>
        </p:nvSpPr>
        <p:spPr>
          <a:xfrm>
            <a:off x="457200" y="1600200"/>
            <a:ext cx="8229600" cy="4781128"/>
          </a:xfrm>
        </p:spPr>
        <p:txBody>
          <a:bodyPr>
            <a:normAutofit/>
          </a:bodyPr>
          <a:lstStyle/>
          <a:p>
            <a:endParaRPr lang="en-CA" dirty="0" smtClean="0"/>
          </a:p>
          <a:p>
            <a:endParaRPr lang="en-CA" dirty="0" smtClean="0"/>
          </a:p>
          <a:p>
            <a:endParaRPr lang="en-CA" dirty="0" smtClean="0"/>
          </a:p>
          <a:p>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36</a:t>
            </a:fld>
            <a:endParaRPr lang="en-CA" dirty="0"/>
          </a:p>
        </p:txBody>
      </p:sp>
      <p:graphicFrame>
        <p:nvGraphicFramePr>
          <p:cNvPr id="7" name="Table 6"/>
          <p:cNvGraphicFramePr>
            <a:graphicFrameLocks noGrp="1"/>
          </p:cNvGraphicFramePr>
          <p:nvPr>
            <p:extLst>
              <p:ext uri="{D42A27DB-BD31-4B8C-83A1-F6EECF244321}">
                <p14:modId xmlns:p14="http://schemas.microsoft.com/office/powerpoint/2010/main" val="2887169313"/>
              </p:ext>
            </p:extLst>
          </p:nvPr>
        </p:nvGraphicFramePr>
        <p:xfrm>
          <a:off x="521550" y="1234448"/>
          <a:ext cx="8244916" cy="4786840"/>
        </p:xfrm>
        <a:graphic>
          <a:graphicData uri="http://schemas.openxmlformats.org/drawingml/2006/table">
            <a:tbl>
              <a:tblPr firstRow="1" bandRow="1">
                <a:tableStyleId>{5C22544A-7EE6-4342-B048-85BDC9FD1C3A}</a:tableStyleId>
              </a:tblPr>
              <a:tblGrid>
                <a:gridCol w="4803560"/>
                <a:gridCol w="1492557"/>
                <a:gridCol w="1124307"/>
                <a:gridCol w="824492"/>
              </a:tblGrid>
              <a:tr h="897800">
                <a:tc>
                  <a:txBody>
                    <a:bodyPr/>
                    <a:lstStyle/>
                    <a:p>
                      <a:r>
                        <a:rPr lang="en-CA" dirty="0" smtClean="0"/>
                        <a:t>Power</a:t>
                      </a:r>
                      <a:endParaRPr lang="en-CA" dirty="0"/>
                    </a:p>
                  </a:txBody>
                  <a:tcPr/>
                </a:tc>
                <a:tc>
                  <a:txBody>
                    <a:bodyPr/>
                    <a:lstStyle/>
                    <a:p>
                      <a:pPr algn="ctr"/>
                      <a:r>
                        <a:rPr lang="en-CA" dirty="0" smtClean="0"/>
                        <a:t>SO/AC -&gt; Comm Forum</a:t>
                      </a:r>
                      <a:endParaRPr lang="en-CA" dirty="0"/>
                    </a:p>
                  </a:txBody>
                  <a:tcPr/>
                </a:tc>
                <a:tc>
                  <a:txBody>
                    <a:bodyPr/>
                    <a:lstStyle/>
                    <a:p>
                      <a:pPr algn="ctr"/>
                      <a:r>
                        <a:rPr lang="en-CA" dirty="0" smtClean="0"/>
                        <a:t>Support</a:t>
                      </a:r>
                      <a:endParaRPr lang="en-CA" dirty="0"/>
                    </a:p>
                  </a:txBody>
                  <a:tcPr/>
                </a:tc>
                <a:tc>
                  <a:txBody>
                    <a:bodyPr/>
                    <a:lstStyle/>
                    <a:p>
                      <a:pPr algn="ctr"/>
                      <a:r>
                        <a:rPr lang="en-CA" dirty="0" smtClean="0"/>
                        <a:t>Object</a:t>
                      </a:r>
                      <a:endParaRPr lang="en-CA" dirty="0"/>
                    </a:p>
                  </a:txBody>
                  <a:tcPr/>
                </a:tc>
              </a:tr>
              <a:tr h="577465">
                <a:tc>
                  <a:txBody>
                    <a:bodyPr/>
                    <a:lstStyle/>
                    <a:p>
                      <a:r>
                        <a:rPr lang="en-CA" sz="1600" dirty="0" smtClean="0"/>
                        <a:t>Reject a proposed Operating Plan/Strategic Plan/Budget</a:t>
                      </a:r>
                      <a:endParaRPr lang="en-CA" sz="1600" dirty="0"/>
                    </a:p>
                  </a:txBody>
                  <a:tcPr/>
                </a:tc>
                <a:tc>
                  <a:txBody>
                    <a:bodyPr/>
                    <a:lstStyle/>
                    <a:p>
                      <a:pPr algn="ctr"/>
                      <a:r>
                        <a:rPr lang="en-CA" dirty="0" smtClean="0"/>
                        <a:t>2</a:t>
                      </a:r>
                      <a:endParaRPr lang="en-CA" dirty="0"/>
                    </a:p>
                  </a:txBody>
                  <a:tcPr/>
                </a:tc>
                <a:tc>
                  <a:txBody>
                    <a:bodyPr/>
                    <a:lstStyle/>
                    <a:p>
                      <a:pPr algn="ctr"/>
                      <a:r>
                        <a:rPr lang="en-CA" dirty="0" smtClean="0"/>
                        <a:t>4</a:t>
                      </a:r>
                      <a:endParaRPr lang="en-CA" dirty="0"/>
                    </a:p>
                  </a:txBody>
                  <a:tcPr/>
                </a:tc>
                <a:tc>
                  <a:txBody>
                    <a:bodyPr/>
                    <a:lstStyle/>
                    <a:p>
                      <a:pPr algn="ctr"/>
                      <a:r>
                        <a:rPr lang="en-CA" dirty="0" smtClean="0"/>
                        <a:t>&lt;2</a:t>
                      </a:r>
                      <a:endParaRPr lang="en-CA" dirty="0"/>
                    </a:p>
                  </a:txBody>
                  <a:tcPr/>
                </a:tc>
              </a:tr>
              <a:tr h="628460">
                <a:tc>
                  <a:txBody>
                    <a:bodyPr/>
                    <a:lstStyle/>
                    <a:p>
                      <a:r>
                        <a:rPr lang="en-CA" sz="1600" dirty="0" smtClean="0"/>
                        <a:t>Approve changes to Fundamental Bylaws and Articles of Incorporation</a:t>
                      </a:r>
                      <a:endParaRPr lang="en-CA" sz="1600" dirty="0"/>
                    </a:p>
                  </a:txBody>
                  <a:tcPr/>
                </a:tc>
                <a:tc>
                  <a:txBody>
                    <a:bodyPr/>
                    <a:lstStyle/>
                    <a:p>
                      <a:pPr algn="ctr"/>
                      <a:r>
                        <a:rPr lang="en-CA" dirty="0" smtClean="0"/>
                        <a:t>N/A</a:t>
                      </a:r>
                    </a:p>
                  </a:txBody>
                  <a:tcPr/>
                </a:tc>
                <a:tc>
                  <a:txBody>
                    <a:bodyPr/>
                    <a:lstStyle/>
                    <a:p>
                      <a:pPr algn="ctr"/>
                      <a:r>
                        <a:rPr lang="en-CA" dirty="0" smtClean="0"/>
                        <a:t>3</a:t>
                      </a:r>
                      <a:endParaRPr lang="en-CA" dirty="0" smtClean="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CA" dirty="0" smtClean="0"/>
                        <a:t>&lt;2</a:t>
                      </a:r>
                    </a:p>
                    <a:p>
                      <a:pPr algn="ctr"/>
                      <a:endParaRPr lang="en-CA" dirty="0" smtClean="0"/>
                    </a:p>
                  </a:txBody>
                  <a:tcPr/>
                </a:tc>
              </a:tr>
              <a:tr h="403918">
                <a:tc>
                  <a:txBody>
                    <a:bodyPr/>
                    <a:lstStyle/>
                    <a:p>
                      <a:r>
                        <a:rPr lang="en-CA" sz="1600" dirty="0" smtClean="0"/>
                        <a:t>Reject changes to regular bylaws</a:t>
                      </a:r>
                      <a:endParaRPr lang="en-CA" sz="1600" dirty="0"/>
                    </a:p>
                  </a:txBody>
                  <a:tcPr/>
                </a:tc>
                <a:tc>
                  <a:txBody>
                    <a:bodyPr/>
                    <a:lstStyle/>
                    <a:p>
                      <a:pPr algn="ctr"/>
                      <a:r>
                        <a:rPr lang="en-CA" dirty="0" smtClean="0"/>
                        <a:t>2</a:t>
                      </a:r>
                      <a:endParaRPr lang="en-CA" dirty="0"/>
                    </a:p>
                  </a:txBody>
                  <a:tcPr/>
                </a:tc>
                <a:tc>
                  <a:txBody>
                    <a:bodyPr/>
                    <a:lstStyle/>
                    <a:p>
                      <a:pPr algn="ctr"/>
                      <a:r>
                        <a:rPr lang="en-CA" dirty="0" smtClean="0"/>
                        <a:t>3</a:t>
                      </a:r>
                      <a:endParaRPr lang="en-CA"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CA" dirty="0" smtClean="0"/>
                        <a:t>&lt;2</a:t>
                      </a:r>
                      <a:endParaRPr lang="en-CA" dirty="0"/>
                    </a:p>
                  </a:txBody>
                  <a:tcPr/>
                </a:tc>
              </a:tr>
              <a:tr h="577465">
                <a:tc>
                  <a:txBody>
                    <a:bodyPr/>
                    <a:lstStyle/>
                    <a:p>
                      <a:r>
                        <a:rPr lang="en-CA" sz="1600" dirty="0" smtClean="0"/>
                        <a:t>Remove an individual Board Director appointed by a Supporting Organization or Advisory Committee</a:t>
                      </a:r>
                      <a:endParaRPr lang="en-CA" sz="1600" dirty="0"/>
                    </a:p>
                  </a:txBody>
                  <a:tcPr/>
                </a:tc>
                <a:tc>
                  <a:txBody>
                    <a:bodyPr/>
                    <a:lstStyle/>
                    <a:p>
                      <a:pPr algn="ctr"/>
                      <a:r>
                        <a:rPr lang="en-CA" dirty="0" smtClean="0"/>
                        <a:t>1</a:t>
                      </a:r>
                      <a:endParaRPr lang="en-CA" dirty="0"/>
                    </a:p>
                  </a:txBody>
                  <a:tcPr/>
                </a:tc>
                <a:tc>
                  <a:txBody>
                    <a:bodyPr/>
                    <a:lstStyle/>
                    <a:p>
                      <a:pPr algn="ctr"/>
                      <a:r>
                        <a:rPr lang="en-CA" dirty="0" smtClean="0"/>
                        <a:t>1</a:t>
                      </a:r>
                      <a:endParaRPr lang="en-CA" dirty="0"/>
                    </a:p>
                  </a:txBody>
                  <a:tcPr/>
                </a:tc>
                <a:tc>
                  <a:txBody>
                    <a:bodyPr/>
                    <a:lstStyle/>
                    <a:p>
                      <a:pPr algn="ctr"/>
                      <a:endParaRPr lang="en-CA" dirty="0"/>
                    </a:p>
                  </a:txBody>
                  <a:tcPr/>
                </a:tc>
              </a:tr>
              <a:tr h="577465">
                <a:tc>
                  <a:txBody>
                    <a:bodyPr/>
                    <a:lstStyle/>
                    <a:p>
                      <a:r>
                        <a:rPr lang="en-CA" sz="1600" dirty="0" smtClean="0"/>
                        <a:t>Remove an individual Board Director appointed by the Nominating Committee</a:t>
                      </a:r>
                      <a:endParaRPr lang="en-CA" sz="1600" dirty="0"/>
                    </a:p>
                  </a:txBody>
                  <a:tcPr/>
                </a:tc>
                <a:tc>
                  <a:txBody>
                    <a:bodyPr/>
                    <a:lstStyle/>
                    <a:p>
                      <a:pPr algn="ctr"/>
                      <a:r>
                        <a:rPr lang="en-CA" dirty="0" smtClean="0"/>
                        <a:t>2</a:t>
                      </a:r>
                      <a:endParaRPr lang="en-CA" dirty="0"/>
                    </a:p>
                  </a:txBody>
                  <a:tcPr/>
                </a:tc>
                <a:tc>
                  <a:txBody>
                    <a:bodyPr/>
                    <a:lstStyle/>
                    <a:p>
                      <a:pPr algn="ctr"/>
                      <a:r>
                        <a:rPr lang="en-CA" dirty="0" smtClean="0"/>
                        <a:t>3</a:t>
                      </a:r>
                      <a:endParaRPr lang="en-CA"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CA" dirty="0" smtClean="0"/>
                        <a:t>&lt;2</a:t>
                      </a:r>
                      <a:endParaRPr lang="en-CA" dirty="0"/>
                    </a:p>
                  </a:txBody>
                  <a:tcPr/>
                </a:tc>
              </a:tr>
              <a:tr h="369779">
                <a:tc>
                  <a:txBody>
                    <a:bodyPr/>
                    <a:lstStyle/>
                    <a:p>
                      <a:r>
                        <a:rPr lang="en-CA" sz="1600" dirty="0" smtClean="0"/>
                        <a:t>Recall the entire board of directors</a:t>
                      </a:r>
                      <a:endParaRPr lang="en-CA" sz="1600" dirty="0"/>
                    </a:p>
                  </a:txBody>
                  <a:tcPr/>
                </a:tc>
                <a:tc>
                  <a:txBody>
                    <a:bodyPr/>
                    <a:lstStyle/>
                    <a:p>
                      <a:pPr algn="ctr"/>
                      <a:r>
                        <a:rPr lang="en-CA" dirty="0" smtClean="0"/>
                        <a:t>3</a:t>
                      </a:r>
                    </a:p>
                  </a:txBody>
                  <a:tcPr/>
                </a:tc>
                <a:tc>
                  <a:txBody>
                    <a:bodyPr/>
                    <a:lstStyle/>
                    <a:p>
                      <a:pPr algn="ctr"/>
                      <a:r>
                        <a:rPr lang="en-CA" dirty="0" smtClean="0"/>
                        <a:t>4 (or 3)*</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CA" dirty="0" smtClean="0"/>
                        <a:t>&lt;2</a:t>
                      </a:r>
                    </a:p>
                  </a:txBody>
                  <a:tcPr/>
                </a:tc>
              </a:tr>
              <a:tr h="369779">
                <a:tc>
                  <a:txBody>
                    <a:bodyPr/>
                    <a:lstStyle/>
                    <a:p>
                      <a:r>
                        <a:rPr lang="en-CA" sz="1600" dirty="0" smtClean="0"/>
                        <a:t>Initiate a binding Independent Review Process</a:t>
                      </a:r>
                      <a:endParaRPr lang="en-CA" sz="1600" dirty="0"/>
                    </a:p>
                  </a:txBody>
                  <a:tcPr/>
                </a:tc>
                <a:tc>
                  <a:txBody>
                    <a:bodyPr/>
                    <a:lstStyle/>
                    <a:p>
                      <a:pPr algn="ctr"/>
                      <a:r>
                        <a:rPr lang="en-CA" dirty="0" smtClean="0"/>
                        <a:t>2</a:t>
                      </a:r>
                      <a:endParaRPr lang="en-CA" dirty="0"/>
                    </a:p>
                  </a:txBody>
                  <a:tcPr/>
                </a:tc>
                <a:tc>
                  <a:txBody>
                    <a:bodyPr/>
                    <a:lstStyle/>
                    <a:p>
                      <a:pPr algn="ctr"/>
                      <a:r>
                        <a:rPr lang="en-CA" dirty="0" smtClean="0"/>
                        <a:t>3</a:t>
                      </a:r>
                      <a:endParaRPr lang="en-CA"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CA" dirty="0" smtClean="0"/>
                        <a:t>&lt;2</a:t>
                      </a:r>
                      <a:endParaRPr lang="en-CA" dirty="0"/>
                    </a:p>
                  </a:txBody>
                  <a:tcPr/>
                </a:tc>
              </a:tr>
              <a:tr h="369779">
                <a:tc>
                  <a:txBody>
                    <a:bodyPr/>
                    <a:lstStyle/>
                    <a:p>
                      <a:r>
                        <a:rPr lang="en-CA" sz="1600" dirty="0" smtClean="0"/>
                        <a:t>Reject ICANN Board decisions relating IANA</a:t>
                      </a:r>
                      <a:endParaRPr lang="en-CA" sz="1600" dirty="0"/>
                    </a:p>
                  </a:txBody>
                  <a:tcPr/>
                </a:tc>
                <a:tc>
                  <a:txBody>
                    <a:bodyPr/>
                    <a:lstStyle/>
                    <a:p>
                      <a:pPr algn="ctr"/>
                      <a:r>
                        <a:rPr lang="en-CA" dirty="0" smtClean="0"/>
                        <a:t>2</a:t>
                      </a:r>
                      <a:endParaRPr lang="en-CA" dirty="0"/>
                    </a:p>
                  </a:txBody>
                  <a:tcPr/>
                </a:tc>
                <a:tc>
                  <a:txBody>
                    <a:bodyPr/>
                    <a:lstStyle/>
                    <a:p>
                      <a:pPr algn="ctr"/>
                      <a:r>
                        <a:rPr lang="en-CA" dirty="0" smtClean="0"/>
                        <a:t>4</a:t>
                      </a:r>
                      <a:endParaRPr lang="en-CA"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CA" dirty="0" smtClean="0"/>
                        <a:t>&lt;2</a:t>
                      </a:r>
                      <a:endParaRPr lang="en-CA" dirty="0"/>
                    </a:p>
                  </a:txBody>
                  <a:tcPr/>
                </a:tc>
              </a:tr>
            </a:tbl>
          </a:graphicData>
        </a:graphic>
      </p:graphicFrame>
      <p:sp>
        <p:nvSpPr>
          <p:cNvPr id="8" name="TextBox 7"/>
          <p:cNvSpPr txBox="1"/>
          <p:nvPr/>
        </p:nvSpPr>
        <p:spPr>
          <a:xfrm>
            <a:off x="323528" y="6021288"/>
            <a:ext cx="8640960" cy="369332"/>
          </a:xfrm>
          <a:prstGeom prst="rect">
            <a:avLst/>
          </a:prstGeom>
          <a:noFill/>
        </p:spPr>
        <p:txBody>
          <a:bodyPr wrap="square" rtlCol="0">
            <a:spAutoFit/>
          </a:bodyPr>
          <a:lstStyle/>
          <a:p>
            <a:r>
              <a:rPr lang="en-CA" dirty="0" smtClean="0"/>
              <a:t>* Only if an IRP triggered by EC action over GAC advice and IRP rules Board violated Bylaws</a:t>
            </a:r>
            <a:endParaRPr lang="en-CA" dirty="0"/>
          </a:p>
        </p:txBody>
      </p:sp>
    </p:spTree>
    <p:extLst>
      <p:ext uri="{BB962C8B-B14F-4D97-AF65-F5344CB8AC3E}">
        <p14:creationId xmlns:p14="http://schemas.microsoft.com/office/powerpoint/2010/main" val="21277063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ALAC Concerns: Recommendation 2</a:t>
            </a:r>
            <a:endParaRPr lang="en-CA" dirty="0"/>
          </a:p>
        </p:txBody>
      </p:sp>
      <p:sp>
        <p:nvSpPr>
          <p:cNvPr id="3" name="Content Placeholder 2"/>
          <p:cNvSpPr>
            <a:spLocks noGrp="1"/>
          </p:cNvSpPr>
          <p:nvPr>
            <p:ph idx="1"/>
          </p:nvPr>
        </p:nvSpPr>
        <p:spPr>
          <a:xfrm>
            <a:off x="457200" y="1600200"/>
            <a:ext cx="8229600" cy="4997152"/>
          </a:xfrm>
        </p:spPr>
        <p:txBody>
          <a:bodyPr>
            <a:normAutofit/>
          </a:bodyPr>
          <a:lstStyle/>
          <a:p>
            <a:r>
              <a:rPr lang="en-CA" dirty="0" smtClean="0"/>
              <a:t>Reduction from 4 to 3 for Board recall in exceptional case.</a:t>
            </a: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37</a:t>
            </a:fld>
            <a:endParaRPr lang="en-CA" dirty="0"/>
          </a:p>
        </p:txBody>
      </p:sp>
    </p:spTree>
    <p:extLst>
      <p:ext uri="{BB962C8B-B14F-4D97-AF65-F5344CB8AC3E}">
        <p14:creationId xmlns:p14="http://schemas.microsoft.com/office/powerpoint/2010/main" val="115437700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CA" sz="2800" b="1" dirty="0"/>
              <a:t>Recommendation #5: Changing Aspects of ICANN’s Mission, Commitments and Core Values</a:t>
            </a:r>
          </a:p>
        </p:txBody>
      </p:sp>
      <p:sp>
        <p:nvSpPr>
          <p:cNvPr id="3" name="Content Placeholder 2"/>
          <p:cNvSpPr>
            <a:spLocks noGrp="1"/>
          </p:cNvSpPr>
          <p:nvPr>
            <p:ph idx="1"/>
          </p:nvPr>
        </p:nvSpPr>
        <p:spPr/>
        <p:txBody>
          <a:bodyPr>
            <a:normAutofit fontScale="77500" lnSpcReduction="20000"/>
          </a:bodyPr>
          <a:lstStyle/>
          <a:p>
            <a:r>
              <a:rPr lang="en-CA" dirty="0" smtClean="0"/>
              <a:t>An large set of changes aimed at ensuring that ICANN’s mission is well defined and constrained.</a:t>
            </a:r>
          </a:p>
          <a:p>
            <a:r>
              <a:rPr lang="en-CA" dirty="0" smtClean="0"/>
              <a:t>Clarifies ICANN responsibilities related to protocol parameters and Internet Protocol and Autonomous System numbers.</a:t>
            </a:r>
          </a:p>
          <a:p>
            <a:r>
              <a:rPr lang="en-CA" dirty="0" smtClean="0"/>
              <a:t>Divides current Core Values into Core values and Commitments</a:t>
            </a:r>
          </a:p>
          <a:p>
            <a:r>
              <a:rPr lang="en-CA" dirty="0"/>
              <a:t>Incorporate ICANN’s obligation to “operate for the benefit of the Internet community as a whole, and to carry out its activities in accordance with applicable law and international law and conventions through open and transparent processes that enable competition” into the </a:t>
            </a:r>
            <a:r>
              <a:rPr lang="en-CA" dirty="0" smtClean="0"/>
              <a:t>Bylaws. (Currently in A of I.)</a:t>
            </a:r>
            <a:endParaRPr lang="en-CA" dirty="0" smtClean="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38</a:t>
            </a:fld>
            <a:endParaRPr lang="en-CA" dirty="0"/>
          </a:p>
        </p:txBody>
      </p:sp>
    </p:spTree>
    <p:extLst>
      <p:ext uri="{BB962C8B-B14F-4D97-AF65-F5344CB8AC3E}">
        <p14:creationId xmlns:p14="http://schemas.microsoft.com/office/powerpoint/2010/main" val="330557892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ALAC Involvement</a:t>
            </a:r>
            <a:endParaRPr lang="en-CA" dirty="0"/>
          </a:p>
        </p:txBody>
      </p:sp>
      <p:sp>
        <p:nvSpPr>
          <p:cNvPr id="3" name="Content Placeholder 2"/>
          <p:cNvSpPr>
            <a:spLocks noGrp="1"/>
          </p:cNvSpPr>
          <p:nvPr>
            <p:ph idx="1"/>
          </p:nvPr>
        </p:nvSpPr>
        <p:spPr/>
        <p:txBody>
          <a:bodyPr/>
          <a:lstStyle/>
          <a:p>
            <a:r>
              <a:rPr lang="en-CA" dirty="0" smtClean="0"/>
              <a:t>This is a section of the Proposal that the ALAC has been VERY active in. </a:t>
            </a:r>
          </a:p>
          <a:p>
            <a:r>
              <a:rPr lang="en-CA" dirty="0" smtClean="0"/>
              <a:t>We had many problems with earlier draft versions. Many of these concerns were echoed by the Board.</a:t>
            </a:r>
          </a:p>
          <a:p>
            <a:r>
              <a:rPr lang="en-CA" dirty="0" smtClean="0"/>
              <a:t>We were largely successful in having our concerns addressed.</a:t>
            </a: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39</a:t>
            </a:fld>
            <a:endParaRPr lang="en-CA" dirty="0"/>
          </a:p>
        </p:txBody>
      </p:sp>
    </p:spTree>
    <p:extLst>
      <p:ext uri="{BB962C8B-B14F-4D97-AF65-F5344CB8AC3E}">
        <p14:creationId xmlns:p14="http://schemas.microsoft.com/office/powerpoint/2010/main" val="3164135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Documentation</a:t>
            </a:r>
            <a:endParaRPr lang="en-CA" dirty="0"/>
          </a:p>
        </p:txBody>
      </p:sp>
      <p:sp>
        <p:nvSpPr>
          <p:cNvPr id="3" name="Content Placeholder 2"/>
          <p:cNvSpPr>
            <a:spLocks noGrp="1"/>
          </p:cNvSpPr>
          <p:nvPr>
            <p:ph idx="1"/>
          </p:nvPr>
        </p:nvSpPr>
        <p:spPr/>
        <p:txBody>
          <a:bodyPr/>
          <a:lstStyle/>
          <a:p>
            <a:r>
              <a:rPr lang="en-CA" dirty="0" smtClean="0"/>
              <a:t>This presentation</a:t>
            </a:r>
          </a:p>
          <a:p>
            <a:r>
              <a:rPr lang="en-CA" dirty="0"/>
              <a:t>Full Report </a:t>
            </a:r>
            <a:r>
              <a:rPr lang="en-CA" dirty="0" smtClean="0"/>
              <a:t>(</a:t>
            </a:r>
            <a:r>
              <a:rPr lang="en-CA" i="1" dirty="0" smtClean="0"/>
              <a:t>Supplemental Final Proposal Work Stream 1 Recommendations</a:t>
            </a:r>
            <a:r>
              <a:rPr lang="en-CA" dirty="0" smtClean="0"/>
              <a:t>) </a:t>
            </a:r>
            <a:r>
              <a:rPr lang="en-CA" dirty="0">
                <a:hlinkClick r:id="rId2"/>
              </a:rPr>
              <a:t>https://</a:t>
            </a:r>
            <a:r>
              <a:rPr lang="en-CA" dirty="0" smtClean="0">
                <a:hlinkClick r:id="rId2"/>
              </a:rPr>
              <a:t>community.icann.org/x/8w2AAw</a:t>
            </a:r>
            <a:endParaRPr lang="en-CA" dirty="0" smtClean="0"/>
          </a:p>
          <a:p>
            <a:pPr lvl="1"/>
            <a:r>
              <a:rPr lang="en-CA" dirty="0" smtClean="0"/>
              <a:t>Main Report</a:t>
            </a:r>
          </a:p>
          <a:p>
            <a:pPr lvl="1"/>
            <a:r>
              <a:rPr lang="en-CA" dirty="0" smtClean="0"/>
              <a:t>15 Annexes (1-12 = Recommendation 1-12)</a:t>
            </a:r>
          </a:p>
          <a:p>
            <a:pPr lvl="1"/>
            <a:r>
              <a:rPr lang="en-CA" dirty="0" smtClean="0"/>
              <a:t>11 Appendices</a:t>
            </a:r>
          </a:p>
          <a:p>
            <a:pPr lvl="1"/>
            <a:r>
              <a:rPr lang="en-CA" dirty="0" smtClean="0"/>
              <a:t>345 pages!</a:t>
            </a:r>
          </a:p>
          <a:p>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4</a:t>
            </a:fld>
            <a:endParaRPr lang="en-CA" dirty="0"/>
          </a:p>
        </p:txBody>
      </p:sp>
    </p:spTree>
    <p:extLst>
      <p:ext uri="{BB962C8B-B14F-4D97-AF65-F5344CB8AC3E}">
        <p14:creationId xmlns:p14="http://schemas.microsoft.com/office/powerpoint/2010/main" val="389561072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Examples of Changes</a:t>
            </a:r>
            <a:endParaRPr lang="en-CA" dirty="0"/>
          </a:p>
        </p:txBody>
      </p:sp>
      <p:sp>
        <p:nvSpPr>
          <p:cNvPr id="3" name="Content Placeholder 2"/>
          <p:cNvSpPr>
            <a:spLocks noGrp="1"/>
          </p:cNvSpPr>
          <p:nvPr>
            <p:ph idx="1"/>
          </p:nvPr>
        </p:nvSpPr>
        <p:spPr/>
        <p:txBody>
          <a:bodyPr>
            <a:normAutofit fontScale="92500" lnSpcReduction="20000"/>
          </a:bodyPr>
          <a:lstStyle/>
          <a:p>
            <a:r>
              <a:rPr lang="en-CA" dirty="0" smtClean="0"/>
              <a:t>Current Bylaws imply that we  have more responsibility with respect to parameters than we actually do. New Bylaws reflect current split responsibilities among ICANN, protocol community and numbers community.</a:t>
            </a:r>
          </a:p>
          <a:p>
            <a:r>
              <a:rPr lang="en-CA" dirty="0"/>
              <a:t>ICANN shall act strictly in accordance with, and only as reasonably appropriate to achieve its Mission.</a:t>
            </a:r>
          </a:p>
          <a:p>
            <a:r>
              <a:rPr lang="en-CA" dirty="0" smtClean="0"/>
              <a:t>ICANN </a:t>
            </a:r>
            <a:r>
              <a:rPr lang="en-CA" dirty="0"/>
              <a:t>shall not impose regulations on services that use the Internet’s unique identifiers, or the content that such services carry or provide.</a:t>
            </a:r>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40</a:t>
            </a:fld>
            <a:endParaRPr lang="en-CA" dirty="0"/>
          </a:p>
        </p:txBody>
      </p:sp>
    </p:spTree>
    <p:extLst>
      <p:ext uri="{BB962C8B-B14F-4D97-AF65-F5344CB8AC3E}">
        <p14:creationId xmlns:p14="http://schemas.microsoft.com/office/powerpoint/2010/main" val="261023221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Examples of Changes - 2</a:t>
            </a:r>
            <a:endParaRPr lang="en-CA" dirty="0"/>
          </a:p>
        </p:txBody>
      </p:sp>
      <p:sp>
        <p:nvSpPr>
          <p:cNvPr id="3" name="Content Placeholder 2"/>
          <p:cNvSpPr>
            <a:spLocks noGrp="1"/>
          </p:cNvSpPr>
          <p:nvPr>
            <p:ph idx="1"/>
          </p:nvPr>
        </p:nvSpPr>
        <p:spPr/>
        <p:txBody>
          <a:bodyPr>
            <a:normAutofit/>
          </a:bodyPr>
          <a:lstStyle/>
          <a:p>
            <a:r>
              <a:rPr lang="en-CA" dirty="0"/>
              <a:t>ICANN shall have the ability to negotiate, enter into and enforce agreements, including Public Interest Commitments (“PICs”), with contracted parties in service of its Mission.</a:t>
            </a:r>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41</a:t>
            </a:fld>
            <a:endParaRPr lang="en-CA" dirty="0"/>
          </a:p>
        </p:txBody>
      </p:sp>
    </p:spTree>
    <p:extLst>
      <p:ext uri="{BB962C8B-B14F-4D97-AF65-F5344CB8AC3E}">
        <p14:creationId xmlns:p14="http://schemas.microsoft.com/office/powerpoint/2010/main" val="100647810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Commitments</a:t>
            </a:r>
            <a:endParaRPr lang="en-CA" dirty="0"/>
          </a:p>
        </p:txBody>
      </p:sp>
      <p:sp>
        <p:nvSpPr>
          <p:cNvPr id="3" name="Content Placeholder 2"/>
          <p:cNvSpPr>
            <a:spLocks noGrp="1"/>
          </p:cNvSpPr>
          <p:nvPr>
            <p:ph idx="1"/>
          </p:nvPr>
        </p:nvSpPr>
        <p:spPr/>
        <p:txBody>
          <a:bodyPr>
            <a:normAutofit lnSpcReduction="10000"/>
          </a:bodyPr>
          <a:lstStyle/>
          <a:p>
            <a:pPr marL="0" indent="0">
              <a:buNone/>
            </a:pPr>
            <a:r>
              <a:rPr lang="en-CA" dirty="0"/>
              <a:t>In performing its Mission, ICANN must operate in a manner consistent with its Bylaws for the benefit of the Internet community as a whole, carrying out its activities in conformity with relevant principles of international law and international conventions, and applicable local law and through open and transparent processes that enable competition and open entry in Internet-related markets. Specifically, ICANN’s action must:</a:t>
            </a:r>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42</a:t>
            </a:fld>
            <a:endParaRPr lang="en-CA" dirty="0"/>
          </a:p>
        </p:txBody>
      </p:sp>
    </p:spTree>
    <p:extLst>
      <p:ext uri="{BB962C8B-B14F-4D97-AF65-F5344CB8AC3E}">
        <p14:creationId xmlns:p14="http://schemas.microsoft.com/office/powerpoint/2010/main" val="212782551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6336704"/>
          </a:xfrm>
        </p:spPr>
        <p:txBody>
          <a:bodyPr>
            <a:normAutofit/>
          </a:bodyPr>
          <a:lstStyle/>
          <a:p>
            <a:r>
              <a:rPr lang="en-CA" dirty="0" smtClean="0"/>
              <a:t>(modified) Preserve </a:t>
            </a:r>
            <a:r>
              <a:rPr lang="en-CA" dirty="0"/>
              <a:t>and enhance its neutral and judgment free operation administration of the </a:t>
            </a:r>
            <a:r>
              <a:rPr lang="en-CA" dirty="0" smtClean="0"/>
              <a:t>DNS</a:t>
            </a:r>
            <a:r>
              <a:rPr lang="en-CA" dirty="0"/>
              <a:t>, and the operational stability, reliability, security, global interoperability, resilience, and openness of the DNS and the Internet</a:t>
            </a:r>
            <a:r>
              <a:rPr lang="en-CA" dirty="0" smtClean="0"/>
              <a:t>;</a:t>
            </a:r>
          </a:p>
          <a:p>
            <a:r>
              <a:rPr lang="en-CA" dirty="0" smtClean="0"/>
              <a:t>(new) Maintain </a:t>
            </a:r>
            <a:r>
              <a:rPr lang="en-CA" dirty="0"/>
              <a:t>the capacity and ability to coordinate the DNS at the overall level and to work for the maintenance of a single, interoperable Internet</a:t>
            </a:r>
            <a:r>
              <a:rPr lang="en-CA" dirty="0" smtClean="0"/>
              <a:t>;</a:t>
            </a:r>
          </a:p>
          <a:p>
            <a:r>
              <a:rPr lang="en-CA" dirty="0"/>
              <a:t>(new) Inclusion of “end users” in definition of stakeholders.</a:t>
            </a:r>
          </a:p>
          <a:p>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43</a:t>
            </a:fld>
            <a:endParaRPr lang="en-CA" dirty="0"/>
          </a:p>
        </p:txBody>
      </p:sp>
    </p:spTree>
    <p:extLst>
      <p:ext uri="{BB962C8B-B14F-4D97-AF65-F5344CB8AC3E}">
        <p14:creationId xmlns:p14="http://schemas.microsoft.com/office/powerpoint/2010/main" val="79903221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Overview does no adequately address changes</a:t>
            </a:r>
            <a:endParaRPr lang="en-CA" dirty="0"/>
          </a:p>
        </p:txBody>
      </p:sp>
      <p:sp>
        <p:nvSpPr>
          <p:cNvPr id="3" name="Content Placeholder 2"/>
          <p:cNvSpPr>
            <a:spLocks noGrp="1"/>
          </p:cNvSpPr>
          <p:nvPr>
            <p:ph idx="1"/>
          </p:nvPr>
        </p:nvSpPr>
        <p:spPr/>
        <p:txBody>
          <a:bodyPr/>
          <a:lstStyle/>
          <a:p>
            <a:r>
              <a:rPr lang="en-CA" dirty="0" smtClean="0"/>
              <a:t>This is a large and complex set of changes</a:t>
            </a:r>
          </a:p>
          <a:p>
            <a:r>
              <a:rPr lang="en-CA" dirty="0" smtClean="0"/>
              <a:t>Earlier versions attempted to limit ICANN’s ability to manage the DNS and particularly gTLDs. We were successful in reversing those changes.</a:t>
            </a:r>
          </a:p>
          <a:p>
            <a:r>
              <a:rPr lang="en-CA" dirty="0" smtClean="0"/>
              <a:t>Annex 5 is mandatory reading for anyone who truly wants to understand the changes.</a:t>
            </a: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44</a:t>
            </a:fld>
            <a:endParaRPr lang="en-CA" dirty="0"/>
          </a:p>
        </p:txBody>
      </p:sp>
    </p:spTree>
    <p:extLst>
      <p:ext uri="{BB962C8B-B14F-4D97-AF65-F5344CB8AC3E}">
        <p14:creationId xmlns:p14="http://schemas.microsoft.com/office/powerpoint/2010/main" val="367711565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ALAC Concerns: Recommendation </a:t>
            </a:r>
            <a:r>
              <a:rPr lang="en-CA" dirty="0" smtClean="0"/>
              <a:t>5</a:t>
            </a:r>
            <a:endParaRPr lang="en-CA" dirty="0"/>
          </a:p>
        </p:txBody>
      </p:sp>
      <p:sp>
        <p:nvSpPr>
          <p:cNvPr id="3" name="Content Placeholder 2"/>
          <p:cNvSpPr>
            <a:spLocks noGrp="1"/>
          </p:cNvSpPr>
          <p:nvPr>
            <p:ph idx="1"/>
          </p:nvPr>
        </p:nvSpPr>
        <p:spPr>
          <a:xfrm>
            <a:off x="457200" y="1600200"/>
            <a:ext cx="8229600" cy="4997152"/>
          </a:xfrm>
        </p:spPr>
        <p:txBody>
          <a:bodyPr>
            <a:normAutofit/>
          </a:bodyPr>
          <a:lstStyle/>
          <a:p>
            <a:r>
              <a:rPr lang="en-CA" dirty="0" smtClean="0"/>
              <a:t>Such a large set of changes many have unforeseen consequences and interactions between the individual changes</a:t>
            </a:r>
            <a:r>
              <a:rPr lang="en-CA" dirty="0" smtClean="0"/>
              <a:t>.</a:t>
            </a:r>
          </a:p>
          <a:p>
            <a:r>
              <a:rPr lang="en-CA" dirty="0" smtClean="0"/>
              <a:t>Language in Proposal not final. Actual Bylaw language may differ, and careful review of the proposed formal Bylaw language will be very important.</a:t>
            </a: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45</a:t>
            </a:fld>
            <a:endParaRPr lang="en-CA" dirty="0"/>
          </a:p>
        </p:txBody>
      </p:sp>
    </p:spTree>
    <p:extLst>
      <p:ext uri="{BB962C8B-B14F-4D97-AF65-F5344CB8AC3E}">
        <p14:creationId xmlns:p14="http://schemas.microsoft.com/office/powerpoint/2010/main" val="285842773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CA" sz="2800" b="1" dirty="0"/>
              <a:t>Recommendation #6: Reaffirming ICANN’s Commitment to Respect Internationally Recognized Human Rights as it Carries Out its </a:t>
            </a:r>
            <a:r>
              <a:rPr lang="en-CA" sz="2800" b="1" dirty="0" smtClean="0"/>
              <a:t>Mission</a:t>
            </a:r>
            <a:endParaRPr lang="en-CA" sz="2800" b="1" dirty="0"/>
          </a:p>
        </p:txBody>
      </p:sp>
      <p:sp>
        <p:nvSpPr>
          <p:cNvPr id="3" name="Content Placeholder 2"/>
          <p:cNvSpPr>
            <a:spLocks noGrp="1"/>
          </p:cNvSpPr>
          <p:nvPr>
            <p:ph idx="1"/>
          </p:nvPr>
        </p:nvSpPr>
        <p:spPr>
          <a:xfrm>
            <a:off x="457200" y="1600200"/>
            <a:ext cx="8229600" cy="5257800"/>
          </a:xfrm>
        </p:spPr>
        <p:txBody>
          <a:bodyPr>
            <a:normAutofit/>
          </a:bodyPr>
          <a:lstStyle/>
          <a:p>
            <a:r>
              <a:rPr lang="en-CA" dirty="0" smtClean="0"/>
              <a:t>Highly contentious section</a:t>
            </a:r>
          </a:p>
          <a:p>
            <a:r>
              <a:rPr lang="en-CA" dirty="0" smtClean="0"/>
              <a:t>No one was against Human Rights (HR)</a:t>
            </a:r>
          </a:p>
          <a:p>
            <a:r>
              <a:rPr lang="en-CA" dirty="0" smtClean="0"/>
              <a:t>But…</a:t>
            </a:r>
            <a:endParaRPr lang="en-CA" dirty="0" smtClean="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46</a:t>
            </a:fld>
            <a:endParaRPr lang="en-CA" dirty="0"/>
          </a:p>
        </p:txBody>
      </p:sp>
    </p:spTree>
    <p:extLst>
      <p:ext uri="{BB962C8B-B14F-4D97-AF65-F5344CB8AC3E}">
        <p14:creationId xmlns:p14="http://schemas.microsoft.com/office/powerpoint/2010/main" val="413961530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Human Rights</a:t>
            </a:r>
            <a:endParaRPr lang="en-CA" dirty="0"/>
          </a:p>
        </p:txBody>
      </p:sp>
      <p:sp>
        <p:nvSpPr>
          <p:cNvPr id="3" name="Content Placeholder 2"/>
          <p:cNvSpPr>
            <a:spLocks noGrp="1"/>
          </p:cNvSpPr>
          <p:nvPr>
            <p:ph idx="1"/>
          </p:nvPr>
        </p:nvSpPr>
        <p:spPr/>
        <p:txBody>
          <a:bodyPr>
            <a:normAutofit fontScale="85000" lnSpcReduction="20000"/>
          </a:bodyPr>
          <a:lstStyle/>
          <a:p>
            <a:r>
              <a:rPr lang="en-CA" dirty="0" smtClean="0"/>
              <a:t>Agreed that the thorough review of HR would occur in WS2.</a:t>
            </a:r>
          </a:p>
          <a:p>
            <a:r>
              <a:rPr lang="en-CA" dirty="0" smtClean="0"/>
              <a:t>Great </a:t>
            </a:r>
            <a:r>
              <a:rPr lang="en-CA" dirty="0"/>
              <a:t>concern that there was little understanding of what HR were relevant to ICANN’s narrow scope, and how these might impact the work we do.</a:t>
            </a:r>
          </a:p>
          <a:p>
            <a:r>
              <a:rPr lang="en-CA" dirty="0"/>
              <a:t>Concern that the presence of a direct reference to HR in the Bylaws without fully defining the details could attract IRPs and lawsuits</a:t>
            </a:r>
            <a:r>
              <a:rPr lang="en-CA" dirty="0" smtClean="0"/>
              <a:t>. </a:t>
            </a:r>
          </a:p>
          <a:p>
            <a:r>
              <a:rPr lang="en-CA" dirty="0" smtClean="0"/>
              <a:t>Some felt that HR must not be mentioned in Bylaws until WS2 work concluded.</a:t>
            </a:r>
            <a:endParaRPr lang="en-CA" dirty="0"/>
          </a:p>
          <a:p>
            <a:r>
              <a:rPr lang="en-CA" dirty="0"/>
              <a:t>Some </a:t>
            </a:r>
            <a:r>
              <a:rPr lang="en-CA" dirty="0" smtClean="0"/>
              <a:t>adamant </a:t>
            </a:r>
            <a:r>
              <a:rPr lang="en-CA" dirty="0"/>
              <a:t>that HR had to be addressed in Bylaws – Now.</a:t>
            </a:r>
          </a:p>
          <a:p>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47</a:t>
            </a:fld>
            <a:endParaRPr lang="en-CA" dirty="0"/>
          </a:p>
        </p:txBody>
      </p:sp>
    </p:spTree>
    <p:extLst>
      <p:ext uri="{BB962C8B-B14F-4D97-AF65-F5344CB8AC3E}">
        <p14:creationId xmlns:p14="http://schemas.microsoft.com/office/powerpoint/2010/main" val="357700844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Compromise Bylaw</a:t>
            </a:r>
            <a:endParaRPr lang="en-CA" dirty="0"/>
          </a:p>
        </p:txBody>
      </p:sp>
      <p:sp>
        <p:nvSpPr>
          <p:cNvPr id="3" name="Content Placeholder 2"/>
          <p:cNvSpPr>
            <a:spLocks noGrp="1"/>
          </p:cNvSpPr>
          <p:nvPr>
            <p:ph idx="1"/>
          </p:nvPr>
        </p:nvSpPr>
        <p:spPr/>
        <p:txBody>
          <a:bodyPr>
            <a:normAutofit fontScale="77500" lnSpcReduction="20000"/>
          </a:bodyPr>
          <a:lstStyle/>
          <a:p>
            <a:pPr marL="0" indent="0">
              <a:buNone/>
            </a:pPr>
            <a:r>
              <a:rPr lang="en-CA" dirty="0"/>
              <a:t>Within its Core Values, ICANN will commit to respect internationally recognized Human Rights as required by applicable law. This provision does not create any additional obligation for ICANN to respond to or consider any complaint, request, or demand seeking the enforcement of Human Rights by ICANN. This Bylaw provision will not enter into force until (1) a Framework of Interpretation for Human Rights (FOI-HR) is developed by the CCWG-Accountability as a consensus recommendation in Work Stream 2 (including Chartering Organizations’ approval) and (2) the FOI-HR is approved by the ICANN Board using the same process and criteria it has committed to use to consider the Work Stream 1 recommendations</a:t>
            </a:r>
            <a:r>
              <a:rPr lang="en-CA" dirty="0" smtClean="0"/>
              <a:t>.</a:t>
            </a: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48</a:t>
            </a:fld>
            <a:endParaRPr lang="en-CA" dirty="0"/>
          </a:p>
        </p:txBody>
      </p:sp>
    </p:spTree>
    <p:extLst>
      <p:ext uri="{BB962C8B-B14F-4D97-AF65-F5344CB8AC3E}">
        <p14:creationId xmlns:p14="http://schemas.microsoft.com/office/powerpoint/2010/main" val="143767354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ALAC Concerns: Recommendation </a:t>
            </a:r>
            <a:r>
              <a:rPr lang="en-CA" dirty="0" smtClean="0"/>
              <a:t>6</a:t>
            </a:r>
            <a:endParaRPr lang="en-CA" dirty="0"/>
          </a:p>
        </p:txBody>
      </p:sp>
      <p:sp>
        <p:nvSpPr>
          <p:cNvPr id="3" name="Content Placeholder 2"/>
          <p:cNvSpPr>
            <a:spLocks noGrp="1"/>
          </p:cNvSpPr>
          <p:nvPr>
            <p:ph idx="1"/>
          </p:nvPr>
        </p:nvSpPr>
        <p:spPr>
          <a:xfrm>
            <a:off x="457200" y="1600200"/>
            <a:ext cx="8229600" cy="4997152"/>
          </a:xfrm>
        </p:spPr>
        <p:txBody>
          <a:bodyPr>
            <a:normAutofit/>
          </a:bodyPr>
          <a:lstStyle/>
          <a:p>
            <a:r>
              <a:rPr lang="en-CA" dirty="0" smtClean="0"/>
              <a:t>Ongoing concern that inclusion in Bylaws, even with conditional language, could have consequences.</a:t>
            </a:r>
          </a:p>
          <a:p>
            <a:r>
              <a:rPr lang="en-CA" dirty="0" smtClean="0"/>
              <a:t>Some feel that reference to “core values” should be a reference to mission (and other feel just the opposite).</a:t>
            </a: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49</a:t>
            </a:fld>
            <a:endParaRPr lang="en-CA" dirty="0"/>
          </a:p>
        </p:txBody>
      </p:sp>
    </p:spTree>
    <p:extLst>
      <p:ext uri="{BB962C8B-B14F-4D97-AF65-F5344CB8AC3E}">
        <p14:creationId xmlns:p14="http://schemas.microsoft.com/office/powerpoint/2010/main" val="15366922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Accountability – The Problem</a:t>
            </a:r>
            <a:endParaRPr lang="en-CA" dirty="0"/>
          </a:p>
        </p:txBody>
      </p:sp>
      <p:sp>
        <p:nvSpPr>
          <p:cNvPr id="3" name="Content Placeholder 2"/>
          <p:cNvSpPr>
            <a:spLocks noGrp="1"/>
          </p:cNvSpPr>
          <p:nvPr>
            <p:ph idx="1"/>
          </p:nvPr>
        </p:nvSpPr>
        <p:spPr/>
        <p:txBody>
          <a:bodyPr>
            <a:normAutofit fontScale="92500" lnSpcReduction="10000"/>
          </a:bodyPr>
          <a:lstStyle/>
          <a:p>
            <a:r>
              <a:rPr lang="en-CA" dirty="0" smtClean="0"/>
              <a:t>Currently ICANN Board is supreme. We select them, but once there, they have complete control.</a:t>
            </a:r>
          </a:p>
          <a:p>
            <a:r>
              <a:rPr lang="en-CA" dirty="0" smtClean="0"/>
              <a:t>IANA Transition required that there must be </a:t>
            </a:r>
            <a:r>
              <a:rPr lang="en-CA" i="1" dirty="0" smtClean="0"/>
              <a:t>some</a:t>
            </a:r>
            <a:r>
              <a:rPr lang="en-CA" dirty="0" smtClean="0"/>
              <a:t> level of oversight of the Board.</a:t>
            </a:r>
          </a:p>
          <a:p>
            <a:pPr lvl="1"/>
            <a:r>
              <a:rPr lang="en-CA" dirty="0" smtClean="0"/>
              <a:t>Threat: ICANN Board “goes rogue” and does something really ill-advised.</a:t>
            </a:r>
          </a:p>
          <a:p>
            <a:r>
              <a:rPr lang="en-CA" dirty="0" smtClean="0"/>
              <a:t>The only entity that was realistic (to us!) is the ICANN Community itself.</a:t>
            </a:r>
          </a:p>
          <a:p>
            <a:r>
              <a:rPr lang="en-CA" dirty="0" smtClean="0"/>
              <a:t>An that was the start of this 15 month saga.</a:t>
            </a: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5</a:t>
            </a:fld>
            <a:endParaRPr lang="en-CA" dirty="0"/>
          </a:p>
        </p:txBody>
      </p:sp>
    </p:spTree>
    <p:extLst>
      <p:ext uri="{BB962C8B-B14F-4D97-AF65-F5344CB8AC3E}">
        <p14:creationId xmlns:p14="http://schemas.microsoft.com/office/powerpoint/2010/main" val="224880001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CA" sz="2800" b="1" dirty="0"/>
              <a:t>Recommendation </a:t>
            </a:r>
            <a:r>
              <a:rPr lang="en-CA" sz="2800" b="1" dirty="0"/>
              <a:t>#7</a:t>
            </a:r>
            <a:r>
              <a:rPr lang="en-CA" sz="2800" b="1" dirty="0" smtClean="0"/>
              <a:t>: Strengthening </a:t>
            </a:r>
            <a:r>
              <a:rPr lang="en-CA" sz="2800" b="1" dirty="0"/>
              <a:t>ICANN’s Independent Review Process</a:t>
            </a:r>
            <a:endParaRPr lang="en-CA" sz="2800" b="1" dirty="0"/>
          </a:p>
        </p:txBody>
      </p:sp>
      <p:sp>
        <p:nvSpPr>
          <p:cNvPr id="3" name="Content Placeholder 2"/>
          <p:cNvSpPr>
            <a:spLocks noGrp="1"/>
          </p:cNvSpPr>
          <p:nvPr>
            <p:ph idx="1"/>
          </p:nvPr>
        </p:nvSpPr>
        <p:spPr>
          <a:xfrm>
            <a:off x="457200" y="1600200"/>
            <a:ext cx="8229600" cy="5257800"/>
          </a:xfrm>
        </p:spPr>
        <p:txBody>
          <a:bodyPr>
            <a:normAutofit/>
          </a:bodyPr>
          <a:lstStyle/>
          <a:p>
            <a:r>
              <a:rPr lang="en-CA" dirty="0" smtClean="0"/>
              <a:t>Purpose </a:t>
            </a:r>
            <a:r>
              <a:rPr lang="en-CA" dirty="0"/>
              <a:t>of the Independent Review Process (IRP) is to ensure that ICANN does not exceed the scope of its limited technical Mission and complies with its Articles of Incorporation and </a:t>
            </a:r>
            <a:r>
              <a:rPr lang="en-CA" dirty="0" smtClean="0"/>
              <a:t>Bylaws</a:t>
            </a:r>
          </a:p>
          <a:p>
            <a:r>
              <a:rPr lang="en-CA" dirty="0" smtClean="0"/>
              <a:t>Everyone agreed that current IRP has problems</a:t>
            </a:r>
          </a:p>
          <a:p>
            <a:endParaRPr lang="en-CA" dirty="0" smtClean="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50</a:t>
            </a:fld>
            <a:endParaRPr lang="en-CA" dirty="0"/>
          </a:p>
        </p:txBody>
      </p:sp>
    </p:spTree>
    <p:extLst>
      <p:ext uri="{BB962C8B-B14F-4D97-AF65-F5344CB8AC3E}">
        <p14:creationId xmlns:p14="http://schemas.microsoft.com/office/powerpoint/2010/main" val="225522676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Proposed Revised IRP</a:t>
            </a:r>
            <a:endParaRPr lang="en-CA" dirty="0"/>
          </a:p>
        </p:txBody>
      </p:sp>
      <p:sp>
        <p:nvSpPr>
          <p:cNvPr id="3" name="Content Placeholder 2"/>
          <p:cNvSpPr>
            <a:spLocks noGrp="1"/>
          </p:cNvSpPr>
          <p:nvPr>
            <p:ph idx="1"/>
          </p:nvPr>
        </p:nvSpPr>
        <p:spPr/>
        <p:txBody>
          <a:bodyPr/>
          <a:lstStyle/>
          <a:p>
            <a:r>
              <a:rPr lang="en-CA" dirty="0"/>
              <a:t>Transparent, efficient and accessible (both financially and from a standing perspective).</a:t>
            </a:r>
          </a:p>
          <a:p>
            <a:r>
              <a:rPr lang="en-CA" dirty="0" smtClean="0"/>
              <a:t>Designed </a:t>
            </a:r>
            <a:r>
              <a:rPr lang="en-CA" dirty="0"/>
              <a:t>to produce consistent and coherent results that will serve as a guide for future actions.</a:t>
            </a:r>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51</a:t>
            </a:fld>
            <a:endParaRPr lang="en-CA" dirty="0"/>
          </a:p>
        </p:txBody>
      </p:sp>
    </p:spTree>
    <p:extLst>
      <p:ext uri="{BB962C8B-B14F-4D97-AF65-F5344CB8AC3E}">
        <p14:creationId xmlns:p14="http://schemas.microsoft.com/office/powerpoint/2010/main" val="263436604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smtClean="0"/>
              <a:t>Hear and resolve claims:</a:t>
            </a:r>
            <a:endParaRPr lang="en-CA" dirty="0"/>
          </a:p>
        </p:txBody>
      </p:sp>
      <p:sp>
        <p:nvSpPr>
          <p:cNvPr id="3" name="Content Placeholder 2"/>
          <p:cNvSpPr>
            <a:spLocks noGrp="1"/>
          </p:cNvSpPr>
          <p:nvPr>
            <p:ph idx="1"/>
          </p:nvPr>
        </p:nvSpPr>
        <p:spPr>
          <a:xfrm>
            <a:off x="467544" y="1228879"/>
            <a:ext cx="8229600" cy="4720401"/>
          </a:xfrm>
        </p:spPr>
        <p:txBody>
          <a:bodyPr>
            <a:noAutofit/>
          </a:bodyPr>
          <a:lstStyle/>
          <a:p>
            <a:r>
              <a:rPr lang="en-CA" sz="2200" dirty="0" smtClean="0"/>
              <a:t>that </a:t>
            </a:r>
            <a:r>
              <a:rPr lang="en-CA" sz="2200" dirty="0"/>
              <a:t>ICANN through its Board of Directors or staff has acted (or has failed to act) in violation of its Articles of Incorporation or Bylaws (including any violation of the Bylaws resulting from action taken in response to advice/input from any AC or SO).</a:t>
            </a:r>
          </a:p>
          <a:p>
            <a:r>
              <a:rPr lang="en-CA" sz="2200" dirty="0" smtClean="0"/>
              <a:t>that </a:t>
            </a:r>
            <a:r>
              <a:rPr lang="en-CA" sz="2200" dirty="0"/>
              <a:t>PTI through its Board of Directors or staff has acted (or has failed to act) in violation of its contract with ICANN and the CWG-Stewardship requirements for issues related to the IANA naming functions.</a:t>
            </a:r>
          </a:p>
          <a:p>
            <a:r>
              <a:rPr lang="en-CA" sz="2200" dirty="0" smtClean="0"/>
              <a:t>that </a:t>
            </a:r>
            <a:r>
              <a:rPr lang="en-CA" sz="2200" dirty="0"/>
              <a:t>expert panel decisions are inconsistent with ICANN’s Bylaws.</a:t>
            </a:r>
          </a:p>
          <a:p>
            <a:r>
              <a:rPr lang="en-CA" sz="2200" dirty="0" smtClean="0"/>
              <a:t>that </a:t>
            </a:r>
            <a:r>
              <a:rPr lang="en-CA" sz="2200" dirty="0"/>
              <a:t>DIDP decisions by ICANN are inconsistent with ICANN’s Bylaws.</a:t>
            </a:r>
          </a:p>
          <a:p>
            <a:r>
              <a:rPr lang="en-CA" sz="2200" dirty="0" smtClean="0"/>
              <a:t>initiated </a:t>
            </a:r>
            <a:r>
              <a:rPr lang="en-CA" sz="2200" dirty="0"/>
              <a:t>by the Empowered Community with respect to matters reserved to the Empowered Community in the Articles of Incorporation or Bylaws.</a:t>
            </a:r>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52</a:t>
            </a:fld>
            <a:endParaRPr lang="en-CA" dirty="0"/>
          </a:p>
        </p:txBody>
      </p:sp>
    </p:spTree>
    <p:extLst>
      <p:ext uri="{BB962C8B-B14F-4D97-AF65-F5344CB8AC3E}">
        <p14:creationId xmlns:p14="http://schemas.microsoft.com/office/powerpoint/2010/main" val="288757909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IRP Panel</a:t>
            </a:r>
            <a:endParaRPr lang="en-CA" dirty="0"/>
          </a:p>
        </p:txBody>
      </p:sp>
      <p:sp>
        <p:nvSpPr>
          <p:cNvPr id="3" name="Content Placeholder 2"/>
          <p:cNvSpPr>
            <a:spLocks noGrp="1"/>
          </p:cNvSpPr>
          <p:nvPr>
            <p:ph idx="1"/>
          </p:nvPr>
        </p:nvSpPr>
        <p:spPr/>
        <p:txBody>
          <a:bodyPr>
            <a:normAutofit/>
          </a:bodyPr>
          <a:lstStyle/>
          <a:p>
            <a:r>
              <a:rPr lang="en-CA" dirty="0" smtClean="0"/>
              <a:t>Standing panel:  7; decisional panel: 3</a:t>
            </a:r>
          </a:p>
          <a:p>
            <a:r>
              <a:rPr lang="en-CA" dirty="0" smtClean="0"/>
              <a:t>Independent of ICANN and AC/SOs</a:t>
            </a:r>
          </a:p>
          <a:p>
            <a:r>
              <a:rPr lang="en-CA" dirty="0" smtClean="0"/>
              <a:t>Significant </a:t>
            </a:r>
            <a:r>
              <a:rPr lang="en-CA" dirty="0"/>
              <a:t>legal expertise, particularly international law, corporate governance, and judicial systems/dispute resolution/arbitration is necessary.</a:t>
            </a:r>
          </a:p>
          <a:p>
            <a:r>
              <a:rPr lang="en-CA" dirty="0" smtClean="0"/>
              <a:t>Reflect some level of </a:t>
            </a:r>
            <a:r>
              <a:rPr lang="en-CA" dirty="0"/>
              <a:t>diversity (cultural, linguistic, gender, and legal diversity, </a:t>
            </a:r>
            <a:r>
              <a:rPr lang="en-CA" dirty="0" smtClean="0"/>
              <a:t>region)</a:t>
            </a: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53</a:t>
            </a:fld>
            <a:endParaRPr lang="en-CA" dirty="0"/>
          </a:p>
        </p:txBody>
      </p:sp>
    </p:spTree>
    <p:extLst>
      <p:ext uri="{BB962C8B-B14F-4D97-AF65-F5344CB8AC3E}">
        <p14:creationId xmlns:p14="http://schemas.microsoft.com/office/powerpoint/2010/main" val="294731995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Standing</a:t>
            </a:r>
            <a:endParaRPr lang="en-CA" dirty="0"/>
          </a:p>
        </p:txBody>
      </p:sp>
      <p:sp>
        <p:nvSpPr>
          <p:cNvPr id="3" name="Content Placeholder 2"/>
          <p:cNvSpPr>
            <a:spLocks noGrp="1"/>
          </p:cNvSpPr>
          <p:nvPr>
            <p:ph idx="1"/>
          </p:nvPr>
        </p:nvSpPr>
        <p:spPr/>
        <p:txBody>
          <a:bodyPr>
            <a:normAutofit fontScale="92500" lnSpcReduction="10000"/>
          </a:bodyPr>
          <a:lstStyle/>
          <a:p>
            <a:r>
              <a:rPr lang="en-CA" dirty="0" smtClean="0"/>
              <a:t>Any </a:t>
            </a:r>
            <a:r>
              <a:rPr lang="en-CA" dirty="0"/>
              <a:t>person/group/entity “materially affected” by an ICANN action or inaction in violation of ICANN’s Articles of Incorporation and/or Bylaws shall have the right to file a complaint under the IRP and seek redress. </a:t>
            </a:r>
            <a:endParaRPr lang="en-CA" dirty="0" smtClean="0"/>
          </a:p>
          <a:p>
            <a:r>
              <a:rPr lang="en-CA" dirty="0" smtClean="0"/>
              <a:t>The </a:t>
            </a:r>
            <a:r>
              <a:rPr lang="en-CA" dirty="0"/>
              <a:t>Board’s failure to fully implement an </a:t>
            </a:r>
            <a:r>
              <a:rPr lang="en-CA" dirty="0" smtClean="0"/>
              <a:t>EC decision </a:t>
            </a:r>
            <a:r>
              <a:rPr lang="en-CA" dirty="0"/>
              <a:t>will be sufficient for the </a:t>
            </a:r>
            <a:r>
              <a:rPr lang="en-CA" dirty="0" smtClean="0"/>
              <a:t>EC  </a:t>
            </a:r>
            <a:r>
              <a:rPr lang="en-CA" dirty="0"/>
              <a:t>to be materially affected</a:t>
            </a:r>
            <a:r>
              <a:rPr lang="en-CA" dirty="0" smtClean="0"/>
              <a:t>.</a:t>
            </a:r>
          </a:p>
          <a:p>
            <a:r>
              <a:rPr lang="en-CA" dirty="0" smtClean="0"/>
              <a:t>ICANN bears costs (including legal costs) for EC use of IRP.</a:t>
            </a: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54</a:t>
            </a:fld>
            <a:endParaRPr lang="en-CA" dirty="0"/>
          </a:p>
        </p:txBody>
      </p:sp>
    </p:spTree>
    <p:extLst>
      <p:ext uri="{BB962C8B-B14F-4D97-AF65-F5344CB8AC3E}">
        <p14:creationId xmlns:p14="http://schemas.microsoft.com/office/powerpoint/2010/main" val="37755626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ALAC Concerns: Recommendation </a:t>
            </a:r>
            <a:r>
              <a:rPr lang="en-CA" dirty="0" smtClean="0"/>
              <a:t>7</a:t>
            </a:r>
            <a:endParaRPr lang="en-CA" dirty="0"/>
          </a:p>
        </p:txBody>
      </p:sp>
      <p:sp>
        <p:nvSpPr>
          <p:cNvPr id="3" name="Content Placeholder 2"/>
          <p:cNvSpPr>
            <a:spLocks noGrp="1"/>
          </p:cNvSpPr>
          <p:nvPr>
            <p:ph idx="1"/>
          </p:nvPr>
        </p:nvSpPr>
        <p:spPr>
          <a:xfrm>
            <a:off x="457200" y="1600200"/>
            <a:ext cx="8229600" cy="4997152"/>
          </a:xfrm>
        </p:spPr>
        <p:txBody>
          <a:bodyPr>
            <a:normAutofit/>
          </a:bodyPr>
          <a:lstStyle/>
          <a:p>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55</a:t>
            </a:fld>
            <a:endParaRPr lang="en-CA" dirty="0"/>
          </a:p>
        </p:txBody>
      </p:sp>
    </p:spTree>
    <p:extLst>
      <p:ext uri="{BB962C8B-B14F-4D97-AF65-F5344CB8AC3E}">
        <p14:creationId xmlns:p14="http://schemas.microsoft.com/office/powerpoint/2010/main" val="426289390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CA" sz="2800" b="1" dirty="0"/>
              <a:t>Recommendation #8: Improving ICANN’s Request for Reconsideration </a:t>
            </a:r>
            <a:r>
              <a:rPr lang="en-CA" sz="2800" b="1" dirty="0" smtClean="0"/>
              <a:t>Process</a:t>
            </a:r>
            <a:endParaRPr lang="en-CA" sz="2800" b="1" dirty="0"/>
          </a:p>
        </p:txBody>
      </p:sp>
      <p:sp>
        <p:nvSpPr>
          <p:cNvPr id="3" name="Content Placeholder 2"/>
          <p:cNvSpPr>
            <a:spLocks noGrp="1"/>
          </p:cNvSpPr>
          <p:nvPr>
            <p:ph idx="1"/>
          </p:nvPr>
        </p:nvSpPr>
        <p:spPr/>
        <p:txBody>
          <a:bodyPr>
            <a:normAutofit/>
          </a:bodyPr>
          <a:lstStyle/>
          <a:p>
            <a:r>
              <a:rPr lang="en-CA" dirty="0" smtClean="0"/>
              <a:t>Requests Board review of an ICANN action or inaction</a:t>
            </a:r>
          </a:p>
          <a:p>
            <a:r>
              <a:rPr lang="en-CA" dirty="0" smtClean="0"/>
              <a:t>Current </a:t>
            </a:r>
            <a:r>
              <a:rPr lang="en-CA" dirty="0" smtClean="0"/>
              <a:t>Reconsideration procedure is accepted as flawed by all parties. Scope, process, transparency all improved</a:t>
            </a:r>
            <a:r>
              <a:rPr lang="en-CA" dirty="0" smtClean="0"/>
              <a:t>.</a:t>
            </a:r>
            <a:endParaRPr lang="en-CA" dirty="0" smtClean="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56</a:t>
            </a:fld>
            <a:endParaRPr lang="en-CA" dirty="0"/>
          </a:p>
        </p:txBody>
      </p:sp>
    </p:spTree>
    <p:extLst>
      <p:ext uri="{BB962C8B-B14F-4D97-AF65-F5344CB8AC3E}">
        <p14:creationId xmlns:p14="http://schemas.microsoft.com/office/powerpoint/2010/main" val="376260679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Reconsideration</a:t>
            </a:r>
            <a:endParaRPr lang="en-CA" dirty="0"/>
          </a:p>
        </p:txBody>
      </p:sp>
      <p:sp>
        <p:nvSpPr>
          <p:cNvPr id="3" name="Content Placeholder 2"/>
          <p:cNvSpPr>
            <a:spLocks noGrp="1"/>
          </p:cNvSpPr>
          <p:nvPr>
            <p:ph idx="1"/>
          </p:nvPr>
        </p:nvSpPr>
        <p:spPr/>
        <p:txBody>
          <a:bodyPr/>
          <a:lstStyle/>
          <a:p>
            <a:r>
              <a:rPr lang="en-CA" dirty="0" smtClean="0"/>
              <a:t>Current process considers whether correct process was followed</a:t>
            </a:r>
          </a:p>
          <a:p>
            <a:r>
              <a:rPr lang="en-CA" dirty="0" smtClean="0"/>
              <a:t>There have been about 150 Reconsideration requests in ICANN’s history</a:t>
            </a:r>
          </a:p>
          <a:p>
            <a:r>
              <a:rPr lang="en-CA" dirty="0" smtClean="0"/>
              <a:t>A large percentage of these have been in respect to the New gTLD Process</a:t>
            </a:r>
          </a:p>
          <a:p>
            <a:r>
              <a:rPr lang="en-CA" dirty="0" smtClean="0"/>
              <a:t>Most or all have resulted in a decision to not change anything.</a:t>
            </a: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57</a:t>
            </a:fld>
            <a:endParaRPr lang="en-CA" dirty="0"/>
          </a:p>
        </p:txBody>
      </p:sp>
    </p:spTree>
    <p:extLst>
      <p:ext uri="{BB962C8B-B14F-4D97-AF65-F5344CB8AC3E}">
        <p14:creationId xmlns:p14="http://schemas.microsoft.com/office/powerpoint/2010/main" val="144159531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Enhanced Reconsideration</a:t>
            </a:r>
            <a:endParaRPr lang="en-CA" dirty="0"/>
          </a:p>
        </p:txBody>
      </p:sp>
      <p:sp>
        <p:nvSpPr>
          <p:cNvPr id="3" name="Content Placeholder 2"/>
          <p:cNvSpPr>
            <a:spLocks noGrp="1"/>
          </p:cNvSpPr>
          <p:nvPr>
            <p:ph idx="1"/>
          </p:nvPr>
        </p:nvSpPr>
        <p:spPr/>
        <p:txBody>
          <a:bodyPr>
            <a:normAutofit fontScale="85000" lnSpcReduction="10000"/>
          </a:bodyPr>
          <a:lstStyle/>
          <a:p>
            <a:r>
              <a:rPr lang="en-CA" dirty="0"/>
              <a:t>The scope of permissible requests </a:t>
            </a:r>
            <a:r>
              <a:rPr lang="en-CA" dirty="0" smtClean="0"/>
              <a:t>expanded </a:t>
            </a:r>
            <a:r>
              <a:rPr lang="en-CA" dirty="0"/>
              <a:t>to include Board/staff actions </a:t>
            </a:r>
            <a:r>
              <a:rPr lang="en-CA" dirty="0" smtClean="0"/>
              <a:t>or inactions </a:t>
            </a:r>
            <a:r>
              <a:rPr lang="en-CA" dirty="0"/>
              <a:t>that contradict ICANN's Mission, Commitments, and/or Core Values and </a:t>
            </a:r>
            <a:r>
              <a:rPr lang="en-CA" dirty="0" smtClean="0"/>
              <a:t>for reconciling </a:t>
            </a:r>
            <a:r>
              <a:rPr lang="en-CA" dirty="0"/>
              <a:t>conflicting/inconsistent “expert opinions</a:t>
            </a:r>
            <a:r>
              <a:rPr lang="en-CA" dirty="0" smtClean="0"/>
              <a:t>.”</a:t>
            </a:r>
          </a:p>
          <a:p>
            <a:r>
              <a:rPr lang="en-CA" dirty="0" smtClean="0"/>
              <a:t>Time allowed for filing increased</a:t>
            </a:r>
          </a:p>
          <a:p>
            <a:r>
              <a:rPr lang="en-CA" dirty="0" smtClean="0"/>
              <a:t>Opportunity to rebut tentative decision.</a:t>
            </a:r>
          </a:p>
          <a:p>
            <a:r>
              <a:rPr lang="en-CA" dirty="0" smtClean="0"/>
              <a:t>Decisional documentation available to requestor</a:t>
            </a:r>
          </a:p>
          <a:p>
            <a:r>
              <a:rPr lang="en-CA" dirty="0" smtClean="0"/>
              <a:t>Deadlines for decisions</a:t>
            </a:r>
          </a:p>
          <a:p>
            <a:r>
              <a:rPr lang="en-CA" dirty="0" smtClean="0"/>
              <a:t>Ombudsman to make initial evaluation, and not legal staff.</a:t>
            </a: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58</a:t>
            </a:fld>
            <a:endParaRPr lang="en-CA" dirty="0"/>
          </a:p>
        </p:txBody>
      </p:sp>
    </p:spTree>
    <p:extLst>
      <p:ext uri="{BB962C8B-B14F-4D97-AF65-F5344CB8AC3E}">
        <p14:creationId xmlns:p14="http://schemas.microsoft.com/office/powerpoint/2010/main" val="247832781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ALAC Concerns: Recommendation </a:t>
            </a:r>
            <a:r>
              <a:rPr lang="en-CA" dirty="0"/>
              <a:t>8</a:t>
            </a:r>
            <a:endParaRPr lang="en-CA" dirty="0"/>
          </a:p>
        </p:txBody>
      </p:sp>
      <p:sp>
        <p:nvSpPr>
          <p:cNvPr id="3" name="Content Placeholder 2"/>
          <p:cNvSpPr>
            <a:spLocks noGrp="1"/>
          </p:cNvSpPr>
          <p:nvPr>
            <p:ph idx="1"/>
          </p:nvPr>
        </p:nvSpPr>
        <p:spPr>
          <a:xfrm>
            <a:off x="457200" y="1600200"/>
            <a:ext cx="8229600" cy="4997152"/>
          </a:xfrm>
        </p:spPr>
        <p:txBody>
          <a:bodyPr>
            <a:normAutofit/>
          </a:bodyPr>
          <a:lstStyle/>
          <a:p>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59</a:t>
            </a:fld>
            <a:endParaRPr lang="en-CA" dirty="0"/>
          </a:p>
        </p:txBody>
      </p:sp>
    </p:spTree>
    <p:extLst>
      <p:ext uri="{BB962C8B-B14F-4D97-AF65-F5344CB8AC3E}">
        <p14:creationId xmlns:p14="http://schemas.microsoft.com/office/powerpoint/2010/main" val="1075532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Accountability – The Answer</a:t>
            </a:r>
            <a:endParaRPr lang="en-CA" dirty="0"/>
          </a:p>
        </p:txBody>
      </p:sp>
      <p:sp>
        <p:nvSpPr>
          <p:cNvPr id="3" name="Content Placeholder 2"/>
          <p:cNvSpPr>
            <a:spLocks noGrp="1"/>
          </p:cNvSpPr>
          <p:nvPr>
            <p:ph idx="1"/>
          </p:nvPr>
        </p:nvSpPr>
        <p:spPr/>
        <p:txBody>
          <a:bodyPr>
            <a:normAutofit fontScale="92500"/>
          </a:bodyPr>
          <a:lstStyle/>
          <a:p>
            <a:r>
              <a:rPr lang="en-CA" dirty="0" smtClean="0"/>
              <a:t>The Community, as defined by the Supporting Organizations and Advisory Committees, acting in (relative) unison, can have power over the Board</a:t>
            </a:r>
          </a:p>
          <a:p>
            <a:r>
              <a:rPr lang="en-CA" dirty="0" smtClean="0"/>
              <a:t>Various frameworks were investigated and most discarded for one reason or another</a:t>
            </a:r>
          </a:p>
          <a:p>
            <a:pPr lvl="1"/>
            <a:r>
              <a:rPr lang="en-CA" dirty="0" smtClean="0"/>
              <a:t>Complexity</a:t>
            </a:r>
          </a:p>
          <a:p>
            <a:pPr lvl="1"/>
            <a:r>
              <a:rPr lang="en-CA" dirty="0" smtClean="0"/>
              <a:t>Too much power</a:t>
            </a:r>
          </a:p>
          <a:p>
            <a:pPr lvl="1"/>
            <a:r>
              <a:rPr lang="en-CA" dirty="0" smtClean="0"/>
              <a:t>Too much change</a:t>
            </a:r>
          </a:p>
          <a:p>
            <a:pPr lvl="1"/>
            <a:r>
              <a:rPr lang="en-CA" dirty="0" smtClean="0"/>
              <a:t>Fear (a realistic one!) of unexpected outcomes</a:t>
            </a: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6</a:t>
            </a:fld>
            <a:endParaRPr lang="en-CA" dirty="0"/>
          </a:p>
        </p:txBody>
      </p:sp>
    </p:spTree>
    <p:extLst>
      <p:ext uri="{BB962C8B-B14F-4D97-AF65-F5344CB8AC3E}">
        <p14:creationId xmlns:p14="http://schemas.microsoft.com/office/powerpoint/2010/main" val="196054669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CA" sz="2800" b="1" dirty="0" smtClean="0"/>
              <a:t>Recommendation </a:t>
            </a:r>
            <a:r>
              <a:rPr lang="en-CA" sz="2800" b="1" dirty="0"/>
              <a:t>#9: Incorporating the Affirmation of Commitments in ICANN’s </a:t>
            </a:r>
            <a:r>
              <a:rPr lang="en-CA" sz="2800" b="1" dirty="0" smtClean="0"/>
              <a:t>Bylaws</a:t>
            </a:r>
            <a:endParaRPr lang="en-CA" sz="2800" b="1" dirty="0"/>
          </a:p>
        </p:txBody>
      </p:sp>
      <p:sp>
        <p:nvSpPr>
          <p:cNvPr id="3" name="Content Placeholder 2"/>
          <p:cNvSpPr>
            <a:spLocks noGrp="1"/>
          </p:cNvSpPr>
          <p:nvPr>
            <p:ph idx="1"/>
          </p:nvPr>
        </p:nvSpPr>
        <p:spPr/>
        <p:txBody>
          <a:bodyPr/>
          <a:lstStyle/>
          <a:p>
            <a:r>
              <a:rPr lang="en-CA" dirty="0" smtClean="0"/>
              <a:t>AoC is can be cancelled on short notice (by both the US Government and ICANN).</a:t>
            </a:r>
          </a:p>
          <a:p>
            <a:r>
              <a:rPr lang="en-CA" dirty="0" smtClean="0"/>
              <a:t>Linkage to USG is not </a:t>
            </a:r>
            <a:r>
              <a:rPr lang="en-CA" dirty="0" smtClean="0"/>
              <a:t>desirable.</a:t>
            </a:r>
            <a:endParaRPr lang="en-CA" dirty="0" smtClean="0"/>
          </a:p>
          <a:p>
            <a:pPr marL="0" indent="0">
              <a:buNone/>
            </a:pPr>
            <a:endParaRPr lang="en-CA" dirty="0"/>
          </a:p>
          <a:p>
            <a:pPr marL="0" indent="0">
              <a:buNone/>
            </a:pP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60</a:t>
            </a:fld>
            <a:endParaRPr lang="en-CA" dirty="0"/>
          </a:p>
        </p:txBody>
      </p:sp>
    </p:spTree>
    <p:extLst>
      <p:ext uri="{BB962C8B-B14F-4D97-AF65-F5344CB8AC3E}">
        <p14:creationId xmlns:p14="http://schemas.microsoft.com/office/powerpoint/2010/main" val="11402067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AoC</a:t>
            </a:r>
            <a:endParaRPr lang="en-CA" dirty="0"/>
          </a:p>
        </p:txBody>
      </p:sp>
      <p:sp>
        <p:nvSpPr>
          <p:cNvPr id="3" name="Content Placeholder 2"/>
          <p:cNvSpPr>
            <a:spLocks noGrp="1"/>
          </p:cNvSpPr>
          <p:nvPr>
            <p:ph idx="1"/>
          </p:nvPr>
        </p:nvSpPr>
        <p:spPr/>
        <p:txBody>
          <a:bodyPr>
            <a:normAutofit fontScale="85000" lnSpcReduction="20000"/>
          </a:bodyPr>
          <a:lstStyle/>
          <a:p>
            <a:r>
              <a:rPr lang="en-CA" dirty="0" smtClean="0"/>
              <a:t>General agreement to incorporate overall AoC into Bylaws.</a:t>
            </a:r>
          </a:p>
          <a:p>
            <a:r>
              <a:rPr lang="en-CA" dirty="0" smtClean="0"/>
              <a:t>Access to documents improved.</a:t>
            </a:r>
          </a:p>
          <a:p>
            <a:r>
              <a:rPr lang="en-CA" dirty="0" smtClean="0"/>
              <a:t>Review process slowed </a:t>
            </a:r>
            <a:r>
              <a:rPr lang="en-CA" dirty="0"/>
              <a:t>(3</a:t>
            </a:r>
            <a:r>
              <a:rPr lang="en-CA" dirty="0" smtClean="0"/>
              <a:t>→5 years)</a:t>
            </a:r>
          </a:p>
          <a:p>
            <a:r>
              <a:rPr lang="en-CA" dirty="0" smtClean="0"/>
              <a:t>Some would have preferred to see actual reviews not embedded in Bylaws, but elsewhere to allow more flexibility.</a:t>
            </a:r>
          </a:p>
          <a:p>
            <a:r>
              <a:rPr lang="en-CA" dirty="0" smtClean="0"/>
              <a:t>Some would have preferred that process details of reviews not be in Bylaws.</a:t>
            </a:r>
          </a:p>
          <a:p>
            <a:r>
              <a:rPr lang="en-CA" dirty="0" smtClean="0"/>
              <a:t>Largely incorporated unchanged, but there were some changes…</a:t>
            </a: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61</a:t>
            </a:fld>
            <a:endParaRPr lang="en-CA" dirty="0"/>
          </a:p>
        </p:txBody>
      </p:sp>
    </p:spTree>
    <p:extLst>
      <p:ext uri="{BB962C8B-B14F-4D97-AF65-F5344CB8AC3E}">
        <p14:creationId xmlns:p14="http://schemas.microsoft.com/office/powerpoint/2010/main" val="359603919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AoC Changes</a:t>
            </a:r>
            <a:endParaRPr lang="en-CA" dirty="0"/>
          </a:p>
        </p:txBody>
      </p:sp>
      <p:sp>
        <p:nvSpPr>
          <p:cNvPr id="3" name="Content Placeholder 2"/>
          <p:cNvSpPr>
            <a:spLocks noGrp="1"/>
          </p:cNvSpPr>
          <p:nvPr>
            <p:ph idx="1"/>
          </p:nvPr>
        </p:nvSpPr>
        <p:spPr/>
        <p:txBody>
          <a:bodyPr/>
          <a:lstStyle/>
          <a:p>
            <a:r>
              <a:rPr lang="en-CA" dirty="0" smtClean="0"/>
              <a:t>Replacement of references to WHOIS with more applicable terminology, and removal of “requirement” which were counter to both practice and in some cases law (and which never should have been in the AoC in the first place).</a:t>
            </a:r>
          </a:p>
          <a:p>
            <a:r>
              <a:rPr lang="en-CA" dirty="0" smtClean="0"/>
              <a:t>New rules regarding composition of Review Teams and how they are selected.</a:t>
            </a: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62</a:t>
            </a:fld>
            <a:endParaRPr lang="en-CA" dirty="0"/>
          </a:p>
        </p:txBody>
      </p:sp>
    </p:spTree>
    <p:extLst>
      <p:ext uri="{BB962C8B-B14F-4D97-AF65-F5344CB8AC3E}">
        <p14:creationId xmlns:p14="http://schemas.microsoft.com/office/powerpoint/2010/main" val="196964995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Review Team Composition/Selection</a:t>
            </a:r>
            <a:endParaRPr lang="en-CA" dirty="0"/>
          </a:p>
        </p:txBody>
      </p:sp>
      <p:sp>
        <p:nvSpPr>
          <p:cNvPr id="3" name="Content Placeholder 2"/>
          <p:cNvSpPr>
            <a:spLocks noGrp="1"/>
          </p:cNvSpPr>
          <p:nvPr>
            <p:ph idx="1"/>
          </p:nvPr>
        </p:nvSpPr>
        <p:spPr/>
        <p:txBody>
          <a:bodyPr>
            <a:normAutofit fontScale="92500" lnSpcReduction="20000"/>
          </a:bodyPr>
          <a:lstStyle/>
          <a:p>
            <a:pPr marL="0" indent="0">
              <a:buNone/>
            </a:pPr>
            <a:r>
              <a:rPr lang="en-CA" dirty="0" smtClean="0"/>
              <a:t>Now</a:t>
            </a:r>
          </a:p>
          <a:p>
            <a:r>
              <a:rPr lang="en-CA" dirty="0" smtClean="0"/>
              <a:t>Review Teams selected by the Board Chair and GAC Chair (ATRT) or by the CEO and GAC Chair (all other reviews)</a:t>
            </a:r>
          </a:p>
          <a:p>
            <a:r>
              <a:rPr lang="en-CA" dirty="0" smtClean="0"/>
              <a:t>Exact size and number per AC/SO determined by selectors</a:t>
            </a:r>
          </a:p>
          <a:p>
            <a:pPr marL="0" indent="0">
              <a:buNone/>
            </a:pPr>
            <a:r>
              <a:rPr lang="en-CA" dirty="0" smtClean="0"/>
              <a:t>New process</a:t>
            </a:r>
          </a:p>
          <a:p>
            <a:r>
              <a:rPr lang="en-CA" dirty="0" smtClean="0"/>
              <a:t>Review team up to 21 members from AC/SO. </a:t>
            </a:r>
          </a:p>
          <a:p>
            <a:r>
              <a:rPr lang="en-CA" dirty="0" smtClean="0"/>
              <a:t>Up to 7 per AC/SO</a:t>
            </a:r>
          </a:p>
          <a:p>
            <a:r>
              <a:rPr lang="en-CA" dirty="0" smtClean="0"/>
              <a:t>Selected by AC/SO Chairs</a:t>
            </a: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63</a:t>
            </a:fld>
            <a:endParaRPr lang="en-CA" dirty="0"/>
          </a:p>
        </p:txBody>
      </p:sp>
    </p:spTree>
    <p:extLst>
      <p:ext uri="{BB962C8B-B14F-4D97-AF65-F5344CB8AC3E}">
        <p14:creationId xmlns:p14="http://schemas.microsoft.com/office/powerpoint/2010/main" val="23384786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ALAC Concerns: Recommendation </a:t>
            </a:r>
            <a:r>
              <a:rPr lang="en-CA" dirty="0" smtClean="0"/>
              <a:t>9</a:t>
            </a:r>
            <a:endParaRPr lang="en-CA" dirty="0"/>
          </a:p>
        </p:txBody>
      </p:sp>
      <p:sp>
        <p:nvSpPr>
          <p:cNvPr id="3" name="Content Placeholder 2"/>
          <p:cNvSpPr>
            <a:spLocks noGrp="1"/>
          </p:cNvSpPr>
          <p:nvPr>
            <p:ph idx="1"/>
          </p:nvPr>
        </p:nvSpPr>
        <p:spPr>
          <a:xfrm>
            <a:off x="457200" y="1600200"/>
            <a:ext cx="8229600" cy="4997152"/>
          </a:xfrm>
        </p:spPr>
        <p:txBody>
          <a:bodyPr>
            <a:normAutofit/>
          </a:bodyPr>
          <a:lstStyle/>
          <a:p>
            <a:r>
              <a:rPr lang="en-CA" dirty="0" smtClean="0"/>
              <a:t>Review Teams will likely be too large (past sizes 11-13)</a:t>
            </a:r>
          </a:p>
          <a:p>
            <a:r>
              <a:rPr lang="en-CA" dirty="0" smtClean="0"/>
              <a:t>Some chairs will be under pressure from their AC/SO to select many from their group.</a:t>
            </a:r>
          </a:p>
          <a:p>
            <a:r>
              <a:rPr lang="en-CA" dirty="0" smtClean="0"/>
              <a:t>Processes which should/could naturally evolve will require Bylaw changes.</a:t>
            </a: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64</a:t>
            </a:fld>
            <a:endParaRPr lang="en-CA" dirty="0"/>
          </a:p>
        </p:txBody>
      </p:sp>
    </p:spTree>
    <p:extLst>
      <p:ext uri="{BB962C8B-B14F-4D97-AF65-F5344CB8AC3E}">
        <p14:creationId xmlns:p14="http://schemas.microsoft.com/office/powerpoint/2010/main" val="414547797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CA" sz="2800" b="1" dirty="0" smtClean="0"/>
              <a:t>Recommendation </a:t>
            </a:r>
            <a:r>
              <a:rPr lang="en-CA" sz="2800" b="1" dirty="0"/>
              <a:t>#10: Enhancing the Accountability of Supporting Organizations and Advisory </a:t>
            </a:r>
            <a:r>
              <a:rPr lang="en-CA" sz="2800" b="1" dirty="0" smtClean="0"/>
              <a:t>Committees</a:t>
            </a:r>
            <a:endParaRPr lang="en-CA" sz="2800" b="1" dirty="0"/>
          </a:p>
        </p:txBody>
      </p:sp>
      <p:sp>
        <p:nvSpPr>
          <p:cNvPr id="3" name="Content Placeholder 2"/>
          <p:cNvSpPr>
            <a:spLocks noGrp="1"/>
          </p:cNvSpPr>
          <p:nvPr>
            <p:ph idx="1"/>
          </p:nvPr>
        </p:nvSpPr>
        <p:spPr/>
        <p:txBody>
          <a:bodyPr>
            <a:normAutofit lnSpcReduction="10000"/>
          </a:bodyPr>
          <a:lstStyle/>
          <a:p>
            <a:r>
              <a:rPr lang="en-CA" dirty="0" smtClean="0"/>
              <a:t>If AC/SOs to be given power, </a:t>
            </a:r>
            <a:r>
              <a:rPr lang="en-CA" b="1" i="1" dirty="0" smtClean="0"/>
              <a:t>their </a:t>
            </a:r>
            <a:r>
              <a:rPr lang="en-CA" dirty="0" smtClean="0"/>
              <a:t>accountability need to be considered, for same reasons we </a:t>
            </a:r>
            <a:r>
              <a:rPr lang="en-CA" dirty="0" smtClean="0"/>
              <a:t>are considering Board accountability.</a:t>
            </a:r>
          </a:p>
          <a:p>
            <a:r>
              <a:rPr lang="en-CA" dirty="0" smtClean="0"/>
              <a:t>Unclear if and AC/SO should be accountable to their local community or the wider Internet Community of their peers.</a:t>
            </a:r>
          </a:p>
          <a:p>
            <a:r>
              <a:rPr lang="en-CA" dirty="0" smtClean="0"/>
              <a:t>Unclear how one measures this, regardless of which is chosen.</a:t>
            </a: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65</a:t>
            </a:fld>
            <a:endParaRPr lang="en-CA" dirty="0"/>
          </a:p>
        </p:txBody>
      </p:sp>
    </p:spTree>
    <p:extLst>
      <p:ext uri="{BB962C8B-B14F-4D97-AF65-F5344CB8AC3E}">
        <p14:creationId xmlns:p14="http://schemas.microsoft.com/office/powerpoint/2010/main" val="116158464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AC/SO Accountability</a:t>
            </a:r>
            <a:endParaRPr lang="en-CA" dirty="0"/>
          </a:p>
        </p:txBody>
      </p:sp>
      <p:sp>
        <p:nvSpPr>
          <p:cNvPr id="3" name="Content Placeholder 2"/>
          <p:cNvSpPr>
            <a:spLocks noGrp="1"/>
          </p:cNvSpPr>
          <p:nvPr>
            <p:ph idx="1"/>
          </p:nvPr>
        </p:nvSpPr>
        <p:spPr/>
        <p:txBody>
          <a:bodyPr>
            <a:normAutofit lnSpcReduction="10000"/>
          </a:bodyPr>
          <a:lstStyle/>
          <a:p>
            <a:r>
              <a:rPr lang="en-CA" dirty="0" smtClean="0"/>
              <a:t>Periodic Reviews of AC/SOs should consider accountability and mechanisms to ensure it.</a:t>
            </a:r>
          </a:p>
          <a:p>
            <a:r>
              <a:rPr lang="en-CA" dirty="0" smtClean="0"/>
              <a:t>WS2 will further consider the issue.</a:t>
            </a:r>
          </a:p>
          <a:p>
            <a:r>
              <a:rPr lang="en-CA" dirty="0" smtClean="0"/>
              <a:t>Although the GAC is not subject to periodic reviews, the terms of the AoC inserted into the Bylaws will effectively </a:t>
            </a:r>
            <a:r>
              <a:rPr lang="en-CA" dirty="0"/>
              <a:t>include an </a:t>
            </a:r>
            <a:r>
              <a:rPr lang="en-CA" dirty="0" smtClean="0"/>
              <a:t>assessment of the </a:t>
            </a:r>
            <a:r>
              <a:rPr lang="en-CA" dirty="0"/>
              <a:t>role and effectiveness of GAC interaction with the Board and with the broader ICANN </a:t>
            </a:r>
            <a:r>
              <a:rPr lang="en-CA" dirty="0" smtClean="0"/>
              <a:t>community.</a:t>
            </a: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66</a:t>
            </a:fld>
            <a:endParaRPr lang="en-CA" dirty="0"/>
          </a:p>
        </p:txBody>
      </p:sp>
    </p:spTree>
    <p:extLst>
      <p:ext uri="{BB962C8B-B14F-4D97-AF65-F5344CB8AC3E}">
        <p14:creationId xmlns:p14="http://schemas.microsoft.com/office/powerpoint/2010/main" val="224247900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ALAC Concerns: Recommendation </a:t>
            </a:r>
            <a:r>
              <a:rPr lang="en-CA" dirty="0" smtClean="0"/>
              <a:t>10</a:t>
            </a:r>
            <a:endParaRPr lang="en-CA" dirty="0"/>
          </a:p>
        </p:txBody>
      </p:sp>
      <p:sp>
        <p:nvSpPr>
          <p:cNvPr id="3" name="Content Placeholder 2"/>
          <p:cNvSpPr>
            <a:spLocks noGrp="1"/>
          </p:cNvSpPr>
          <p:nvPr>
            <p:ph idx="1"/>
          </p:nvPr>
        </p:nvSpPr>
        <p:spPr>
          <a:xfrm>
            <a:off x="457200" y="1600200"/>
            <a:ext cx="8229600" cy="4997152"/>
          </a:xfrm>
        </p:spPr>
        <p:txBody>
          <a:bodyPr>
            <a:normAutofit/>
          </a:bodyPr>
          <a:lstStyle/>
          <a:p>
            <a:r>
              <a:rPr lang="en-CA" dirty="0" smtClean="0"/>
              <a:t>Accountability of AC/SOs IS an issue, but it is unclear that WS1 could do any more.</a:t>
            </a: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67</a:t>
            </a:fld>
            <a:endParaRPr lang="en-CA" dirty="0"/>
          </a:p>
        </p:txBody>
      </p:sp>
    </p:spTree>
    <p:extLst>
      <p:ext uri="{BB962C8B-B14F-4D97-AF65-F5344CB8AC3E}">
        <p14:creationId xmlns:p14="http://schemas.microsoft.com/office/powerpoint/2010/main" val="423154541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CA" sz="2800" b="1" dirty="0" smtClean="0"/>
              <a:t>Recommendation </a:t>
            </a:r>
            <a:r>
              <a:rPr lang="en-CA" sz="2800" b="1" dirty="0"/>
              <a:t>#11: Board Obligations with regards to Governmental Advisory Committee Advice (Stress Test 18</a:t>
            </a:r>
            <a:r>
              <a:rPr lang="en-CA" sz="2800" b="1" dirty="0" smtClean="0"/>
              <a:t>)</a:t>
            </a:r>
            <a:endParaRPr lang="en-CA" sz="2800" b="1" dirty="0"/>
          </a:p>
        </p:txBody>
      </p:sp>
      <p:sp>
        <p:nvSpPr>
          <p:cNvPr id="3" name="Content Placeholder 2"/>
          <p:cNvSpPr>
            <a:spLocks noGrp="1"/>
          </p:cNvSpPr>
          <p:nvPr>
            <p:ph idx="1"/>
          </p:nvPr>
        </p:nvSpPr>
        <p:spPr/>
        <p:txBody>
          <a:bodyPr>
            <a:normAutofit/>
          </a:bodyPr>
          <a:lstStyle/>
          <a:p>
            <a:r>
              <a:rPr lang="en-CA" dirty="0" smtClean="0"/>
              <a:t>Principle </a:t>
            </a:r>
            <a:r>
              <a:rPr lang="en-CA" dirty="0"/>
              <a:t>47</a:t>
            </a:r>
          </a:p>
          <a:p>
            <a:pPr marL="800100" lvl="2" indent="0">
              <a:buNone/>
            </a:pPr>
            <a:r>
              <a:rPr lang="en-CA" sz="2800" dirty="0" smtClean="0"/>
              <a:t>The </a:t>
            </a:r>
            <a:r>
              <a:rPr lang="en-CA" sz="2800" dirty="0"/>
              <a:t>GAC works on the basis of seeking consensus among its membership. Consistent with United Nations </a:t>
            </a:r>
            <a:r>
              <a:rPr lang="en-CA" sz="2800" dirty="0" smtClean="0"/>
              <a:t>practice, </a:t>
            </a:r>
            <a:r>
              <a:rPr lang="en-CA" sz="2800" dirty="0"/>
              <a:t>consensus is understood to mean the practice of adopting decisions by general agreement in the absence of any formal objection.  Where consensus is not possible, the Chair shall convey the full range of views expressed by members to the ICANN Board.</a:t>
            </a:r>
            <a:endParaRPr lang="en-CA" sz="2800" dirty="0" smtClean="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68</a:t>
            </a:fld>
            <a:endParaRPr lang="en-CA" dirty="0"/>
          </a:p>
        </p:txBody>
      </p:sp>
    </p:spTree>
    <p:extLst>
      <p:ext uri="{BB962C8B-B14F-4D97-AF65-F5344CB8AC3E}">
        <p14:creationId xmlns:p14="http://schemas.microsoft.com/office/powerpoint/2010/main" val="169239543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GAC Advice</a:t>
            </a:r>
            <a:endParaRPr lang="en-CA" dirty="0"/>
          </a:p>
        </p:txBody>
      </p:sp>
      <p:sp>
        <p:nvSpPr>
          <p:cNvPr id="3" name="Content Placeholder 2"/>
          <p:cNvSpPr>
            <a:spLocks noGrp="1"/>
          </p:cNvSpPr>
          <p:nvPr>
            <p:ph idx="1"/>
          </p:nvPr>
        </p:nvSpPr>
        <p:spPr/>
        <p:txBody>
          <a:bodyPr>
            <a:normAutofit lnSpcReduction="10000"/>
          </a:bodyPr>
          <a:lstStyle/>
          <a:p>
            <a:r>
              <a:rPr lang="en-CA" dirty="0" smtClean="0"/>
              <a:t>If the GAC provides Advice to the ICANN Board, the Board must either accept the advice, or enter into discussions with the GAC to find a compromise prior to rejecting such advice.</a:t>
            </a:r>
          </a:p>
          <a:p>
            <a:r>
              <a:rPr lang="en-CA" dirty="0" smtClean="0"/>
              <a:t>Under today’s rules, the GAC could redefine Principle 47.</a:t>
            </a:r>
          </a:p>
          <a:p>
            <a:pPr lvl="1"/>
            <a:r>
              <a:rPr lang="en-CA" dirty="0" smtClean="0"/>
              <a:t>Curiously, it can be redefined, not by consensus but by a majority vote.</a:t>
            </a: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69</a:t>
            </a:fld>
            <a:endParaRPr lang="en-CA" dirty="0"/>
          </a:p>
        </p:txBody>
      </p:sp>
    </p:spTree>
    <p:extLst>
      <p:ext uri="{BB962C8B-B14F-4D97-AF65-F5344CB8AC3E}">
        <p14:creationId xmlns:p14="http://schemas.microsoft.com/office/powerpoint/2010/main" val="30087913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Work Streams</a:t>
            </a:r>
            <a:endParaRPr lang="en-CA" dirty="0"/>
          </a:p>
        </p:txBody>
      </p:sp>
      <p:sp>
        <p:nvSpPr>
          <p:cNvPr id="3" name="Content Placeholder 2"/>
          <p:cNvSpPr>
            <a:spLocks noGrp="1"/>
          </p:cNvSpPr>
          <p:nvPr>
            <p:ph idx="1"/>
          </p:nvPr>
        </p:nvSpPr>
        <p:spPr/>
        <p:txBody>
          <a:bodyPr/>
          <a:lstStyle/>
          <a:p>
            <a:r>
              <a:rPr lang="en-CA" dirty="0" smtClean="0"/>
              <a:t>Work Stream 1</a:t>
            </a:r>
          </a:p>
          <a:p>
            <a:pPr lvl="1"/>
            <a:r>
              <a:rPr lang="en-CA" dirty="0" smtClean="0"/>
              <a:t>Powers required to ensure IANA Transition Accountability and to allow additional accountability issues to be resolved later.</a:t>
            </a:r>
          </a:p>
          <a:p>
            <a:r>
              <a:rPr lang="en-CA" dirty="0" smtClean="0"/>
              <a:t>Work Stream 2</a:t>
            </a:r>
          </a:p>
          <a:p>
            <a:pPr lvl="1"/>
            <a:r>
              <a:rPr lang="en-CA" dirty="0" smtClean="0"/>
              <a:t>The rest…</a:t>
            </a: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7</a:t>
            </a:fld>
            <a:endParaRPr lang="en-CA" dirty="0"/>
          </a:p>
        </p:txBody>
      </p:sp>
    </p:spTree>
    <p:extLst>
      <p:ext uri="{BB962C8B-B14F-4D97-AF65-F5344CB8AC3E}">
        <p14:creationId xmlns:p14="http://schemas.microsoft.com/office/powerpoint/2010/main" val="43525468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NTIA Requirement</a:t>
            </a:r>
            <a:endParaRPr lang="en-CA" dirty="0"/>
          </a:p>
        </p:txBody>
      </p:sp>
      <p:sp>
        <p:nvSpPr>
          <p:cNvPr id="3" name="Content Placeholder 2"/>
          <p:cNvSpPr>
            <a:spLocks noGrp="1"/>
          </p:cNvSpPr>
          <p:nvPr>
            <p:ph idx="1"/>
          </p:nvPr>
        </p:nvSpPr>
        <p:spPr/>
        <p:txBody>
          <a:bodyPr/>
          <a:lstStyle/>
          <a:p>
            <a:r>
              <a:rPr lang="en-CA" dirty="0" smtClean="0"/>
              <a:t>In order to not measurably increase the influence of the GAC through its advice process, the NTIA has stated (clearly!) that in order for the Board to give such deferential treatment to GAC Advice, the GAC must continue to use the definition of consensus as embodied by the current GAC Principle 47.</a:t>
            </a:r>
          </a:p>
          <a:p>
            <a:r>
              <a:rPr lang="en-CA" dirty="0" smtClean="0"/>
              <a:t>HIGHLY objectionable to some GAC members.</a:t>
            </a: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70</a:t>
            </a:fld>
            <a:endParaRPr lang="en-CA" dirty="0"/>
          </a:p>
        </p:txBody>
      </p:sp>
    </p:spTree>
    <p:extLst>
      <p:ext uri="{BB962C8B-B14F-4D97-AF65-F5344CB8AC3E}">
        <p14:creationId xmlns:p14="http://schemas.microsoft.com/office/powerpoint/2010/main" val="393804630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“Dublin Compromise”</a:t>
            </a:r>
            <a:endParaRPr lang="en-CA" dirty="0"/>
          </a:p>
        </p:txBody>
      </p:sp>
      <p:sp>
        <p:nvSpPr>
          <p:cNvPr id="3" name="Content Placeholder 2"/>
          <p:cNvSpPr>
            <a:spLocks noGrp="1"/>
          </p:cNvSpPr>
          <p:nvPr>
            <p:ph idx="1"/>
          </p:nvPr>
        </p:nvSpPr>
        <p:spPr/>
        <p:txBody>
          <a:bodyPr/>
          <a:lstStyle/>
          <a:p>
            <a:r>
              <a:rPr lang="en-CA" dirty="0" smtClean="0"/>
              <a:t>GAC would accept the locked-in definition of consensus for Advice to the Board</a:t>
            </a:r>
          </a:p>
          <a:p>
            <a:r>
              <a:rPr lang="en-CA" dirty="0" smtClean="0"/>
              <a:t>The threshold for the Board rejecting GAC Advice would be raised from 50%+ to 2/3.</a:t>
            </a:r>
          </a:p>
          <a:p>
            <a:pPr lvl="1"/>
            <a:r>
              <a:rPr lang="en-CA" dirty="0" smtClean="0"/>
              <a:t>Symbolic</a:t>
            </a:r>
          </a:p>
          <a:p>
            <a:pPr lvl="1"/>
            <a:r>
              <a:rPr lang="en-CA" dirty="0" smtClean="0"/>
              <a:t>Governments (and many of us) care about symbols!</a:t>
            </a: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71</a:t>
            </a:fld>
            <a:endParaRPr lang="en-CA" dirty="0"/>
          </a:p>
        </p:txBody>
      </p:sp>
    </p:spTree>
    <p:extLst>
      <p:ext uri="{BB962C8B-B14F-4D97-AF65-F5344CB8AC3E}">
        <p14:creationId xmlns:p14="http://schemas.microsoft.com/office/powerpoint/2010/main" val="397180473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Response of GNSO</a:t>
            </a:r>
            <a:endParaRPr lang="en-CA" dirty="0"/>
          </a:p>
        </p:txBody>
      </p:sp>
      <p:sp>
        <p:nvSpPr>
          <p:cNvPr id="3" name="Content Placeholder 2"/>
          <p:cNvSpPr>
            <a:spLocks noGrp="1"/>
          </p:cNvSpPr>
          <p:nvPr>
            <p:ph idx="1"/>
          </p:nvPr>
        </p:nvSpPr>
        <p:spPr/>
        <p:txBody>
          <a:bodyPr>
            <a:normAutofit lnSpcReduction="10000"/>
          </a:bodyPr>
          <a:lstStyle/>
          <a:p>
            <a:r>
              <a:rPr lang="en-CA" dirty="0" smtClean="0"/>
              <a:t>Not acceptable. The increase threshold was already rejected when it was first suggested over a year ago.</a:t>
            </a:r>
          </a:p>
          <a:p>
            <a:r>
              <a:rPr lang="en-CA" dirty="0" smtClean="0"/>
              <a:t>Proposed a compromise to the compromise</a:t>
            </a:r>
          </a:p>
          <a:p>
            <a:pPr lvl="1"/>
            <a:r>
              <a:rPr lang="en-CA" dirty="0" smtClean="0"/>
              <a:t>Increase threshold to 60% - splitting the difference between 50+ and 2/3</a:t>
            </a:r>
          </a:p>
          <a:p>
            <a:pPr lvl="1"/>
            <a:r>
              <a:rPr lang="en-CA" dirty="0" smtClean="0"/>
              <a:t>If the EC uses a power to object to Board action in response to GAC Advice, the GAC may not participate as a decisional participant in the exercise of that power. (GAC Carve-out)</a:t>
            </a:r>
          </a:p>
          <a:p>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72</a:t>
            </a:fld>
            <a:endParaRPr lang="en-CA" dirty="0"/>
          </a:p>
        </p:txBody>
      </p:sp>
    </p:spTree>
    <p:extLst>
      <p:ext uri="{BB962C8B-B14F-4D97-AF65-F5344CB8AC3E}">
        <p14:creationId xmlns:p14="http://schemas.microsoft.com/office/powerpoint/2010/main" val="424522630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More negotiations…</a:t>
            </a:r>
            <a:endParaRPr lang="en-CA" dirty="0"/>
          </a:p>
        </p:txBody>
      </p:sp>
      <p:sp>
        <p:nvSpPr>
          <p:cNvPr id="3" name="Content Placeholder 2"/>
          <p:cNvSpPr>
            <a:spLocks noGrp="1"/>
          </p:cNvSpPr>
          <p:nvPr>
            <p:ph idx="1"/>
          </p:nvPr>
        </p:nvSpPr>
        <p:spPr/>
        <p:txBody>
          <a:bodyPr>
            <a:normAutofit fontScale="92500" lnSpcReduction="10000"/>
          </a:bodyPr>
          <a:lstStyle/>
          <a:p>
            <a:r>
              <a:rPr lang="en-CA" dirty="0" smtClean="0"/>
              <a:t>Since in the “GAC-Carve-out” the GAC cannot support or object to the use of a power, there are only 4 AC/SOs left. </a:t>
            </a:r>
          </a:p>
          <a:p>
            <a:r>
              <a:rPr lang="en-CA" dirty="0" smtClean="0"/>
              <a:t>For powers that require 4 in support (Board recall, budget/plan rejection, reject IANA action) requiring 4 would require unanimity, which the CCWG had decided to never do)</a:t>
            </a:r>
          </a:p>
          <a:p>
            <a:r>
              <a:rPr lang="en-CA" dirty="0" smtClean="0"/>
              <a:t>Therefore 4 reduces to 3. </a:t>
            </a:r>
          </a:p>
          <a:p>
            <a:r>
              <a:rPr lang="en-CA" dirty="0" smtClean="0"/>
              <a:t>Board and others objected to Board recall with only 3 AC/SO supporting it.</a:t>
            </a: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73</a:t>
            </a:fld>
            <a:endParaRPr lang="en-CA" dirty="0"/>
          </a:p>
        </p:txBody>
      </p:sp>
    </p:spTree>
    <p:extLst>
      <p:ext uri="{BB962C8B-B14F-4D97-AF65-F5344CB8AC3E}">
        <p14:creationId xmlns:p14="http://schemas.microsoft.com/office/powerpoint/2010/main" val="16979179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Compromise to the compromise to the compromise</a:t>
            </a:r>
            <a:endParaRPr lang="en-CA" dirty="0"/>
          </a:p>
        </p:txBody>
      </p:sp>
      <p:sp>
        <p:nvSpPr>
          <p:cNvPr id="3" name="Content Placeholder 2"/>
          <p:cNvSpPr>
            <a:spLocks noGrp="1"/>
          </p:cNvSpPr>
          <p:nvPr>
            <p:ph idx="1"/>
          </p:nvPr>
        </p:nvSpPr>
        <p:spPr/>
        <p:txBody>
          <a:bodyPr>
            <a:normAutofit fontScale="85000" lnSpcReduction="10000"/>
          </a:bodyPr>
          <a:lstStyle/>
          <a:p>
            <a:r>
              <a:rPr lang="en-CA" dirty="0" smtClean="0"/>
              <a:t>For Board Recall, 4 is always required, regardless of whether it implied unanimity</a:t>
            </a:r>
          </a:p>
          <a:p>
            <a:pPr lvl="1"/>
            <a:r>
              <a:rPr lang="en-CA" dirty="0" smtClean="0"/>
              <a:t>UNLESS the Board action following GAC Advice resulted in a EC IRP which agreed that the Board violated the Bylaws.</a:t>
            </a:r>
          </a:p>
          <a:p>
            <a:endParaRPr lang="en-CA" dirty="0"/>
          </a:p>
          <a:p>
            <a:endParaRPr lang="en-CA" dirty="0" smtClean="0"/>
          </a:p>
          <a:p>
            <a:r>
              <a:rPr lang="en-CA" dirty="0" smtClean="0"/>
              <a:t>Despite the multi-level compromise, a minority report has been files by one GAC Member (Argentina) and has been supported by about 10-12 other governments. Unclear what the long-term effect will be.</a:t>
            </a: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74</a:t>
            </a:fld>
            <a:endParaRPr lang="en-CA" dirty="0"/>
          </a:p>
        </p:txBody>
      </p:sp>
    </p:spTree>
    <p:extLst>
      <p:ext uri="{BB962C8B-B14F-4D97-AF65-F5344CB8AC3E}">
        <p14:creationId xmlns:p14="http://schemas.microsoft.com/office/powerpoint/2010/main" val="135006039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ALAC Concerns: Recommendation </a:t>
            </a:r>
            <a:r>
              <a:rPr lang="en-CA" dirty="0" smtClean="0"/>
              <a:t>11</a:t>
            </a:r>
            <a:endParaRPr lang="en-CA" dirty="0"/>
          </a:p>
        </p:txBody>
      </p:sp>
      <p:sp>
        <p:nvSpPr>
          <p:cNvPr id="3" name="Content Placeholder 2"/>
          <p:cNvSpPr>
            <a:spLocks noGrp="1"/>
          </p:cNvSpPr>
          <p:nvPr>
            <p:ph idx="1"/>
          </p:nvPr>
        </p:nvSpPr>
        <p:spPr>
          <a:xfrm>
            <a:off x="457200" y="1600200"/>
            <a:ext cx="8229600" cy="4997152"/>
          </a:xfrm>
        </p:spPr>
        <p:txBody>
          <a:bodyPr>
            <a:normAutofit/>
          </a:bodyPr>
          <a:lstStyle/>
          <a:p>
            <a:r>
              <a:rPr lang="en-CA" dirty="0" smtClean="0"/>
              <a:t>Some worry that the GAC Carve-out disadvantages the GAC and will lead to disenchantment with ICANN by some governments.</a:t>
            </a:r>
          </a:p>
          <a:p>
            <a:r>
              <a:rPr lang="en-CA" dirty="0" smtClean="0"/>
              <a:t>The very unlikely situation where 3 AC/SOs can recall the Board is not acceptable to some.</a:t>
            </a: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75</a:t>
            </a:fld>
            <a:endParaRPr lang="en-CA" dirty="0"/>
          </a:p>
        </p:txBody>
      </p:sp>
    </p:spTree>
    <p:extLst>
      <p:ext uri="{BB962C8B-B14F-4D97-AF65-F5344CB8AC3E}">
        <p14:creationId xmlns:p14="http://schemas.microsoft.com/office/powerpoint/2010/main" val="166285776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CA" sz="2800" b="1" dirty="0" smtClean="0"/>
              <a:t>Recommendation </a:t>
            </a:r>
            <a:r>
              <a:rPr lang="en-CA" sz="2800" b="1" dirty="0"/>
              <a:t>#12: Committing to Further Accountability Work in Work Stream 2</a:t>
            </a:r>
          </a:p>
        </p:txBody>
      </p:sp>
      <p:sp>
        <p:nvSpPr>
          <p:cNvPr id="3" name="Content Placeholder 2"/>
          <p:cNvSpPr>
            <a:spLocks noGrp="1"/>
          </p:cNvSpPr>
          <p:nvPr>
            <p:ph idx="1"/>
          </p:nvPr>
        </p:nvSpPr>
        <p:spPr>
          <a:xfrm>
            <a:off x="457200" y="1340768"/>
            <a:ext cx="8229600" cy="5328592"/>
          </a:xfrm>
        </p:spPr>
        <p:txBody>
          <a:bodyPr>
            <a:normAutofit fontScale="70000" lnSpcReduction="20000"/>
          </a:bodyPr>
          <a:lstStyle/>
          <a:p>
            <a:r>
              <a:rPr lang="en-CA" dirty="0"/>
              <a:t>Improving ICANN’s transparency with a focus on:</a:t>
            </a:r>
          </a:p>
          <a:p>
            <a:pPr lvl="1"/>
            <a:r>
              <a:rPr lang="en-CA" dirty="0" smtClean="0"/>
              <a:t>Enhancements </a:t>
            </a:r>
            <a:r>
              <a:rPr lang="en-CA" dirty="0"/>
              <a:t>to ICANN’s existing Documentary Information Disclosure policies</a:t>
            </a:r>
          </a:p>
          <a:p>
            <a:pPr lvl="1"/>
            <a:r>
              <a:rPr lang="en-CA" dirty="0" smtClean="0"/>
              <a:t>Transparency </a:t>
            </a:r>
            <a:r>
              <a:rPr lang="en-CA" dirty="0"/>
              <a:t>of ICANN’s interactions with governments</a:t>
            </a:r>
          </a:p>
          <a:p>
            <a:pPr lvl="1"/>
            <a:r>
              <a:rPr lang="en-CA" dirty="0" smtClean="0"/>
              <a:t>Improvements </a:t>
            </a:r>
            <a:r>
              <a:rPr lang="en-CA" dirty="0"/>
              <a:t>to the existing Whistleblower policy</a:t>
            </a:r>
          </a:p>
          <a:p>
            <a:pPr lvl="1"/>
            <a:r>
              <a:rPr lang="en-CA" dirty="0" smtClean="0"/>
              <a:t>Access </a:t>
            </a:r>
            <a:r>
              <a:rPr lang="en-CA" dirty="0"/>
              <a:t>rights to ICANN documents</a:t>
            </a:r>
          </a:p>
          <a:p>
            <a:r>
              <a:rPr lang="en-CA" dirty="0" smtClean="0"/>
              <a:t>Considering </a:t>
            </a:r>
            <a:r>
              <a:rPr lang="en-CA" dirty="0"/>
              <a:t>improvements to ICANN’s standards for diversity at all levels</a:t>
            </a:r>
          </a:p>
          <a:p>
            <a:r>
              <a:rPr lang="en-CA" dirty="0" smtClean="0"/>
              <a:t>Addressing </a:t>
            </a:r>
            <a:r>
              <a:rPr lang="en-CA" dirty="0"/>
              <a:t>jurisdiction related questions, namely: Can ICANN’s accountability be enhanced depending on the laws applicable to its actions?” The CCWG-Accountability anticipates focusing on the question of applicable law for contracts and dispute settlements</a:t>
            </a:r>
          </a:p>
          <a:p>
            <a:r>
              <a:rPr lang="en-CA" dirty="0" smtClean="0"/>
              <a:t>Developing </a:t>
            </a:r>
            <a:r>
              <a:rPr lang="en-CA" dirty="0"/>
              <a:t>and clarifying a Framework of Interpretation for ICANN’s Human Rights commitment and proposed Draft Bylaw</a:t>
            </a:r>
          </a:p>
          <a:p>
            <a:r>
              <a:rPr lang="en-CA" dirty="0" smtClean="0"/>
              <a:t>Considering </a:t>
            </a:r>
            <a:r>
              <a:rPr lang="en-CA" dirty="0"/>
              <a:t>enhancements to Ombudsman’s role and function</a:t>
            </a:r>
            <a:r>
              <a:rPr lang="en-CA" dirty="0" smtClean="0"/>
              <a:t>.</a:t>
            </a:r>
          </a:p>
          <a:p>
            <a:pPr marL="0" indent="0">
              <a:buNone/>
            </a:pPr>
            <a:endParaRPr lang="en-CA" sz="2000"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76</a:t>
            </a:fld>
            <a:endParaRPr lang="en-CA" dirty="0"/>
          </a:p>
        </p:txBody>
      </p:sp>
    </p:spTree>
    <p:extLst>
      <p:ext uri="{BB962C8B-B14F-4D97-AF65-F5344CB8AC3E}">
        <p14:creationId xmlns:p14="http://schemas.microsoft.com/office/powerpoint/2010/main" val="96698240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ALAC Concerns: Recommendation </a:t>
            </a:r>
            <a:r>
              <a:rPr lang="en-CA" dirty="0" smtClean="0"/>
              <a:t>12</a:t>
            </a:r>
            <a:endParaRPr lang="en-CA" dirty="0"/>
          </a:p>
        </p:txBody>
      </p:sp>
      <p:sp>
        <p:nvSpPr>
          <p:cNvPr id="3" name="Content Placeholder 2"/>
          <p:cNvSpPr>
            <a:spLocks noGrp="1"/>
          </p:cNvSpPr>
          <p:nvPr>
            <p:ph idx="1"/>
          </p:nvPr>
        </p:nvSpPr>
        <p:spPr>
          <a:xfrm>
            <a:off x="457200" y="1600200"/>
            <a:ext cx="8229600" cy="4997152"/>
          </a:xfrm>
        </p:spPr>
        <p:txBody>
          <a:bodyPr>
            <a:normAutofit/>
          </a:bodyPr>
          <a:lstStyle/>
          <a:p>
            <a:r>
              <a:rPr lang="en-CA" dirty="0" smtClean="0"/>
              <a:t>The work involved!!!!!!!!!       </a:t>
            </a:r>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77</a:t>
            </a:fld>
            <a:endParaRPr lang="en-CA" dirty="0"/>
          </a:p>
        </p:txBody>
      </p:sp>
      <p:pic>
        <p:nvPicPr>
          <p:cNvPr id="1026" name="Picture 2" descr="http://www.free-emoticons.com/files/emoticons-smileys/6039.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8144" y="1484784"/>
            <a:ext cx="864096" cy="8640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1693079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18048"/>
            <a:ext cx="8229600" cy="1143000"/>
          </a:xfrm>
        </p:spPr>
        <p:txBody>
          <a:bodyPr>
            <a:noAutofit/>
          </a:bodyPr>
          <a:lstStyle/>
          <a:p>
            <a:r>
              <a:rPr lang="en-CA" sz="17500" dirty="0" smtClean="0">
                <a:latin typeface="Blackadder ITC" panose="04020505051007020D02" pitchFamily="82" charset="0"/>
              </a:rPr>
              <a:t>Questions</a:t>
            </a:r>
            <a:r>
              <a:rPr lang="en-CA" sz="20000" dirty="0" smtClean="0">
                <a:latin typeface="Blackadder ITC" panose="04020505051007020D02" pitchFamily="82" charset="0"/>
              </a:rPr>
              <a:t/>
            </a:r>
            <a:br>
              <a:rPr lang="en-CA" sz="20000" dirty="0" smtClean="0">
                <a:latin typeface="Blackadder ITC" panose="04020505051007020D02" pitchFamily="82" charset="0"/>
              </a:rPr>
            </a:br>
            <a:r>
              <a:rPr lang="en-CA" sz="2400" dirty="0" smtClean="0">
                <a:latin typeface="+mn-lt"/>
              </a:rPr>
              <a:t>(Font gives insight into frazzled mental state of CCWG Members)</a:t>
            </a:r>
            <a:endParaRPr lang="en-CA" sz="20000" dirty="0">
              <a:latin typeface="Blackadder ITC" panose="04020505051007020D02" pitchFamily="82" charset="0"/>
            </a:endParaRPr>
          </a:p>
        </p:txBody>
      </p:sp>
      <p:sp>
        <p:nvSpPr>
          <p:cNvPr id="3" name="Date Placeholder 2"/>
          <p:cNvSpPr>
            <a:spLocks noGrp="1"/>
          </p:cNvSpPr>
          <p:nvPr>
            <p:ph type="dt" sz="half" idx="10"/>
          </p:nvPr>
        </p:nvSpPr>
        <p:spPr/>
        <p:txBody>
          <a:bodyPr/>
          <a:lstStyle/>
          <a:p>
            <a:r>
              <a:rPr lang="en-US" dirty="0" smtClean="0"/>
              <a:t>24/25 February 2016</a:t>
            </a:r>
            <a:endParaRPr lang="en-CA" dirty="0"/>
          </a:p>
        </p:txBody>
      </p:sp>
      <p:sp>
        <p:nvSpPr>
          <p:cNvPr id="4" name="Footer Placeholder 3"/>
          <p:cNvSpPr>
            <a:spLocks noGrp="1"/>
          </p:cNvSpPr>
          <p:nvPr>
            <p:ph type="ftr" sz="quarter" idx="11"/>
          </p:nvPr>
        </p:nvSpPr>
        <p:spPr/>
        <p:txBody>
          <a:bodyPr/>
          <a:lstStyle/>
          <a:p>
            <a:r>
              <a:rPr lang="en-CA" dirty="0" smtClean="0"/>
              <a:t>ALAC - CCWG-Accountability Final Proposal</a:t>
            </a:r>
            <a:endParaRPr lang="en-CA" dirty="0"/>
          </a:p>
        </p:txBody>
      </p:sp>
      <p:sp>
        <p:nvSpPr>
          <p:cNvPr id="5" name="Slide Number Placeholder 4"/>
          <p:cNvSpPr>
            <a:spLocks noGrp="1"/>
          </p:cNvSpPr>
          <p:nvPr>
            <p:ph type="sldNum" sz="quarter" idx="12"/>
          </p:nvPr>
        </p:nvSpPr>
        <p:spPr/>
        <p:txBody>
          <a:bodyPr/>
          <a:lstStyle/>
          <a:p>
            <a:fld id="{20C33AB6-8045-4B71-A4B4-8CA2740BD236}" type="slidenum">
              <a:rPr lang="en-CA" smtClean="0"/>
              <a:t>78</a:t>
            </a:fld>
            <a:endParaRPr lang="en-CA" dirty="0"/>
          </a:p>
        </p:txBody>
      </p:sp>
    </p:spTree>
    <p:extLst>
      <p:ext uri="{BB962C8B-B14F-4D97-AF65-F5344CB8AC3E}">
        <p14:creationId xmlns:p14="http://schemas.microsoft.com/office/powerpoint/2010/main" val="24352348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CA" sz="2800" b="1" dirty="0"/>
              <a:t>Recommendation #1: Establishing an Empowered Community for Enforcing Community Powers</a:t>
            </a:r>
          </a:p>
        </p:txBody>
      </p:sp>
      <p:sp>
        <p:nvSpPr>
          <p:cNvPr id="3" name="Content Placeholder 2"/>
          <p:cNvSpPr>
            <a:spLocks noGrp="1"/>
          </p:cNvSpPr>
          <p:nvPr>
            <p:ph idx="1"/>
          </p:nvPr>
        </p:nvSpPr>
        <p:spPr/>
        <p:txBody>
          <a:bodyPr>
            <a:normAutofit fontScale="92500" lnSpcReduction="10000"/>
          </a:bodyPr>
          <a:lstStyle/>
          <a:p>
            <a:r>
              <a:rPr lang="en-CA" dirty="0" smtClean="0"/>
              <a:t>Empowered Community (EC)</a:t>
            </a:r>
          </a:p>
          <a:p>
            <a:pPr lvl="1"/>
            <a:r>
              <a:rPr lang="en-CA" dirty="0" smtClean="0"/>
              <a:t>GNSO, ccNSO, ASO, GAC, ALAC</a:t>
            </a:r>
          </a:p>
          <a:p>
            <a:pPr lvl="2"/>
            <a:r>
              <a:rPr lang="en-CA" dirty="0" smtClean="0"/>
              <a:t>GAC has not formally said they would, or would not participate, but the presumption is that they will, although they may not often exercise those powers</a:t>
            </a:r>
          </a:p>
          <a:p>
            <a:pPr lvl="1"/>
            <a:r>
              <a:rPr lang="en-CA" dirty="0" smtClean="0"/>
              <a:t>SSAC, RSSAC have opted to </a:t>
            </a:r>
            <a:r>
              <a:rPr lang="en-CA" dirty="0" smtClean="0"/>
              <a:t>solely maintain </a:t>
            </a:r>
            <a:r>
              <a:rPr lang="en-CA" dirty="0" smtClean="0"/>
              <a:t>their advisory roles and not participate in the community </a:t>
            </a:r>
            <a:r>
              <a:rPr lang="en-CA" dirty="0" smtClean="0"/>
              <a:t>powers. The can still advise other SO/AC with respect to exercising powers.</a:t>
            </a:r>
            <a:endParaRPr lang="en-CA" dirty="0" smtClean="0"/>
          </a:p>
          <a:p>
            <a:r>
              <a:rPr lang="en-CA" dirty="0" smtClean="0"/>
              <a:t>The Bylaws will give the EC specific powers and describe how they may be exercised.</a:t>
            </a:r>
          </a:p>
          <a:p>
            <a:pPr lvl="1"/>
            <a:endParaRPr lang="en-CA" dirty="0" smtClean="0"/>
          </a:p>
          <a:p>
            <a:pPr marL="0" indent="0">
              <a:buNone/>
            </a:pPr>
            <a:endParaRPr lang="en-CA" b="1" dirty="0" smtClean="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8</a:t>
            </a:fld>
            <a:endParaRPr lang="en-CA" dirty="0"/>
          </a:p>
        </p:txBody>
      </p:sp>
    </p:spTree>
    <p:extLst>
      <p:ext uri="{BB962C8B-B14F-4D97-AF65-F5344CB8AC3E}">
        <p14:creationId xmlns:p14="http://schemas.microsoft.com/office/powerpoint/2010/main" val="1776634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Empowered Community</a:t>
            </a:r>
            <a:endParaRPr lang="en-CA" dirty="0"/>
          </a:p>
        </p:txBody>
      </p:sp>
      <p:sp>
        <p:nvSpPr>
          <p:cNvPr id="3" name="Content Placeholder 2"/>
          <p:cNvSpPr>
            <a:spLocks noGrp="1"/>
          </p:cNvSpPr>
          <p:nvPr>
            <p:ph idx="1"/>
          </p:nvPr>
        </p:nvSpPr>
        <p:spPr>
          <a:xfrm>
            <a:off x="457200" y="1384176"/>
            <a:ext cx="8229600" cy="5141168"/>
          </a:xfrm>
        </p:spPr>
        <p:txBody>
          <a:bodyPr>
            <a:normAutofit fontScale="77500" lnSpcReduction="20000"/>
          </a:bodyPr>
          <a:lstStyle/>
          <a:p>
            <a:r>
              <a:rPr lang="en-CA" dirty="0" smtClean="0"/>
              <a:t>Technically an </a:t>
            </a:r>
            <a:r>
              <a:rPr lang="en-CA" u="sng" dirty="0" smtClean="0"/>
              <a:t>Unincorporated Association</a:t>
            </a:r>
            <a:r>
              <a:rPr lang="en-CA" dirty="0" smtClean="0"/>
              <a:t> (UA)used as a grouping of the five SO/ACs, likely using their respective Chairs to formally exercise their powers (implementation)</a:t>
            </a:r>
          </a:p>
          <a:p>
            <a:r>
              <a:rPr lang="en-CA" dirty="0" smtClean="0"/>
              <a:t>The EC has is a legal person and can thus take court action  should it ever be necessary. </a:t>
            </a:r>
          </a:p>
          <a:p>
            <a:r>
              <a:rPr lang="en-CA" dirty="0" smtClean="0"/>
              <a:t>The SOs and At-Large will appoint their Directors via the Empowered Community using a construct called the Designator. This one Designator will take instructions from the SOs, At-Large and the Nominating Committee to appoint Directors. </a:t>
            </a:r>
          </a:p>
          <a:p>
            <a:r>
              <a:rPr lang="en-CA" dirty="0"/>
              <a:t>S</a:t>
            </a:r>
            <a:r>
              <a:rPr lang="en-CA" dirty="0" smtClean="0"/>
              <a:t>ince there is only one Designator for the all such appointments, the term “Sole Designator” is used.</a:t>
            </a:r>
          </a:p>
          <a:p>
            <a:r>
              <a:rPr lang="en-CA" dirty="0" smtClean="0"/>
              <a:t>A Designator also has the power to remove Directors</a:t>
            </a:r>
            <a:r>
              <a:rPr lang="en-CA" dirty="0" smtClean="0"/>
              <a:t>.</a:t>
            </a:r>
          </a:p>
          <a:p>
            <a:r>
              <a:rPr lang="en-CA" dirty="0" smtClean="0"/>
              <a:t>Inspection rights and Investigation rights.</a:t>
            </a:r>
            <a:endParaRPr lang="en-CA" dirty="0"/>
          </a:p>
        </p:txBody>
      </p:sp>
      <p:sp>
        <p:nvSpPr>
          <p:cNvPr id="4" name="Date Placeholder 3"/>
          <p:cNvSpPr>
            <a:spLocks noGrp="1"/>
          </p:cNvSpPr>
          <p:nvPr>
            <p:ph type="dt" sz="half" idx="10"/>
          </p:nvPr>
        </p:nvSpPr>
        <p:spPr/>
        <p:txBody>
          <a:bodyPr/>
          <a:lstStyle/>
          <a:p>
            <a:r>
              <a:rPr lang="en-US" dirty="0" smtClean="0"/>
              <a:t>24/25 February 2016</a:t>
            </a:r>
            <a:endParaRPr lang="en-CA" dirty="0"/>
          </a:p>
        </p:txBody>
      </p:sp>
      <p:sp>
        <p:nvSpPr>
          <p:cNvPr id="5" name="Footer Placeholder 4"/>
          <p:cNvSpPr>
            <a:spLocks noGrp="1"/>
          </p:cNvSpPr>
          <p:nvPr>
            <p:ph type="ftr" sz="quarter" idx="11"/>
          </p:nvPr>
        </p:nvSpPr>
        <p:spPr/>
        <p:txBody>
          <a:bodyPr/>
          <a:lstStyle/>
          <a:p>
            <a:r>
              <a:rPr lang="en-CA" dirty="0" smtClean="0"/>
              <a:t>ALAC - CCWG-Accountability Final Proposal</a:t>
            </a:r>
            <a:endParaRPr lang="en-CA" dirty="0"/>
          </a:p>
        </p:txBody>
      </p:sp>
      <p:sp>
        <p:nvSpPr>
          <p:cNvPr id="6" name="Slide Number Placeholder 5"/>
          <p:cNvSpPr>
            <a:spLocks noGrp="1"/>
          </p:cNvSpPr>
          <p:nvPr>
            <p:ph type="sldNum" sz="quarter" idx="12"/>
          </p:nvPr>
        </p:nvSpPr>
        <p:spPr/>
        <p:txBody>
          <a:bodyPr/>
          <a:lstStyle/>
          <a:p>
            <a:fld id="{20C33AB6-8045-4B71-A4B4-8CA2740BD236}" type="slidenum">
              <a:rPr lang="en-CA" smtClean="0"/>
              <a:t>9</a:t>
            </a:fld>
            <a:endParaRPr lang="en-CA" dirty="0"/>
          </a:p>
        </p:txBody>
      </p:sp>
    </p:spTree>
    <p:extLst>
      <p:ext uri="{BB962C8B-B14F-4D97-AF65-F5344CB8AC3E}">
        <p14:creationId xmlns:p14="http://schemas.microsoft.com/office/powerpoint/2010/main" val="37923359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1459</TotalTime>
  <Words>4991</Words>
  <Application>Microsoft Office PowerPoint</Application>
  <PresentationFormat>On-screen Show (4:3)</PresentationFormat>
  <Paragraphs>592</Paragraphs>
  <Slides>78</Slides>
  <Notes>0</Notes>
  <HiddenSlides>0</HiddenSlides>
  <MMClips>0</MMClips>
  <ScaleCrop>false</ScaleCrop>
  <HeadingPairs>
    <vt:vector size="4" baseType="variant">
      <vt:variant>
        <vt:lpstr>Theme</vt:lpstr>
      </vt:variant>
      <vt:variant>
        <vt:i4>1</vt:i4>
      </vt:variant>
      <vt:variant>
        <vt:lpstr>Slide Titles</vt:lpstr>
      </vt:variant>
      <vt:variant>
        <vt:i4>78</vt:i4>
      </vt:variant>
    </vt:vector>
  </HeadingPairs>
  <TitlesOfParts>
    <vt:vector size="79" baseType="lpstr">
      <vt:lpstr>Office Theme</vt:lpstr>
      <vt:lpstr>ALAC Briefing on CCWG-Accountability Final Proposal</vt:lpstr>
      <vt:lpstr>Overview</vt:lpstr>
      <vt:lpstr>Chartering Organization (CO) Ratification</vt:lpstr>
      <vt:lpstr>Documentation</vt:lpstr>
      <vt:lpstr>Accountability – The Problem</vt:lpstr>
      <vt:lpstr>Accountability – The Answer</vt:lpstr>
      <vt:lpstr>Work Streams</vt:lpstr>
      <vt:lpstr>Recommendation #1: Establishing an Empowered Community for Enforcing Community Powers</vt:lpstr>
      <vt:lpstr>Empowered Community</vt:lpstr>
      <vt:lpstr>Who looks after the Public Interest?</vt:lpstr>
      <vt:lpstr>ALAC Concerns: General</vt:lpstr>
      <vt:lpstr>ALAC Concerns: Recommendation 1</vt:lpstr>
      <vt:lpstr>Warning: Recommendations intentionally out of order!</vt:lpstr>
      <vt:lpstr>Recommendation #3: Standard Bylaws, Fundamental Bylaws and Articles of Incorporation</vt:lpstr>
      <vt:lpstr>The Bylaw Conundrum               (def: difficult problem!)</vt:lpstr>
      <vt:lpstr>Standard vs Fundamental Bylaws</vt:lpstr>
      <vt:lpstr>ALAC Concerns: Recommendation 3</vt:lpstr>
      <vt:lpstr>Recommendation #4: Ensuring Community Engagement in ICANN Decision-making: Seven New Community Powers</vt:lpstr>
      <vt:lpstr>Powers</vt:lpstr>
      <vt:lpstr>ICANN Budget/Plan Rejection</vt:lpstr>
      <vt:lpstr>IANA Budget Rejection</vt:lpstr>
      <vt:lpstr>Reject Standard Bylaws</vt:lpstr>
      <vt:lpstr>Approve Fundamental Bylaws</vt:lpstr>
      <vt:lpstr>Remove Individual AC/SO Director</vt:lpstr>
      <vt:lpstr>Removal of NomCom Director </vt:lpstr>
      <vt:lpstr>Recall of Entire Board</vt:lpstr>
      <vt:lpstr>Recall of Entire Board - 2</vt:lpstr>
      <vt:lpstr>Initiate Independent Review Process or Board Reconsideration</vt:lpstr>
      <vt:lpstr>Reject ICANN Board Decisions Relating to Reviews of IANA Functions, Including the Triggering of any Post-Transition IANA Separation Process for the IANA Naming Functions</vt:lpstr>
      <vt:lpstr>ALAC Concerns: Recommendation 4</vt:lpstr>
      <vt:lpstr>Recommendation #2: Empowering the Community Through Consensus: Engagement, Escalation, Enforcement</vt:lpstr>
      <vt:lpstr>PowerPoint Presentation</vt:lpstr>
      <vt:lpstr>Processes vary</vt:lpstr>
      <vt:lpstr>Enforcement</vt:lpstr>
      <vt:lpstr>Enforcement - 2</vt:lpstr>
      <vt:lpstr>Thresholds</vt:lpstr>
      <vt:lpstr>ALAC Concerns: Recommendation 2</vt:lpstr>
      <vt:lpstr>Recommendation #5: Changing Aspects of ICANN’s Mission, Commitments and Core Values</vt:lpstr>
      <vt:lpstr>ALAC Involvement</vt:lpstr>
      <vt:lpstr>Examples of Changes</vt:lpstr>
      <vt:lpstr>Examples of Changes - 2</vt:lpstr>
      <vt:lpstr>Commitments</vt:lpstr>
      <vt:lpstr>PowerPoint Presentation</vt:lpstr>
      <vt:lpstr>Overview does no adequately address changes</vt:lpstr>
      <vt:lpstr>ALAC Concerns: Recommendation 5</vt:lpstr>
      <vt:lpstr>Recommendation #6: Reaffirming ICANN’s Commitment to Respect Internationally Recognized Human Rights as it Carries Out its Mission</vt:lpstr>
      <vt:lpstr>Human Rights</vt:lpstr>
      <vt:lpstr>Compromise Bylaw</vt:lpstr>
      <vt:lpstr>ALAC Concerns: Recommendation 6</vt:lpstr>
      <vt:lpstr>Recommendation #7: Strengthening ICANN’s Independent Review Process</vt:lpstr>
      <vt:lpstr>Proposed Revised IRP</vt:lpstr>
      <vt:lpstr>Hear and resolve claims:</vt:lpstr>
      <vt:lpstr>IRP Panel</vt:lpstr>
      <vt:lpstr>Standing</vt:lpstr>
      <vt:lpstr>ALAC Concerns: Recommendation 7</vt:lpstr>
      <vt:lpstr>Recommendation #8: Improving ICANN’s Request for Reconsideration Process</vt:lpstr>
      <vt:lpstr>Reconsideration</vt:lpstr>
      <vt:lpstr>Enhanced Reconsideration</vt:lpstr>
      <vt:lpstr>ALAC Concerns: Recommendation 8</vt:lpstr>
      <vt:lpstr>Recommendation #9: Incorporating the Affirmation of Commitments in ICANN’s Bylaws</vt:lpstr>
      <vt:lpstr>AoC</vt:lpstr>
      <vt:lpstr>AoC Changes</vt:lpstr>
      <vt:lpstr>Review Team Composition/Selection</vt:lpstr>
      <vt:lpstr>ALAC Concerns: Recommendation 9</vt:lpstr>
      <vt:lpstr>Recommendation #10: Enhancing the Accountability of Supporting Organizations and Advisory Committees</vt:lpstr>
      <vt:lpstr>AC/SO Accountability</vt:lpstr>
      <vt:lpstr>ALAC Concerns: Recommendation 10</vt:lpstr>
      <vt:lpstr>Recommendation #11: Board Obligations with regards to Governmental Advisory Committee Advice (Stress Test 18)</vt:lpstr>
      <vt:lpstr>GAC Advice</vt:lpstr>
      <vt:lpstr>NTIA Requirement</vt:lpstr>
      <vt:lpstr>“Dublin Compromise”</vt:lpstr>
      <vt:lpstr>Response of GNSO</vt:lpstr>
      <vt:lpstr>More negotiations…</vt:lpstr>
      <vt:lpstr>Compromise to the compromise to the compromise</vt:lpstr>
      <vt:lpstr>ALAC Concerns: Recommendation 11</vt:lpstr>
      <vt:lpstr>Recommendation #12: Committing to Further Accountability Work in Work Stream 2</vt:lpstr>
      <vt:lpstr>ALAC Concerns: Recommendation 12</vt:lpstr>
      <vt:lpstr>Questions (Font gives insight into frazzled mental state of CCWG Members)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ALS Criteria &amp; Expectations</dc:title>
  <dc:creator>AlanGreenberg</dc:creator>
  <cp:lastModifiedBy>AlanGreenberg</cp:lastModifiedBy>
  <cp:revision>117</cp:revision>
  <dcterms:created xsi:type="dcterms:W3CDTF">2015-08-07T02:04:25Z</dcterms:created>
  <dcterms:modified xsi:type="dcterms:W3CDTF">2016-02-25T06:37:49Z</dcterms:modified>
</cp:coreProperties>
</file>