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  <p:sldMasterId id="2147483662" r:id="rId3"/>
  </p:sldMasterIdLst>
  <p:notesMasterIdLst>
    <p:notesMasterId r:id="rId30"/>
  </p:notesMasterIdLst>
  <p:sldIdLst>
    <p:sldId id="295" r:id="rId4"/>
    <p:sldId id="279" r:id="rId5"/>
    <p:sldId id="291" r:id="rId6"/>
    <p:sldId id="271" r:id="rId7"/>
    <p:sldId id="267" r:id="rId8"/>
    <p:sldId id="268" r:id="rId9"/>
    <p:sldId id="270" r:id="rId10"/>
    <p:sldId id="272" r:id="rId11"/>
    <p:sldId id="294" r:id="rId12"/>
    <p:sldId id="275" r:id="rId13"/>
    <p:sldId id="289" r:id="rId14"/>
    <p:sldId id="280" r:id="rId15"/>
    <p:sldId id="293" r:id="rId16"/>
    <p:sldId id="281" r:id="rId17"/>
    <p:sldId id="286" r:id="rId18"/>
    <p:sldId id="287" r:id="rId19"/>
    <p:sldId id="288" r:id="rId20"/>
    <p:sldId id="282" r:id="rId21"/>
    <p:sldId id="283" r:id="rId22"/>
    <p:sldId id="290" r:id="rId23"/>
    <p:sldId id="284" r:id="rId24"/>
    <p:sldId id="292" r:id="rId25"/>
    <p:sldId id="278" r:id="rId26"/>
    <p:sldId id="274" r:id="rId27"/>
    <p:sldId id="296" r:id="rId28"/>
    <p:sldId id="297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F7A7A1-5452-4F4A-9A9C-5D93B8662AC6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F44DEF-7D98-4843-AFD1-B54A25432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88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Milestone report – Very specific on the level of support for each of the recommendations. Most have full Consensus</a:t>
            </a:r>
          </a:p>
          <a:p>
            <a:pPr eaLnBrk="1" hangingPunct="1"/>
            <a:r>
              <a:rPr lang="en-US" smtClean="0"/>
              <a:t>Translation into 6 UN Languages coming soon.</a:t>
            </a:r>
          </a:p>
          <a:p>
            <a:pPr eaLnBrk="1" hangingPunct="1"/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FC03482-23DF-41A1-8BEF-6695D9B2FF5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Milestone report – Very specific on the level of support for each of the recommendations. Most have full Consensus</a:t>
            </a:r>
          </a:p>
          <a:p>
            <a:pPr eaLnBrk="1" hangingPunct="1"/>
            <a:r>
              <a:rPr lang="en-US" smtClean="0"/>
              <a:t>Translation into 6 UN Languages coming soon.</a:t>
            </a:r>
          </a:p>
          <a:p>
            <a:pPr eaLnBrk="1" hangingPunct="1"/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FC03482-23DF-41A1-8BEF-6695D9B2FF5F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27C74-CAED-49B1-8D70-AF88AD4DE19C}" type="datetime1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923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48EE8-C6CF-4553-8FCC-03C3254266A7}" type="datetime1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140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6B9D1-0D98-400F-A225-2E02EC7B3CB0}" type="datetime1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61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95600"/>
            <a:ext cx="6400800" cy="20383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10045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6478" y="2057400"/>
            <a:ext cx="6162722" cy="12414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0" y="3429000"/>
            <a:ext cx="6172200" cy="1752600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b="0" i="1">
                <a:solidFill>
                  <a:schemeClr val="tx1"/>
                </a:solidFill>
                <a:latin typeface="Calibri"/>
                <a:cs typeface="Calibr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00863" y="64579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800">
                <a:solidFill>
                  <a:srgbClr val="FFFFFF"/>
                </a:solidFill>
                <a:latin typeface="Calibri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E3235CC9-862D-4740-920A-D8106B292207}" type="slidenum">
              <a:rPr lang="en-US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0003500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8DB62-FE76-4974-AA9B-7CB67C938A5A}" type="datetime1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9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33C60-9974-4EF8-B52B-F924AF1A483D}" type="datetime1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5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781ED-6991-4663-B741-F625AC5E66C4}" type="datetime1">
              <a:rPr lang="en-US" smtClean="0"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647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34EF0-FD62-4FAD-B2B4-82DCEC8E31F2}" type="datetime1">
              <a:rPr lang="en-US" smtClean="0"/>
              <a:t>10/17/2011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30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30B1-5197-4081-BF72-745CDF80B88E}" type="datetime1">
              <a:rPr lang="en-US" smtClean="0"/>
              <a:t>10/17/2011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930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B52B-644A-4E46-A51F-6CB2854E975C}" type="datetime1">
              <a:rPr lang="en-US" smtClean="0"/>
              <a:t>10/17/2011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538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7ADDA-DF55-40B7-819A-37B6D57D252C}" type="datetime1">
              <a:rPr lang="en-US" smtClean="0"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402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DD524-82B1-458D-B2AA-9F2AC761B61F}" type="datetime1">
              <a:rPr lang="en-US" smtClean="0"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553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74BA6-CD76-48ED-859A-A5B8071C9216}" type="datetime1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2734F-C839-43B3-958C-B837FF8B3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40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0" y="-63500"/>
            <a:ext cx="9207500" cy="692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5" descr="42-Dakar-Logo-rev_low.jp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48200"/>
            <a:ext cx="31750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4847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 spd="slow">
    <p:fade/>
  </p:transition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bkg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3" descr="taglin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539"/>
          <a:stretch>
            <a:fillRect/>
          </a:stretch>
        </p:blipFill>
        <p:spPr bwMode="auto">
          <a:xfrm>
            <a:off x="757238" y="2286000"/>
            <a:ext cx="1233487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4" descr="shadow_rule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950" y="611188"/>
            <a:ext cx="349250" cy="540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7" descr="42-Dakar-Logo-AUG11-King-FINAL250PX_low_white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00600"/>
            <a:ext cx="31750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7353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 spd="slow">
    <p:fade/>
  </p:transition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7F7F7F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7F7F7F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7F7F7F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7F7F7F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7F7F7F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>
          <a:solidFill>
            <a:srgbClr val="7F7F7F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>
          <a:solidFill>
            <a:srgbClr val="7F7F7F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>
          <a:solidFill>
            <a:srgbClr val="7F7F7F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>
          <a:solidFill>
            <a:srgbClr val="7F7F7F"/>
          </a:solidFill>
          <a:latin typeface="Calibri" pitchFamily="-110" charset="0"/>
          <a:ea typeface="ＭＳ Ｐゴシック" pitchFamily="-110" charset="-128"/>
          <a:cs typeface="ＭＳ Ｐゴシック" pitchFamily="-110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10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unity.icann.org/display/jaswg/JAS+Issues+and+Recommendations" TargetMode="External"/><Relationship Id="rId2" Type="http://schemas.openxmlformats.org/officeDocument/2006/relationships/hyperlink" Target="http://newgtlds.icann.org/applicants/candidate-suppor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gtlds.icann.org/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ctrTitle"/>
          </p:nvPr>
        </p:nvSpPr>
        <p:spPr bwMode="auto">
          <a:xfrm>
            <a:off x="685800" y="1371600"/>
            <a:ext cx="7772400" cy="2286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/>
              <a:t>JAS WG Final Report</a:t>
            </a:r>
            <a:br>
              <a:rPr lang="en-US" dirty="0"/>
            </a:br>
            <a:r>
              <a:rPr lang="en-US" sz="4000" i="1" dirty="0"/>
              <a:t>Supporting Applicants from </a:t>
            </a:r>
            <a:br>
              <a:rPr lang="en-US" sz="4000" i="1" dirty="0"/>
            </a:br>
            <a:r>
              <a:rPr lang="en-US" sz="4000" i="1" dirty="0"/>
              <a:t>Developing Economies</a:t>
            </a:r>
            <a:endParaRPr lang="en-US" sz="4000" i="1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897339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Following Do </a:t>
            </a:r>
            <a:r>
              <a:rPr lang="en-US" u="sng" dirty="0" smtClean="0"/>
              <a:t>NOT</a:t>
            </a:r>
            <a:r>
              <a:rPr lang="en-US" dirty="0" smtClean="0"/>
              <a:t> Receive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89317"/>
            <a:ext cx="8686800" cy="404948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2400" dirty="0"/>
              <a:t>An applicant for a </a:t>
            </a:r>
            <a:r>
              <a:rPr lang="en-US" sz="2400" dirty="0" err="1"/>
              <a:t>gTLD</a:t>
            </a:r>
            <a:r>
              <a:rPr lang="en-US" sz="2400" dirty="0"/>
              <a:t> string that is </a:t>
            </a:r>
            <a:r>
              <a:rPr lang="en-US" sz="2400" dirty="0" smtClean="0"/>
              <a:t>intended </a:t>
            </a:r>
            <a:r>
              <a:rPr lang="en-US" sz="2400" dirty="0"/>
              <a:t>to reference a specific commercial entity (commonly referred to within ICANN as a “dot-brand</a:t>
            </a:r>
            <a:r>
              <a:rPr lang="en-US" sz="2400" dirty="0" smtClean="0"/>
              <a:t>”)</a:t>
            </a:r>
            <a:endParaRPr lang="en-US" sz="2400" dirty="0"/>
          </a:p>
          <a:p>
            <a:r>
              <a:rPr lang="en-US" sz="2400" dirty="0"/>
              <a:t>A governmental or </a:t>
            </a:r>
            <a:r>
              <a:rPr lang="en-US" sz="2400" dirty="0" err="1"/>
              <a:t>para-statal</a:t>
            </a:r>
            <a:r>
              <a:rPr lang="en-US" sz="2400" dirty="0"/>
              <a:t> institution (BUT discussion with GAC continuing</a:t>
            </a:r>
            <a:r>
              <a:rPr lang="en-US" sz="2400" dirty="0" smtClean="0"/>
              <a:t>)</a:t>
            </a:r>
            <a:endParaRPr lang="en-US" sz="2400" dirty="0" smtClean="0"/>
          </a:p>
          <a:p>
            <a:r>
              <a:rPr lang="en-US" sz="2400" dirty="0" smtClean="0"/>
              <a:t>A </a:t>
            </a:r>
            <a:r>
              <a:rPr lang="en-US" sz="2400" dirty="0" err="1"/>
              <a:t>gTLD</a:t>
            </a:r>
            <a:r>
              <a:rPr lang="en-US" sz="2400" dirty="0"/>
              <a:t> string that is a geographic name or is based on one;</a:t>
            </a:r>
          </a:p>
          <a:p>
            <a:pPr lvl="0"/>
            <a:r>
              <a:rPr lang="en-US" sz="2400" dirty="0"/>
              <a:t>Affiliated with sponsors or partners that are bankrupt or under bankruptcy </a:t>
            </a:r>
            <a:r>
              <a:rPr lang="en-US" sz="2400" dirty="0" smtClean="0"/>
              <a:t>protection</a:t>
            </a:r>
            <a:endParaRPr lang="en-US" sz="2400" dirty="0"/>
          </a:p>
          <a:p>
            <a:pPr lvl="0"/>
            <a:r>
              <a:rPr lang="en-US" sz="2400" dirty="0"/>
              <a:t>Affiliated with sponsors or partners that are the subject of litigation or criminal </a:t>
            </a:r>
            <a:r>
              <a:rPr lang="en-US" sz="2400" dirty="0" smtClean="0"/>
              <a:t>investigation</a:t>
            </a:r>
            <a:endParaRPr lang="en-US" sz="2400" dirty="0"/>
          </a:p>
          <a:p>
            <a:pPr lvl="0"/>
            <a:r>
              <a:rPr lang="en-US" sz="2400" dirty="0"/>
              <a:t>Incapable of meeting any of the Applicant Guidebook’s due diligence </a:t>
            </a:r>
            <a:r>
              <a:rPr lang="en-US" sz="2400" dirty="0" smtClean="0"/>
              <a:t>procedures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68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Service in Public Interest Clarification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/>
              <a:t>Support by and/or for distinct cultural, linguistic or ethnic communities; </a:t>
            </a:r>
          </a:p>
          <a:p>
            <a:pPr lvl="0"/>
            <a:r>
              <a:rPr lang="en-US" dirty="0"/>
              <a:t>Service in an under-served language, the presence of which on the Internet has been limited;</a:t>
            </a:r>
          </a:p>
          <a:p>
            <a:pPr lvl="0"/>
            <a:r>
              <a:rPr lang="en-US" dirty="0"/>
              <a:t>Operation in a developing economy in a manner that provides genuine local social benefit;</a:t>
            </a:r>
          </a:p>
          <a:p>
            <a:pPr lvl="0"/>
            <a:r>
              <a:rPr lang="en-US" dirty="0"/>
              <a:t>Advocated by non-profit, civil society and non-governmental organizations in a manner consistent with the organizations’ social service mission(s); </a:t>
            </a:r>
            <a:r>
              <a:rPr lang="en-US" dirty="0" smtClean="0"/>
              <a:t>and</a:t>
            </a:r>
          </a:p>
          <a:p>
            <a:r>
              <a:rPr lang="en-US" dirty="0"/>
              <a:t>Operation by a local entrepreneur(s), providing demonstrable social benefit in those geographic areas where market constraints make normal business operations more difficult. </a:t>
            </a:r>
          </a:p>
          <a:p>
            <a:pPr lvl="0"/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66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Fee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3000" dirty="0"/>
              <a:t>Primarily, a reduction of the application fee to USD47,000 from </a:t>
            </a:r>
            <a:r>
              <a:rPr lang="en-US" sz="3000" dirty="0" smtClean="0"/>
              <a:t>USD185,000 (as also suggested by GAC and ALAC</a:t>
            </a:r>
            <a:r>
              <a:rPr lang="en-US" sz="3000" dirty="0" smtClean="0"/>
              <a:t>)</a:t>
            </a:r>
            <a:endParaRPr lang="en-US" sz="3000" dirty="0" smtClean="0"/>
          </a:p>
          <a:p>
            <a:pPr lvl="1"/>
            <a:r>
              <a:rPr lang="en-US" sz="2600" dirty="0"/>
              <a:t>The fee reduction is to be separate from the financial support based on the Board allocated </a:t>
            </a:r>
            <a:r>
              <a:rPr lang="en-US" sz="2600" dirty="0" smtClean="0"/>
              <a:t>US$2M</a:t>
            </a:r>
            <a:endParaRPr lang="en-US" sz="2600" dirty="0" smtClean="0"/>
          </a:p>
          <a:p>
            <a:pPr lvl="0"/>
            <a:r>
              <a:rPr lang="en-US" sz="3000" dirty="0" smtClean="0"/>
              <a:t>The staggering of application fees (installment payments</a:t>
            </a:r>
            <a:r>
              <a:rPr lang="en-US" sz="3000" dirty="0" smtClean="0"/>
              <a:t>)</a:t>
            </a:r>
            <a:endParaRPr lang="en-US" sz="3000" dirty="0" smtClean="0"/>
          </a:p>
          <a:p>
            <a:pPr lvl="0"/>
            <a:r>
              <a:rPr lang="en-US" sz="3000" dirty="0" smtClean="0"/>
              <a:t>The </a:t>
            </a:r>
            <a:r>
              <a:rPr lang="en-US" sz="3000" dirty="0"/>
              <a:t>relaxing or deferring of the upfront costs of the required “continuity instrument”; and</a:t>
            </a:r>
          </a:p>
          <a:p>
            <a:pPr lvl="0"/>
            <a:r>
              <a:rPr lang="en-US" sz="3000" dirty="0"/>
              <a:t>The possible creation of a development </a:t>
            </a:r>
            <a:r>
              <a:rPr lang="en-US" sz="3000" dirty="0" smtClean="0"/>
              <a:t>fund</a:t>
            </a:r>
            <a:endParaRPr lang="en-US" sz="30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13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Fee </a:t>
            </a:r>
            <a:r>
              <a:rPr lang="en-US" dirty="0" smtClean="0"/>
              <a:t>Reduction </a:t>
            </a:r>
            <a:r>
              <a:rPr lang="en-US" dirty="0"/>
              <a:t>and Cost Recovery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7244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3800" dirty="0" smtClean="0"/>
              <a:t>GNSO </a:t>
            </a:r>
            <a:r>
              <a:rPr lang="en-US" sz="3800" dirty="0"/>
              <a:t>Implementation Guideline B: </a:t>
            </a:r>
            <a:endParaRPr lang="en-US" sz="3800" dirty="0" smtClean="0"/>
          </a:p>
          <a:p>
            <a:pPr marL="400050" lvl="1" indent="0" algn="ctr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400" i="1" dirty="0" smtClean="0"/>
              <a:t>"</a:t>
            </a:r>
            <a:r>
              <a:rPr lang="en-US" sz="3400" i="1" dirty="0"/>
              <a:t>Application fees will be designed to ensure that adequate resources exist to cover the total cost to administer the new </a:t>
            </a:r>
            <a:r>
              <a:rPr lang="en-US" sz="3400" i="1" dirty="0" err="1"/>
              <a:t>gTLD</a:t>
            </a:r>
            <a:r>
              <a:rPr lang="en-US" sz="3400" i="1" dirty="0"/>
              <a:t> process. Application fees may differ for </a:t>
            </a:r>
            <a:r>
              <a:rPr lang="en-US" sz="3400" i="1" dirty="0" smtClean="0"/>
              <a:t>applicants</a:t>
            </a:r>
            <a:r>
              <a:rPr lang="en-US" sz="3400" i="1" dirty="0" smtClean="0"/>
              <a:t>“</a:t>
            </a:r>
            <a:endParaRPr lang="en-US" sz="3400" i="1" dirty="0" smtClean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en-US" sz="3800" dirty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3800" dirty="0" smtClean="0"/>
              <a:t>Report </a:t>
            </a:r>
            <a:r>
              <a:rPr lang="en-US" sz="3800" dirty="0"/>
              <a:t>suggests a number of ways that fee reduction can be funded without the </a:t>
            </a:r>
            <a:r>
              <a:rPr lang="en-US" sz="3800" dirty="0" smtClean="0">
                <a:solidFill>
                  <a:srgbClr val="C00000"/>
                </a:solidFill>
              </a:rPr>
              <a:t>US$2M+ </a:t>
            </a:r>
            <a:r>
              <a:rPr lang="en-US" sz="3800" dirty="0"/>
              <a:t>and without impacting operational </a:t>
            </a:r>
            <a:r>
              <a:rPr lang="en-US" sz="3800" dirty="0" smtClean="0"/>
              <a:t>cost-recovery;</a:t>
            </a:r>
            <a:r>
              <a:rPr lang="en-US" sz="3800" dirty="0"/>
              <a:t/>
            </a:r>
            <a:br>
              <a:rPr lang="en-US" sz="3800" dirty="0"/>
            </a:br>
            <a:endParaRPr lang="en-US" sz="3800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3800" dirty="0" smtClean="0"/>
              <a:t>Depending </a:t>
            </a:r>
            <a:r>
              <a:rPr lang="en-US" sz="3800" dirty="0"/>
              <a:t>on exact number of total new </a:t>
            </a:r>
            <a:r>
              <a:rPr lang="en-US" sz="3800" dirty="0" err="1"/>
              <a:t>gTLD</a:t>
            </a:r>
            <a:r>
              <a:rPr lang="en-US" sz="3800" dirty="0"/>
              <a:t> Applicants and support recipients, return to reserve of sunk costs </a:t>
            </a:r>
            <a:r>
              <a:rPr lang="en-US" sz="3800" b="1" i="1" dirty="0"/>
              <a:t>may</a:t>
            </a:r>
            <a:r>
              <a:rPr lang="en-US" sz="3800" dirty="0"/>
              <a:t> be </a:t>
            </a:r>
            <a:r>
              <a:rPr lang="en-US" sz="3800" dirty="0" smtClean="0"/>
              <a:t>reduced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09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More on Financial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 fontScale="85000" lnSpcReduction="20000"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</a:pPr>
            <a:r>
              <a:rPr lang="en-US" sz="3100" dirty="0"/>
              <a:t>The financial support should be funded via various sources, including the </a:t>
            </a:r>
            <a:r>
              <a:rPr lang="en-US" sz="3100" dirty="0" smtClean="0"/>
              <a:t>US$2M allocated </a:t>
            </a:r>
            <a:r>
              <a:rPr lang="en-US" sz="3100" dirty="0"/>
              <a:t>by the ICANN Board, solicited third parties and auction </a:t>
            </a:r>
            <a:r>
              <a:rPr lang="en-US" sz="3100" dirty="0" smtClean="0"/>
              <a:t>revenues</a:t>
            </a:r>
            <a:endParaRPr lang="en-US" sz="3100" dirty="0" smtClean="0"/>
          </a:p>
          <a:p>
            <a:pPr marL="0" lvl="0" indent="0">
              <a:lnSpc>
                <a:spcPct val="110000"/>
              </a:lnSpc>
              <a:spcBef>
                <a:spcPts val="600"/>
              </a:spcBef>
              <a:buNone/>
            </a:pPr>
            <a:endParaRPr lang="en-US" sz="3100" dirty="0"/>
          </a:p>
          <a:p>
            <a:pPr lvl="0">
              <a:lnSpc>
                <a:spcPct val="110000"/>
              </a:lnSpc>
              <a:spcBef>
                <a:spcPts val="600"/>
              </a:spcBef>
            </a:pPr>
            <a:r>
              <a:rPr lang="en-US" sz="3100" dirty="0"/>
              <a:t>The creation of a foundation to collect and distribute the financial support to Support Recipients should be investigated by a Board-appointed planning </a:t>
            </a:r>
            <a:r>
              <a:rPr lang="en-US" sz="3100" dirty="0" smtClean="0"/>
              <a:t>committee</a:t>
            </a:r>
            <a:endParaRPr lang="en-US" sz="3100" dirty="0" smtClean="0"/>
          </a:p>
          <a:p>
            <a:pPr marL="0" lvl="0" indent="0">
              <a:lnSpc>
                <a:spcPct val="110000"/>
              </a:lnSpc>
              <a:spcBef>
                <a:spcPts val="600"/>
              </a:spcBef>
              <a:buNone/>
            </a:pPr>
            <a:endParaRPr lang="en-US" sz="3100" dirty="0"/>
          </a:p>
          <a:p>
            <a:pPr lvl="0">
              <a:lnSpc>
                <a:spcPct val="110000"/>
              </a:lnSpc>
              <a:spcBef>
                <a:spcPts val="600"/>
              </a:spcBef>
            </a:pPr>
            <a:r>
              <a:rPr lang="en-US" sz="3100" dirty="0"/>
              <a:t>Support Recipients should be required to pay back financial support (not including any fee reductions) received, thereby helping to make the Support Program </a:t>
            </a:r>
            <a:r>
              <a:rPr lang="en-US" sz="3100" dirty="0" smtClean="0"/>
              <a:t>sustainable</a:t>
            </a:r>
            <a:endParaRPr lang="en-US" sz="31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41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9378"/>
            <a:ext cx="8229600" cy="1143000"/>
          </a:xfrm>
        </p:spPr>
        <p:txBody>
          <a:bodyPr/>
          <a:lstStyle/>
          <a:p>
            <a:r>
              <a:rPr lang="en-US" dirty="0" smtClean="0"/>
              <a:t>Foundation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562600"/>
          </a:xfrm>
        </p:spPr>
        <p:txBody>
          <a:bodyPr>
            <a:normAutofit fontScale="62500" lnSpcReduction="20000"/>
          </a:bodyPr>
          <a:lstStyle/>
          <a:p>
            <a:r>
              <a:rPr lang="en-US" sz="4400" dirty="0" smtClean="0"/>
              <a:t>Board set up a planning committee to: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Work with ICANN staff to investigate and understand the legal structures that are available to and required of ICANN, a California 501(c) corporation, for creating a </a:t>
            </a:r>
            <a:r>
              <a:rPr lang="en-US" dirty="0" smtClean="0"/>
              <a:t>foundation</a:t>
            </a:r>
            <a:endParaRPr lang="en-US" dirty="0"/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Draft a document defining the core responsibilities and activities of the fund or </a:t>
            </a:r>
            <a:r>
              <a:rPr lang="en-US" dirty="0" smtClean="0"/>
              <a:t>foundation</a:t>
            </a:r>
            <a:endParaRPr lang="en-US" dirty="0"/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Define methods of work for the fund or foundation, including, inter alia, investment guidelines, fundraising and grant </a:t>
            </a:r>
            <a:r>
              <a:rPr lang="en-US" dirty="0" smtClean="0"/>
              <a:t>making</a:t>
            </a:r>
            <a:endParaRPr lang="en-US" dirty="0"/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/>
              <a:t>Suggest membership for the first board of the foundation and clarify the relationship between ICANN’s corporate structure and the new fund or foundation; and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GB" dirty="0"/>
              <a:t>Start obtaining pledges of funding for the foundation, to augment the USD2 million already committed by the ICANN Board at its Singapore meeting in Resolution 2011.06.20.01 </a:t>
            </a:r>
            <a:r>
              <a:rPr lang="en-US" dirty="0"/>
              <a:t>  WG members believe that the domicile of any prospective foundation should not be limited to the United States.  There may be useful and valid practical reasons for creating a foundation in other countries or </a:t>
            </a:r>
            <a:r>
              <a:rPr lang="en-US" dirty="0" smtClean="0"/>
              <a:t>regions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38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1143000"/>
          </a:xfrm>
        </p:spPr>
        <p:txBody>
          <a:bodyPr/>
          <a:lstStyle/>
          <a:p>
            <a:r>
              <a:rPr lang="en-US" dirty="0" smtClean="0"/>
              <a:t>Funding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4525963"/>
          </a:xfrm>
        </p:spPr>
        <p:txBody>
          <a:bodyPr>
            <a:noAutofit/>
          </a:bodyPr>
          <a:lstStyle/>
          <a:p>
            <a:pPr lvl="0"/>
            <a:r>
              <a:rPr lang="en-US" sz="2400" dirty="0"/>
              <a:t>Budget allocation from ICANN, including the USD2 million already committed by the ICANN </a:t>
            </a:r>
            <a:r>
              <a:rPr lang="en-US" sz="2400" dirty="0" smtClean="0"/>
              <a:t>Board</a:t>
            </a:r>
            <a:endParaRPr lang="en-US" sz="2400" dirty="0"/>
          </a:p>
          <a:p>
            <a:pPr lvl="0"/>
            <a:r>
              <a:rPr lang="en-US" sz="2400" dirty="0"/>
              <a:t>Solicitation of funds to at least match the initial allocation made by the ICANN </a:t>
            </a:r>
            <a:r>
              <a:rPr lang="en-US" sz="2400" dirty="0" smtClean="0"/>
              <a:t>Board</a:t>
            </a:r>
            <a:endParaRPr lang="en-US" sz="2400" dirty="0"/>
          </a:p>
          <a:p>
            <a:pPr lvl="0"/>
            <a:r>
              <a:rPr lang="en-US" sz="2400" dirty="0"/>
              <a:t>Auction proceeds beyond the cost of running the auctions;</a:t>
            </a:r>
          </a:p>
          <a:p>
            <a:pPr lvl="0"/>
            <a:r>
              <a:rPr lang="en-US" sz="2400" dirty="0"/>
              <a:t>Voluntary allocation of funds from </a:t>
            </a:r>
            <a:r>
              <a:rPr lang="en-US" sz="2400" dirty="0" err="1" smtClean="0"/>
              <a:t>ccTLDs</a:t>
            </a:r>
            <a:endParaRPr lang="en-US" sz="2400" dirty="0"/>
          </a:p>
          <a:p>
            <a:pPr lvl="0"/>
            <a:r>
              <a:rPr lang="en-US" sz="2400" dirty="0"/>
              <a:t>Voluntary allocations of funds from incumbent </a:t>
            </a:r>
            <a:r>
              <a:rPr lang="en-US" sz="2400" dirty="0" err="1"/>
              <a:t>gTLD</a:t>
            </a:r>
            <a:r>
              <a:rPr lang="en-US" sz="2400" dirty="0"/>
              <a:t> registries and </a:t>
            </a:r>
            <a:r>
              <a:rPr lang="en-US" sz="2400" dirty="0" smtClean="0"/>
              <a:t>registrars</a:t>
            </a:r>
            <a:endParaRPr lang="en-US" sz="2400" dirty="0"/>
          </a:p>
          <a:p>
            <a:pPr lvl="0"/>
            <a:r>
              <a:rPr lang="en-US" sz="2400" dirty="0"/>
              <a:t>External funding sources (e.g., grants from government or other inter-governmental organizations); and</a:t>
            </a:r>
          </a:p>
          <a:p>
            <a:pPr lvl="0"/>
            <a:r>
              <a:rPr lang="en-US" sz="2400" dirty="0"/>
              <a:t>Other sources yet to be </a:t>
            </a:r>
            <a:r>
              <a:rPr lang="en-US" sz="2400" dirty="0" smtClean="0"/>
              <a:t>determined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79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45"/>
            <a:ext cx="8229600" cy="1143000"/>
          </a:xfrm>
        </p:spPr>
        <p:txBody>
          <a:bodyPr/>
          <a:lstStyle/>
          <a:p>
            <a:r>
              <a:rPr lang="en-US" dirty="0" smtClean="0"/>
              <a:t>Use of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483076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2600" dirty="0"/>
              <a:t>Application assistance (beyond the JAS WG’s recommended reduction in fees</a:t>
            </a:r>
            <a:r>
              <a:rPr lang="en-US" sz="2600" dirty="0" smtClean="0"/>
              <a:t>)</a:t>
            </a:r>
            <a:endParaRPr lang="en-US" sz="2600" dirty="0"/>
          </a:p>
          <a:p>
            <a:pPr lvl="0"/>
            <a:r>
              <a:rPr lang="en-US" sz="2600" dirty="0"/>
              <a:t>The relaxing or deferring of the upfront costs of the required continuity </a:t>
            </a:r>
            <a:r>
              <a:rPr lang="en-US" sz="2600" dirty="0" smtClean="0"/>
              <a:t>instrument</a:t>
            </a:r>
            <a:endParaRPr lang="en-US" sz="2600" dirty="0"/>
          </a:p>
          <a:p>
            <a:pPr lvl="0"/>
            <a:r>
              <a:rPr lang="en-US" sz="2600" dirty="0"/>
              <a:t>The possible creation of a development fund for Support-Approved </a:t>
            </a:r>
            <a:r>
              <a:rPr lang="en-US" sz="2600" dirty="0" smtClean="0"/>
              <a:t>Candidates</a:t>
            </a:r>
            <a:endParaRPr lang="en-US" sz="2600" dirty="0"/>
          </a:p>
          <a:p>
            <a:r>
              <a:rPr lang="en-US" sz="2600" dirty="0"/>
              <a:t>The possible funding of proposals to create regional non-profit Registry Service Providers (RSP) to support multiple applicants for new </a:t>
            </a:r>
            <a:r>
              <a:rPr lang="en-US" sz="2600" dirty="0" err="1"/>
              <a:t>gTLDs</a:t>
            </a:r>
            <a:r>
              <a:rPr lang="en-US" sz="2600" dirty="0"/>
              <a:t> in developing economies</a:t>
            </a:r>
          </a:p>
          <a:p>
            <a:pPr lvl="0"/>
            <a:r>
              <a:rPr lang="en-US" sz="2600" dirty="0" smtClean="0"/>
              <a:t>Overcoming </a:t>
            </a:r>
            <a:r>
              <a:rPr lang="en-US" sz="2600" dirty="0"/>
              <a:t>technical requirement gaps, such as the IPv6 and other technical requirements, that may require technical upgrades not obtainable through the non-financial support offered to Support-Approved </a:t>
            </a:r>
            <a:r>
              <a:rPr lang="en-US" sz="2600" dirty="0" smtClean="0"/>
              <a:t>Candidates</a:t>
            </a:r>
            <a:endParaRPr lang="en-US" sz="26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09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Non-Financial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sz="3100" dirty="0"/>
              <a:t>Types of non-financial support should include but not be limited to:</a:t>
            </a:r>
          </a:p>
          <a:p>
            <a:pPr lvl="1"/>
            <a:r>
              <a:rPr lang="en-US" dirty="0"/>
              <a:t>Assistance with the preparation of </a:t>
            </a:r>
            <a:r>
              <a:rPr lang="en-US" dirty="0" err="1"/>
              <a:t>gTLD</a:t>
            </a:r>
            <a:r>
              <a:rPr lang="en-US" dirty="0"/>
              <a:t> </a:t>
            </a:r>
            <a:r>
              <a:rPr lang="en-US" dirty="0" smtClean="0"/>
              <a:t>applications</a:t>
            </a:r>
            <a:endParaRPr lang="en-US" dirty="0"/>
          </a:p>
          <a:p>
            <a:pPr lvl="1"/>
            <a:r>
              <a:rPr lang="en-US" dirty="0"/>
              <a:t>Facilitation of IPv6 </a:t>
            </a:r>
            <a:r>
              <a:rPr lang="en-US" dirty="0" smtClean="0"/>
              <a:t>compliance</a:t>
            </a:r>
            <a:endParaRPr lang="en-US" dirty="0"/>
          </a:p>
          <a:p>
            <a:pPr lvl="1"/>
            <a:r>
              <a:rPr lang="en-US" dirty="0"/>
              <a:t>Consulting and education regarding DNSSEC </a:t>
            </a:r>
            <a:r>
              <a:rPr lang="en-US" dirty="0" smtClean="0"/>
              <a:t>implementation</a:t>
            </a:r>
            <a:endParaRPr lang="en-US" dirty="0"/>
          </a:p>
          <a:p>
            <a:pPr lvl="1"/>
            <a:r>
              <a:rPr lang="en-US" dirty="0"/>
              <a:t>Outreach and education efforts regarding the New </a:t>
            </a:r>
            <a:r>
              <a:rPr lang="en-US" dirty="0" err="1"/>
              <a:t>gTLD</a:t>
            </a:r>
            <a:r>
              <a:rPr lang="en-US" dirty="0"/>
              <a:t> </a:t>
            </a:r>
            <a:r>
              <a:rPr lang="en-US" dirty="0" smtClean="0"/>
              <a:t>Program</a:t>
            </a:r>
            <a:endParaRPr lang="en-US" dirty="0"/>
          </a:p>
          <a:p>
            <a:pPr lvl="1"/>
            <a:r>
              <a:rPr lang="en-US" dirty="0"/>
              <a:t>Logistical, translation and technical support; and</a:t>
            </a:r>
          </a:p>
          <a:p>
            <a:pPr lvl="1"/>
            <a:r>
              <a:rPr lang="en-US" dirty="0"/>
              <a:t>Establishment of Registry Service Providers in regions where none or few </a:t>
            </a:r>
            <a:r>
              <a:rPr lang="en-US" dirty="0" smtClean="0"/>
              <a:t>exist</a:t>
            </a:r>
            <a:endParaRPr lang="en-US" dirty="0"/>
          </a:p>
          <a:p>
            <a:r>
              <a:rPr lang="en-US" sz="3100" dirty="0"/>
              <a:t>ICANN should serve as a facilitator for this non-financial support by providing a clearinghouse function to assist Support-Approved Candidates and third-party donors in finding each </a:t>
            </a:r>
            <a:r>
              <a:rPr lang="en-US" sz="3100" dirty="0" smtClean="0"/>
              <a:t>other</a:t>
            </a:r>
            <a:endParaRPr lang="en-US" sz="31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3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81"/>
            <a:ext cx="8229600" cy="1143000"/>
          </a:xfrm>
        </p:spPr>
        <p:txBody>
          <a:bodyPr/>
          <a:lstStyle/>
          <a:p>
            <a:r>
              <a:rPr lang="en-US" dirty="0" smtClean="0"/>
              <a:t>Eligibility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dirty="0"/>
              <a:t>The specific support eligibility criteria should include</a:t>
            </a:r>
            <a:r>
              <a:rPr lang="en-US" dirty="0" smtClean="0"/>
              <a:t>:</a:t>
            </a:r>
            <a:endParaRPr lang="en-US" dirty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A specific service to the public interest</a:t>
            </a:r>
            <a:r>
              <a:rPr lang="en-US" dirty="0" smtClean="0"/>
              <a:t>; </a:t>
            </a:r>
            <a:r>
              <a:rPr lang="en-US" dirty="0"/>
              <a:t>and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Both a level of financial need and of financial capability</a:t>
            </a:r>
            <a:r>
              <a:rPr lang="en-US" dirty="0" smtClean="0"/>
              <a:t>.</a:t>
            </a:r>
            <a:endParaRPr lang="en-US" dirty="0"/>
          </a:p>
          <a:p>
            <a:pPr lvl="0">
              <a:lnSpc>
                <a:spcPct val="110000"/>
              </a:lnSpc>
              <a:spcBef>
                <a:spcPts val="1200"/>
              </a:spcBef>
            </a:pPr>
            <a:r>
              <a:rPr lang="en-US" dirty="0"/>
              <a:t>Various criteria should disqualify a Support Candidate, such as the application for a </a:t>
            </a:r>
            <a:r>
              <a:rPr lang="en-US" dirty="0" err="1"/>
              <a:t>gTLD</a:t>
            </a:r>
            <a:r>
              <a:rPr lang="en-US" dirty="0"/>
              <a:t> string that </a:t>
            </a:r>
            <a:r>
              <a:rPr lang="en-US" dirty="0" smtClean="0"/>
              <a:t>is </a:t>
            </a:r>
            <a:r>
              <a:rPr lang="en-US" dirty="0"/>
              <a:t>intended to reference a specific commercial entity (commonly referred to within ICANN as a “dot-brand”). However, applications for community names that may be subject to legal trademark protection are not necessarily disqualified from receiving </a:t>
            </a:r>
            <a:r>
              <a:rPr lang="en-US" dirty="0" smtClean="0"/>
              <a:t>support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0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Terminology Clarification</a:t>
            </a:r>
          </a:p>
          <a:p>
            <a:r>
              <a:rPr lang="en-US" dirty="0"/>
              <a:t>Why provide support?</a:t>
            </a:r>
          </a:p>
          <a:p>
            <a:r>
              <a:rPr lang="en-US" dirty="0" smtClean="0"/>
              <a:t>Activities timeline</a:t>
            </a:r>
          </a:p>
          <a:p>
            <a:r>
              <a:rPr lang="en-US" dirty="0" smtClean="0"/>
              <a:t>Final Report structure</a:t>
            </a:r>
          </a:p>
          <a:p>
            <a:r>
              <a:rPr lang="en-US" u="sng" dirty="0"/>
              <a:t>Final Report highlights</a:t>
            </a:r>
          </a:p>
          <a:p>
            <a:r>
              <a:rPr lang="en-US" dirty="0" smtClean="0"/>
              <a:t>Next steps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60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Information/Documentation Required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10600" cy="4114800"/>
          </a:xfrm>
        </p:spPr>
        <p:txBody>
          <a:bodyPr>
            <a:normAutofit fontScale="92500"/>
          </a:bodyPr>
          <a:lstStyle/>
          <a:p>
            <a:r>
              <a:rPr lang="en-GB" sz="2600" dirty="0"/>
              <a:t>All Candidates should be required to provide a self-declaration stating that they are eligible to receive support under the aforementioned </a:t>
            </a:r>
            <a:r>
              <a:rPr lang="en-GB" sz="2600" dirty="0" smtClean="0"/>
              <a:t>criteria</a:t>
            </a:r>
            <a:endParaRPr lang="en-GB" sz="2600" dirty="0" smtClean="0"/>
          </a:p>
          <a:p>
            <a:pPr lvl="0"/>
            <a:r>
              <a:rPr lang="en-US" sz="2600" dirty="0"/>
              <a:t>Annual reports or </a:t>
            </a:r>
            <a:r>
              <a:rPr lang="en-US" sz="2600" dirty="0" smtClean="0"/>
              <a:t>equivalent</a:t>
            </a:r>
            <a:endParaRPr lang="en-US" sz="2600" dirty="0"/>
          </a:p>
          <a:p>
            <a:r>
              <a:rPr lang="en-US" sz="2600" dirty="0"/>
              <a:t>Evidence of any previously funded projects showing degree of success in meeting goals of the </a:t>
            </a:r>
            <a:r>
              <a:rPr lang="en-US" sz="2600" dirty="0" smtClean="0"/>
              <a:t>project;</a:t>
            </a:r>
            <a:endParaRPr lang="en-US" sz="2600" dirty="0"/>
          </a:p>
          <a:p>
            <a:pPr lvl="0"/>
            <a:r>
              <a:rPr lang="en-US" sz="2600" dirty="0" smtClean="0"/>
              <a:t>Financial </a:t>
            </a:r>
            <a:r>
              <a:rPr lang="en-US" sz="2600" dirty="0"/>
              <a:t>reports showing </a:t>
            </a:r>
            <a:r>
              <a:rPr lang="en-US" sz="2600" dirty="0" smtClean="0"/>
              <a:t>need</a:t>
            </a:r>
            <a:endParaRPr lang="en-US" sz="2600" dirty="0"/>
          </a:p>
          <a:p>
            <a:pPr lvl="0"/>
            <a:r>
              <a:rPr lang="en-US" sz="2600" dirty="0"/>
              <a:t>Letters of </a:t>
            </a:r>
            <a:r>
              <a:rPr lang="en-US" sz="2600" dirty="0" smtClean="0"/>
              <a:t>reference </a:t>
            </a:r>
            <a:r>
              <a:rPr lang="en-US" sz="2600" dirty="0"/>
              <a:t>regarding </a:t>
            </a:r>
            <a:r>
              <a:rPr lang="en-US" sz="2600" dirty="0" smtClean="0"/>
              <a:t>candidates </a:t>
            </a:r>
            <a:r>
              <a:rPr lang="en-US" sz="2600" dirty="0"/>
              <a:t>ability to form a sustainable operation; and</a:t>
            </a:r>
          </a:p>
          <a:p>
            <a:pPr lvl="0"/>
            <a:r>
              <a:rPr lang="en-US" sz="2600" dirty="0"/>
              <a:t>Documentation showing evidence of all qualifying </a:t>
            </a:r>
            <a:r>
              <a:rPr lang="en-US" sz="2600" dirty="0" smtClean="0"/>
              <a:t>circumstances</a:t>
            </a:r>
            <a:endParaRPr lang="en-US" sz="26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91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Support Evaluation Process at a Glance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839200" cy="51054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sz="2900" dirty="0"/>
              <a:t>The SEP should take place before the standard </a:t>
            </a:r>
            <a:r>
              <a:rPr lang="en-US" sz="2900" dirty="0" err="1"/>
              <a:t>gTLD</a:t>
            </a:r>
            <a:r>
              <a:rPr lang="en-US" sz="2900" dirty="0"/>
              <a:t> application </a:t>
            </a:r>
            <a:r>
              <a:rPr lang="en-US" sz="2900" dirty="0" smtClean="0"/>
              <a:t>review</a:t>
            </a:r>
          </a:p>
          <a:p>
            <a:pPr marL="0" lvl="0" indent="0">
              <a:buNone/>
            </a:pPr>
            <a:endParaRPr lang="en-US" sz="2900" dirty="0"/>
          </a:p>
          <a:p>
            <a:pPr lvl="0"/>
            <a:r>
              <a:rPr lang="en-US" sz="2900" dirty="0"/>
              <a:t>Each support application should be evaluated by a Support Application Review Panel (SARP). The SARP should be composed of volunteers from the ICANN community and outside experts, all with knowledge of the existing new </a:t>
            </a:r>
            <a:r>
              <a:rPr lang="en-US" sz="2900" dirty="0" err="1"/>
              <a:t>gTLD</a:t>
            </a:r>
            <a:r>
              <a:rPr lang="en-US" sz="2900" dirty="0"/>
              <a:t> processes, potential gaming patterns and the general needs and capabilities of Support Candidates from developing </a:t>
            </a:r>
            <a:r>
              <a:rPr lang="en-US" sz="2900" dirty="0" smtClean="0"/>
              <a:t>economies</a:t>
            </a:r>
          </a:p>
          <a:p>
            <a:pPr lvl="0"/>
            <a:endParaRPr lang="en-US" sz="2900" dirty="0"/>
          </a:p>
          <a:p>
            <a:pPr lvl="0"/>
            <a:r>
              <a:rPr lang="en-US" sz="2900" dirty="0"/>
              <a:t>When the SARP rejects a Support Candidate, the SARP should explain its reasons. The Support Candidate may then work to improve its application and reapply for support or may apply for a </a:t>
            </a:r>
            <a:r>
              <a:rPr lang="en-US" sz="2900" dirty="0" err="1"/>
              <a:t>gTLD</a:t>
            </a:r>
            <a:r>
              <a:rPr lang="en-US" sz="2900" dirty="0"/>
              <a:t> without </a:t>
            </a:r>
            <a:r>
              <a:rPr lang="en-US" sz="2900" dirty="0" smtClean="0"/>
              <a:t>support</a:t>
            </a:r>
          </a:p>
          <a:p>
            <a:pPr marL="0" lvl="0" indent="0">
              <a:buNone/>
            </a:pPr>
            <a:endParaRPr lang="en-US" sz="2900" dirty="0"/>
          </a:p>
          <a:p>
            <a:pPr lvl="0"/>
            <a:r>
              <a:rPr lang="en-US" sz="2900" dirty="0"/>
              <a:t>Support Candidates are still responsible for paying the </a:t>
            </a:r>
            <a:r>
              <a:rPr lang="en-US" sz="2900" dirty="0" smtClean="0"/>
              <a:t>US$5,000 </a:t>
            </a:r>
            <a:r>
              <a:rPr lang="en-US" sz="2900" dirty="0" err="1"/>
              <a:t>gTLD</a:t>
            </a:r>
            <a:r>
              <a:rPr lang="en-US" sz="2900" dirty="0"/>
              <a:t> application </a:t>
            </a:r>
            <a:r>
              <a:rPr lang="en-US" sz="2900" dirty="0" smtClean="0"/>
              <a:t>deposit</a:t>
            </a:r>
          </a:p>
          <a:p>
            <a:pPr marL="0" lvl="0" indent="0">
              <a:buNone/>
            </a:pPr>
            <a:endParaRPr lang="en-US" sz="2900" dirty="0"/>
          </a:p>
          <a:p>
            <a:pPr lvl="0"/>
            <a:r>
              <a:rPr lang="en-US" sz="2900" dirty="0"/>
              <a:t>The ICANN Staff should produce a Support Candidate </a:t>
            </a:r>
            <a:r>
              <a:rPr lang="en-US" sz="2900" dirty="0" smtClean="0"/>
              <a:t>Guide</a:t>
            </a:r>
            <a:endParaRPr lang="en-US" sz="29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26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22</a:t>
            </a:fld>
            <a:endParaRPr lang="en-US"/>
          </a:p>
        </p:txBody>
      </p:sp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763000" cy="6477000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343473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Consideration </a:t>
            </a:r>
            <a:r>
              <a:rPr lang="en-US" dirty="0" smtClean="0"/>
              <a:t>by ICANN Board</a:t>
            </a:r>
            <a:endParaRPr lang="en-US" dirty="0" smtClean="0"/>
          </a:p>
          <a:p>
            <a:r>
              <a:rPr lang="en-US" dirty="0" smtClean="0"/>
              <a:t>Implementation </a:t>
            </a:r>
            <a:r>
              <a:rPr lang="en-US" dirty="0" smtClean="0"/>
              <a:t>by staff based on Board </a:t>
            </a:r>
            <a:r>
              <a:rPr lang="en-US" dirty="0" smtClean="0"/>
              <a:t>direction</a:t>
            </a:r>
          </a:p>
          <a:p>
            <a:r>
              <a:rPr lang="en-US" dirty="0" smtClean="0"/>
              <a:t>Closure of public comment period – 16 Dec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79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Where to Find More Info…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868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800" dirty="0" smtClean="0"/>
          </a:p>
          <a:p>
            <a:r>
              <a:rPr lang="en-US" sz="2400" b="1" dirty="0">
                <a:solidFill>
                  <a:srgbClr val="C00000"/>
                </a:solidFill>
              </a:rPr>
              <a:t>Candidate Support Site:</a:t>
            </a:r>
          </a:p>
          <a:p>
            <a:pPr>
              <a:buNone/>
            </a:pPr>
            <a:r>
              <a:rPr lang="en-US" sz="2400" dirty="0">
                <a:hlinkClick r:id="rId2"/>
              </a:rPr>
              <a:t>http://newgtlds.icann.org/applicants/candidate-support</a:t>
            </a:r>
            <a:endParaRPr lang="en-US" sz="2400" dirty="0"/>
          </a:p>
          <a:p>
            <a:pPr eaLnBrk="1" hangingPunct="1"/>
            <a:r>
              <a:rPr lang="en-US" sz="2400" b="1" dirty="0" smtClean="0">
                <a:solidFill>
                  <a:srgbClr val="C00000"/>
                </a:solidFill>
              </a:rPr>
              <a:t>Wiki</a:t>
            </a:r>
            <a:r>
              <a:rPr lang="en-US" sz="2400" b="1" dirty="0" smtClean="0">
                <a:solidFill>
                  <a:srgbClr val="C00000"/>
                </a:solidFill>
              </a:rPr>
              <a:t>: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</a:p>
          <a:p>
            <a:pPr>
              <a:buNone/>
            </a:pPr>
            <a:r>
              <a:rPr lang="en-US" sz="2400" dirty="0">
                <a:hlinkClick r:id="rId3"/>
              </a:rPr>
              <a:t>https://</a:t>
            </a:r>
            <a:r>
              <a:rPr lang="en-US" sz="2400" dirty="0" smtClean="0">
                <a:hlinkClick r:id="rId3"/>
              </a:rPr>
              <a:t>community.icann.org/display/jaswg/JAS+Issues+and+Recommendations</a:t>
            </a:r>
            <a:endParaRPr lang="en-US" sz="2400" dirty="0" smtClean="0"/>
          </a:p>
          <a:p>
            <a:pPr eaLnBrk="1" hangingPunct="1"/>
            <a:r>
              <a:rPr lang="en-US" sz="2400" b="1" dirty="0" smtClean="0">
                <a:solidFill>
                  <a:srgbClr val="C00000"/>
                </a:solidFill>
              </a:rPr>
              <a:t>New </a:t>
            </a:r>
            <a:r>
              <a:rPr lang="en-US" sz="2400" b="1" dirty="0" err="1" smtClean="0">
                <a:solidFill>
                  <a:srgbClr val="C00000"/>
                </a:solidFill>
              </a:rPr>
              <a:t>gTLD</a:t>
            </a:r>
            <a:r>
              <a:rPr lang="en-US" sz="2400" b="1" dirty="0" smtClean="0">
                <a:solidFill>
                  <a:srgbClr val="C00000"/>
                </a:solidFill>
              </a:rPr>
              <a:t> Program:</a:t>
            </a:r>
          </a:p>
          <a:p>
            <a:pPr>
              <a:buNone/>
            </a:pPr>
            <a:r>
              <a:rPr lang="en-US" sz="2400" u="sng" dirty="0">
                <a:hlinkClick r:id="rId4"/>
              </a:rPr>
              <a:t>http://newgtlds.icann.org</a:t>
            </a:r>
            <a:r>
              <a:rPr lang="en-US" sz="2400" u="sng" dirty="0" smtClean="0">
                <a:hlinkClick r:id="rId4"/>
              </a:rPr>
              <a:t>/</a:t>
            </a:r>
            <a:endParaRPr lang="en-US" sz="2400" u="sng" dirty="0" smtClean="0"/>
          </a:p>
          <a:p>
            <a:pPr>
              <a:buNone/>
            </a:pPr>
            <a:endParaRPr lang="en-US" sz="2000" u="sng" dirty="0"/>
          </a:p>
          <a:p>
            <a:pPr>
              <a:buNone/>
            </a:pPr>
            <a:endParaRPr lang="en-US" sz="20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149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ctrTitle"/>
          </p:nvPr>
        </p:nvSpPr>
        <p:spPr bwMode="auto">
          <a:xfrm>
            <a:off x="685800" y="2800350"/>
            <a:ext cx="7772400" cy="1009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>
                <a:latin typeface="Trebuchet MS" pitchFamily="34" charset="0"/>
                <a:ea typeface="ＭＳ Ｐゴシック" pitchFamily="34" charset="-128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58078824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ctrTitle"/>
          </p:nvPr>
        </p:nvSpPr>
        <p:spPr bwMode="auto">
          <a:xfrm>
            <a:off x="2676525" y="2057400"/>
            <a:ext cx="6162675" cy="12414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>
                <a:latin typeface="Trebuchet MS" pitchFamily="34" charset="0"/>
                <a:ea typeface="ＭＳ Ｐゴシック" pitchFamily="34" charset="-128"/>
              </a:rPr>
              <a:t>Questions</a:t>
            </a:r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3953B8C3-4F93-412F-A5E5-E3452B88D49F}" type="slidenum">
              <a:rPr lang="en-US" sz="1800">
                <a:solidFill>
                  <a:srgbClr val="FFFFFF"/>
                </a:solidFill>
                <a:latin typeface="Calibri" pitchFamily="34" charset="0"/>
              </a:rPr>
              <a:pPr eaLnBrk="1" hangingPunct="1"/>
              <a:t>26</a:t>
            </a:fld>
            <a:endParaRPr lang="en-US" sz="1800">
              <a:solidFill>
                <a:srgbClr val="FFFFF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2973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Clarification 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Developing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Economies Support 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Program (DESP)</a:t>
            </a:r>
          </a:p>
          <a:p>
            <a:r>
              <a:rPr lang="en-GB" dirty="0" smtClean="0"/>
              <a:t>Support </a:t>
            </a:r>
            <a:r>
              <a:rPr lang="en-GB" dirty="0"/>
              <a:t>Application Review Panel (SARP</a:t>
            </a:r>
            <a:r>
              <a:rPr lang="en-GB" dirty="0" smtClean="0"/>
              <a:t>)</a:t>
            </a:r>
          </a:p>
          <a:p>
            <a:r>
              <a:rPr lang="en-GB" dirty="0" smtClean="0"/>
              <a:t>Support </a:t>
            </a:r>
            <a:r>
              <a:rPr lang="en-GB" dirty="0"/>
              <a:t>Eligibility Criteria</a:t>
            </a:r>
            <a:endParaRPr lang="en-US" dirty="0"/>
          </a:p>
          <a:p>
            <a:r>
              <a:rPr lang="en-GB" dirty="0"/>
              <a:t>Support Evaluation </a:t>
            </a:r>
            <a:r>
              <a:rPr lang="en-GB" dirty="0" smtClean="0"/>
              <a:t>Process</a:t>
            </a:r>
          </a:p>
          <a:p>
            <a:r>
              <a:rPr lang="en-GB" dirty="0">
                <a:solidFill>
                  <a:srgbClr val="C00000"/>
                </a:solidFill>
              </a:rPr>
              <a:t>Support Candidate (SC) </a:t>
            </a:r>
          </a:p>
          <a:p>
            <a:r>
              <a:rPr lang="en-GB" dirty="0" smtClean="0">
                <a:solidFill>
                  <a:srgbClr val="C00000"/>
                </a:solidFill>
              </a:rPr>
              <a:t>Support-Approved </a:t>
            </a:r>
            <a:r>
              <a:rPr lang="en-GB" dirty="0">
                <a:solidFill>
                  <a:srgbClr val="C00000"/>
                </a:solidFill>
              </a:rPr>
              <a:t>Candidate (SAC</a:t>
            </a:r>
            <a:r>
              <a:rPr lang="en-GB" dirty="0" smtClean="0">
                <a:solidFill>
                  <a:srgbClr val="C00000"/>
                </a:solidFill>
              </a:rPr>
              <a:t>)</a:t>
            </a:r>
          </a:p>
          <a:p>
            <a:r>
              <a:rPr lang="en-GB" dirty="0">
                <a:solidFill>
                  <a:srgbClr val="C00000"/>
                </a:solidFill>
              </a:rPr>
              <a:t>Support Recipient</a:t>
            </a:r>
            <a:endParaRPr lang="en-US" dirty="0">
              <a:solidFill>
                <a:srgbClr val="C00000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35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</a:t>
            </a:r>
            <a:r>
              <a:rPr lang="en-US" dirty="0" smtClean="0"/>
              <a:t>Provide New Applicant Support?</a:t>
            </a:r>
            <a:br>
              <a:rPr lang="en-US" dirty="0" smtClean="0"/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</a:rPr>
              <a:t>Highlights</a:t>
            </a:r>
            <a:endParaRPr lang="en-US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June 2008 </a:t>
            </a:r>
            <a:r>
              <a:rPr lang="en-US" sz="2400" dirty="0" smtClean="0"/>
              <a:t>- New </a:t>
            </a:r>
            <a:r>
              <a:rPr lang="en-US" sz="2400" dirty="0" err="1"/>
              <a:t>gTLD</a:t>
            </a:r>
            <a:r>
              <a:rPr lang="en-US" sz="2400" dirty="0"/>
              <a:t> Policy IG-N:   </a:t>
            </a:r>
            <a:endParaRPr lang="en-US" sz="2400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i="1" dirty="0" smtClean="0"/>
              <a:t>“</a:t>
            </a:r>
            <a:r>
              <a:rPr lang="en-US" sz="2400" i="1" dirty="0"/>
              <a:t>ICANN may put in place a fee reduction scheme </a:t>
            </a:r>
            <a:endParaRPr lang="en-US" sz="2400" i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i="1" dirty="0" smtClean="0"/>
              <a:t>for </a:t>
            </a:r>
            <a:r>
              <a:rPr lang="en-US" sz="2400" i="1" dirty="0" err="1"/>
              <a:t>gTLD</a:t>
            </a:r>
            <a:r>
              <a:rPr lang="en-US" sz="2400" i="1" dirty="0"/>
              <a:t> applicants from economies </a:t>
            </a:r>
            <a:endParaRPr lang="en-US" sz="2400" i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i="1" dirty="0" smtClean="0"/>
              <a:t>classified </a:t>
            </a:r>
            <a:r>
              <a:rPr lang="en-US" sz="2400" i="1" dirty="0"/>
              <a:t>by the UN as least developed</a:t>
            </a:r>
            <a:r>
              <a:rPr lang="en-US" sz="2400" i="1" dirty="0" smtClean="0"/>
              <a:t>.”</a:t>
            </a:r>
          </a:p>
          <a:p>
            <a:pPr marL="0" indent="0" algn="ctr">
              <a:buNone/>
            </a:pPr>
            <a:endParaRPr lang="en-US" sz="2400" i="1" dirty="0"/>
          </a:p>
          <a:p>
            <a:r>
              <a:rPr lang="en-US" sz="2400" b="1" dirty="0" smtClean="0"/>
              <a:t>March 2010 </a:t>
            </a:r>
            <a:r>
              <a:rPr lang="en-US" sz="2400" dirty="0" smtClean="0"/>
              <a:t>- Nairobi Board Resolution # 20: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i="1" dirty="0" smtClean="0"/>
              <a:t>“to develop a sustainable approach to providing  support to applicants requiring assistance in applying for and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i="1" dirty="0" smtClean="0"/>
              <a:t>operating new </a:t>
            </a:r>
            <a:r>
              <a:rPr lang="en-US" sz="2400" i="1" dirty="0" err="1" smtClean="0"/>
              <a:t>gTLDs</a:t>
            </a:r>
            <a:r>
              <a:rPr lang="en-US" sz="2400" i="1" dirty="0" smtClean="0"/>
              <a:t>”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2400" i="1" dirty="0" smtClean="0"/>
          </a:p>
          <a:p>
            <a:r>
              <a:rPr lang="en-US" sz="2400" b="1" dirty="0" smtClean="0"/>
              <a:t>February 2011 on </a:t>
            </a:r>
            <a:r>
              <a:rPr lang="en-US" sz="2400" dirty="0" smtClean="0"/>
              <a:t>- GAC support on fee reduction (scorecard)</a:t>
            </a:r>
          </a:p>
          <a:p>
            <a:pPr marL="0" indent="0">
              <a:buNone/>
            </a:pPr>
            <a:endParaRPr lang="en-US" sz="2400" dirty="0" smtClean="0"/>
          </a:p>
          <a:p>
            <a:endParaRPr lang="en-US" sz="2400" i="1" dirty="0" smtClean="0"/>
          </a:p>
          <a:p>
            <a:pPr marL="0" indent="0" algn="ctr">
              <a:spcBef>
                <a:spcPts val="0"/>
              </a:spcBef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4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JAS WG Activities Timeline </a:t>
            </a:r>
            <a:r>
              <a:rPr lang="en-US" i="1" dirty="0" smtClean="0"/>
              <a:t>2010</a:t>
            </a:r>
          </a:p>
        </p:txBody>
      </p:sp>
      <p:sp>
        <p:nvSpPr>
          <p:cNvPr id="3" name="Right Arrow 2"/>
          <p:cNvSpPr/>
          <p:nvPr/>
        </p:nvSpPr>
        <p:spPr>
          <a:xfrm>
            <a:off x="152400" y="2733675"/>
            <a:ext cx="8991600" cy="1600200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alpha val="32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5364" name="Picture 3" descr="timeline-mark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281" y="2679700"/>
            <a:ext cx="1952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1742461"/>
            <a:ext cx="9290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u="sng" dirty="0">
                <a:solidFill>
                  <a:schemeClr val="accent6">
                    <a:lumMod val="75000"/>
                  </a:schemeClr>
                </a:solidFill>
                <a:latin typeface="+mn-lt"/>
                <a:cs typeface="Trebuchet MS"/>
              </a:rPr>
              <a:t>Mar 13</a:t>
            </a: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Trebuchet MS"/>
              </a:rPr>
              <a:t> 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  <a:latin typeface="+mn-lt"/>
                <a:cs typeface="Trebuchet MS"/>
              </a:rPr>
              <a:t>Board Resolution #20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0623" y="1942200"/>
            <a:ext cx="16764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u="sng" dirty="0">
                <a:solidFill>
                  <a:schemeClr val="accent3">
                    <a:lumMod val="75000"/>
                  </a:schemeClr>
                </a:solidFill>
                <a:latin typeface="+mn-lt"/>
                <a:cs typeface="Trebuchet MS"/>
              </a:rPr>
              <a:t>Apr 1</a:t>
            </a:r>
            <a:r>
              <a:rPr lang="en-US" sz="1400" b="1" dirty="0">
                <a:solidFill>
                  <a:schemeClr val="accent3">
                    <a:lumMod val="75000"/>
                  </a:schemeClr>
                </a:solidFill>
                <a:latin typeface="+mn-lt"/>
                <a:cs typeface="Trebuchet MS"/>
              </a:rPr>
              <a:t>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  <a:latin typeface="+mn-lt"/>
                <a:cs typeface="Trebuchet MS"/>
              </a:rPr>
              <a:t>GNSO &amp; ALAC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  <a:latin typeface="+mn-lt"/>
                <a:cs typeface="Trebuchet MS"/>
              </a:rPr>
              <a:t>Motion to create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  <a:latin typeface="+mn-lt"/>
                <a:cs typeface="Trebuchet MS"/>
              </a:rPr>
              <a:t>Joint SO/AC WG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55977" y="1527016"/>
            <a:ext cx="99954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u="sng" dirty="0">
                <a:solidFill>
                  <a:schemeClr val="accent6">
                    <a:lumMod val="75000"/>
                  </a:schemeClr>
                </a:solidFill>
                <a:latin typeface="+mn-lt"/>
                <a:cs typeface="Trebuchet MS"/>
              </a:rPr>
              <a:t>Sept 25</a:t>
            </a: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Trebuchet MS"/>
              </a:rPr>
              <a:t> 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  <a:latin typeface="+mn-lt"/>
                <a:cs typeface="Trebuchet MS"/>
              </a:rPr>
              <a:t>Board Resolution #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  <a:latin typeface="+mn-lt"/>
                <a:cs typeface="Trebuchet MS"/>
              </a:rPr>
              <a:t>2.2 – </a:t>
            </a:r>
            <a:r>
              <a:rPr lang="en-US" sz="1400" u="sng" dirty="0" smtClean="0">
                <a:solidFill>
                  <a:schemeClr val="accent6">
                    <a:lumMod val="75000"/>
                  </a:schemeClr>
                </a:solidFill>
                <a:latin typeface="+mn-lt"/>
                <a:cs typeface="Trebuchet MS"/>
              </a:rPr>
              <a:t>no fee reduction</a:t>
            </a:r>
            <a:endParaRPr lang="en-US" sz="1400" u="sng" dirty="0">
              <a:solidFill>
                <a:schemeClr val="accent6">
                  <a:lumMod val="75000"/>
                </a:schemeClr>
              </a:solidFill>
              <a:latin typeface="+mn-lt"/>
              <a:cs typeface="Trebuchet M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74461" y="1742462"/>
            <a:ext cx="97155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u="sng" dirty="0">
                <a:solidFill>
                  <a:schemeClr val="accent6">
                    <a:lumMod val="75000"/>
                  </a:schemeClr>
                </a:solidFill>
                <a:latin typeface="+mn-lt"/>
                <a:cs typeface="Trebuchet MS"/>
              </a:rPr>
              <a:t>Oct 28</a:t>
            </a: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  <a:latin typeface="+mn-lt"/>
                <a:cs typeface="Trebuchet MS"/>
              </a:rPr>
              <a:t> </a:t>
            </a:r>
            <a:r>
              <a:rPr lang="en-US" sz="1400" dirty="0">
                <a:solidFill>
                  <a:schemeClr val="accent6">
                    <a:lumMod val="75000"/>
                  </a:schemeClr>
                </a:solidFill>
                <a:latin typeface="+mn-lt"/>
                <a:cs typeface="Trebuchet MS"/>
              </a:rPr>
              <a:t>Board Resolution #12</a:t>
            </a:r>
          </a:p>
        </p:txBody>
      </p:sp>
      <p:pic>
        <p:nvPicPr>
          <p:cNvPr id="15370" name="Picture 10" descr="timeline-mark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72137" y="2733675"/>
            <a:ext cx="1952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1" name="Picture 11" descr="timeline-mark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31768" y="2733675"/>
            <a:ext cx="1952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timeline-mark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08893" y="3799900"/>
            <a:ext cx="228600" cy="715299"/>
          </a:xfrm>
          <a:prstGeom prst="rect">
            <a:avLst/>
          </a:prstGeom>
          <a:scene3d>
            <a:camera prst="orthographicFront">
              <a:rot lat="0" lon="0" rev="10800000"/>
            </a:camera>
            <a:lightRig rig="threePt" dir="t"/>
          </a:scene3d>
        </p:spPr>
      </p:pic>
      <p:sp>
        <p:nvSpPr>
          <p:cNvPr id="14" name="TextBox 13"/>
          <p:cNvSpPr txBox="1"/>
          <p:nvPr/>
        </p:nvSpPr>
        <p:spPr>
          <a:xfrm>
            <a:off x="990600" y="4515199"/>
            <a:ext cx="1219200" cy="7381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u="sng" dirty="0">
                <a:solidFill>
                  <a:schemeClr val="accent1">
                    <a:lumMod val="75000"/>
                  </a:schemeClr>
                </a:solidFill>
                <a:latin typeface="+mn-lt"/>
                <a:cs typeface="Trebuchet MS"/>
              </a:rPr>
              <a:t>Apr 29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Trebuchet MS"/>
              </a:rPr>
              <a:t> 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+mn-lt"/>
                <a:cs typeface="Trebuchet MS"/>
              </a:rPr>
              <a:t>Joint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+mn-lt"/>
                <a:cs typeface="Trebuchet MS"/>
              </a:rPr>
              <a:t>SO/AC WG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+mn-lt"/>
                <a:cs typeface="Trebuchet MS"/>
              </a:rPr>
              <a:t>formed</a:t>
            </a:r>
          </a:p>
        </p:txBody>
      </p:sp>
      <p:sp>
        <p:nvSpPr>
          <p:cNvPr id="15374" name="TextBox 14"/>
          <p:cNvSpPr txBox="1">
            <a:spLocks noChangeArrowheads="1"/>
          </p:cNvSpPr>
          <p:nvPr/>
        </p:nvSpPr>
        <p:spPr bwMode="auto">
          <a:xfrm>
            <a:off x="2142775" y="4495800"/>
            <a:ext cx="17526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 u="sng" dirty="0">
                <a:solidFill>
                  <a:srgbClr val="C00000"/>
                </a:solidFill>
                <a:latin typeface="Calibri" charset="0"/>
              </a:rPr>
              <a:t>Jun 14</a:t>
            </a:r>
            <a:r>
              <a:rPr lang="en-US" sz="1400" b="1" dirty="0">
                <a:solidFill>
                  <a:srgbClr val="C00000"/>
                </a:solidFill>
                <a:latin typeface="Calibri" charset="0"/>
              </a:rPr>
              <a:t> </a:t>
            </a:r>
            <a:r>
              <a:rPr lang="en-US" sz="1400" dirty="0">
                <a:solidFill>
                  <a:srgbClr val="C00000"/>
                </a:solidFill>
                <a:latin typeface="Calibri" charset="0"/>
              </a:rPr>
              <a:t>blog </a:t>
            </a:r>
          </a:p>
          <a:p>
            <a:r>
              <a:rPr lang="en-US" sz="1400" i="1" dirty="0">
                <a:solidFill>
                  <a:srgbClr val="C00000"/>
                </a:solidFill>
                <a:latin typeface="Calibri" charset="0"/>
              </a:rPr>
              <a:t>“Call for Input: Support for </a:t>
            </a:r>
            <a:endParaRPr lang="en-US" sz="1400" i="1" dirty="0" smtClean="0">
              <a:solidFill>
                <a:srgbClr val="C00000"/>
              </a:solidFill>
              <a:latin typeface="Calibri" charset="0"/>
            </a:endParaRPr>
          </a:p>
          <a:p>
            <a:r>
              <a:rPr lang="en-US" sz="1400" i="1" dirty="0" smtClean="0">
                <a:solidFill>
                  <a:srgbClr val="C00000"/>
                </a:solidFill>
                <a:latin typeface="Calibri" charset="0"/>
              </a:rPr>
              <a:t>New </a:t>
            </a:r>
            <a:r>
              <a:rPr lang="en-US" sz="1400" i="1" dirty="0" err="1">
                <a:solidFill>
                  <a:srgbClr val="C00000"/>
                </a:solidFill>
                <a:latin typeface="Calibri" charset="0"/>
              </a:rPr>
              <a:t>gTLD</a:t>
            </a:r>
            <a:r>
              <a:rPr lang="en-US" sz="1400" i="1" dirty="0">
                <a:solidFill>
                  <a:srgbClr val="C00000"/>
                </a:solidFill>
                <a:latin typeface="Calibri" charset="0"/>
              </a:rPr>
              <a:t> Applicants</a:t>
            </a:r>
            <a:r>
              <a:rPr lang="en-US" sz="1400" dirty="0">
                <a:solidFill>
                  <a:srgbClr val="C00000"/>
                </a:solidFill>
                <a:latin typeface="Calibri" charset="0"/>
              </a:rPr>
              <a:t>”</a:t>
            </a:r>
            <a:endParaRPr lang="en-US" sz="1400" b="1" dirty="0">
              <a:solidFill>
                <a:srgbClr val="C00000"/>
              </a:solidFill>
              <a:latin typeface="Calibri" charset="0"/>
            </a:endParaRPr>
          </a:p>
        </p:txBody>
      </p:sp>
      <p:pic>
        <p:nvPicPr>
          <p:cNvPr id="16" name="Picture 15" descr="timeline-mark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62723" y="3884243"/>
            <a:ext cx="228600" cy="715299"/>
          </a:xfrm>
          <a:prstGeom prst="rect">
            <a:avLst/>
          </a:prstGeom>
          <a:scene3d>
            <a:camera prst="orthographicFront">
              <a:rot lat="0" lon="0" rev="10800000"/>
            </a:camera>
            <a:lightRig rig="threePt" dir="t"/>
          </a:scene3d>
        </p:spPr>
      </p:pic>
      <p:pic>
        <p:nvPicPr>
          <p:cNvPr id="17" name="Picture 16" descr="timeline-mark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19780" y="3780501"/>
            <a:ext cx="228600" cy="715299"/>
          </a:xfrm>
          <a:prstGeom prst="rect">
            <a:avLst/>
          </a:prstGeom>
          <a:scene3d>
            <a:camera prst="orthographicFront">
              <a:rot lat="0" lon="0" rev="10800000"/>
            </a:camera>
            <a:lightRig rig="threePt" dir="t"/>
          </a:scene3d>
        </p:spPr>
      </p:pic>
      <p:sp>
        <p:nvSpPr>
          <p:cNvPr id="15377" name="TextBox 17"/>
          <p:cNvSpPr txBox="1">
            <a:spLocks noChangeArrowheads="1"/>
          </p:cNvSpPr>
          <p:nvPr/>
        </p:nvSpPr>
        <p:spPr bwMode="auto">
          <a:xfrm>
            <a:off x="3361975" y="4465725"/>
            <a:ext cx="1181099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u="sng" dirty="0">
                <a:solidFill>
                  <a:srgbClr val="C00000"/>
                </a:solidFill>
                <a:latin typeface="Calibri" charset="0"/>
              </a:rPr>
              <a:t>Jun 16 - Aug 23 </a:t>
            </a:r>
            <a:r>
              <a:rPr lang="en-US" sz="1400" dirty="0">
                <a:solidFill>
                  <a:srgbClr val="C00000"/>
                </a:solidFill>
                <a:latin typeface="Calibri" charset="0"/>
              </a:rPr>
              <a:t>posted </a:t>
            </a:r>
            <a:r>
              <a:rPr lang="en-US" sz="1400" i="1" dirty="0">
                <a:solidFill>
                  <a:srgbClr val="C00000"/>
                </a:solidFill>
                <a:latin typeface="Calibri" charset="0"/>
              </a:rPr>
              <a:t>“Support Snapshot” for </a:t>
            </a:r>
            <a:endParaRPr lang="en-US" sz="1400" i="1" dirty="0" smtClean="0">
              <a:solidFill>
                <a:srgbClr val="C00000"/>
              </a:solidFill>
              <a:latin typeface="Calibri" charset="0"/>
            </a:endParaRPr>
          </a:p>
          <a:p>
            <a:r>
              <a:rPr lang="en-US" sz="1400" i="1" dirty="0" smtClean="0">
                <a:solidFill>
                  <a:srgbClr val="C00000"/>
                </a:solidFill>
                <a:latin typeface="Calibri" charset="0"/>
              </a:rPr>
              <a:t>Public </a:t>
            </a:r>
            <a:r>
              <a:rPr lang="en-US" sz="1400" i="1" dirty="0">
                <a:solidFill>
                  <a:srgbClr val="C00000"/>
                </a:solidFill>
                <a:latin typeface="Calibri" charset="0"/>
              </a:rPr>
              <a:t>Comment</a:t>
            </a:r>
            <a:endParaRPr lang="en-US" sz="1400" dirty="0">
              <a:solidFill>
                <a:srgbClr val="C00000"/>
              </a:solidFill>
              <a:latin typeface="Calibri" charset="0"/>
            </a:endParaRPr>
          </a:p>
        </p:txBody>
      </p:sp>
      <p:pic>
        <p:nvPicPr>
          <p:cNvPr id="20" name="Picture 19" descr="timeline-mark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66775" y="3780500"/>
            <a:ext cx="228600" cy="715299"/>
          </a:xfrm>
          <a:prstGeom prst="rect">
            <a:avLst/>
          </a:prstGeom>
          <a:scene3d>
            <a:camera prst="orthographicFront">
              <a:rot lat="0" lon="0" rev="10800000"/>
            </a:camera>
            <a:lightRig rig="threePt" dir="t"/>
          </a:scene3d>
        </p:spPr>
      </p:pic>
      <p:sp>
        <p:nvSpPr>
          <p:cNvPr id="15379" name="TextBox 20"/>
          <p:cNvSpPr txBox="1">
            <a:spLocks noChangeArrowheads="1"/>
          </p:cNvSpPr>
          <p:nvPr/>
        </p:nvSpPr>
        <p:spPr bwMode="auto">
          <a:xfrm>
            <a:off x="3692144" y="1295400"/>
            <a:ext cx="16764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 u="sng" dirty="0">
                <a:solidFill>
                  <a:srgbClr val="0D0D0D"/>
                </a:solidFill>
                <a:latin typeface="Calibri" charset="0"/>
              </a:rPr>
              <a:t>Jun 23</a:t>
            </a:r>
            <a:r>
              <a:rPr lang="en-US" sz="1400" b="1" dirty="0">
                <a:solidFill>
                  <a:srgbClr val="0D0D0D"/>
                </a:solidFill>
                <a:latin typeface="Calibri" charset="0"/>
              </a:rPr>
              <a:t> </a:t>
            </a:r>
            <a:r>
              <a:rPr lang="en-US" sz="1400" dirty="0">
                <a:solidFill>
                  <a:srgbClr val="0D0D0D"/>
                </a:solidFill>
                <a:latin typeface="Calibri" charset="0"/>
              </a:rPr>
              <a:t>- ICANN Brussels Meeting </a:t>
            </a:r>
            <a:r>
              <a:rPr lang="en-US" sz="1400" i="1" dirty="0">
                <a:solidFill>
                  <a:srgbClr val="0D0D0D"/>
                </a:solidFill>
                <a:latin typeface="Calibri" charset="0"/>
              </a:rPr>
              <a:t>“</a:t>
            </a:r>
            <a:r>
              <a:rPr lang="en-GB" sz="1400" i="1" dirty="0">
                <a:solidFill>
                  <a:srgbClr val="0D0D0D"/>
                </a:solidFill>
                <a:latin typeface="Calibri" charset="0"/>
              </a:rPr>
              <a:t>Reducing Barriers to New </a:t>
            </a:r>
            <a:r>
              <a:rPr lang="en-GB" sz="1400" i="1" dirty="0" err="1">
                <a:solidFill>
                  <a:srgbClr val="0D0D0D"/>
                </a:solidFill>
                <a:latin typeface="Calibri" charset="0"/>
              </a:rPr>
              <a:t>gTLD</a:t>
            </a:r>
            <a:r>
              <a:rPr lang="en-GB" sz="1400" i="1" dirty="0">
                <a:solidFill>
                  <a:srgbClr val="0D0D0D"/>
                </a:solidFill>
                <a:latin typeface="Calibri" charset="0"/>
              </a:rPr>
              <a:t> Creation in Developing Regions”</a:t>
            </a:r>
            <a:endParaRPr lang="en-US" sz="1400" dirty="0">
              <a:solidFill>
                <a:srgbClr val="0D0D0D"/>
              </a:solidFill>
              <a:latin typeface="Calibri" charset="0"/>
            </a:endParaRPr>
          </a:p>
        </p:txBody>
      </p:sp>
      <p:pic>
        <p:nvPicPr>
          <p:cNvPr id="22" name="Picture 21" descr="timeline-mark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91100" y="3785889"/>
            <a:ext cx="228600" cy="715299"/>
          </a:xfrm>
          <a:prstGeom prst="rect">
            <a:avLst/>
          </a:prstGeom>
          <a:scene3d>
            <a:camera prst="orthographicFront">
              <a:rot lat="0" lon="0" rev="10800000"/>
            </a:camera>
            <a:lightRig rig="threePt" dir="t"/>
          </a:scene3d>
        </p:spPr>
      </p:pic>
      <p:pic>
        <p:nvPicPr>
          <p:cNvPr id="15381" name="Picture 22" descr="timeline-mark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3880" y="2733675"/>
            <a:ext cx="1952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82" name="TextBox 23"/>
          <p:cNvSpPr txBox="1">
            <a:spLocks noChangeArrowheads="1"/>
          </p:cNvSpPr>
          <p:nvPr/>
        </p:nvSpPr>
        <p:spPr bwMode="auto">
          <a:xfrm>
            <a:off x="4724400" y="4583017"/>
            <a:ext cx="1524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 u="sng" dirty="0">
                <a:solidFill>
                  <a:srgbClr val="C00000"/>
                </a:solidFill>
                <a:latin typeface="Calibri" charset="0"/>
              </a:rPr>
              <a:t>Sep 18 </a:t>
            </a:r>
            <a:r>
              <a:rPr lang="en-US" sz="1400" dirty="0">
                <a:solidFill>
                  <a:srgbClr val="C00000"/>
                </a:solidFill>
                <a:latin typeface="Calibri" charset="0"/>
              </a:rPr>
              <a:t>- Excerpt Prepared for Special Meeting of ICANN Board </a:t>
            </a:r>
          </a:p>
        </p:txBody>
      </p:sp>
      <p:sp>
        <p:nvSpPr>
          <p:cNvPr id="15383" name="TextBox 24"/>
          <p:cNvSpPr txBox="1">
            <a:spLocks noChangeArrowheads="1"/>
          </p:cNvSpPr>
          <p:nvPr/>
        </p:nvSpPr>
        <p:spPr bwMode="auto">
          <a:xfrm>
            <a:off x="6507811" y="4465725"/>
            <a:ext cx="16764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u="sng" dirty="0">
                <a:solidFill>
                  <a:srgbClr val="C00000"/>
                </a:solidFill>
                <a:latin typeface="Calibri" charset="0"/>
              </a:rPr>
              <a:t>Nov 11 </a:t>
            </a:r>
            <a:r>
              <a:rPr lang="en-US" sz="1400" dirty="0">
                <a:solidFill>
                  <a:srgbClr val="C00000"/>
                </a:solidFill>
                <a:latin typeface="Calibri" charset="0"/>
              </a:rPr>
              <a:t>– Publications: </a:t>
            </a:r>
          </a:p>
          <a:p>
            <a:pPr>
              <a:buFontTx/>
              <a:buAutoNum type="arabicPeriod"/>
            </a:pPr>
            <a:r>
              <a:rPr lang="en-US" sz="1400" dirty="0">
                <a:solidFill>
                  <a:srgbClr val="C00000"/>
                </a:solidFill>
                <a:latin typeface="Calibri" charset="0"/>
              </a:rPr>
              <a:t>Milestone </a:t>
            </a:r>
            <a:r>
              <a:rPr lang="en-US" sz="1400" dirty="0" smtClean="0">
                <a:solidFill>
                  <a:srgbClr val="C00000"/>
                </a:solidFill>
                <a:latin typeface="Calibri" charset="0"/>
              </a:rPr>
              <a:t>Report,    Addenda; Summary </a:t>
            </a:r>
            <a:r>
              <a:rPr lang="en-US" sz="1400" dirty="0">
                <a:solidFill>
                  <a:srgbClr val="C00000"/>
                </a:solidFill>
                <a:latin typeface="Calibri" charset="0"/>
              </a:rPr>
              <a:t>&amp; Analysis</a:t>
            </a:r>
          </a:p>
          <a:p>
            <a:r>
              <a:rPr lang="en-US" sz="1400" b="1" dirty="0" smtClean="0">
                <a:solidFill>
                  <a:srgbClr val="4F6228"/>
                </a:solidFill>
                <a:latin typeface="Calibri" charset="0"/>
              </a:rPr>
              <a:t>Request </a:t>
            </a:r>
            <a:r>
              <a:rPr lang="en-US" sz="1400" b="1" dirty="0">
                <a:solidFill>
                  <a:srgbClr val="4F6228"/>
                </a:solidFill>
                <a:latin typeface="Calibri" charset="0"/>
              </a:rPr>
              <a:t>for Charter Extension!</a:t>
            </a:r>
          </a:p>
          <a:p>
            <a:endParaRPr lang="en-US" sz="1400" dirty="0">
              <a:solidFill>
                <a:srgbClr val="C00000"/>
              </a:solidFill>
              <a:latin typeface="Calibri" charset="0"/>
            </a:endParaRPr>
          </a:p>
        </p:txBody>
      </p:sp>
      <p:sp>
        <p:nvSpPr>
          <p:cNvPr id="15384" name="TextBox 25"/>
          <p:cNvSpPr txBox="1">
            <a:spLocks noChangeArrowheads="1"/>
          </p:cNvSpPr>
          <p:nvPr/>
        </p:nvSpPr>
        <p:spPr bwMode="auto">
          <a:xfrm>
            <a:off x="1752600" y="3352800"/>
            <a:ext cx="6324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i="1">
                <a:latin typeface="Calibri" charset="0"/>
              </a:rPr>
              <a:t>On going bi-weekly conference calls….</a:t>
            </a:r>
          </a:p>
        </p:txBody>
      </p:sp>
      <p:pic>
        <p:nvPicPr>
          <p:cNvPr id="25" name="Picture 24" descr="timeline-mark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6944" y="3810000"/>
            <a:ext cx="228600" cy="715299"/>
          </a:xfrm>
          <a:prstGeom prst="rect">
            <a:avLst/>
          </a:prstGeom>
          <a:scene3d>
            <a:camera prst="orthographicFront">
              <a:rot lat="0" lon="0" rev="10800000"/>
            </a:camera>
            <a:lightRig rig="threePt" dir="t"/>
          </a:scene3d>
        </p:spPr>
      </p:pic>
      <p:sp>
        <p:nvSpPr>
          <p:cNvPr id="26" name="TextBox 25"/>
          <p:cNvSpPr txBox="1"/>
          <p:nvPr/>
        </p:nvSpPr>
        <p:spPr>
          <a:xfrm>
            <a:off x="-38100" y="4572000"/>
            <a:ext cx="1447800" cy="7386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u="sng" dirty="0" smtClean="0">
                <a:solidFill>
                  <a:schemeClr val="accent6">
                    <a:lumMod val="75000"/>
                  </a:schemeClr>
                </a:solidFill>
                <a:latin typeface="+mn-lt"/>
                <a:cs typeface="Trebuchet MS"/>
              </a:rPr>
              <a:t>Mar 10</a:t>
            </a:r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  <a:latin typeface="+mn-lt"/>
                <a:cs typeface="Trebuchet MS"/>
              </a:rPr>
              <a:t> 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  <a:latin typeface="+mn-lt"/>
                <a:cs typeface="Trebuchet MS"/>
              </a:rPr>
              <a:t>GAC Letter to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  <a:latin typeface="+mn-lt"/>
                <a:cs typeface="Trebuchet MS"/>
              </a:rPr>
              <a:t>ICANN</a:t>
            </a:r>
            <a:endParaRPr lang="en-US" sz="1400" dirty="0">
              <a:solidFill>
                <a:schemeClr val="accent6">
                  <a:lumMod val="75000"/>
                </a:schemeClr>
              </a:solidFill>
              <a:latin typeface="+mn-lt"/>
              <a:cs typeface="Trebuchet M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9622" y="2679700"/>
            <a:ext cx="19526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087" y="2733675"/>
            <a:ext cx="2016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TextBox 20"/>
          <p:cNvSpPr txBox="1">
            <a:spLocks noChangeArrowheads="1"/>
          </p:cNvSpPr>
          <p:nvPr/>
        </p:nvSpPr>
        <p:spPr bwMode="auto">
          <a:xfrm>
            <a:off x="7383652" y="1250050"/>
            <a:ext cx="1676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 u="sng" dirty="0" smtClean="0">
                <a:solidFill>
                  <a:srgbClr val="0D0D0D"/>
                </a:solidFill>
                <a:latin typeface="Calibri" charset="0"/>
              </a:rPr>
              <a:t>Dec 9 </a:t>
            </a:r>
            <a:r>
              <a:rPr lang="en-US" sz="1400" dirty="0" smtClean="0">
                <a:solidFill>
                  <a:srgbClr val="0D0D0D"/>
                </a:solidFill>
                <a:latin typeface="Calibri" charset="0"/>
              </a:rPr>
              <a:t>- </a:t>
            </a:r>
            <a:r>
              <a:rPr lang="en-US" sz="1400" dirty="0">
                <a:solidFill>
                  <a:srgbClr val="0D0D0D"/>
                </a:solidFill>
                <a:latin typeface="Calibri" charset="0"/>
              </a:rPr>
              <a:t>ICANN </a:t>
            </a:r>
            <a:r>
              <a:rPr lang="en-US" sz="1400" dirty="0" smtClean="0">
                <a:solidFill>
                  <a:srgbClr val="0D0D0D"/>
                </a:solidFill>
                <a:latin typeface="Calibri" charset="0"/>
              </a:rPr>
              <a:t>Cartagena Meeting </a:t>
            </a:r>
            <a:r>
              <a:rPr lang="en-US" sz="1400" i="1" dirty="0" smtClean="0">
                <a:solidFill>
                  <a:srgbClr val="0D0D0D"/>
                </a:solidFill>
                <a:latin typeface="Calibri" charset="0"/>
              </a:rPr>
              <a:t>“</a:t>
            </a:r>
            <a:r>
              <a:rPr lang="en-GB" sz="1400" i="1" dirty="0" smtClean="0">
                <a:solidFill>
                  <a:srgbClr val="0D0D0D"/>
                </a:solidFill>
                <a:latin typeface="Calibri" charset="0"/>
              </a:rPr>
              <a:t>Assisting Applicants from Developing Economies”</a:t>
            </a:r>
            <a:endParaRPr lang="en-US" sz="1400" dirty="0">
              <a:solidFill>
                <a:srgbClr val="0D0D0D"/>
              </a:solidFill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731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JAS WG Activities Timeline </a:t>
            </a:r>
            <a:r>
              <a:rPr lang="en-US" i="1" dirty="0" smtClean="0"/>
              <a:t>2011</a:t>
            </a:r>
          </a:p>
        </p:txBody>
      </p:sp>
      <p:sp>
        <p:nvSpPr>
          <p:cNvPr id="3" name="Right Arrow 2"/>
          <p:cNvSpPr/>
          <p:nvPr/>
        </p:nvSpPr>
        <p:spPr>
          <a:xfrm>
            <a:off x="152400" y="2733675"/>
            <a:ext cx="8991600" cy="1600200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alpha val="32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5364" name="Picture 3" descr="timeline-mark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667000"/>
            <a:ext cx="1952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Picture 10" descr="timeline-mark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50523" y="2679662"/>
            <a:ext cx="1952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 descr="timeline-mark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9424" y="3690938"/>
            <a:ext cx="228600" cy="715299"/>
          </a:xfrm>
          <a:prstGeom prst="rect">
            <a:avLst/>
          </a:prstGeom>
          <a:scene3d>
            <a:camera prst="orthographicFront">
              <a:rot lat="0" lon="0" rev="10800000"/>
            </a:camera>
            <a:lightRig rig="threePt" dir="t"/>
          </a:scene3d>
        </p:spPr>
      </p:pic>
      <p:pic>
        <p:nvPicPr>
          <p:cNvPr id="20" name="Picture 19" descr="timeline-mark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62429" y="3690938"/>
            <a:ext cx="228600" cy="715299"/>
          </a:xfrm>
          <a:prstGeom prst="rect">
            <a:avLst/>
          </a:prstGeom>
          <a:scene3d>
            <a:camera prst="orthographicFront">
              <a:rot lat="0" lon="0" rev="10800000"/>
            </a:camera>
            <a:lightRig rig="threePt" dir="t"/>
          </a:scene3d>
        </p:spPr>
      </p:pic>
      <p:pic>
        <p:nvPicPr>
          <p:cNvPr id="22" name="Picture 21" descr="timeline-mark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10740" y="3690938"/>
            <a:ext cx="228600" cy="715299"/>
          </a:xfrm>
          <a:prstGeom prst="rect">
            <a:avLst/>
          </a:prstGeom>
          <a:scene3d>
            <a:camera prst="orthographicFront">
              <a:rot lat="0" lon="0" rev="10800000"/>
            </a:camera>
            <a:lightRig rig="threePt" dir="t"/>
          </a:scene3d>
        </p:spPr>
      </p:pic>
      <p:pic>
        <p:nvPicPr>
          <p:cNvPr id="15381" name="Picture 22" descr="timeline-mark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6388" y="2653350"/>
            <a:ext cx="1952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84" name="TextBox 25"/>
          <p:cNvSpPr txBox="1">
            <a:spLocks noChangeArrowheads="1"/>
          </p:cNvSpPr>
          <p:nvPr/>
        </p:nvSpPr>
        <p:spPr bwMode="auto">
          <a:xfrm>
            <a:off x="1752600" y="3352800"/>
            <a:ext cx="6324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i="1">
                <a:latin typeface="Calibri" charset="0"/>
              </a:rPr>
              <a:t>On going bi-weekly conference calls….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259" y="1483799"/>
            <a:ext cx="1100129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u="sng" dirty="0" smtClean="0">
                <a:solidFill>
                  <a:schemeClr val="accent3">
                    <a:lumMod val="75000"/>
                  </a:schemeClr>
                </a:solidFill>
                <a:latin typeface="+mn-lt"/>
                <a:cs typeface="Trebuchet MS"/>
              </a:rPr>
              <a:t>Dec – Feb </a:t>
            </a:r>
            <a:r>
              <a:rPr lang="en-US" sz="1400" dirty="0" smtClean="0">
                <a:solidFill>
                  <a:schemeClr val="accent3">
                    <a:lumMod val="75000"/>
                  </a:schemeClr>
                </a:solidFill>
                <a:latin typeface="+mn-lt"/>
                <a:cs typeface="Trebuchet MS"/>
              </a:rPr>
              <a:t>GNSO, ALAC</a:t>
            </a:r>
            <a:endParaRPr lang="en-US" sz="1400" dirty="0">
              <a:solidFill>
                <a:schemeClr val="accent3">
                  <a:lumMod val="75000"/>
                </a:schemeClr>
              </a:solidFill>
              <a:latin typeface="+mn-lt"/>
              <a:cs typeface="Trebuchet M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accent3">
                    <a:lumMod val="75000"/>
                  </a:schemeClr>
                </a:solidFill>
                <a:latin typeface="+mn-lt"/>
                <a:cs typeface="Trebuchet MS"/>
              </a:rPr>
              <a:t>Charter renewal process</a:t>
            </a:r>
            <a:endParaRPr lang="en-US" sz="1400" dirty="0">
              <a:solidFill>
                <a:schemeClr val="accent3">
                  <a:lumMod val="75000"/>
                </a:schemeClr>
              </a:solidFill>
              <a:latin typeface="+mn-lt"/>
              <a:cs typeface="Trebuchet M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43000" y="1510110"/>
            <a:ext cx="1219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u="sng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Trebuchet MS"/>
              </a:rPr>
              <a:t>Jan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Trebuchet MS"/>
              </a:rPr>
              <a:t>resume conference calls, election of new chairs</a:t>
            </a:r>
            <a:endParaRPr lang="en-US" sz="1400" dirty="0">
              <a:solidFill>
                <a:schemeClr val="accent1">
                  <a:lumMod val="75000"/>
                </a:schemeClr>
              </a:solidFill>
              <a:latin typeface="+mn-lt"/>
              <a:cs typeface="Trebuchet MS"/>
            </a:endParaRPr>
          </a:p>
        </p:txBody>
      </p:sp>
      <p:sp>
        <p:nvSpPr>
          <p:cNvPr id="31" name="TextBox 17"/>
          <p:cNvSpPr txBox="1">
            <a:spLocks noChangeArrowheads="1"/>
          </p:cNvSpPr>
          <p:nvPr/>
        </p:nvSpPr>
        <p:spPr bwMode="auto">
          <a:xfrm>
            <a:off x="1919627" y="4406237"/>
            <a:ext cx="1557058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u="sng" dirty="0" smtClean="0">
                <a:solidFill>
                  <a:srgbClr val="C00000"/>
                </a:solidFill>
                <a:latin typeface="Calibri" charset="0"/>
              </a:rPr>
              <a:t>Feb - Mar </a:t>
            </a:r>
            <a:r>
              <a:rPr lang="en-US" sz="1400" dirty="0" smtClean="0">
                <a:solidFill>
                  <a:srgbClr val="C00000"/>
                </a:solidFill>
                <a:latin typeface="Calibri" charset="0"/>
              </a:rPr>
              <a:t>posted </a:t>
            </a:r>
            <a:r>
              <a:rPr lang="en-US" sz="1400" i="1" dirty="0" smtClean="0">
                <a:solidFill>
                  <a:srgbClr val="C00000"/>
                </a:solidFill>
                <a:latin typeface="Calibri" charset="0"/>
              </a:rPr>
              <a:t>Summary &amp; Analysis Milestone Report 1 (6 UN languages)</a:t>
            </a:r>
            <a:endParaRPr lang="en-US" sz="1400" dirty="0">
              <a:solidFill>
                <a:srgbClr val="C00000"/>
              </a:solidFill>
              <a:latin typeface="Calibri" charset="0"/>
            </a:endParaRPr>
          </a:p>
        </p:txBody>
      </p:sp>
      <p:sp>
        <p:nvSpPr>
          <p:cNvPr id="32" name="TextBox 20"/>
          <p:cNvSpPr txBox="1">
            <a:spLocks noChangeArrowheads="1"/>
          </p:cNvSpPr>
          <p:nvPr/>
        </p:nvSpPr>
        <p:spPr bwMode="auto">
          <a:xfrm>
            <a:off x="2737297" y="1311377"/>
            <a:ext cx="129081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u="sng" dirty="0" smtClean="0">
                <a:solidFill>
                  <a:srgbClr val="0D0D0D"/>
                </a:solidFill>
                <a:latin typeface="Calibri" charset="0"/>
              </a:rPr>
              <a:t>Mar </a:t>
            </a:r>
            <a:r>
              <a:rPr lang="en-US" sz="1400" dirty="0" smtClean="0">
                <a:solidFill>
                  <a:srgbClr val="0D0D0D"/>
                </a:solidFill>
                <a:latin typeface="Calibri" charset="0"/>
              </a:rPr>
              <a:t>- </a:t>
            </a:r>
            <a:r>
              <a:rPr lang="en-US" sz="1400" dirty="0">
                <a:solidFill>
                  <a:srgbClr val="0D0D0D"/>
                </a:solidFill>
                <a:latin typeface="Calibri" charset="0"/>
              </a:rPr>
              <a:t>ICANN </a:t>
            </a:r>
            <a:r>
              <a:rPr lang="en-US" sz="1400" dirty="0" smtClean="0">
                <a:solidFill>
                  <a:srgbClr val="0D0D0D"/>
                </a:solidFill>
                <a:latin typeface="Calibri" charset="0"/>
              </a:rPr>
              <a:t>San Francisco Meeting – no public session only WG meeting</a:t>
            </a:r>
            <a:endParaRPr lang="en-US" sz="1400" dirty="0">
              <a:solidFill>
                <a:srgbClr val="0D0D0D"/>
              </a:solidFill>
              <a:latin typeface="Calibri" charset="0"/>
            </a:endParaRPr>
          </a:p>
        </p:txBody>
      </p:sp>
      <p:sp>
        <p:nvSpPr>
          <p:cNvPr id="33" name="TextBox 17"/>
          <p:cNvSpPr txBox="1">
            <a:spLocks noChangeArrowheads="1"/>
          </p:cNvSpPr>
          <p:nvPr/>
        </p:nvSpPr>
        <p:spPr bwMode="auto">
          <a:xfrm>
            <a:off x="4028107" y="1591520"/>
            <a:ext cx="128811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u="sng" dirty="0" smtClean="0">
                <a:solidFill>
                  <a:srgbClr val="C00000"/>
                </a:solidFill>
                <a:latin typeface="Calibri" charset="0"/>
              </a:rPr>
              <a:t>May </a:t>
            </a:r>
            <a:r>
              <a:rPr lang="en-US" sz="1400" dirty="0" smtClean="0">
                <a:solidFill>
                  <a:srgbClr val="C00000"/>
                </a:solidFill>
                <a:latin typeface="Calibri" charset="0"/>
              </a:rPr>
              <a:t> </a:t>
            </a:r>
          </a:p>
          <a:p>
            <a:r>
              <a:rPr lang="en-US" sz="1400" dirty="0" smtClean="0">
                <a:solidFill>
                  <a:srgbClr val="C00000"/>
                </a:solidFill>
                <a:latin typeface="Calibri" charset="0"/>
              </a:rPr>
              <a:t>Second Milestone Report (MR2)</a:t>
            </a:r>
          </a:p>
        </p:txBody>
      </p:sp>
      <p:sp>
        <p:nvSpPr>
          <p:cNvPr id="34" name="TextBox 20"/>
          <p:cNvSpPr txBox="1">
            <a:spLocks noChangeArrowheads="1"/>
          </p:cNvSpPr>
          <p:nvPr/>
        </p:nvSpPr>
        <p:spPr bwMode="auto">
          <a:xfrm>
            <a:off x="5562600" y="4311194"/>
            <a:ext cx="1905001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u="sng" dirty="0" smtClean="0">
                <a:solidFill>
                  <a:srgbClr val="0D0D0D"/>
                </a:solidFill>
                <a:latin typeface="Calibri" charset="0"/>
              </a:rPr>
              <a:t>Jun  </a:t>
            </a:r>
            <a:r>
              <a:rPr lang="en-US" sz="1400" dirty="0" smtClean="0">
                <a:solidFill>
                  <a:srgbClr val="0D0D0D"/>
                </a:solidFill>
                <a:latin typeface="Calibri" charset="0"/>
              </a:rPr>
              <a:t>- </a:t>
            </a:r>
            <a:r>
              <a:rPr lang="en-US" sz="1400" dirty="0">
                <a:solidFill>
                  <a:srgbClr val="0D0D0D"/>
                </a:solidFill>
                <a:latin typeface="Calibri" charset="0"/>
              </a:rPr>
              <a:t>ICANN </a:t>
            </a:r>
            <a:r>
              <a:rPr lang="en-US" sz="1400" dirty="0" smtClean="0">
                <a:solidFill>
                  <a:srgbClr val="0D0D0D"/>
                </a:solidFill>
                <a:latin typeface="Calibri" charset="0"/>
              </a:rPr>
              <a:t>Singapore Meeting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>
                <a:solidFill>
                  <a:srgbClr val="0D0D0D"/>
                </a:solidFill>
                <a:latin typeface="Calibri" charset="0"/>
              </a:rPr>
              <a:t>Board resolution on 2 Million seed money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D0D0D"/>
                </a:solidFill>
                <a:latin typeface="Calibri" charset="0"/>
              </a:rPr>
              <a:t>“JAS </a:t>
            </a:r>
            <a:r>
              <a:rPr lang="en-US" sz="1400" dirty="0">
                <a:solidFill>
                  <a:srgbClr val="0D0D0D"/>
                </a:solidFill>
                <a:latin typeface="Calibri" charset="0"/>
              </a:rPr>
              <a:t>WG proposal for support for New </a:t>
            </a:r>
            <a:r>
              <a:rPr lang="en-US" sz="1400" dirty="0" err="1">
                <a:solidFill>
                  <a:srgbClr val="0D0D0D"/>
                </a:solidFill>
                <a:latin typeface="Calibri" charset="0"/>
              </a:rPr>
              <a:t>gTLD</a:t>
            </a:r>
            <a:r>
              <a:rPr lang="en-US" sz="1400" dirty="0">
                <a:solidFill>
                  <a:srgbClr val="0D0D0D"/>
                </a:solidFill>
                <a:latin typeface="Calibri" charset="0"/>
              </a:rPr>
              <a:t> Applicants from Developing </a:t>
            </a:r>
            <a:r>
              <a:rPr lang="en-US" sz="1400" dirty="0" smtClean="0">
                <a:solidFill>
                  <a:srgbClr val="0D0D0D"/>
                </a:solidFill>
                <a:latin typeface="Calibri" charset="0"/>
              </a:rPr>
              <a:t>Countries”</a:t>
            </a:r>
          </a:p>
        </p:txBody>
      </p:sp>
      <p:pic>
        <p:nvPicPr>
          <p:cNvPr id="35" name="Picture 10" descr="timeline-mark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5931" y="2653350"/>
            <a:ext cx="1952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TextBox 17"/>
          <p:cNvSpPr txBox="1">
            <a:spLocks noChangeArrowheads="1"/>
          </p:cNvSpPr>
          <p:nvPr/>
        </p:nvSpPr>
        <p:spPr bwMode="auto">
          <a:xfrm>
            <a:off x="3476685" y="4333875"/>
            <a:ext cx="2009715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u="sng" dirty="0" smtClean="0">
                <a:solidFill>
                  <a:srgbClr val="C00000"/>
                </a:solidFill>
                <a:latin typeface="Calibri" charset="0"/>
              </a:rPr>
              <a:t>Jun </a:t>
            </a:r>
            <a:r>
              <a:rPr lang="en-US" sz="1400" dirty="0" smtClean="0">
                <a:solidFill>
                  <a:srgbClr val="C00000"/>
                </a:solidFill>
                <a:latin typeface="Calibri" charset="0"/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solidFill>
                  <a:srgbClr val="C00000"/>
                </a:solidFill>
                <a:latin typeface="Calibri" charset="0"/>
              </a:rPr>
              <a:t>Answers sent </a:t>
            </a:r>
            <a:r>
              <a:rPr lang="en-US" sz="1400" b="1" dirty="0">
                <a:solidFill>
                  <a:srgbClr val="C00000"/>
                </a:solidFill>
                <a:latin typeface="Calibri" charset="0"/>
              </a:rPr>
              <a:t>to GNSO, RYC questions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solidFill>
                  <a:srgbClr val="C00000"/>
                </a:solidFill>
                <a:latin typeface="Calibri" charset="0"/>
              </a:rPr>
              <a:t>cost </a:t>
            </a:r>
            <a:r>
              <a:rPr lang="en-US" sz="1400" b="1" dirty="0">
                <a:solidFill>
                  <a:srgbClr val="C00000"/>
                </a:solidFill>
                <a:latin typeface="Calibri" charset="0"/>
              </a:rPr>
              <a:t>questions </a:t>
            </a:r>
            <a:r>
              <a:rPr lang="en-US" sz="1400" b="1" dirty="0" smtClean="0">
                <a:solidFill>
                  <a:srgbClr val="C00000"/>
                </a:solidFill>
                <a:latin typeface="Calibri" charset="0"/>
              </a:rPr>
              <a:t>sent to staff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solidFill>
                  <a:srgbClr val="C00000"/>
                </a:solidFill>
                <a:latin typeface="Calibri" charset="0"/>
              </a:rPr>
              <a:t>GNSO….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C00000"/>
                </a:solidFill>
                <a:latin typeface="Calibri" charset="0"/>
              </a:rPr>
              <a:t>GAC/Board/JASWG conference call</a:t>
            </a:r>
            <a:endParaRPr lang="en-US" sz="1400" dirty="0">
              <a:solidFill>
                <a:srgbClr val="C00000"/>
              </a:solidFill>
              <a:latin typeface="Calibri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33400" y="4333875"/>
            <a:ext cx="130697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u="sng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Trebuchet MS"/>
              </a:rPr>
              <a:t>Feb – on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Trebuchet MS"/>
              </a:rPr>
              <a:t>GAC scorecard addresses applicant support and fee reductions</a:t>
            </a:r>
            <a:endParaRPr lang="en-US" sz="1400" dirty="0">
              <a:solidFill>
                <a:schemeClr val="accent1">
                  <a:lumMod val="75000"/>
                </a:schemeClr>
              </a:solidFill>
              <a:latin typeface="+mn-lt"/>
              <a:cs typeface="Trebuchet MS"/>
            </a:endParaRPr>
          </a:p>
        </p:txBody>
      </p:sp>
      <p:pic>
        <p:nvPicPr>
          <p:cNvPr id="23" name="Picture 10" descr="timeline-mark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4847" y="2710392"/>
            <a:ext cx="1952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10" descr="timeline-mark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9505" y="2733675"/>
            <a:ext cx="1952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0"/>
          <p:cNvSpPr txBox="1">
            <a:spLocks noChangeArrowheads="1"/>
          </p:cNvSpPr>
          <p:nvPr/>
        </p:nvSpPr>
        <p:spPr bwMode="auto">
          <a:xfrm>
            <a:off x="7775615" y="1699243"/>
            <a:ext cx="147953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u="sng" dirty="0" smtClean="0">
                <a:solidFill>
                  <a:srgbClr val="0D0D0D"/>
                </a:solidFill>
                <a:latin typeface="Calibri" charset="0"/>
              </a:rPr>
              <a:t>Oct </a:t>
            </a:r>
            <a:r>
              <a:rPr lang="en-US" sz="1400" dirty="0" smtClean="0">
                <a:solidFill>
                  <a:srgbClr val="0D0D0D"/>
                </a:solidFill>
                <a:latin typeface="Calibri" charset="0"/>
              </a:rPr>
              <a:t>- </a:t>
            </a:r>
            <a:r>
              <a:rPr lang="en-US" sz="1400" dirty="0">
                <a:solidFill>
                  <a:srgbClr val="0D0D0D"/>
                </a:solidFill>
                <a:latin typeface="Calibri" charset="0"/>
              </a:rPr>
              <a:t>ICANN </a:t>
            </a:r>
            <a:r>
              <a:rPr lang="en-US" sz="1400" dirty="0" smtClean="0">
                <a:solidFill>
                  <a:srgbClr val="0D0D0D"/>
                </a:solidFill>
                <a:latin typeface="Calibri" charset="0"/>
              </a:rPr>
              <a:t>Dakar Meeting</a:t>
            </a:r>
          </a:p>
          <a:p>
            <a:r>
              <a:rPr lang="en-US" sz="1400" dirty="0" smtClean="0">
                <a:solidFill>
                  <a:srgbClr val="0D0D0D"/>
                </a:solidFill>
                <a:latin typeface="Calibri" charset="0"/>
              </a:rPr>
              <a:t>Public Session (details </a:t>
            </a:r>
            <a:r>
              <a:rPr lang="en-US" sz="1400" dirty="0" err="1" smtClean="0">
                <a:solidFill>
                  <a:srgbClr val="0D0D0D"/>
                </a:solidFill>
                <a:latin typeface="Calibri" charset="0"/>
              </a:rPr>
              <a:t>tbd</a:t>
            </a:r>
            <a:r>
              <a:rPr lang="en-US" sz="1400" dirty="0" smtClean="0">
                <a:solidFill>
                  <a:srgbClr val="0D0D0D"/>
                </a:solidFill>
                <a:latin typeface="Calibri" charset="0"/>
              </a:rPr>
              <a:t>)</a:t>
            </a:r>
            <a:endParaRPr lang="en-US" sz="1400" dirty="0">
              <a:solidFill>
                <a:srgbClr val="0D0D0D"/>
              </a:solidFill>
              <a:latin typeface="Calibri" charset="0"/>
            </a:endParaRPr>
          </a:p>
        </p:txBody>
      </p:sp>
      <p:sp>
        <p:nvSpPr>
          <p:cNvPr id="38" name="TextBox 17"/>
          <p:cNvSpPr txBox="1">
            <a:spLocks noChangeArrowheads="1"/>
          </p:cNvSpPr>
          <p:nvPr/>
        </p:nvSpPr>
        <p:spPr bwMode="auto">
          <a:xfrm>
            <a:off x="5302961" y="1348680"/>
            <a:ext cx="128811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u="sng" dirty="0" smtClean="0">
                <a:solidFill>
                  <a:srgbClr val="C00000"/>
                </a:solidFill>
                <a:latin typeface="Calibri" charset="0"/>
              </a:rPr>
              <a:t>Sep </a:t>
            </a:r>
            <a:r>
              <a:rPr lang="en-US" sz="1400" dirty="0" smtClean="0">
                <a:solidFill>
                  <a:srgbClr val="C00000"/>
                </a:solidFill>
                <a:latin typeface="Calibri" charset="0"/>
              </a:rPr>
              <a:t> </a:t>
            </a:r>
          </a:p>
          <a:p>
            <a:r>
              <a:rPr lang="en-US" sz="1400" dirty="0" smtClean="0">
                <a:solidFill>
                  <a:srgbClr val="C00000"/>
                </a:solidFill>
                <a:latin typeface="Calibri" charset="0"/>
              </a:rPr>
              <a:t>Final Report ready for GNSO, ALAC and board reviews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467372" y="4375217"/>
            <a:ext cx="110012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u="sng" dirty="0" smtClean="0">
                <a:solidFill>
                  <a:schemeClr val="accent3">
                    <a:lumMod val="75000"/>
                  </a:schemeClr>
                </a:solidFill>
                <a:latin typeface="+mn-lt"/>
                <a:cs typeface="Trebuchet MS"/>
              </a:rPr>
              <a:t>Sep </a:t>
            </a:r>
            <a:endParaRPr lang="en-US" sz="1400" b="1" u="sng" dirty="0">
              <a:solidFill>
                <a:schemeClr val="accent3">
                  <a:lumMod val="75000"/>
                </a:schemeClr>
              </a:solidFill>
              <a:cs typeface="Trebuchet M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u="sng" dirty="0" smtClean="0">
                <a:solidFill>
                  <a:schemeClr val="accent3">
                    <a:lumMod val="75000"/>
                  </a:schemeClr>
                </a:solidFill>
                <a:latin typeface="+mn-lt"/>
                <a:cs typeface="Trebuchet MS"/>
              </a:rPr>
              <a:t>Webinar to SOs/ACs</a:t>
            </a:r>
            <a:endParaRPr lang="en-US" sz="1400" dirty="0" smtClean="0">
              <a:solidFill>
                <a:schemeClr val="accent3">
                  <a:lumMod val="75000"/>
                </a:schemeClr>
              </a:solidFill>
              <a:latin typeface="+mn-lt"/>
              <a:cs typeface="Trebuchet MS"/>
            </a:endParaRPr>
          </a:p>
        </p:txBody>
      </p:sp>
      <p:pic>
        <p:nvPicPr>
          <p:cNvPr id="40" name="Picture 39" descr="timeline-mark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81901" y="3736924"/>
            <a:ext cx="228600" cy="715299"/>
          </a:xfrm>
          <a:prstGeom prst="rect">
            <a:avLst/>
          </a:prstGeom>
          <a:scene3d>
            <a:camera prst="orthographicFront">
              <a:rot lat="0" lon="0" rev="10800000"/>
            </a:camera>
            <a:lightRig rig="threePt" dir="t"/>
          </a:scene3d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6</a:t>
            </a:fld>
            <a:endParaRPr lang="en-US"/>
          </a:p>
        </p:txBody>
      </p:sp>
      <p:sp>
        <p:nvSpPr>
          <p:cNvPr id="27" name="TextBox 17"/>
          <p:cNvSpPr txBox="1">
            <a:spLocks noChangeArrowheads="1"/>
          </p:cNvSpPr>
          <p:nvPr/>
        </p:nvSpPr>
        <p:spPr bwMode="auto">
          <a:xfrm>
            <a:off x="6423011" y="2022407"/>
            <a:ext cx="128811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u="sng" dirty="0" smtClean="0">
                <a:solidFill>
                  <a:srgbClr val="C00000"/>
                </a:solidFill>
                <a:latin typeface="Calibri" charset="0"/>
              </a:rPr>
              <a:t>Oct </a:t>
            </a:r>
            <a:r>
              <a:rPr lang="en-US" sz="1400" dirty="0" smtClean="0">
                <a:solidFill>
                  <a:srgbClr val="C00000"/>
                </a:solidFill>
                <a:latin typeface="Calibri" charset="0"/>
              </a:rPr>
              <a:t> </a:t>
            </a:r>
            <a:endParaRPr lang="en-US" sz="1400" dirty="0" smtClean="0">
              <a:solidFill>
                <a:srgbClr val="C00000"/>
              </a:solidFill>
              <a:latin typeface="Calibri" charset="0"/>
            </a:endParaRPr>
          </a:p>
          <a:p>
            <a:r>
              <a:rPr lang="en-US" sz="1400" dirty="0" smtClean="0">
                <a:solidFill>
                  <a:srgbClr val="C00000"/>
                </a:solidFill>
                <a:latin typeface="Calibri" charset="0"/>
              </a:rPr>
              <a:t>Final Report</a:t>
            </a:r>
            <a:endParaRPr lang="en-US" sz="1400" dirty="0" smtClean="0">
              <a:solidFill>
                <a:srgbClr val="C00000"/>
              </a:solidFill>
              <a:latin typeface="Calibri" charset="0"/>
            </a:endParaRPr>
          </a:p>
        </p:txBody>
      </p:sp>
      <p:pic>
        <p:nvPicPr>
          <p:cNvPr id="28" name="Picture 10" descr="timeline-marke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9340" y="2653350"/>
            <a:ext cx="19526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90853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</a:t>
            </a:r>
            <a:r>
              <a:rPr lang="en-US" dirty="0" smtClean="0"/>
              <a:t>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3000" dirty="0"/>
              <a:t>When should support be provided?</a:t>
            </a:r>
          </a:p>
          <a:p>
            <a:pPr lvl="0"/>
            <a:r>
              <a:rPr lang="en-US" sz="3000" dirty="0"/>
              <a:t>Who should be approved to receive support (Support-Approved Candidate or SAC)?</a:t>
            </a:r>
          </a:p>
          <a:p>
            <a:pPr lvl="0"/>
            <a:r>
              <a:rPr lang="en-US" sz="3000" dirty="0"/>
              <a:t>How should a candidate for support (Support Candidate or SC) be evaluated?</a:t>
            </a:r>
          </a:p>
          <a:p>
            <a:pPr lvl="0"/>
            <a:r>
              <a:rPr lang="en-US" sz="3000" dirty="0"/>
              <a:t>What support specifically should be offered?</a:t>
            </a:r>
          </a:p>
          <a:p>
            <a:pPr lvl="0"/>
            <a:r>
              <a:rPr lang="en-US" sz="3000" dirty="0"/>
              <a:t>How should the overall support process work?</a:t>
            </a:r>
          </a:p>
          <a:p>
            <a:pPr lvl="0"/>
            <a:r>
              <a:rPr lang="en-US" sz="3000" dirty="0"/>
              <a:t>How should the support process relate to the </a:t>
            </a:r>
            <a:r>
              <a:rPr lang="en-US" sz="3000" dirty="0" err="1"/>
              <a:t>gTLD</a:t>
            </a:r>
            <a:r>
              <a:rPr lang="en-US" sz="3000" dirty="0"/>
              <a:t> Applicant Guidebook (AG) process?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48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When Should Support be Offered?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4102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sz="3300" dirty="0" smtClean="0"/>
              <a:t>The </a:t>
            </a:r>
            <a:r>
              <a:rPr lang="en-GB" sz="3300" dirty="0"/>
              <a:t>full array of financial and non-financial support to be </a:t>
            </a:r>
            <a:r>
              <a:rPr lang="en-GB" sz="3300" dirty="0" smtClean="0"/>
              <a:t>offered </a:t>
            </a:r>
            <a:r>
              <a:rPr lang="en-GB" sz="3300" dirty="0"/>
              <a:t>to Support-Approved Candidates should be available in the first and all </a:t>
            </a:r>
            <a:r>
              <a:rPr lang="en-GB" sz="3300" dirty="0" smtClean="0"/>
              <a:t>subsequent </a:t>
            </a:r>
            <a:r>
              <a:rPr lang="en-GB" sz="3300" dirty="0"/>
              <a:t>rounds of new </a:t>
            </a:r>
            <a:r>
              <a:rPr lang="en-GB" sz="3300" dirty="0" err="1"/>
              <a:t>gTLD</a:t>
            </a:r>
            <a:r>
              <a:rPr lang="en-GB" sz="3300" dirty="0"/>
              <a:t> </a:t>
            </a:r>
            <a:r>
              <a:rPr lang="en-GB" sz="3300" dirty="0" smtClean="0"/>
              <a:t>applications</a:t>
            </a:r>
            <a:endParaRPr lang="en-US" sz="3500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en-US" sz="4200" i="1" dirty="0" smtClean="0">
                <a:solidFill>
                  <a:srgbClr val="C00000"/>
                </a:solidFill>
              </a:rPr>
              <a:t>Why?</a:t>
            </a:r>
          </a:p>
          <a:p>
            <a:pPr>
              <a:spcBef>
                <a:spcPts val="1200"/>
              </a:spcBef>
            </a:pPr>
            <a:r>
              <a:rPr lang="en-US" sz="2800" dirty="0"/>
              <a:t>New </a:t>
            </a:r>
            <a:r>
              <a:rPr lang="en-US" sz="2800" dirty="0" err="1"/>
              <a:t>gTLD</a:t>
            </a:r>
            <a:r>
              <a:rPr lang="en-US" sz="2800" dirty="0"/>
              <a:t> Program </a:t>
            </a:r>
            <a:r>
              <a:rPr lang="en-US" sz="2800" dirty="0" smtClean="0"/>
              <a:t>should be </a:t>
            </a:r>
            <a:r>
              <a:rPr lang="en-US" sz="2800" u="sng" dirty="0" smtClean="0"/>
              <a:t>inclusive</a:t>
            </a:r>
          </a:p>
          <a:p>
            <a:pPr>
              <a:spcBef>
                <a:spcPts val="1200"/>
              </a:spcBef>
            </a:pPr>
            <a:r>
              <a:rPr lang="en-US" sz="2800" dirty="0"/>
              <a:t>With every new </a:t>
            </a:r>
            <a:r>
              <a:rPr lang="en-US" sz="2800" dirty="0" err="1"/>
              <a:t>gTLD</a:t>
            </a:r>
            <a:r>
              <a:rPr lang="en-US" sz="2800" dirty="0"/>
              <a:t> application round, the market competitive disadvantage of under-served communities </a:t>
            </a:r>
            <a:r>
              <a:rPr lang="en-US" sz="2800" dirty="0" smtClean="0"/>
              <a:t>increases</a:t>
            </a:r>
          </a:p>
          <a:p>
            <a:pPr>
              <a:spcBef>
                <a:spcPts val="1200"/>
              </a:spcBef>
            </a:pPr>
            <a:r>
              <a:rPr lang="en-US" sz="2800" dirty="0"/>
              <a:t>There  is no indication </a:t>
            </a:r>
            <a:r>
              <a:rPr lang="en-US" sz="2800" dirty="0" smtClean="0"/>
              <a:t>when there will be a second round and whether </a:t>
            </a:r>
            <a:r>
              <a:rPr lang="en-US" sz="2800" dirty="0"/>
              <a:t>in subsequent rounds, fees will be </a:t>
            </a:r>
            <a:r>
              <a:rPr lang="en-US" sz="2800" dirty="0" smtClean="0"/>
              <a:t>reduced. In </a:t>
            </a:r>
            <a:r>
              <a:rPr lang="en-US" sz="2800" dirty="0"/>
              <a:t>case there is any reduction, by how </a:t>
            </a:r>
            <a:r>
              <a:rPr lang="en-US" sz="2800" dirty="0" smtClean="0"/>
              <a:t>much</a:t>
            </a:r>
            <a:endParaRPr lang="en-US" sz="2800" dirty="0"/>
          </a:p>
          <a:p>
            <a:pPr>
              <a:spcBef>
                <a:spcPts val="1200"/>
              </a:spcBef>
            </a:pPr>
            <a:r>
              <a:rPr lang="en-US" sz="2800" dirty="0" smtClean="0"/>
              <a:t>There </a:t>
            </a:r>
            <a:r>
              <a:rPr lang="en-US" sz="2800" dirty="0"/>
              <a:t>is built-up demand for new </a:t>
            </a:r>
            <a:r>
              <a:rPr lang="en-US" sz="2800" dirty="0" err="1"/>
              <a:t>gTLDs</a:t>
            </a:r>
            <a:r>
              <a:rPr lang="en-US" sz="2800" dirty="0"/>
              <a:t>, including IDN </a:t>
            </a:r>
            <a:r>
              <a:rPr lang="en-US" sz="2800" dirty="0" err="1" smtClean="0"/>
              <a:t>gTLDs</a:t>
            </a:r>
            <a:endParaRPr lang="en-US" sz="28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8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Who Qualifies for Support?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dirty="0"/>
              <a:t>D</a:t>
            </a:r>
            <a:r>
              <a:rPr lang="en-US" dirty="0" smtClean="0"/>
              <a:t>istinct </a:t>
            </a:r>
            <a:r>
              <a:rPr lang="en-US" dirty="0"/>
              <a:t>cultural, linguistic or ethnic </a:t>
            </a:r>
            <a:r>
              <a:rPr lang="en-US" dirty="0" smtClean="0"/>
              <a:t>communities </a:t>
            </a:r>
            <a:endParaRPr lang="en-US" dirty="0"/>
          </a:p>
          <a:p>
            <a:pPr lvl="0"/>
            <a:r>
              <a:rPr lang="en-US" dirty="0"/>
              <a:t>Service in an under-served </a:t>
            </a:r>
            <a:r>
              <a:rPr lang="en-US" dirty="0" smtClean="0"/>
              <a:t>language</a:t>
            </a:r>
          </a:p>
          <a:p>
            <a:pPr lvl="0"/>
            <a:r>
              <a:rPr lang="en-US" dirty="0" smtClean="0"/>
              <a:t>Operation </a:t>
            </a:r>
            <a:r>
              <a:rPr lang="en-US" dirty="0"/>
              <a:t>in a developing economy in a manner that provides genuine local social </a:t>
            </a:r>
            <a:r>
              <a:rPr lang="en-US" dirty="0" smtClean="0"/>
              <a:t>benefit</a:t>
            </a:r>
            <a:endParaRPr lang="en-US" dirty="0"/>
          </a:p>
          <a:p>
            <a:pPr lvl="1"/>
            <a:r>
              <a:rPr lang="en-US" dirty="0"/>
              <a:t>UN Department of Economic and Social Affairs list:</a:t>
            </a:r>
          </a:p>
          <a:p>
            <a:pPr lvl="2"/>
            <a:r>
              <a:rPr lang="en-US" dirty="0"/>
              <a:t>Least Developed Countries: category 199;</a:t>
            </a:r>
          </a:p>
          <a:p>
            <a:pPr lvl="2"/>
            <a:r>
              <a:rPr lang="en-US" dirty="0"/>
              <a:t>Landlocked Developing Countries: category 432;</a:t>
            </a:r>
          </a:p>
          <a:p>
            <a:pPr lvl="2"/>
            <a:r>
              <a:rPr lang="en-US" dirty="0"/>
              <a:t>Small Island Developing States: category 722;</a:t>
            </a:r>
          </a:p>
          <a:p>
            <a:pPr lvl="1"/>
            <a:r>
              <a:rPr lang="en-US" dirty="0"/>
              <a:t>Indigenous Peoples, as described in Article 1 of Convention No. 169 of the International </a:t>
            </a:r>
            <a:r>
              <a:rPr lang="en-US" dirty="0" err="1"/>
              <a:t>Labour</a:t>
            </a:r>
            <a:r>
              <a:rPr lang="en-US" dirty="0"/>
              <a:t> Organization and the UN Declaration on the Rights of Indigenous Peoples.</a:t>
            </a:r>
          </a:p>
          <a:p>
            <a:pPr lvl="0"/>
            <a:r>
              <a:rPr lang="en-US" dirty="0"/>
              <a:t>Advocated by non-profit, civil society and non-governmental organizations in a manner consistent with the organizations’ social service mission(s); and</a:t>
            </a:r>
          </a:p>
          <a:p>
            <a:pPr lvl="0"/>
            <a:r>
              <a:rPr lang="en-US" dirty="0"/>
              <a:t>Operation by a local entrepreneur(s), providing demonstrable social benefit in those geographic areas where market constraints make normal business operations more </a:t>
            </a:r>
            <a:r>
              <a:rPr lang="en-US" dirty="0" smtClean="0"/>
              <a:t>difficult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2734F-C839-43B3-958C-B837FF8B383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1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CANN_Singapore41_PowerPoint_template[1]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1968</Words>
  <Application>Microsoft Office PowerPoint</Application>
  <PresentationFormat>On-screen Show (4:3)</PresentationFormat>
  <Paragraphs>234</Paragraphs>
  <Slides>26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Office Theme</vt:lpstr>
      <vt:lpstr>ICANN_Singapore41_PowerPoint_template[1]</vt:lpstr>
      <vt:lpstr>1_Office Theme</vt:lpstr>
      <vt:lpstr>JAS WG Final Report Supporting Applicants from  Developing Economies</vt:lpstr>
      <vt:lpstr>Agenda</vt:lpstr>
      <vt:lpstr>Clarification Terminology</vt:lpstr>
      <vt:lpstr>Why Provide New Applicant Support? Highlights</vt:lpstr>
      <vt:lpstr>JAS WG Activities Timeline 2010</vt:lpstr>
      <vt:lpstr>JAS WG Activities Timeline 2011</vt:lpstr>
      <vt:lpstr>Final Report</vt:lpstr>
      <vt:lpstr>When Should Support be Offered? </vt:lpstr>
      <vt:lpstr>Who Qualifies for Support?</vt:lpstr>
      <vt:lpstr>The Following Do NOT Receive Support</vt:lpstr>
      <vt:lpstr>Service in Public Interest Clarification</vt:lpstr>
      <vt:lpstr>Fee Considerations</vt:lpstr>
      <vt:lpstr>Fee Reduction and Cost Recovery</vt:lpstr>
      <vt:lpstr>More on Financial Support</vt:lpstr>
      <vt:lpstr>Foundation</vt:lpstr>
      <vt:lpstr>Funding Sources</vt:lpstr>
      <vt:lpstr>Use of Funds</vt:lpstr>
      <vt:lpstr>Non-Financial Support</vt:lpstr>
      <vt:lpstr>Eligibility Requirements</vt:lpstr>
      <vt:lpstr>Information/Documentation Required</vt:lpstr>
      <vt:lpstr>Support Evaluation Process at a Glance</vt:lpstr>
      <vt:lpstr>PowerPoint Presentation</vt:lpstr>
      <vt:lpstr>Next Steps</vt:lpstr>
      <vt:lpstr>Where to Find More Info…</vt:lpstr>
      <vt:lpstr>Thank You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JAS WG Status Update</dc:title>
  <dc:creator>User</dc:creator>
  <cp:lastModifiedBy>User</cp:lastModifiedBy>
  <cp:revision>53</cp:revision>
  <dcterms:created xsi:type="dcterms:W3CDTF">2011-05-17T20:22:42Z</dcterms:created>
  <dcterms:modified xsi:type="dcterms:W3CDTF">2011-10-17T21:13:20Z</dcterms:modified>
</cp:coreProperties>
</file>