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40" r:id="rId2"/>
    <p:sldId id="381" r:id="rId3"/>
    <p:sldId id="586" r:id="rId4"/>
    <p:sldId id="577" r:id="rId5"/>
    <p:sldId id="591" r:id="rId6"/>
    <p:sldId id="588" r:id="rId7"/>
    <p:sldId id="589" r:id="rId8"/>
    <p:sldId id="592" r:id="rId9"/>
    <p:sldId id="590" r:id="rId10"/>
    <p:sldId id="593" r:id="rId11"/>
    <p:sldId id="594" r:id="rId12"/>
    <p:sldId id="595" r:id="rId13"/>
    <p:sldId id="596" r:id="rId14"/>
    <p:sldId id="597" r:id="rId15"/>
    <p:sldId id="587" r:id="rId16"/>
    <p:sldId id="599" r:id="rId17"/>
    <p:sldId id="600" r:id="rId18"/>
    <p:sldId id="601" r:id="rId19"/>
    <p:sldId id="602" r:id="rId20"/>
    <p:sldId id="598" r:id="rId21"/>
    <p:sldId id="398" r:id="rId22"/>
    <p:sldId id="574" r:id="rId23"/>
    <p:sldId id="575" r:id="rId24"/>
    <p:sldId id="581" r:id="rId25"/>
    <p:sldId id="582" r:id="rId26"/>
    <p:sldId id="583" r:id="rId27"/>
    <p:sldId id="585" r:id="rId28"/>
    <p:sldId id="576" r:id="rId29"/>
    <p:sldId id="584" r:id="rId30"/>
    <p:sldId id="40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97" autoAdjust="0"/>
    <p:restoredTop sz="94088" autoAdjust="0"/>
  </p:normalViewPr>
  <p:slideViewPr>
    <p:cSldViewPr snapToGrid="0" snapToObjects="1">
      <p:cViewPr varScale="1">
        <p:scale>
          <a:sx n="96" d="100"/>
          <a:sy n="96" d="100"/>
        </p:scale>
        <p:origin x="72" y="12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asg.tech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65.schedule.icann.org/meetings/1058193" TargetMode="External"/><Relationship Id="rId2" Type="http://schemas.openxmlformats.org/officeDocument/2006/relationships/hyperlink" Target="https://65.schedule.icann.org/meetings/105822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65.schedule.icann.org/meetings/1058196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Engagement on Universal Acceptance at ICANN65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70848" y="4593843"/>
            <a:ext cx="6382512" cy="990413"/>
          </a:xfrm>
        </p:spPr>
        <p:txBody>
          <a:bodyPr>
            <a:normAutofit/>
          </a:bodyPr>
          <a:lstStyle/>
          <a:p>
            <a:r>
              <a:rPr lang="en-US" dirty="0"/>
              <a:t>Sarmad Hussain</a:t>
            </a:r>
          </a:p>
          <a:p>
            <a:r>
              <a:rPr lang="en-US" dirty="0"/>
              <a:t>Director IDN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29 July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ALAC, GAC and High Interest Topic Sessions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from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 a small task to accomplish quickly for At-Large – </a:t>
            </a:r>
            <a:r>
              <a:rPr lang="en-US" dirty="0" err="1"/>
              <a:t>ALSes</a:t>
            </a:r>
            <a:r>
              <a:rPr lang="en-US" dirty="0"/>
              <a:t> to publish a blog or an article that just talks about the problem and links back to UASG work</a:t>
            </a:r>
          </a:p>
          <a:p>
            <a:pPr lvl="1"/>
            <a:r>
              <a:rPr lang="en-US" dirty="0"/>
              <a:t>My wife took .gallery domain and her email address is rejected by almost all websites she goes to including American Airlines and Bank of America</a:t>
            </a:r>
          </a:p>
          <a:p>
            <a:pPr lvl="2"/>
            <a:r>
              <a:rPr lang="en-US" dirty="0"/>
              <a:t>Such issues should be logged on UASG.TECH website – </a:t>
            </a:r>
            <a:r>
              <a:rPr lang="en-US" dirty="0" err="1"/>
              <a:t>ALSes</a:t>
            </a:r>
            <a:r>
              <a:rPr lang="en-US" dirty="0"/>
              <a:t> should also log issues</a:t>
            </a:r>
          </a:p>
          <a:p>
            <a:r>
              <a:rPr lang="en-US" dirty="0"/>
              <a:t>Develop metrics, e.g. RALOs to report back on progress on UA in three months</a:t>
            </a:r>
          </a:p>
          <a:p>
            <a:r>
              <a:rPr lang="en-US" dirty="0"/>
              <a:t>AFRALO is already working on UA; wrote a statement for ME Space at ICANN on 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from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Academia should also be involved in the UA readiness efforts</a:t>
            </a:r>
          </a:p>
          <a:p>
            <a:r>
              <a:rPr lang="en-US" dirty="0"/>
              <a:t>Local initiatives is a bottom up process, and </a:t>
            </a:r>
            <a:r>
              <a:rPr lang="en-US" dirty="0" err="1"/>
              <a:t>ALSes</a:t>
            </a:r>
            <a:r>
              <a:rPr lang="en-US" dirty="0"/>
              <a:t> could lead local initiatives or work in addition to UASG</a:t>
            </a:r>
          </a:p>
          <a:p>
            <a:r>
              <a:rPr lang="en-US" dirty="0"/>
              <a:t>EURALO has been discussion UA issues in its meetings, e.g. emails not being accepted</a:t>
            </a:r>
          </a:p>
          <a:p>
            <a:r>
              <a:rPr lang="en-US" dirty="0"/>
              <a:t>UASG comms WG should put out a newsletter communicating achievements and case studies</a:t>
            </a:r>
          </a:p>
          <a:p>
            <a:r>
              <a:rPr lang="en-US" dirty="0"/>
              <a:t>Raise UA to larger community through ATLAS III meeting </a:t>
            </a:r>
          </a:p>
          <a:p>
            <a:r>
              <a:rPr lang="en-US" dirty="0"/>
              <a:t>Issue with accepting new gTLDs is that they have a very high percentage of spam generation but very little traffic – so harder to incentivize business</a:t>
            </a:r>
          </a:p>
        </p:txBody>
      </p:sp>
    </p:spTree>
    <p:extLst>
      <p:ext uri="{BB962C8B-B14F-4D97-AF65-F5344CB8AC3E}">
        <p14:creationId xmlns:p14="http://schemas.microsoft.com/office/powerpoint/2010/main" val="253834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from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Such issues are related to particular domain names not entire TLDs; also spam issue is not a UA issue and therefore out of the scope of the discussion</a:t>
            </a:r>
          </a:p>
          <a:p>
            <a:r>
              <a:rPr lang="en-US" dirty="0"/>
              <a:t>Lack of support for IDNs and internationalized email is due to lack of support for them in the software stack or not doing so in their default configuration</a:t>
            </a:r>
          </a:p>
          <a:p>
            <a:r>
              <a:rPr lang="en-US" dirty="0"/>
              <a:t>People do not know about IDNs and EAI.  Low usage in China due to lack of awareness and support.  We should hold seminars in universities</a:t>
            </a:r>
          </a:p>
          <a:p>
            <a:r>
              <a:rPr lang="en-US" dirty="0"/>
              <a:t>UASG intends to work with developers of programming languages to make these platforms UA ready for technology developers.  This should be done for open source software as well.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6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from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should let UASG know if any additional materials are needed to support UA awareness and technical training work</a:t>
            </a:r>
          </a:p>
          <a:p>
            <a:r>
              <a:rPr lang="en-US" dirty="0"/>
              <a:t>It may be useful to first fix the application environments and operating system and that support will percolate downwards, e.g. for a Windows software developer.  It was noted that there is increasing support by larger technology companies like Microsoft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4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Share contacts between UASG and RALO leaders</a:t>
            </a:r>
          </a:p>
          <a:p>
            <a:r>
              <a:rPr lang="en-US" dirty="0"/>
              <a:t>Put UA Ambassadors in touch with RALO leaders</a:t>
            </a:r>
          </a:p>
          <a:p>
            <a:r>
              <a:rPr lang="en-US" dirty="0"/>
              <a:t>Communicate with UASG to see how the funding support works for local initiatives for information of </a:t>
            </a:r>
            <a:r>
              <a:rPr lang="en-US" dirty="0" err="1"/>
              <a:t>ALSes</a:t>
            </a:r>
            <a:endParaRPr lang="en-US" dirty="0"/>
          </a:p>
          <a:p>
            <a:r>
              <a:rPr lang="en-US" dirty="0"/>
              <a:t>RALOs to provide update to ALAC on progress on UA</a:t>
            </a:r>
          </a:p>
          <a:p>
            <a:r>
              <a:rPr lang="en-US" dirty="0"/>
              <a:t>Write a blog on this meeting </a:t>
            </a:r>
          </a:p>
          <a:p>
            <a:r>
              <a:rPr lang="en-US" dirty="0"/>
              <a:t>UASG to share relevant materials with ALAC</a:t>
            </a:r>
          </a:p>
          <a:p>
            <a:r>
              <a:rPr lang="en-US" dirty="0"/>
              <a:t>John </a:t>
            </a:r>
            <a:r>
              <a:rPr lang="en-US" dirty="0" err="1"/>
              <a:t>Laprise</a:t>
            </a:r>
            <a:r>
              <a:rPr lang="en-US" dirty="0"/>
              <a:t> to be point of contact for ALAC and Ajay Data for UASG</a:t>
            </a:r>
          </a:p>
          <a:p>
            <a:r>
              <a:rPr lang="en-US" dirty="0"/>
              <a:t>There is no problem with regards to intellectual property for UASG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9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GAC: Meeting with Universal Acceptance Steering Group (UASG)</a:t>
            </a:r>
          </a:p>
        </p:txBody>
      </p:sp>
    </p:spTree>
    <p:extLst>
      <p:ext uri="{BB962C8B-B14F-4D97-AF65-F5344CB8AC3E}">
        <p14:creationId xmlns:p14="http://schemas.microsoft.com/office/powerpoint/2010/main" val="183799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Manal Ismail, GAC Chair, noted that this is not the first meeting between GAC and UASG and that UA is an emerging topic for both ICANN community and global community</a:t>
            </a:r>
          </a:p>
          <a:p>
            <a:r>
              <a:rPr lang="en-US" dirty="0"/>
              <a:t>Ajay Data, UASG Chair, reiterated the significance of universal acceptance and presented the vision, mission and impact of the work being undertaken by UASG</a:t>
            </a:r>
          </a:p>
          <a:p>
            <a:pPr lvl="1"/>
            <a:r>
              <a:rPr lang="en-US" dirty="0"/>
              <a:t>It was noted that this impacts new and longer TLD, IDNs and internationalized email </a:t>
            </a:r>
          </a:p>
          <a:p>
            <a:pPr lvl="1"/>
            <a:r>
              <a:rPr lang="en-US" dirty="0"/>
              <a:t>It was also explained how UA can be solved by resolving the five actions: accept, validate, store, process and display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UASG Structure and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UASG is a community led group supported by ICANN</a:t>
            </a:r>
          </a:p>
          <a:p>
            <a:pPr lvl="1"/>
            <a:r>
              <a:rPr lang="en-US" dirty="0"/>
              <a:t>it has developed many supporting documents, including a quick guide, a case study on govt. of Rajasthan providing Hindi email addresses, etc.</a:t>
            </a:r>
          </a:p>
          <a:p>
            <a:pPr lvl="1"/>
            <a:r>
              <a:rPr lang="en-US" dirty="0"/>
              <a:t>UASG is led by community elected chair and vice chairs</a:t>
            </a:r>
          </a:p>
          <a:p>
            <a:r>
              <a:rPr lang="en-US" dirty="0"/>
              <a:t>UASG’s developed an Action Plan for FY20, available at </a:t>
            </a:r>
            <a:r>
              <a:rPr lang="en-US" dirty="0">
                <a:hlinkClick r:id="rId2"/>
              </a:rPr>
              <a:t>https://uasg.tech</a:t>
            </a:r>
            <a:r>
              <a:rPr lang="en-US" dirty="0"/>
              <a:t>.  </a:t>
            </a:r>
          </a:p>
          <a:p>
            <a:r>
              <a:rPr lang="en-US" dirty="0"/>
              <a:t>In FY20 Action Plan, UASG is structuring into focused working groups (WGs) on Technology, EAI, Communications, Measurements and Local Initiatives</a:t>
            </a:r>
          </a:p>
          <a:p>
            <a:r>
              <a:rPr lang="en-US" dirty="0"/>
              <a:t>These WGs are focusing on various stakeholders, including technology developers, influencers and the public sector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5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GAC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identify the relevant e-government portals for testing and organizations managing them</a:t>
            </a:r>
          </a:p>
          <a:p>
            <a:r>
              <a:rPr lang="en-US" dirty="0"/>
              <a:t>Help identify the relevant ministries and departments for UASG to outreach in the different countries</a:t>
            </a:r>
          </a:p>
          <a:p>
            <a:pPr lvl="1"/>
            <a:r>
              <a:rPr lang="en-US" dirty="0"/>
              <a:t>Local UA Ambassadors can help to outreach in person where available</a:t>
            </a:r>
          </a:p>
          <a:p>
            <a:r>
              <a:rPr lang="en-US" dirty="0"/>
              <a:t>Help identify and review the current policies for procuring software and accessibility standards for UA readiness</a:t>
            </a:r>
          </a:p>
          <a:p>
            <a:r>
              <a:rPr lang="en-US" dirty="0"/>
              <a:t>Join and contribute to one of the WGs, if interested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with GAC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UA pertains to all domain names, including ASCII TLDs which are new and longer, and not limited to IDNs</a:t>
            </a:r>
          </a:p>
          <a:p>
            <a:r>
              <a:rPr lang="en-US" dirty="0"/>
              <a:t>Everyone needs to evaluate their own systems for UA readiness for it be to be prevalent</a:t>
            </a:r>
          </a:p>
          <a:p>
            <a:r>
              <a:rPr lang="en-US" dirty="0"/>
              <a:t>This is managed by making sure that existing system become compatible and new systems are developed with UA support</a:t>
            </a:r>
          </a:p>
          <a:p>
            <a:r>
              <a:rPr lang="en-US" dirty="0"/>
              <a:t>Addressing UA is part of ICANN’s strategic goals for 2021-2025 and it is available to support the community in the efforts by the community </a:t>
            </a:r>
          </a:p>
          <a:p>
            <a:r>
              <a:rPr lang="en-US" dirty="0"/>
              <a:t>Procuring new software for UA readiness may be costly, so it is good to note that the current software can be updated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4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UA Engagement at ICANN65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Large Universal Acceptance (UA) Kickoff, Wed, Jun 26, 2019</a:t>
            </a:r>
          </a:p>
          <a:p>
            <a:pPr lvl="1"/>
            <a:r>
              <a:rPr lang="en-US" u="sng" dirty="0">
                <a:hlinkClick r:id="rId2"/>
              </a:rPr>
              <a:t>https://65.schedule.icann.org/meetings/1058226</a:t>
            </a:r>
            <a:endParaRPr lang="en-US" dirty="0"/>
          </a:p>
          <a:p>
            <a:r>
              <a:rPr lang="en-US" dirty="0"/>
              <a:t>GAC: Meeting with Universal Acceptance Steering Group (UASG), Thu, Jun 27, 2019</a:t>
            </a:r>
          </a:p>
          <a:p>
            <a:pPr lvl="1"/>
            <a:r>
              <a:rPr lang="en-US" u="sng" dirty="0">
                <a:hlinkClick r:id="rId3" tooltip="https://65.schedule.icann.org/meetings/1058193"/>
              </a:rPr>
              <a:t>https://65.schedule.icann.org/meetings/1058193</a:t>
            </a:r>
            <a:endParaRPr lang="en-US" dirty="0"/>
          </a:p>
          <a:p>
            <a:r>
              <a:rPr lang="en-US" dirty="0"/>
              <a:t>Cross-Community High Interest Topic: Policies Around Universal Acceptance, Thu, Jun 27, 2019</a:t>
            </a:r>
          </a:p>
          <a:p>
            <a:pPr lvl="1"/>
            <a:r>
              <a:rPr lang="en-US" u="sng" dirty="0">
                <a:hlinkClick r:id="rId4"/>
              </a:rPr>
              <a:t>https://65.schedule.icann.org/meetings/1058196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Interest Topic on Policies Around UA</a:t>
            </a:r>
          </a:p>
        </p:txBody>
      </p:sp>
    </p:spTree>
    <p:extLst>
      <p:ext uri="{BB962C8B-B14F-4D97-AF65-F5344CB8AC3E}">
        <p14:creationId xmlns:p14="http://schemas.microsoft.com/office/powerpoint/2010/main" val="251660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Interest Topic on Policies Around 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Panel</a:t>
            </a:r>
          </a:p>
          <a:p>
            <a:pPr lvl="1"/>
            <a:r>
              <a:rPr lang="en-US" dirty="0"/>
              <a:t>Ajay Data (Moderator), Chair of UASG, XGEN, </a:t>
            </a:r>
          </a:p>
          <a:p>
            <a:pPr lvl="1"/>
            <a:r>
              <a:rPr lang="en-US" dirty="0" err="1"/>
              <a:t>Akinori</a:t>
            </a:r>
            <a:r>
              <a:rPr lang="en-US" dirty="0"/>
              <a:t> </a:t>
            </a:r>
            <a:r>
              <a:rPr lang="en-US" dirty="0" err="1"/>
              <a:t>Maemura</a:t>
            </a:r>
            <a:r>
              <a:rPr lang="en-US" dirty="0"/>
              <a:t>, Chair of ICANN Board IDN-UA Working Group</a:t>
            </a:r>
          </a:p>
          <a:p>
            <a:pPr lvl="1"/>
            <a:r>
              <a:rPr lang="en-US" dirty="0" err="1"/>
              <a:t>Raedene</a:t>
            </a:r>
            <a:r>
              <a:rPr lang="en-US" dirty="0"/>
              <a:t> </a:t>
            </a:r>
            <a:r>
              <a:rPr lang="en-US" dirty="0" err="1"/>
              <a:t>McGary</a:t>
            </a:r>
            <a:r>
              <a:rPr lang="en-US" dirty="0"/>
              <a:t>, </a:t>
            </a:r>
            <a:r>
              <a:rPr lang="en-US" dirty="0" err="1"/>
              <a:t>CentralNIC</a:t>
            </a:r>
            <a:endParaRPr lang="en-US" dirty="0"/>
          </a:p>
          <a:p>
            <a:pPr lvl="1"/>
            <a:r>
              <a:rPr lang="en-US" dirty="0"/>
              <a:t>Maarten </a:t>
            </a:r>
            <a:r>
              <a:rPr lang="en-US" dirty="0" err="1"/>
              <a:t>Botterman</a:t>
            </a:r>
            <a:r>
              <a:rPr lang="en-US" dirty="0"/>
              <a:t>, ICANN Board </a:t>
            </a:r>
          </a:p>
          <a:p>
            <a:pPr lvl="1"/>
            <a:r>
              <a:rPr lang="en-US" dirty="0"/>
              <a:t>Manal Ismail, Chair of ICANN Governmental Advisory Committee </a:t>
            </a:r>
          </a:p>
          <a:p>
            <a:pPr lvl="1"/>
            <a:r>
              <a:rPr lang="en-US" dirty="0"/>
              <a:t>Mark </a:t>
            </a:r>
            <a:r>
              <a:rPr lang="en-US" dirty="0" err="1"/>
              <a:t>Svancarek</a:t>
            </a:r>
            <a:r>
              <a:rPr lang="en-US" dirty="0"/>
              <a:t>, Vice-Chair of UASG, Microsoft</a:t>
            </a:r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UA: Ajay Data (Moderator)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599" y="1470212"/>
            <a:ext cx="8124497" cy="4571813"/>
          </a:xfrm>
        </p:spPr>
        <p:txBody>
          <a:bodyPr>
            <a:normAutofit/>
          </a:bodyPr>
          <a:lstStyle/>
          <a:p>
            <a:r>
              <a:rPr lang="en-US" dirty="0"/>
              <a:t>Shared vision, mission and impact of Universal Acceptance</a:t>
            </a:r>
          </a:p>
          <a:p>
            <a:r>
              <a:rPr lang="en-US" dirty="0"/>
              <a:t>Explained actions for UA: Accept, Validate, Process, Store, Display</a:t>
            </a:r>
          </a:p>
          <a:p>
            <a:r>
              <a:rPr lang="en-US" dirty="0"/>
              <a:t>Presented Stakeholders of the FY20 Action Plan  </a:t>
            </a:r>
          </a:p>
          <a:p>
            <a:pPr lvl="1"/>
            <a:r>
              <a:rPr lang="en-US" dirty="0"/>
              <a:t>Technology Enablers, Technology Developers, Email Software and Service Providers, Influencing Individuals and Organizations, Government Policy Makers</a:t>
            </a:r>
          </a:p>
          <a:p>
            <a:r>
              <a:rPr lang="en-US" dirty="0"/>
              <a:t>Presented working groups of the FY20 Action Plan and invited community to join</a:t>
            </a:r>
          </a:p>
          <a:p>
            <a:pPr lvl="1"/>
            <a:r>
              <a:rPr lang="en-US" dirty="0"/>
              <a:t>Technology, EAI, Measurements, Communications, Local Initiatives and Ambassadors</a:t>
            </a:r>
          </a:p>
        </p:txBody>
      </p:sp>
    </p:spTree>
    <p:extLst>
      <p:ext uri="{BB962C8B-B14F-4D97-AF65-F5344CB8AC3E}">
        <p14:creationId xmlns:p14="http://schemas.microsoft.com/office/powerpoint/2010/main" val="221721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Comments by 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vision of ICANN Board on Universal Acceptance?</a:t>
            </a:r>
          </a:p>
          <a:p>
            <a:r>
              <a:rPr lang="en-US" dirty="0" err="1"/>
              <a:t>Akinori</a:t>
            </a:r>
            <a:r>
              <a:rPr lang="en-US" dirty="0"/>
              <a:t> </a:t>
            </a:r>
            <a:r>
              <a:rPr lang="en-US" dirty="0" err="1"/>
              <a:t>Maemura</a:t>
            </a:r>
            <a:r>
              <a:rPr lang="en-US" dirty="0"/>
              <a:t> appreciated the leadership of UASG and noted:</a:t>
            </a:r>
          </a:p>
          <a:p>
            <a:pPr lvl="1"/>
            <a:r>
              <a:rPr lang="en-US" dirty="0"/>
              <a:t>UA is part of ICANN’s strategic objectives</a:t>
            </a:r>
          </a:p>
          <a:p>
            <a:pPr lvl="1"/>
            <a:r>
              <a:rPr lang="en-US" dirty="0"/>
              <a:t>Expansion of domain name space by new TLDs including domain names in different languages and scripts</a:t>
            </a:r>
          </a:p>
          <a:p>
            <a:pPr lvl="1"/>
            <a:r>
              <a:rPr lang="en-US" dirty="0"/>
              <a:t>Need to have all internet users use all domain names which entails all applications and services accept them</a:t>
            </a:r>
          </a:p>
          <a:p>
            <a:pPr lvl="1"/>
            <a:r>
              <a:rPr lang="en-US" dirty="0"/>
              <a:t>UASG is a community initiative and needs engagement with application developers and end users</a:t>
            </a:r>
          </a:p>
          <a:p>
            <a:pPr lvl="1"/>
            <a:r>
              <a:rPr lang="en-US" dirty="0"/>
              <a:t>ICANN Board has decided expand the charter of Board IDN WG to include UA</a:t>
            </a:r>
          </a:p>
          <a:p>
            <a:pPr lvl="1"/>
            <a:r>
              <a:rPr lang="en-US" dirty="0"/>
              <a:t>New task for Board IDN-UA WG and it is studying the current work on UA to see how it can help in further promoting it</a:t>
            </a:r>
          </a:p>
        </p:txBody>
      </p:sp>
    </p:spTree>
    <p:extLst>
      <p:ext uri="{BB962C8B-B14F-4D97-AF65-F5344CB8AC3E}">
        <p14:creationId xmlns:p14="http://schemas.microsoft.com/office/powerpoint/2010/main" val="333547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Comments by 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Registries and Registrars help in promoting UA?</a:t>
            </a:r>
          </a:p>
          <a:p>
            <a:r>
              <a:rPr lang="en-US" dirty="0" err="1"/>
              <a:t>Raedene</a:t>
            </a:r>
            <a:r>
              <a:rPr lang="en-US" dirty="0"/>
              <a:t> </a:t>
            </a:r>
            <a:r>
              <a:rPr lang="en-US" dirty="0" err="1"/>
              <a:t>McGary</a:t>
            </a:r>
            <a:r>
              <a:rPr lang="en-US" dirty="0"/>
              <a:t> noted:</a:t>
            </a:r>
          </a:p>
          <a:p>
            <a:pPr lvl="1"/>
            <a:r>
              <a:rPr lang="en-US" dirty="0" err="1"/>
              <a:t>CentralNIC</a:t>
            </a:r>
            <a:r>
              <a:rPr lang="en-US" dirty="0"/>
              <a:t> represents both registries and registrars, part of the ecosystem</a:t>
            </a:r>
          </a:p>
          <a:p>
            <a:pPr lvl="1"/>
            <a:r>
              <a:rPr lang="en-US" dirty="0"/>
              <a:t>Have clients who offer IDNs at the top-level and enter market at the second level, so as a registry need to expand the global reach (e.g. support Chinese) and support IDNs and UA for clients</a:t>
            </a:r>
          </a:p>
          <a:p>
            <a:pPr lvl="1"/>
            <a:r>
              <a:rPr lang="en-US" dirty="0"/>
              <a:t>Benefit from the work of the community </a:t>
            </a:r>
            <a:r>
              <a:rPr lang="en-US"/>
              <a:t>to identify the issues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6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Comments by 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business opportunities of UA </a:t>
            </a:r>
          </a:p>
          <a:p>
            <a:r>
              <a:rPr lang="en-US" dirty="0"/>
              <a:t>Maarten </a:t>
            </a:r>
            <a:r>
              <a:rPr lang="en-US" dirty="0" err="1"/>
              <a:t>Botterman</a:t>
            </a:r>
            <a:r>
              <a:rPr lang="en-US" dirty="0"/>
              <a:t> noted:</a:t>
            </a:r>
          </a:p>
          <a:p>
            <a:pPr lvl="1"/>
            <a:r>
              <a:rPr lang="en-US" dirty="0"/>
              <a:t>Strategic plan determines the agenda for our work in next years</a:t>
            </a:r>
          </a:p>
          <a:p>
            <a:pPr lvl="1"/>
            <a:r>
              <a:rPr lang="en-US" dirty="0"/>
              <a:t>Focused on IDNs, which are for the next billion internet users, who will be local and different use of internet</a:t>
            </a:r>
          </a:p>
          <a:p>
            <a:pPr lvl="1"/>
            <a:r>
              <a:rPr lang="en-US" dirty="0"/>
              <a:t>If we want internet to be useful for them, and for the business to work well, we need to make these work</a:t>
            </a:r>
          </a:p>
          <a:p>
            <a:pPr lvl="1"/>
            <a:r>
              <a:rPr lang="en-US" dirty="0"/>
              <a:t>UA will teach our system to use the “non-typical” addresses – similar to the preparedness for IPv6</a:t>
            </a:r>
          </a:p>
          <a:p>
            <a:pPr lvl="1"/>
            <a:r>
              <a:rPr lang="en-US" dirty="0"/>
              <a:t>For business investments based on expected users which depend on content and applications supporting IDNs for local markets</a:t>
            </a:r>
          </a:p>
          <a:p>
            <a:pPr lvl="1"/>
            <a:r>
              <a:rPr lang="en-US" dirty="0"/>
              <a:t>Need to work together in a multi-stakeholder model to prepare</a:t>
            </a:r>
          </a:p>
        </p:txBody>
      </p:sp>
    </p:spTree>
    <p:extLst>
      <p:ext uri="{BB962C8B-B14F-4D97-AF65-F5344CB8AC3E}">
        <p14:creationId xmlns:p14="http://schemas.microsoft.com/office/powerpoint/2010/main" val="2201167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Comments by 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8202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can public sector help in promoting UA mission?</a:t>
            </a:r>
          </a:p>
          <a:p>
            <a:r>
              <a:rPr lang="en-US" dirty="0"/>
              <a:t>Manal Ismail noted:</a:t>
            </a:r>
          </a:p>
          <a:p>
            <a:pPr lvl="1"/>
            <a:r>
              <a:rPr lang="en-US" dirty="0"/>
              <a:t>UA is a critical component of </a:t>
            </a:r>
            <a:r>
              <a:rPr lang="en-US" dirty="0" err="1"/>
              <a:t>en</a:t>
            </a:r>
            <a:r>
              <a:rPr lang="en-US" dirty="0"/>
              <a:t>-to-end multi-lingual experience, in addition to local content and IDNs</a:t>
            </a:r>
          </a:p>
          <a:p>
            <a:pPr lvl="1"/>
            <a:r>
              <a:rPr lang="en-US" dirty="0"/>
              <a:t>With IDNs available, focus should be on UA and local content to make sure none is left behind</a:t>
            </a:r>
          </a:p>
          <a:p>
            <a:pPr lvl="1"/>
            <a:r>
              <a:rPr lang="en-US" dirty="0"/>
              <a:t>UA is a win-win situation with growing market for business and better customer satisfaction – getting the next billion online</a:t>
            </a:r>
          </a:p>
          <a:p>
            <a:pPr lvl="1"/>
            <a:r>
              <a:rPr lang="en-US" dirty="0"/>
              <a:t>Governments should communicate and provide e-govt. services using official language – it would increase internet penetration</a:t>
            </a:r>
          </a:p>
          <a:p>
            <a:pPr lvl="1"/>
            <a:r>
              <a:rPr lang="en-US" dirty="0"/>
              <a:t>Govts. should include UA requirements in their tenders and procurement orders – though hard to determine whom to target</a:t>
            </a:r>
          </a:p>
          <a:p>
            <a:pPr lvl="1"/>
            <a:r>
              <a:rPr lang="en-US" dirty="0"/>
              <a:t>UA needs to be widely adopted to be useful – GAC is a good vehicle to reach out to the govts. with its diverse representation</a:t>
            </a:r>
          </a:p>
          <a:p>
            <a:pPr lvl="1"/>
            <a:r>
              <a:rPr lang="en-US" dirty="0"/>
              <a:t>It was on GAC agenda and there is interest by its members</a:t>
            </a:r>
          </a:p>
          <a:p>
            <a:pPr lvl="1"/>
            <a:r>
              <a:rPr lang="en-US" dirty="0"/>
              <a:t>While creating awareness, confidence needed that technology works</a:t>
            </a:r>
          </a:p>
          <a:p>
            <a:pPr lvl="1"/>
            <a:r>
              <a:rPr lang="en-US" dirty="0"/>
              <a:t>It will be useful to have a proof of concept for the govts.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9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Comments by 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820229"/>
          </a:xfrm>
        </p:spPr>
        <p:txBody>
          <a:bodyPr>
            <a:normAutofit/>
          </a:bodyPr>
          <a:lstStyle/>
          <a:p>
            <a:r>
              <a:rPr lang="en-US" dirty="0"/>
              <a:t>Comments by Mark </a:t>
            </a:r>
            <a:r>
              <a:rPr lang="en-US" dirty="0" err="1"/>
              <a:t>Svancarek</a:t>
            </a:r>
            <a:endParaRPr lang="en-US" dirty="0"/>
          </a:p>
          <a:p>
            <a:pPr lvl="1"/>
            <a:r>
              <a:rPr lang="en-US" dirty="0"/>
              <a:t>Microsoft sees UA as very important due to new opportunities by new gTLDs and due to IDNs and internationalized email</a:t>
            </a:r>
          </a:p>
          <a:p>
            <a:pPr lvl="1"/>
            <a:r>
              <a:rPr lang="en-US" dirty="0"/>
              <a:t>Realize the technical challenges of converting the large software to make it UA ready</a:t>
            </a:r>
          </a:p>
          <a:p>
            <a:pPr lvl="1"/>
            <a:r>
              <a:rPr lang="en-US" dirty="0"/>
              <a:t>There is also cost involved in supporting the change </a:t>
            </a:r>
          </a:p>
          <a:p>
            <a:pPr lvl="1"/>
            <a:r>
              <a:rPr lang="en-US" dirty="0"/>
              <a:t>For wider UA adoption, question is how to incentivize entrepreneurs and software developers?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27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Comment from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should be a public document issued by GAC addressing its members asking them to distribute internally to relevant authorities in the country</a:t>
            </a:r>
          </a:p>
          <a:p>
            <a:r>
              <a:rPr lang="en-US" dirty="0"/>
              <a:t>The issue should be raised at relevant platforms, e.g. ITU telecom Budapest, IGF Berlin, Telecom 2020 in Vietnam, and WTSE India</a:t>
            </a:r>
          </a:p>
          <a:p>
            <a:r>
              <a:rPr lang="en-US" dirty="0"/>
              <a:t>ALAC has kicked off a community program in coordination with UASG leveraging the global At-large community to push UA information  </a:t>
            </a:r>
          </a:p>
          <a:p>
            <a:r>
              <a:rPr lang="en-US" dirty="0"/>
              <a:t>A report on UA support by 1000 top websites globally is launched</a:t>
            </a:r>
          </a:p>
          <a:p>
            <a:r>
              <a:rPr lang="en-US" dirty="0"/>
              <a:t>We should encourage adoption by young people as this can promote adoption quickly</a:t>
            </a:r>
          </a:p>
        </p:txBody>
      </p:sp>
    </p:spTree>
    <p:extLst>
      <p:ext uri="{BB962C8B-B14F-4D97-AF65-F5344CB8AC3E}">
        <p14:creationId xmlns:p14="http://schemas.microsoft.com/office/powerpoint/2010/main" val="309173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Comment from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there any registries and registrars who are UA ready? It is an ongoing process</a:t>
            </a:r>
          </a:p>
          <a:p>
            <a:r>
              <a:rPr lang="en-US" dirty="0"/>
              <a:t>ICANN could tag the UA ready accredited registrars</a:t>
            </a:r>
          </a:p>
          <a:p>
            <a:r>
              <a:rPr lang="en-US" dirty="0"/>
              <a:t>UA Ambassador program is really contributing to spreading UA awareness</a:t>
            </a:r>
          </a:p>
          <a:p>
            <a:r>
              <a:rPr lang="en-US" dirty="0"/>
              <a:t>Does UASG plan to make an online dashboard of data on UA readiness of mail services software, browsers, TLD registries and registrars, websites, </a:t>
            </a:r>
            <a:r>
              <a:rPr lang="en-US" dirty="0" err="1"/>
              <a:t>etc</a:t>
            </a:r>
            <a:r>
              <a:rPr lang="en-US" dirty="0"/>
              <a:t>, including per region?  Answer: Yes</a:t>
            </a:r>
          </a:p>
          <a:p>
            <a:r>
              <a:rPr lang="en-US" dirty="0"/>
              <a:t>Is there a abuse risk from UA? Answer: Generally no. However, confusability of domain names may have an impact, which is being handled by the work on Label Generation Rules (LGRs)</a:t>
            </a:r>
          </a:p>
        </p:txBody>
      </p:sp>
    </p:spTree>
    <p:extLst>
      <p:ext uri="{BB962C8B-B14F-4D97-AF65-F5344CB8AC3E}">
        <p14:creationId xmlns:p14="http://schemas.microsoft.com/office/powerpoint/2010/main" val="313706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Large Universal Acceptance (UA) Kickoff</a:t>
            </a:r>
          </a:p>
        </p:txBody>
      </p:sp>
    </p:spTree>
    <p:extLst>
      <p:ext uri="{BB962C8B-B14F-4D97-AF65-F5344CB8AC3E}">
        <p14:creationId xmlns:p14="http://schemas.microsoft.com/office/powerpoint/2010/main" val="794960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94157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</a:t>
            </a:r>
            <a:r>
              <a:rPr lang="en-US" dirty="0" err="1"/>
              <a:t>Laprise</a:t>
            </a:r>
            <a:r>
              <a:rPr lang="en-US" dirty="0"/>
              <a:t> invited Ajay Data to comment on UA and UASG </a:t>
            </a:r>
          </a:p>
          <a:p>
            <a:r>
              <a:rPr lang="en-US" dirty="0"/>
              <a:t>Ajay Data noted and explained:</a:t>
            </a:r>
          </a:p>
          <a:p>
            <a:pPr lvl="1"/>
            <a:r>
              <a:rPr lang="en-US" dirty="0"/>
              <a:t>The vision, mission and impact of UA for the ALAC members</a:t>
            </a:r>
          </a:p>
          <a:p>
            <a:pPr lvl="1"/>
            <a:r>
              <a:rPr lang="en-US" dirty="0"/>
              <a:t>The challenges proposed by UA, including new and longer TLDs, IDNs and internationalized email addresses</a:t>
            </a:r>
          </a:p>
          <a:p>
            <a:r>
              <a:rPr lang="en-US" dirty="0"/>
              <a:t>The five verbs relate to UA were illustrated with an example</a:t>
            </a:r>
          </a:p>
          <a:p>
            <a:pPr lvl="1"/>
            <a:r>
              <a:rPr lang="en-US" dirty="0"/>
              <a:t>Accept, validate, store, process and display</a:t>
            </a:r>
          </a:p>
        </p:txBody>
      </p:sp>
    </p:spTree>
    <p:extLst>
      <p:ext uri="{BB962C8B-B14F-4D97-AF65-F5344CB8AC3E}">
        <p14:creationId xmlns:p14="http://schemas.microsoft.com/office/powerpoint/2010/main" val="315807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UASG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Ajay Data noted that the UASG work is organized to focus on specific stakeholders</a:t>
            </a:r>
          </a:p>
          <a:p>
            <a:pPr lvl="1"/>
            <a:r>
              <a:rPr lang="en-US" dirty="0"/>
              <a:t>Technology Enablers, Technology Developers, Email Software and Service Providers, Influencing Individuals and Organizations, Government Policy Makers</a:t>
            </a:r>
          </a:p>
          <a:p>
            <a:r>
              <a:rPr lang="en-US" dirty="0"/>
              <a:t>Finally, details of working groups of the FY20 Action Plan  were presented  </a:t>
            </a:r>
          </a:p>
          <a:p>
            <a:pPr lvl="1"/>
            <a:r>
              <a:rPr lang="en-US" dirty="0"/>
              <a:t>Technology, EAI, Measurements, Communications, Local Initiatives and Ambassadors</a:t>
            </a:r>
          </a:p>
          <a:p>
            <a:r>
              <a:rPr lang="en-US" dirty="0"/>
              <a:t>The local initiatives for UASG were emphasized and community invited to contribute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3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ALAC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Contribute to working groups</a:t>
            </a:r>
          </a:p>
          <a:p>
            <a:r>
              <a:rPr lang="en-US" dirty="0"/>
              <a:t>Help draft right messaging and links to local communities</a:t>
            </a:r>
          </a:p>
          <a:p>
            <a:r>
              <a:rPr lang="en-US" dirty="0"/>
              <a:t>Help with organizing local initiatives as UASG does not have such diverse expertise and reach globally</a:t>
            </a:r>
          </a:p>
          <a:p>
            <a:r>
              <a:rPr lang="en-US" dirty="0"/>
              <a:t>Use and experience IDNs and internationalized email</a:t>
            </a:r>
          </a:p>
          <a:p>
            <a:r>
              <a:rPr lang="en-US" dirty="0"/>
              <a:t>Test your own system for UA readiness</a:t>
            </a:r>
          </a:p>
        </p:txBody>
      </p:sp>
    </p:spTree>
    <p:extLst>
      <p:ext uri="{BB962C8B-B14F-4D97-AF65-F5344CB8AC3E}">
        <p14:creationId xmlns:p14="http://schemas.microsoft.com/office/powerpoint/2010/main" val="300044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ALAC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UASG should coordinate with RALOs, which are grouped into five regions</a:t>
            </a:r>
          </a:p>
          <a:p>
            <a:pPr lvl="1"/>
            <a:r>
              <a:rPr lang="en-US" dirty="0"/>
              <a:t>Partnership between UASG and RALO leadership and direct communication</a:t>
            </a:r>
          </a:p>
          <a:p>
            <a:pPr lvl="2"/>
            <a:r>
              <a:rPr lang="en-US" dirty="0"/>
              <a:t>Ambassadors and local initiatives will facilitate the process; ambassadors to be put in touch with RALO leadership</a:t>
            </a:r>
          </a:p>
          <a:p>
            <a:pPr lvl="1"/>
            <a:r>
              <a:rPr lang="en-US" dirty="0"/>
              <a:t>RALOs work with </a:t>
            </a:r>
            <a:r>
              <a:rPr lang="en-US" dirty="0" err="1"/>
              <a:t>ALSes</a:t>
            </a:r>
            <a:r>
              <a:rPr lang="en-US" dirty="0"/>
              <a:t> to roll out ideas presented by UASG</a:t>
            </a:r>
          </a:p>
          <a:p>
            <a:pPr lvl="2"/>
            <a:r>
              <a:rPr lang="en-US" dirty="0"/>
              <a:t>Interact with websites, software applications, ISPs, to help test UA readiness and provide feedback to RALO to UASG</a:t>
            </a:r>
          </a:p>
          <a:p>
            <a:pPr lvl="2"/>
            <a:r>
              <a:rPr lang="en-US" dirty="0"/>
              <a:t>Iterative process for broader implementation globally</a:t>
            </a:r>
          </a:p>
          <a:p>
            <a:pPr lvl="2"/>
            <a:r>
              <a:rPr lang="en-US" dirty="0"/>
              <a:t>Outreach should include blogs, social media, webinars, events, email, newsletters.  Use UASG content</a:t>
            </a:r>
          </a:p>
        </p:txBody>
      </p:sp>
    </p:spTree>
    <p:extLst>
      <p:ext uri="{BB962C8B-B14F-4D97-AF65-F5344CB8AC3E}">
        <p14:creationId xmlns:p14="http://schemas.microsoft.com/office/powerpoint/2010/main" val="286141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ALAC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RALOs to help promote UA</a:t>
            </a:r>
          </a:p>
          <a:p>
            <a:pPr lvl="1"/>
            <a:r>
              <a:rPr lang="en-US" dirty="0"/>
              <a:t>Include UA topic on RALO monthly meeting agendas</a:t>
            </a:r>
          </a:p>
          <a:p>
            <a:pPr lvl="2"/>
            <a:r>
              <a:rPr lang="en-US" dirty="0"/>
              <a:t>Work out a comms plan with UASG</a:t>
            </a:r>
          </a:p>
          <a:p>
            <a:pPr lvl="2"/>
            <a:r>
              <a:rPr lang="en-US" dirty="0"/>
              <a:t>Get commitments from </a:t>
            </a:r>
            <a:r>
              <a:rPr lang="en-US" dirty="0" err="1"/>
              <a:t>ALSes</a:t>
            </a:r>
            <a:endParaRPr lang="en-US" dirty="0"/>
          </a:p>
          <a:p>
            <a:pPr lvl="1"/>
            <a:r>
              <a:rPr lang="en-US" dirty="0"/>
              <a:t>Encourage </a:t>
            </a:r>
            <a:r>
              <a:rPr lang="en-US" dirty="0" err="1"/>
              <a:t>ALSes</a:t>
            </a:r>
            <a:r>
              <a:rPr lang="en-US" dirty="0"/>
              <a:t> to use tools developed by UASG to test for UA readiness</a:t>
            </a:r>
          </a:p>
          <a:p>
            <a:r>
              <a:rPr lang="en-US" dirty="0"/>
              <a:t>ALAC members should connect with UASG members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from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LACRALO chair shared they have an internal working group on IDNs, who will start work in two weeks</a:t>
            </a:r>
          </a:p>
          <a:p>
            <a:r>
              <a:rPr lang="en-US" dirty="0"/>
              <a:t>APRALO chair shared that he is co-chair of ALAC IDN WG which includes UA in its scope.  The ALAC IDN WG will support the UA initiative and has already been publishing technical articles</a:t>
            </a:r>
          </a:p>
          <a:p>
            <a:r>
              <a:rPr lang="en-US" dirty="0"/>
              <a:t>Should develop material for </a:t>
            </a:r>
            <a:r>
              <a:rPr lang="en-US" dirty="0" err="1"/>
              <a:t>ALSes</a:t>
            </a:r>
            <a:r>
              <a:rPr lang="en-US" dirty="0"/>
              <a:t> to build awareness</a:t>
            </a:r>
          </a:p>
          <a:p>
            <a:r>
              <a:rPr lang="en-US" dirty="0"/>
              <a:t>Is there a budget to help reach out to developers and businesses by </a:t>
            </a:r>
            <a:r>
              <a:rPr lang="en-US" dirty="0" err="1"/>
              <a:t>ALSes</a:t>
            </a:r>
            <a:r>
              <a:rPr lang="en-US" dirty="0"/>
              <a:t>? Yes, through local initiatives</a:t>
            </a:r>
          </a:p>
          <a:p>
            <a:r>
              <a:rPr lang="en-US" dirty="0"/>
              <a:t>All community needs to work together to bring about the UA readiness</a:t>
            </a:r>
          </a:p>
          <a:p>
            <a:r>
              <a:rPr lang="en-US" dirty="0"/>
              <a:t>The scale of the problem is large, with 80% websites don’t accept new gTLDs (not just IDNs) so also very important for NARALO</a:t>
            </a:r>
          </a:p>
        </p:txBody>
      </p:sp>
    </p:spTree>
    <p:extLst>
      <p:ext uri="{BB962C8B-B14F-4D97-AF65-F5344CB8AC3E}">
        <p14:creationId xmlns:p14="http://schemas.microsoft.com/office/powerpoint/2010/main" val="581592518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3254</TotalTime>
  <Words>2335</Words>
  <Application>Microsoft Office PowerPoint</Application>
  <PresentationFormat>On-screen Show (4:3)</PresentationFormat>
  <Paragraphs>184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Segoe UI</vt:lpstr>
      <vt:lpstr>Wingdings</vt:lpstr>
      <vt:lpstr>ICANNPPT_Arial_4x3_June 2017_potx</vt:lpstr>
      <vt:lpstr>Engagement on Universal Acceptance at ICANN65</vt:lpstr>
      <vt:lpstr>Summary of UA Engagement at ICANN65</vt:lpstr>
      <vt:lpstr>At Large Universal Acceptance (UA) Kickoff</vt:lpstr>
      <vt:lpstr>Introduction to UA</vt:lpstr>
      <vt:lpstr>Introduction to UASG</vt:lpstr>
      <vt:lpstr>How Can ALAC Help?</vt:lpstr>
      <vt:lpstr>ALAC Response</vt:lpstr>
      <vt:lpstr>ALAC Response</vt:lpstr>
      <vt:lpstr>Input from the Community</vt:lpstr>
      <vt:lpstr>Input from the Community</vt:lpstr>
      <vt:lpstr>Input from the Community</vt:lpstr>
      <vt:lpstr>Input from the Community</vt:lpstr>
      <vt:lpstr>Input from the Community</vt:lpstr>
      <vt:lpstr>Next Steps</vt:lpstr>
      <vt:lpstr>GAC: Meeting with Universal Acceptance Steering Group (UASG)</vt:lpstr>
      <vt:lpstr>Background</vt:lpstr>
      <vt:lpstr>UASG Structure and Work</vt:lpstr>
      <vt:lpstr>How can GAC Help?</vt:lpstr>
      <vt:lpstr>Discussion with GAC Members</vt:lpstr>
      <vt:lpstr>High Interest Topic on Policies Around UA</vt:lpstr>
      <vt:lpstr>High Interest Topic on Policies Around UA</vt:lpstr>
      <vt:lpstr>Introduction to UA: Ajay Data (Moderator)</vt:lpstr>
      <vt:lpstr>Summary of Comments by Panelists</vt:lpstr>
      <vt:lpstr>Summary of Comments by Panelists</vt:lpstr>
      <vt:lpstr>Summary of Comments by Panelists</vt:lpstr>
      <vt:lpstr>Summary of Comments by Panelists</vt:lpstr>
      <vt:lpstr>Summary of Comments by Panelists</vt:lpstr>
      <vt:lpstr>Summary of Comment from Audience</vt:lpstr>
      <vt:lpstr>Summary of Comment from Audience</vt:lpstr>
      <vt:lpstr>Thank You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at ICANN65</dc:title>
  <dc:creator>Sarmad Hussain</dc:creator>
  <cp:lastModifiedBy>NTIA</cp:lastModifiedBy>
  <cp:revision>38</cp:revision>
  <cp:lastPrinted>2018-03-02T16:33:35Z</cp:lastPrinted>
  <dcterms:created xsi:type="dcterms:W3CDTF">2019-07-20T07:43:56Z</dcterms:created>
  <dcterms:modified xsi:type="dcterms:W3CDTF">2019-07-29T16:43:00Z</dcterms:modified>
</cp:coreProperties>
</file>