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2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A9A6C5-D8D3-8345-B3F5-3B0B4A961A0C}" type="datetimeFigureOut">
              <a:rPr lang="en-US" smtClean="0"/>
              <a:t>8/15/13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C76911-9E76-F246-99A6-84A65493A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643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81013" y="119063"/>
            <a:ext cx="5805487" cy="43561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7BF097B-E28B-4CE8-99D4-B0BC6EB1202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A025-15DE-2342-B285-A52A4C79DB80}" type="datetimeFigureOut">
              <a:rPr lang="en-US" smtClean="0"/>
              <a:t>8/15/13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BC735-12C0-5E4D-925B-C54631EE1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29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A025-15DE-2342-B285-A52A4C79DB80}" type="datetimeFigureOut">
              <a:rPr lang="en-US" smtClean="0"/>
              <a:t>8/15/13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BC735-12C0-5E4D-925B-C54631EE1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19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A025-15DE-2342-B285-A52A4C79DB80}" type="datetimeFigureOut">
              <a:rPr lang="en-US" smtClean="0"/>
              <a:t>8/15/13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BC735-12C0-5E4D-925B-C54631EE1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727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A025-15DE-2342-B285-A52A4C79DB80}" type="datetimeFigureOut">
              <a:rPr lang="en-US" smtClean="0"/>
              <a:t>8/15/13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BC735-12C0-5E4D-925B-C54631EE1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88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A025-15DE-2342-B285-A52A4C79DB80}" type="datetimeFigureOut">
              <a:rPr lang="en-US" smtClean="0"/>
              <a:t>8/15/13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BC735-12C0-5E4D-925B-C54631EE1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524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A025-15DE-2342-B285-A52A4C79DB80}" type="datetimeFigureOut">
              <a:rPr lang="en-US" smtClean="0"/>
              <a:t>8/15/13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BC735-12C0-5E4D-925B-C54631EE1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044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A025-15DE-2342-B285-A52A4C79DB80}" type="datetimeFigureOut">
              <a:rPr lang="en-US" smtClean="0"/>
              <a:t>8/15/13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BC735-12C0-5E4D-925B-C54631EE1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355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A025-15DE-2342-B285-A52A4C79DB80}" type="datetimeFigureOut">
              <a:rPr lang="en-US" smtClean="0"/>
              <a:t>8/15/13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BC735-12C0-5E4D-925B-C54631EE1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637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A025-15DE-2342-B285-A52A4C79DB80}" type="datetimeFigureOut">
              <a:rPr lang="en-US" smtClean="0"/>
              <a:t>8/15/13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BC735-12C0-5E4D-925B-C54631EE1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073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A025-15DE-2342-B285-A52A4C79DB80}" type="datetimeFigureOut">
              <a:rPr lang="en-US" smtClean="0"/>
              <a:t>8/15/13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BC735-12C0-5E4D-925B-C54631EE1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79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BA025-15DE-2342-B285-A52A4C79DB80}" type="datetimeFigureOut">
              <a:rPr lang="en-US" smtClean="0"/>
              <a:t>8/15/13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BC735-12C0-5E4D-925B-C54631EE1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782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BA025-15DE-2342-B285-A52A4C79DB80}" type="datetimeFigureOut">
              <a:rPr lang="en-US" smtClean="0"/>
              <a:t>8/15/13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BC735-12C0-5E4D-925B-C54631EE11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313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61826" y="691673"/>
            <a:ext cx="8677374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INSERT GOAL OR SUMMARY STATEMENT</a:t>
            </a:r>
            <a:endParaRPr lang="en-US" sz="1400" dirty="0"/>
          </a:p>
        </p:txBody>
      </p:sp>
      <p:graphicFrame>
        <p:nvGraphicFramePr>
          <p:cNvPr id="73" name="Table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425177"/>
              </p:ext>
            </p:extLst>
          </p:nvPr>
        </p:nvGraphicFramePr>
        <p:xfrm>
          <a:off x="104775" y="1295400"/>
          <a:ext cx="8382000" cy="4645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4495800"/>
                <a:gridCol w="2057400"/>
              </a:tblGrid>
              <a:tr h="5842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ATRT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Recommendation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Activities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this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Quarter/Year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1344999">
                <a:tc>
                  <a:txBody>
                    <a:bodyPr/>
                    <a:lstStyle/>
                    <a:p>
                      <a:pPr marL="0" marR="0" indent="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INSERT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indent="-11430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200" dirty="0" smtClean="0"/>
                        <a:t>INSERT</a:t>
                      </a:r>
                    </a:p>
                    <a:p>
                      <a:pPr marL="114300" marR="0" indent="-11430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200" baseline="0" dirty="0" smtClean="0"/>
                        <a:t>INSERT</a:t>
                      </a:r>
                    </a:p>
                    <a:p>
                      <a:pPr marL="114300" marR="0" indent="-11430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200" baseline="0" dirty="0" smtClean="0"/>
                        <a:t>INSERT</a:t>
                      </a:r>
                      <a:endParaRPr lang="en-US" sz="1200" baseline="0" dirty="0" smtClean="0"/>
                    </a:p>
                    <a:p>
                      <a:pPr marL="114300" marR="0" indent="-11430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200" baseline="0" dirty="0" smtClean="0"/>
                        <a:t>INSERT</a:t>
                      </a:r>
                      <a:endParaRPr lang="en-US" sz="1200" baseline="0" dirty="0" smtClean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1397000"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INSERT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14300" marR="0" indent="-11430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200" dirty="0" smtClean="0"/>
                        <a:t>INSERT</a:t>
                      </a:r>
                    </a:p>
                    <a:p>
                      <a:pPr marL="114300" marR="0" indent="-11430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200" dirty="0" smtClean="0"/>
                        <a:t>INSERT</a:t>
                      </a:r>
                    </a:p>
                    <a:p>
                      <a:pPr marL="114300" marR="0" indent="-114300" algn="l" defTabSz="91429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200" dirty="0" smtClean="0"/>
                        <a:t>INSERT</a:t>
                      </a:r>
                      <a:endParaRPr lang="en-US" sz="1200" dirty="0" smtClean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1319599">
                <a:tc>
                  <a:txBody>
                    <a:bodyPr/>
                    <a:lstStyle/>
                    <a:p>
                      <a:r>
                        <a:rPr lang="en-US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INSERT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114300" indent="-114300">
                        <a:buFont typeface="Arial" pitchFamily="34" charset="0"/>
                        <a:buChar char="•"/>
                      </a:pPr>
                      <a:r>
                        <a:rPr lang="en-US" sz="1200" dirty="0" smtClean="0"/>
                        <a:t>INSERT</a:t>
                      </a:r>
                    </a:p>
                    <a:p>
                      <a:pPr marL="114300" indent="-114300">
                        <a:buFont typeface="Arial" pitchFamily="34" charset="0"/>
                        <a:buChar char="•"/>
                      </a:pPr>
                      <a:r>
                        <a:rPr lang="en-US" sz="1200" dirty="0" smtClean="0"/>
                        <a:t>INSERT</a:t>
                      </a:r>
                    </a:p>
                    <a:p>
                      <a:pPr marL="114300" indent="-114300">
                        <a:buFont typeface="Arial" pitchFamily="34" charset="0"/>
                        <a:buChar char="•"/>
                      </a:pPr>
                      <a:r>
                        <a:rPr lang="en-US" sz="1200" dirty="0" smtClean="0"/>
                        <a:t>INSERT</a:t>
                      </a:r>
                      <a:endParaRPr lang="en-US" sz="1200" dirty="0" smtClean="0"/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pSp>
        <p:nvGrpSpPr>
          <p:cNvPr id="145" name="Group 144"/>
          <p:cNvGrpSpPr/>
          <p:nvPr/>
        </p:nvGrpSpPr>
        <p:grpSpPr>
          <a:xfrm>
            <a:off x="6296025" y="2052514"/>
            <a:ext cx="1828800" cy="1066800"/>
            <a:chOff x="6172200" y="4572000"/>
            <a:chExt cx="1828800" cy="1066800"/>
          </a:xfrm>
        </p:grpSpPr>
        <p:grpSp>
          <p:nvGrpSpPr>
            <p:cNvPr id="146" name="Group 17"/>
            <p:cNvGrpSpPr/>
            <p:nvPr/>
          </p:nvGrpSpPr>
          <p:grpSpPr>
            <a:xfrm>
              <a:off x="6477000" y="4572000"/>
              <a:ext cx="1143000" cy="1066800"/>
              <a:chOff x="2857926" y="1436334"/>
              <a:chExt cx="2850996" cy="2817842"/>
            </a:xfrm>
            <a:effectLst>
              <a:reflection blurRad="6350" stA="50000" endA="275" endPos="40000" dist="101600" dir="5400000" sy="-100000" algn="bl" rotWithShape="0"/>
            </a:effectLst>
          </p:grpSpPr>
          <p:sp>
            <p:nvSpPr>
              <p:cNvPr id="153" name="Oval 152"/>
              <p:cNvSpPr/>
              <p:nvPr/>
            </p:nvSpPr>
            <p:spPr>
              <a:xfrm>
                <a:off x="2945834" y="1523318"/>
                <a:ext cx="2676499" cy="2645373"/>
              </a:xfrm>
              <a:prstGeom prst="ellipse">
                <a:avLst/>
              </a:prstGeom>
              <a:gradFill>
                <a:gsLst>
                  <a:gs pos="10000">
                    <a:schemeClr val="tx1">
                      <a:lumMod val="75000"/>
                      <a:lumOff val="25000"/>
                    </a:schemeClr>
                  </a:gs>
                  <a:gs pos="66000">
                    <a:schemeClr val="bg1">
                      <a:lumMod val="85000"/>
                    </a:schemeClr>
                  </a:gs>
                </a:gsLst>
                <a:lin ang="16200000" scaled="1"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threePt" dir="t"/>
              </a:scene3d>
              <a:sp3d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4" name="Oval 153"/>
              <p:cNvSpPr/>
              <p:nvPr/>
            </p:nvSpPr>
            <p:spPr>
              <a:xfrm>
                <a:off x="2857926" y="1436334"/>
                <a:ext cx="2850996" cy="2817842"/>
              </a:xfrm>
              <a:prstGeom prst="ellipse">
                <a:avLst/>
              </a:prstGeom>
              <a:gradFill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75000">
                    <a:schemeClr val="bg1">
                      <a:lumMod val="50000"/>
                    </a:schemeClr>
                  </a:gs>
                </a:gsLst>
                <a:lin ang="13500000" scaled="1"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18600000"/>
                </a:lightRig>
              </a:scene3d>
              <a:sp3d contourW="57150" prstMaterial="metal">
                <a:bevelT w="190500" h="209550" prst="relaxedInset"/>
                <a:bevelB w="50800" h="0" prst="slope"/>
                <a:contourClr>
                  <a:schemeClr val="bg1">
                    <a:lumMod val="6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5" name="Oval 154"/>
              <p:cNvSpPr/>
              <p:nvPr/>
            </p:nvSpPr>
            <p:spPr>
              <a:xfrm>
                <a:off x="3006124" y="1561635"/>
                <a:ext cx="2555920" cy="2526198"/>
              </a:xfrm>
              <a:prstGeom prst="ellipse">
                <a:avLst/>
              </a:prstGeom>
              <a:gradFill>
                <a:gsLst>
                  <a:gs pos="66000">
                    <a:schemeClr val="tx1">
                      <a:lumMod val="75000"/>
                      <a:lumOff val="25000"/>
                    </a:schemeClr>
                  </a:gs>
                  <a:gs pos="10000">
                    <a:schemeClr val="bg1">
                      <a:lumMod val="85000"/>
                    </a:schemeClr>
                  </a:gs>
                </a:gsLst>
                <a:lin ang="16200000" scaled="1"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threePt" dir="t"/>
              </a:scene3d>
              <a:sp3d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3083752" y="1639013"/>
                <a:ext cx="2399343" cy="2371441"/>
              </a:xfrm>
              <a:prstGeom prst="ellipse">
                <a:avLst/>
              </a:prstGeom>
              <a:gradFill flip="none" rotWithShape="1">
                <a:gsLst>
                  <a:gs pos="13000">
                    <a:schemeClr val="bg1">
                      <a:lumMod val="95000"/>
                    </a:schemeClr>
                  </a:gs>
                  <a:gs pos="91000">
                    <a:schemeClr val="bg1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threePt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4118776" y="2675372"/>
                <a:ext cx="330617" cy="298725"/>
              </a:xfrm>
              <a:prstGeom prst="ellipse">
                <a:avLst/>
              </a:prstGeom>
              <a:gradFill flip="none" rotWithShape="1">
                <a:gsLst>
                  <a:gs pos="1000">
                    <a:schemeClr val="tx1">
                      <a:lumMod val="50000"/>
                      <a:lumOff val="50000"/>
                    </a:schemeClr>
                  </a:gs>
                  <a:gs pos="47000">
                    <a:schemeClr val="tx1">
                      <a:lumMod val="85000"/>
                      <a:lumOff val="15000"/>
                    </a:schemeClr>
                  </a:gs>
                  <a:gs pos="65000">
                    <a:schemeClr val="tx1">
                      <a:lumMod val="95000"/>
                      <a:lumOff val="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5400000"/>
                </a:lightRig>
              </a:scene3d>
              <a:sp3d>
                <a:bevelT w="146050" h="234950"/>
                <a:bevelB w="0" h="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8" name="Oval 157"/>
              <p:cNvSpPr/>
              <p:nvPr/>
            </p:nvSpPr>
            <p:spPr>
              <a:xfrm>
                <a:off x="3497866" y="1825578"/>
                <a:ext cx="1572438" cy="41585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65000">
                    <a:schemeClr val="bg1">
                      <a:alpha val="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9" name="Oval 320"/>
              <p:cNvSpPr/>
              <p:nvPr/>
            </p:nvSpPr>
            <p:spPr>
              <a:xfrm>
                <a:off x="3125156" y="1699804"/>
                <a:ext cx="2317856" cy="2290902"/>
              </a:xfrm>
              <a:prstGeom prst="blockArc">
                <a:avLst>
                  <a:gd name="adj1" fmla="val 7875329"/>
                  <a:gd name="adj2" fmla="val 2468097"/>
                  <a:gd name="adj3" fmla="val 16967"/>
                </a:avLst>
              </a:prstGeom>
              <a:gradFill flip="none" rotWithShape="1">
                <a:gsLst>
                  <a:gs pos="34000">
                    <a:srgbClr val="FFFF00">
                      <a:lumMod val="72000"/>
                      <a:lumOff val="28000"/>
                    </a:srgbClr>
                  </a:gs>
                  <a:gs pos="16000">
                    <a:srgbClr val="FA0000">
                      <a:lumMod val="87000"/>
                    </a:srgbClr>
                  </a:gs>
                  <a:gs pos="37085">
                    <a:srgbClr val="FFFF00"/>
                  </a:gs>
                  <a:gs pos="41673">
                    <a:srgbClr val="FFFF00"/>
                  </a:gs>
                  <a:gs pos="59000">
                    <a:srgbClr val="FFFF00"/>
                  </a:gs>
                  <a:gs pos="52918">
                    <a:srgbClr val="FFFF00"/>
                  </a:gs>
                  <a:gs pos="50623">
                    <a:srgbClr val="FFFF00"/>
                  </a:gs>
                  <a:gs pos="48329">
                    <a:srgbClr val="FFFF00"/>
                  </a:gs>
                  <a:gs pos="96000">
                    <a:srgbClr val="00B050"/>
                  </a:gs>
                </a:gsLst>
                <a:lin ang="0" scaled="1"/>
                <a:tileRect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threePt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47" name="TextBox 146"/>
            <p:cNvSpPr txBox="1"/>
            <p:nvPr/>
          </p:nvSpPr>
          <p:spPr>
            <a:xfrm>
              <a:off x="6858000" y="4630579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MED</a:t>
              </a:r>
              <a:endParaRPr lang="en-US" sz="1000" b="1" dirty="0"/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7010400" y="5316379"/>
              <a:ext cx="45719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HIGH</a:t>
              </a:r>
              <a:endParaRPr lang="en-US" sz="1000" b="1" dirty="0"/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6172200" y="4953000"/>
              <a:ext cx="7620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LOW-MED</a:t>
              </a:r>
              <a:endParaRPr lang="en-US" sz="1000" b="1" dirty="0"/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7239000" y="4935379"/>
              <a:ext cx="7620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MED-HIGH</a:t>
              </a:r>
              <a:endParaRPr lang="en-US" sz="1000" b="1" dirty="0"/>
            </a:p>
          </p:txBody>
        </p:sp>
        <p:sp>
          <p:nvSpPr>
            <p:cNvPr id="151" name="Isosceles Triangle 150"/>
            <p:cNvSpPr>
              <a:spLocks noChangeAspect="1"/>
            </p:cNvSpPr>
            <p:nvPr/>
          </p:nvSpPr>
          <p:spPr>
            <a:xfrm rot="5760000">
              <a:off x="7058751" y="4851476"/>
              <a:ext cx="32216" cy="432721"/>
            </a:xfrm>
            <a:prstGeom prst="triangle">
              <a:avLst/>
            </a:prstGeom>
            <a:gradFill flip="none" rotWithShape="1">
              <a:gsLst>
                <a:gs pos="25000">
                  <a:srgbClr val="FF0505"/>
                </a:gs>
                <a:gs pos="25000">
                  <a:srgbClr val="BC000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38100" dist="63500" dir="2700000" sx="102000" sy="102000" algn="tl" rotWithShape="0">
                <a:prstClr val="black">
                  <a:alpha val="5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6629401" y="5316379"/>
              <a:ext cx="45719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LOW</a:t>
              </a:r>
              <a:endParaRPr lang="en-US" sz="1000" b="1" dirty="0"/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6296025" y="3271714"/>
            <a:ext cx="1828800" cy="1066800"/>
            <a:chOff x="6172200" y="4572000"/>
            <a:chExt cx="1828800" cy="1066800"/>
          </a:xfrm>
        </p:grpSpPr>
        <p:grpSp>
          <p:nvGrpSpPr>
            <p:cNvPr id="161" name="Group 17"/>
            <p:cNvGrpSpPr/>
            <p:nvPr/>
          </p:nvGrpSpPr>
          <p:grpSpPr>
            <a:xfrm>
              <a:off x="6477000" y="4572000"/>
              <a:ext cx="1143000" cy="1066800"/>
              <a:chOff x="2857926" y="1436334"/>
              <a:chExt cx="2850996" cy="2817842"/>
            </a:xfrm>
            <a:effectLst>
              <a:reflection blurRad="6350" stA="50000" endA="275" endPos="40000" dist="101600" dir="5400000" sy="-100000" algn="bl" rotWithShape="0"/>
            </a:effectLst>
          </p:grpSpPr>
          <p:sp>
            <p:nvSpPr>
              <p:cNvPr id="168" name="Oval 167"/>
              <p:cNvSpPr/>
              <p:nvPr/>
            </p:nvSpPr>
            <p:spPr>
              <a:xfrm>
                <a:off x="2945834" y="1523318"/>
                <a:ext cx="2676499" cy="2645373"/>
              </a:xfrm>
              <a:prstGeom prst="ellipse">
                <a:avLst/>
              </a:prstGeom>
              <a:gradFill>
                <a:gsLst>
                  <a:gs pos="10000">
                    <a:schemeClr val="tx1">
                      <a:lumMod val="75000"/>
                      <a:lumOff val="25000"/>
                    </a:schemeClr>
                  </a:gs>
                  <a:gs pos="66000">
                    <a:schemeClr val="bg1">
                      <a:lumMod val="85000"/>
                    </a:schemeClr>
                  </a:gs>
                </a:gsLst>
                <a:lin ang="16200000" scaled="1"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threePt" dir="t"/>
              </a:scene3d>
              <a:sp3d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9" name="Oval 168"/>
              <p:cNvSpPr/>
              <p:nvPr/>
            </p:nvSpPr>
            <p:spPr>
              <a:xfrm>
                <a:off x="2857926" y="1436334"/>
                <a:ext cx="2850996" cy="2817842"/>
              </a:xfrm>
              <a:prstGeom prst="ellipse">
                <a:avLst/>
              </a:prstGeom>
              <a:gradFill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75000">
                    <a:schemeClr val="bg1">
                      <a:lumMod val="50000"/>
                    </a:schemeClr>
                  </a:gs>
                </a:gsLst>
                <a:lin ang="13500000" scaled="1"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18600000"/>
                </a:lightRig>
              </a:scene3d>
              <a:sp3d contourW="57150" prstMaterial="metal">
                <a:bevelT w="190500" h="209550" prst="relaxedInset"/>
                <a:bevelB w="50800" h="0" prst="slope"/>
                <a:contourClr>
                  <a:schemeClr val="bg1">
                    <a:lumMod val="6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0" name="Oval 169"/>
              <p:cNvSpPr/>
              <p:nvPr/>
            </p:nvSpPr>
            <p:spPr>
              <a:xfrm>
                <a:off x="3006124" y="1561635"/>
                <a:ext cx="2555920" cy="2526198"/>
              </a:xfrm>
              <a:prstGeom prst="ellipse">
                <a:avLst/>
              </a:prstGeom>
              <a:gradFill>
                <a:gsLst>
                  <a:gs pos="66000">
                    <a:schemeClr val="tx1">
                      <a:lumMod val="75000"/>
                      <a:lumOff val="25000"/>
                    </a:schemeClr>
                  </a:gs>
                  <a:gs pos="10000">
                    <a:schemeClr val="bg1">
                      <a:lumMod val="85000"/>
                    </a:schemeClr>
                  </a:gs>
                </a:gsLst>
                <a:lin ang="16200000" scaled="1"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threePt" dir="t"/>
              </a:scene3d>
              <a:sp3d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1" name="Oval 170"/>
              <p:cNvSpPr/>
              <p:nvPr/>
            </p:nvSpPr>
            <p:spPr>
              <a:xfrm>
                <a:off x="3083752" y="1639013"/>
                <a:ext cx="2399343" cy="2371441"/>
              </a:xfrm>
              <a:prstGeom prst="ellipse">
                <a:avLst/>
              </a:prstGeom>
              <a:gradFill flip="none" rotWithShape="1">
                <a:gsLst>
                  <a:gs pos="13000">
                    <a:schemeClr val="bg1">
                      <a:lumMod val="95000"/>
                    </a:schemeClr>
                  </a:gs>
                  <a:gs pos="91000">
                    <a:schemeClr val="bg1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threePt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2" name="Oval 171"/>
              <p:cNvSpPr/>
              <p:nvPr/>
            </p:nvSpPr>
            <p:spPr>
              <a:xfrm>
                <a:off x="4118776" y="2675372"/>
                <a:ext cx="330617" cy="298725"/>
              </a:xfrm>
              <a:prstGeom prst="ellipse">
                <a:avLst/>
              </a:prstGeom>
              <a:gradFill flip="none" rotWithShape="1">
                <a:gsLst>
                  <a:gs pos="1000">
                    <a:schemeClr val="tx1">
                      <a:lumMod val="50000"/>
                      <a:lumOff val="50000"/>
                    </a:schemeClr>
                  </a:gs>
                  <a:gs pos="47000">
                    <a:schemeClr val="tx1">
                      <a:lumMod val="85000"/>
                      <a:lumOff val="15000"/>
                    </a:schemeClr>
                  </a:gs>
                  <a:gs pos="65000">
                    <a:schemeClr val="tx1">
                      <a:lumMod val="95000"/>
                      <a:lumOff val="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5400000"/>
                </a:lightRig>
              </a:scene3d>
              <a:sp3d>
                <a:bevelT w="146050" h="234950"/>
                <a:bevelB w="0" h="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3" name="Oval 172"/>
              <p:cNvSpPr/>
              <p:nvPr/>
            </p:nvSpPr>
            <p:spPr>
              <a:xfrm>
                <a:off x="3497866" y="1825578"/>
                <a:ext cx="1572438" cy="41585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65000">
                    <a:schemeClr val="bg1">
                      <a:alpha val="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4" name="Oval 320"/>
              <p:cNvSpPr/>
              <p:nvPr/>
            </p:nvSpPr>
            <p:spPr>
              <a:xfrm>
                <a:off x="3125156" y="1699804"/>
                <a:ext cx="2317856" cy="2290902"/>
              </a:xfrm>
              <a:prstGeom prst="blockArc">
                <a:avLst>
                  <a:gd name="adj1" fmla="val 7875329"/>
                  <a:gd name="adj2" fmla="val 2468097"/>
                  <a:gd name="adj3" fmla="val 16967"/>
                </a:avLst>
              </a:prstGeom>
              <a:gradFill flip="none" rotWithShape="1">
                <a:gsLst>
                  <a:gs pos="34000">
                    <a:srgbClr val="FFFF00">
                      <a:lumMod val="72000"/>
                      <a:lumOff val="28000"/>
                    </a:srgbClr>
                  </a:gs>
                  <a:gs pos="16000">
                    <a:srgbClr val="FA0000">
                      <a:lumMod val="87000"/>
                    </a:srgbClr>
                  </a:gs>
                  <a:gs pos="37085">
                    <a:srgbClr val="FFFF00"/>
                  </a:gs>
                  <a:gs pos="41673">
                    <a:srgbClr val="FFFF00"/>
                  </a:gs>
                  <a:gs pos="59000">
                    <a:srgbClr val="FFFF00"/>
                  </a:gs>
                  <a:gs pos="52918">
                    <a:srgbClr val="FFFF00"/>
                  </a:gs>
                  <a:gs pos="50623">
                    <a:srgbClr val="FFFF00"/>
                  </a:gs>
                  <a:gs pos="48329">
                    <a:srgbClr val="FFFF00"/>
                  </a:gs>
                  <a:gs pos="96000">
                    <a:srgbClr val="00B050"/>
                  </a:gs>
                </a:gsLst>
                <a:lin ang="0" scaled="1"/>
                <a:tileRect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threePt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62" name="TextBox 161"/>
            <p:cNvSpPr txBox="1"/>
            <p:nvPr/>
          </p:nvSpPr>
          <p:spPr>
            <a:xfrm>
              <a:off x="6858000" y="4630579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MED</a:t>
              </a:r>
              <a:endParaRPr lang="en-US" sz="1000" b="1" dirty="0"/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7010400" y="5316379"/>
              <a:ext cx="45719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HIGH</a:t>
              </a:r>
              <a:endParaRPr lang="en-US" sz="1000" b="1" dirty="0"/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6172200" y="4953000"/>
              <a:ext cx="7620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LOW-MED</a:t>
              </a:r>
              <a:endParaRPr lang="en-US" sz="1000" b="1" dirty="0"/>
            </a:p>
          </p:txBody>
        </p:sp>
        <p:sp>
          <p:nvSpPr>
            <p:cNvPr id="165" name="TextBox 164"/>
            <p:cNvSpPr txBox="1"/>
            <p:nvPr/>
          </p:nvSpPr>
          <p:spPr>
            <a:xfrm>
              <a:off x="7239000" y="4935379"/>
              <a:ext cx="7620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MED-HIGH</a:t>
              </a:r>
              <a:endParaRPr lang="en-US" sz="1000" b="1" dirty="0"/>
            </a:p>
          </p:txBody>
        </p:sp>
        <p:sp>
          <p:nvSpPr>
            <p:cNvPr id="166" name="Isosceles Triangle 165"/>
            <p:cNvSpPr>
              <a:spLocks noChangeAspect="1"/>
            </p:cNvSpPr>
            <p:nvPr/>
          </p:nvSpPr>
          <p:spPr>
            <a:xfrm rot="5760000">
              <a:off x="7058751" y="4851476"/>
              <a:ext cx="32216" cy="432721"/>
            </a:xfrm>
            <a:prstGeom prst="triangle">
              <a:avLst/>
            </a:prstGeom>
            <a:gradFill flip="none" rotWithShape="1">
              <a:gsLst>
                <a:gs pos="25000">
                  <a:srgbClr val="FF0505"/>
                </a:gs>
                <a:gs pos="25000">
                  <a:srgbClr val="BC000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38100" dist="63500" dir="2700000" sx="102000" sy="102000" algn="tl" rotWithShape="0">
                <a:prstClr val="black">
                  <a:alpha val="5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6629401" y="5316379"/>
              <a:ext cx="45719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LOW</a:t>
              </a:r>
              <a:endParaRPr lang="en-US" sz="1000" b="1" dirty="0"/>
            </a:p>
          </p:txBody>
        </p:sp>
      </p:grpSp>
      <p:grpSp>
        <p:nvGrpSpPr>
          <p:cNvPr id="175" name="Group 174"/>
          <p:cNvGrpSpPr/>
          <p:nvPr/>
        </p:nvGrpSpPr>
        <p:grpSpPr>
          <a:xfrm>
            <a:off x="6296025" y="4800600"/>
            <a:ext cx="1828800" cy="1066800"/>
            <a:chOff x="6172200" y="4572000"/>
            <a:chExt cx="1828800" cy="1066800"/>
          </a:xfrm>
        </p:grpSpPr>
        <p:grpSp>
          <p:nvGrpSpPr>
            <p:cNvPr id="176" name="Group 17"/>
            <p:cNvGrpSpPr/>
            <p:nvPr/>
          </p:nvGrpSpPr>
          <p:grpSpPr>
            <a:xfrm>
              <a:off x="6477000" y="4572000"/>
              <a:ext cx="1143000" cy="1066800"/>
              <a:chOff x="2857926" y="1436334"/>
              <a:chExt cx="2850996" cy="2817842"/>
            </a:xfrm>
            <a:effectLst>
              <a:reflection blurRad="6350" stA="50000" endA="275" endPos="40000" dist="101600" dir="5400000" sy="-100000" algn="bl" rotWithShape="0"/>
            </a:effectLst>
          </p:grpSpPr>
          <p:sp>
            <p:nvSpPr>
              <p:cNvPr id="183" name="Oval 182"/>
              <p:cNvSpPr/>
              <p:nvPr/>
            </p:nvSpPr>
            <p:spPr>
              <a:xfrm>
                <a:off x="2945834" y="1523318"/>
                <a:ext cx="2676499" cy="2645373"/>
              </a:xfrm>
              <a:prstGeom prst="ellipse">
                <a:avLst/>
              </a:prstGeom>
              <a:gradFill>
                <a:gsLst>
                  <a:gs pos="10000">
                    <a:schemeClr val="tx1">
                      <a:lumMod val="75000"/>
                      <a:lumOff val="25000"/>
                    </a:schemeClr>
                  </a:gs>
                  <a:gs pos="66000">
                    <a:schemeClr val="bg1">
                      <a:lumMod val="85000"/>
                    </a:schemeClr>
                  </a:gs>
                </a:gsLst>
                <a:lin ang="16200000" scaled="1"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threePt" dir="t"/>
              </a:scene3d>
              <a:sp3d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4" name="Oval 183"/>
              <p:cNvSpPr/>
              <p:nvPr/>
            </p:nvSpPr>
            <p:spPr>
              <a:xfrm>
                <a:off x="2857926" y="1436334"/>
                <a:ext cx="2850996" cy="2817842"/>
              </a:xfrm>
              <a:prstGeom prst="ellipse">
                <a:avLst/>
              </a:prstGeom>
              <a:gradFill>
                <a:gsLst>
                  <a:gs pos="0">
                    <a:schemeClr val="tx1">
                      <a:lumMod val="75000"/>
                      <a:lumOff val="25000"/>
                    </a:schemeClr>
                  </a:gs>
                  <a:gs pos="75000">
                    <a:schemeClr val="bg1">
                      <a:lumMod val="50000"/>
                    </a:schemeClr>
                  </a:gs>
                </a:gsLst>
                <a:lin ang="13500000" scaled="1"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18600000"/>
                </a:lightRig>
              </a:scene3d>
              <a:sp3d contourW="57150" prstMaterial="metal">
                <a:bevelT w="190500" h="209550" prst="relaxedInset"/>
                <a:bevelB w="50800" h="0" prst="slope"/>
                <a:contourClr>
                  <a:schemeClr val="bg1">
                    <a:lumMod val="65000"/>
                  </a:schemeClr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5" name="Oval 184"/>
              <p:cNvSpPr/>
              <p:nvPr/>
            </p:nvSpPr>
            <p:spPr>
              <a:xfrm>
                <a:off x="3006124" y="1561635"/>
                <a:ext cx="2555920" cy="2526198"/>
              </a:xfrm>
              <a:prstGeom prst="ellipse">
                <a:avLst/>
              </a:prstGeom>
              <a:gradFill>
                <a:gsLst>
                  <a:gs pos="66000">
                    <a:schemeClr val="tx1">
                      <a:lumMod val="75000"/>
                      <a:lumOff val="25000"/>
                    </a:schemeClr>
                  </a:gs>
                  <a:gs pos="10000">
                    <a:schemeClr val="bg1">
                      <a:lumMod val="85000"/>
                    </a:schemeClr>
                  </a:gs>
                </a:gsLst>
                <a:lin ang="16200000" scaled="1"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threePt" dir="t"/>
              </a:scene3d>
              <a:sp3d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6" name="Oval 185"/>
              <p:cNvSpPr/>
              <p:nvPr/>
            </p:nvSpPr>
            <p:spPr>
              <a:xfrm>
                <a:off x="3083752" y="1639013"/>
                <a:ext cx="2399343" cy="2371441"/>
              </a:xfrm>
              <a:prstGeom prst="ellipse">
                <a:avLst/>
              </a:prstGeom>
              <a:gradFill flip="none" rotWithShape="1">
                <a:gsLst>
                  <a:gs pos="13000">
                    <a:schemeClr val="bg1">
                      <a:lumMod val="95000"/>
                    </a:schemeClr>
                  </a:gs>
                  <a:gs pos="91000">
                    <a:schemeClr val="bg1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threePt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7" name="Oval 186"/>
              <p:cNvSpPr/>
              <p:nvPr/>
            </p:nvSpPr>
            <p:spPr>
              <a:xfrm>
                <a:off x="4118776" y="2675372"/>
                <a:ext cx="330617" cy="298725"/>
              </a:xfrm>
              <a:prstGeom prst="ellipse">
                <a:avLst/>
              </a:prstGeom>
              <a:gradFill flip="none" rotWithShape="1">
                <a:gsLst>
                  <a:gs pos="1000">
                    <a:schemeClr val="tx1">
                      <a:lumMod val="50000"/>
                      <a:lumOff val="50000"/>
                    </a:schemeClr>
                  </a:gs>
                  <a:gs pos="47000">
                    <a:schemeClr val="tx1">
                      <a:lumMod val="85000"/>
                      <a:lumOff val="15000"/>
                    </a:schemeClr>
                  </a:gs>
                  <a:gs pos="65000">
                    <a:schemeClr val="tx1">
                      <a:lumMod val="95000"/>
                      <a:lumOff val="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3175"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5400000"/>
                </a:lightRig>
              </a:scene3d>
              <a:sp3d>
                <a:bevelT w="146050" h="234950"/>
                <a:bevelB w="0" h="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8" name="Oval 187"/>
              <p:cNvSpPr/>
              <p:nvPr/>
            </p:nvSpPr>
            <p:spPr>
              <a:xfrm>
                <a:off x="3497866" y="1825578"/>
                <a:ext cx="1572438" cy="41585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65000">
                    <a:schemeClr val="bg1">
                      <a:alpha val="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9" name="Oval 320"/>
              <p:cNvSpPr/>
              <p:nvPr/>
            </p:nvSpPr>
            <p:spPr>
              <a:xfrm>
                <a:off x="3125156" y="1699804"/>
                <a:ext cx="2317856" cy="2290902"/>
              </a:xfrm>
              <a:prstGeom prst="blockArc">
                <a:avLst>
                  <a:gd name="adj1" fmla="val 7875329"/>
                  <a:gd name="adj2" fmla="val 2468097"/>
                  <a:gd name="adj3" fmla="val 16967"/>
                </a:avLst>
              </a:prstGeom>
              <a:gradFill flip="none" rotWithShape="1">
                <a:gsLst>
                  <a:gs pos="34000">
                    <a:srgbClr val="FFFF00">
                      <a:lumMod val="72000"/>
                      <a:lumOff val="28000"/>
                    </a:srgbClr>
                  </a:gs>
                  <a:gs pos="16000">
                    <a:srgbClr val="FA0000">
                      <a:lumMod val="87000"/>
                    </a:srgbClr>
                  </a:gs>
                  <a:gs pos="37085">
                    <a:srgbClr val="FFFF00"/>
                  </a:gs>
                  <a:gs pos="41673">
                    <a:srgbClr val="FFFF00"/>
                  </a:gs>
                  <a:gs pos="59000">
                    <a:srgbClr val="FFFF00"/>
                  </a:gs>
                  <a:gs pos="52918">
                    <a:srgbClr val="FFFF00"/>
                  </a:gs>
                  <a:gs pos="50623">
                    <a:srgbClr val="FFFF00"/>
                  </a:gs>
                  <a:gs pos="48329">
                    <a:srgbClr val="FFFF00"/>
                  </a:gs>
                  <a:gs pos="96000">
                    <a:srgbClr val="00B050"/>
                  </a:gs>
                </a:gsLst>
                <a:lin ang="0" scaled="1"/>
                <a:tileRect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threePt" dir="t"/>
              </a:scene3d>
              <a:sp3d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7" name="TextBox 176"/>
            <p:cNvSpPr txBox="1"/>
            <p:nvPr/>
          </p:nvSpPr>
          <p:spPr>
            <a:xfrm>
              <a:off x="6858000" y="4630579"/>
              <a:ext cx="457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MED</a:t>
              </a:r>
              <a:endParaRPr lang="en-US" sz="1000" b="1" dirty="0"/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7010400" y="5316379"/>
              <a:ext cx="45719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HIGH</a:t>
              </a:r>
              <a:endParaRPr lang="en-US" sz="1000" b="1" dirty="0"/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6172200" y="4953000"/>
              <a:ext cx="7620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LOW-MED</a:t>
              </a:r>
              <a:endParaRPr lang="en-US" sz="1000" b="1" dirty="0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7239000" y="4935379"/>
              <a:ext cx="7620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MED-HIGH</a:t>
              </a:r>
              <a:endParaRPr lang="en-US" sz="1000" b="1" dirty="0"/>
            </a:p>
          </p:txBody>
        </p:sp>
        <p:sp>
          <p:nvSpPr>
            <p:cNvPr id="181" name="Isosceles Triangle 180"/>
            <p:cNvSpPr>
              <a:spLocks noChangeAspect="1"/>
            </p:cNvSpPr>
            <p:nvPr/>
          </p:nvSpPr>
          <p:spPr>
            <a:xfrm rot="5760000">
              <a:off x="7058751" y="4851476"/>
              <a:ext cx="32216" cy="432721"/>
            </a:xfrm>
            <a:prstGeom prst="triangle">
              <a:avLst/>
            </a:prstGeom>
            <a:gradFill flip="none" rotWithShape="1">
              <a:gsLst>
                <a:gs pos="25000">
                  <a:srgbClr val="FF0505"/>
                </a:gs>
                <a:gs pos="25000">
                  <a:srgbClr val="BC0000"/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  <a:effectLst>
              <a:outerShdw blurRad="38100" dist="63500" dir="2700000" sx="102000" sy="102000" algn="tl" rotWithShape="0">
                <a:prstClr val="black">
                  <a:alpha val="5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6629401" y="5316379"/>
              <a:ext cx="45719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/>
                <a:t>LOW</a:t>
              </a:r>
              <a:endParaRPr lang="en-US" sz="1000" b="1" dirty="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553200" y="1300039"/>
            <a:ext cx="12668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Goal Status</a:t>
            </a:r>
            <a:endParaRPr lang="en-US" sz="16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7877175" y="1314743"/>
            <a:ext cx="12668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Risk Trend</a:t>
            </a:r>
            <a:endParaRPr lang="en-US" sz="1600" b="1" dirty="0"/>
          </a:p>
        </p:txBody>
      </p:sp>
      <p:sp>
        <p:nvSpPr>
          <p:cNvPr id="54" name="Left-Right Arrow 53"/>
          <p:cNvSpPr/>
          <p:nvPr/>
        </p:nvSpPr>
        <p:spPr>
          <a:xfrm>
            <a:off x="8293679" y="2357314"/>
            <a:ext cx="512134" cy="304801"/>
          </a:xfrm>
          <a:prstGeom prst="leftRightArrow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defTabSz="912813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5613" indent="1588" algn="l" defTabSz="912813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2813" indent="1588" algn="l" defTabSz="912813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0013" indent="1588" algn="l" defTabSz="912813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7213" indent="1588" algn="l" defTabSz="912813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7" name="Picture 5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971" y="3499262"/>
            <a:ext cx="46355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5295900" y="6476388"/>
            <a:ext cx="3269291" cy="309764"/>
            <a:chOff x="199396" y="6490656"/>
            <a:chExt cx="3269291" cy="309764"/>
          </a:xfrm>
        </p:grpSpPr>
        <p:sp>
          <p:nvSpPr>
            <p:cNvPr id="58" name="Left-Right Arrow 57"/>
            <p:cNvSpPr/>
            <p:nvPr/>
          </p:nvSpPr>
          <p:spPr>
            <a:xfrm>
              <a:off x="199396" y="6543675"/>
              <a:ext cx="256067" cy="152401"/>
            </a:xfrm>
            <a:prstGeom prst="leftRightArrow">
              <a:avLst/>
            </a:prstGeom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defTabSz="912813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5613" indent="1588" algn="l" defTabSz="912813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2813" indent="1588" algn="l" defTabSz="912813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0013" indent="1588" algn="l" defTabSz="912813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7213" indent="1588" algn="l" defTabSz="912813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143000" y="6504312"/>
              <a:ext cx="1266825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smtClean="0"/>
                <a:t>Worsening</a:t>
              </a:r>
              <a:endParaRPr lang="en-US" sz="1050" dirty="0"/>
            </a:p>
          </p:txBody>
        </p:sp>
        <p:pic>
          <p:nvPicPr>
            <p:cNvPr id="60" name="Picture 5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5131" y="6519445"/>
              <a:ext cx="242736" cy="2809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1" name="Picture 60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057400" y="6490656"/>
              <a:ext cx="231775" cy="2801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2" name="TextBox 61"/>
            <p:cNvSpPr txBox="1"/>
            <p:nvPr/>
          </p:nvSpPr>
          <p:spPr>
            <a:xfrm>
              <a:off x="417363" y="6490656"/>
              <a:ext cx="1266825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smtClean="0"/>
                <a:t>Stable</a:t>
              </a:r>
              <a:endParaRPr lang="en-US" sz="105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2201862" y="6504312"/>
              <a:ext cx="1266825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smtClean="0"/>
                <a:t>Improving</a:t>
              </a:r>
              <a:endParaRPr lang="en-US" sz="105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6354371" y="1545635"/>
            <a:ext cx="16353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chemeClr val="accent4">
                    <a:lumMod val="75000"/>
                  </a:schemeClr>
                </a:solidFill>
              </a:rPr>
              <a:t>Target: </a:t>
            </a:r>
            <a:r>
              <a:rPr lang="en-US" sz="1000" b="1" dirty="0" smtClean="0">
                <a:solidFill>
                  <a:schemeClr val="accent4">
                    <a:lumMod val="75000"/>
                  </a:schemeClr>
                </a:solidFill>
              </a:rPr>
              <a:t>ICANN</a:t>
            </a:r>
            <a:r>
              <a:rPr lang="en-US" sz="1000" b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1000" b="1" dirty="0" smtClean="0">
                <a:solidFill>
                  <a:schemeClr val="accent4">
                    <a:lumMod val="75000"/>
                  </a:schemeClr>
                </a:solidFill>
              </a:rPr>
              <a:t>will maintain Medium-High success</a:t>
            </a:r>
            <a:endParaRPr lang="en-US" sz="1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6" name="Left-Right Arrow 65"/>
          <p:cNvSpPr/>
          <p:nvPr/>
        </p:nvSpPr>
        <p:spPr>
          <a:xfrm>
            <a:off x="8317971" y="5183641"/>
            <a:ext cx="512134" cy="304801"/>
          </a:xfrm>
          <a:prstGeom prst="leftRightArrow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defTabSz="912813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5613" indent="1588" algn="l" defTabSz="912813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2813" indent="1588" algn="l" defTabSz="912813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0013" indent="1588" algn="l" defTabSz="912813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7213" indent="1588" algn="l" defTabSz="912813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49395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69</Words>
  <Application>Microsoft Macintosh PowerPoint</Application>
  <PresentationFormat>On-screen Show (4:3)</PresentationFormat>
  <Paragraphs>38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Alexander</dc:creator>
  <cp:lastModifiedBy>Fiona Alexander</cp:lastModifiedBy>
  <cp:revision>1</cp:revision>
  <dcterms:created xsi:type="dcterms:W3CDTF">2013-08-15T17:05:49Z</dcterms:created>
  <dcterms:modified xsi:type="dcterms:W3CDTF">2013-08-15T17:08:47Z</dcterms:modified>
</cp:coreProperties>
</file>