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handoutMasterIdLst>
    <p:handoutMasterId r:id="rId10"/>
  </p:handoutMasterIdLst>
  <p:sldIdLst>
    <p:sldId id="257" r:id="rId2"/>
    <p:sldId id="260" r:id="rId3"/>
    <p:sldId id="263" r:id="rId4"/>
    <p:sldId id="258" r:id="rId5"/>
    <p:sldId id="259" r:id="rId6"/>
    <p:sldId id="262" r:id="rId7"/>
    <p:sldId id="261"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9" d="100"/>
          <a:sy n="99" d="100"/>
        </p:scale>
        <p:origin x="-29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BDF5590-BFE3-3A45-940C-DCB7DB8B3C4E}" type="datetimeFigureOut">
              <a:rPr lang="en-US" smtClean="0"/>
              <a:t>4/9/13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79F1E6-93FB-A448-A787-F6F52D78CC4E}" type="slidenum">
              <a:rPr lang="en-US" smtClean="0"/>
              <a:t>‹#›</a:t>
            </a:fld>
            <a:endParaRPr lang="en-US"/>
          </a:p>
        </p:txBody>
      </p:sp>
    </p:spTree>
    <p:extLst>
      <p:ext uri="{BB962C8B-B14F-4D97-AF65-F5344CB8AC3E}">
        <p14:creationId xmlns:p14="http://schemas.microsoft.com/office/powerpoint/2010/main" val="366318385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35D87E-04C0-F448-919F-0629470913E0}" type="datetimeFigureOut">
              <a:rPr lang="en-US" smtClean="0"/>
              <a:t>4/9/13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B661CF-7AED-9745-8455-FCC8743A18FE}" type="slidenum">
              <a:rPr lang="en-US" smtClean="0"/>
              <a:t>‹#›</a:t>
            </a:fld>
            <a:endParaRPr lang="en-US"/>
          </a:p>
        </p:txBody>
      </p:sp>
    </p:spTree>
    <p:extLst>
      <p:ext uri="{BB962C8B-B14F-4D97-AF65-F5344CB8AC3E}">
        <p14:creationId xmlns:p14="http://schemas.microsoft.com/office/powerpoint/2010/main" val="230516405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ICDR rules</a:t>
            </a:r>
            <a:r>
              <a:rPr lang="en-US" baseline="0" dirty="0" smtClean="0"/>
              <a:t> </a:t>
            </a:r>
            <a:r>
              <a:rPr lang="en-US" dirty="0" smtClean="0"/>
              <a:t>for any of the 7 string confusion objections. Any = All</a:t>
            </a:r>
          </a:p>
          <a:p>
            <a:r>
              <a:rPr lang="en-US" dirty="0" smtClean="0"/>
              <a:t>2. Public comment?</a:t>
            </a:r>
          </a:p>
          <a:p>
            <a:endParaRPr lang="en-US" dirty="0"/>
          </a:p>
        </p:txBody>
      </p:sp>
      <p:sp>
        <p:nvSpPr>
          <p:cNvPr id="4" name="Slide Number Placeholder 3"/>
          <p:cNvSpPr>
            <a:spLocks noGrp="1"/>
          </p:cNvSpPr>
          <p:nvPr>
            <p:ph type="sldNum" sz="quarter" idx="10"/>
          </p:nvPr>
        </p:nvSpPr>
        <p:spPr/>
        <p:txBody>
          <a:bodyPr/>
          <a:lstStyle/>
          <a:p>
            <a:fld id="{2CB661CF-7AED-9745-8455-FCC8743A18FE}" type="slidenum">
              <a:rPr lang="en-US" smtClean="0"/>
              <a:t>6</a:t>
            </a:fld>
            <a:endParaRPr lang="en-US"/>
          </a:p>
        </p:txBody>
      </p:sp>
    </p:spTree>
    <p:extLst>
      <p:ext uri="{BB962C8B-B14F-4D97-AF65-F5344CB8AC3E}">
        <p14:creationId xmlns:p14="http://schemas.microsoft.com/office/powerpoint/2010/main" val="31874906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39B879A7-81F8-D94B-89EF-9DF50EAF99BA}" type="slidenum">
              <a:rPr lang="en-US" smtClean="0"/>
              <a:t>‹#›</a:t>
            </a:fld>
            <a:endParaRPr lang="en-US"/>
          </a:p>
        </p:txBody>
      </p:sp>
      <p:sp>
        <p:nvSpPr>
          <p:cNvPr id="8" name="Footer Placeholder 4"/>
          <p:cNvSpPr txBox="1">
            <a:spLocks/>
          </p:cNvSpPr>
          <p:nvPr userDrawn="1"/>
        </p:nvSpPr>
        <p:spPr>
          <a:xfrm>
            <a:off x="3482540" y="6356350"/>
            <a:ext cx="2895600" cy="365125"/>
          </a:xfrm>
          <a:prstGeom prst="rect">
            <a:avLst/>
          </a:prstGeom>
        </p:spPr>
        <p:txBody>
          <a:bodyPr vert="horz" lIns="91440" tIns="45720" rIns="91440" bIns="45720" rtlCol="0" anchor="ctr"/>
          <a:lstStyle>
            <a:defPPr>
              <a:defRPr lang="en-US"/>
            </a:defPPr>
            <a:lvl1pPr marL="0" algn="ctr" defTabSz="457200" rtl="0" eaLnBrk="1" latinLnBrk="0" hangingPunct="1">
              <a:defRPr sz="18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t>Business Constituency</a:t>
            </a:r>
            <a:endParaRPr lang="en-US" dirty="0"/>
          </a:p>
        </p:txBody>
      </p:sp>
    </p:spTree>
    <p:extLst>
      <p:ext uri="{BB962C8B-B14F-4D97-AF65-F5344CB8AC3E}">
        <p14:creationId xmlns:p14="http://schemas.microsoft.com/office/powerpoint/2010/main" val="2702252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00200"/>
            <a:ext cx="8534400" cy="3429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10" name="Title 1"/>
          <p:cNvSpPr>
            <a:spLocks noGrp="1"/>
          </p:cNvSpPr>
          <p:nvPr>
            <p:ph type="title"/>
          </p:nvPr>
        </p:nvSpPr>
        <p:spPr>
          <a:xfrm>
            <a:off x="304800" y="152400"/>
            <a:ext cx="8534400" cy="1143000"/>
          </a:xfrm>
          <a:prstGeom prst="rect">
            <a:avLst/>
          </a:prstGeom>
        </p:spPr>
        <p:txBody>
          <a:bodyPr anchor="b"/>
          <a:lstStyle>
            <a:lvl1pPr algn="l">
              <a:defRPr>
                <a:solidFill>
                  <a:schemeClr val="tx1">
                    <a:lumMod val="50000"/>
                    <a:lumOff val="50000"/>
                  </a:schemeClr>
                </a:solidFill>
                <a:latin typeface="Trebuchet MS"/>
                <a:cs typeface="Trebuchet MS"/>
              </a:defRPr>
            </a:lvl1pPr>
          </a:lstStyle>
          <a:p>
            <a:r>
              <a:rPr lang="en-US" dirty="0" smtClean="0"/>
              <a:t>Click to edit Master title style</a:t>
            </a:r>
            <a:endParaRPr lang="en-US" dirty="0"/>
          </a:p>
        </p:txBody>
      </p:sp>
      <p:sp>
        <p:nvSpPr>
          <p:cNvPr id="4" name="Slide Number Placeholder 5"/>
          <p:cNvSpPr>
            <a:spLocks noGrp="1"/>
          </p:cNvSpPr>
          <p:nvPr>
            <p:ph type="sldNum" sz="quarter" idx="10"/>
          </p:nvPr>
        </p:nvSpPr>
        <p:spPr>
          <a:xfrm>
            <a:off x="6902450" y="64579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800" smtClean="0">
                <a:solidFill>
                  <a:srgbClr val="FFFFFF"/>
                </a:solidFill>
                <a:latin typeface="Calibri" charset="0"/>
              </a:defRPr>
            </a:lvl1pPr>
          </a:lstStyle>
          <a:p>
            <a:pPr>
              <a:defRPr/>
            </a:pPr>
            <a:fld id="{D30AB1D1-0C42-FF43-9757-BA94F2403651}" type="slidenum">
              <a:rPr lang="en-US"/>
              <a:pPr>
                <a:defRPr/>
              </a:pPr>
              <a:t>‹#›</a:t>
            </a:fld>
            <a:endParaRPr lang="en-US"/>
          </a:p>
        </p:txBody>
      </p:sp>
      <p:sp>
        <p:nvSpPr>
          <p:cNvPr id="5" name="Footer Placeholder 4"/>
          <p:cNvSpPr>
            <a:spLocks noGrp="1"/>
          </p:cNvSpPr>
          <p:nvPr>
            <p:ph type="ftr" sz="quarter" idx="3"/>
          </p:nvPr>
        </p:nvSpPr>
        <p:spPr>
          <a:xfrm>
            <a:off x="3284376" y="6356350"/>
            <a:ext cx="2895600" cy="365125"/>
          </a:xfrm>
          <a:prstGeom prst="rect">
            <a:avLst/>
          </a:prstGeom>
        </p:spPr>
        <p:txBody>
          <a:bodyPr vert="horz" lIns="91440" tIns="45720" rIns="91440" bIns="45720" rtlCol="0" anchor="ctr"/>
          <a:lstStyle>
            <a:lvl1pPr algn="ctr">
              <a:defRPr sz="1800">
                <a:solidFill>
                  <a:schemeClr val="tx1">
                    <a:tint val="75000"/>
                  </a:schemeClr>
                </a:solidFill>
              </a:defRPr>
            </a:lvl1pPr>
          </a:lstStyle>
          <a:p>
            <a:r>
              <a:rPr lang="en-US" dirty="0" smtClean="0"/>
              <a:t>Business Constituency</a:t>
            </a:r>
            <a:endParaRPr lang="en-US" dirty="0"/>
          </a:p>
        </p:txBody>
      </p:sp>
    </p:spTree>
    <p:extLst>
      <p:ext uri="{BB962C8B-B14F-4D97-AF65-F5344CB8AC3E}">
        <p14:creationId xmlns:p14="http://schemas.microsoft.com/office/powerpoint/2010/main" val="553767653"/>
      </p:ext>
    </p:extLst>
  </p:cSld>
  <p:clrMapOvr>
    <a:masterClrMapping/>
  </p:clrMapOvr>
  <p:transition xmlns:p14="http://schemas.microsoft.com/office/powerpoint/2010/main" spd="slow">
    <p:fade/>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342950" y="6356350"/>
            <a:ext cx="1343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B879A7-81F8-D94B-89EF-9DF50EAF99BA}" type="slidenum">
              <a:rPr lang="en-US" smtClean="0"/>
              <a:t>‹#›</a:t>
            </a:fld>
            <a:endParaRPr lang="en-US"/>
          </a:p>
        </p:txBody>
      </p:sp>
      <p:sp>
        <p:nvSpPr>
          <p:cNvPr id="9" name="Footer Placeholder 4"/>
          <p:cNvSpPr>
            <a:spLocks noGrp="1"/>
          </p:cNvSpPr>
          <p:nvPr>
            <p:ph type="ftr" sz="quarter" idx="3"/>
          </p:nvPr>
        </p:nvSpPr>
        <p:spPr>
          <a:xfrm>
            <a:off x="3732642" y="6356350"/>
            <a:ext cx="2895600" cy="365125"/>
          </a:xfrm>
          <a:prstGeom prst="rect">
            <a:avLst/>
          </a:prstGeom>
        </p:spPr>
        <p:txBody>
          <a:bodyPr vert="horz" lIns="91440" tIns="45720" rIns="91440" bIns="45720" rtlCol="0" anchor="ctr"/>
          <a:lstStyle>
            <a:lvl1pPr algn="ctr">
              <a:defRPr sz="1800">
                <a:solidFill>
                  <a:schemeClr val="tx1">
                    <a:tint val="75000"/>
                  </a:schemeClr>
                </a:solidFill>
              </a:defRPr>
            </a:lvl1pPr>
          </a:lstStyle>
          <a:p>
            <a:r>
              <a:rPr lang="en-US" dirty="0" smtClean="0"/>
              <a:t>Business Constituency</a:t>
            </a:r>
            <a:endParaRPr lang="en-US" dirty="0"/>
          </a:p>
        </p:txBody>
      </p:sp>
      <p:pic>
        <p:nvPicPr>
          <p:cNvPr id="5" name="Picture 4"/>
          <p:cNvPicPr>
            <a:picLocks noChangeAspect="1"/>
          </p:cNvPicPr>
          <p:nvPr userDrawn="1"/>
        </p:nvPicPr>
        <p:blipFill>
          <a:blip r:embed="rId4"/>
          <a:stretch>
            <a:fillRect/>
          </a:stretch>
        </p:blipFill>
        <p:spPr>
          <a:xfrm>
            <a:off x="1" y="5825926"/>
            <a:ext cx="2310189" cy="1056949"/>
          </a:xfrm>
          <a:prstGeom prst="rect">
            <a:avLst/>
          </a:prstGeom>
        </p:spPr>
      </p:pic>
    </p:spTree>
    <p:extLst>
      <p:ext uri="{BB962C8B-B14F-4D97-AF65-F5344CB8AC3E}">
        <p14:creationId xmlns:p14="http://schemas.microsoft.com/office/powerpoint/2010/main" val="772264266"/>
      </p:ext>
    </p:extLst>
  </p:cSld>
  <p:clrMap bg1="lt1" tx1="dk1" bg2="lt2" tx2="dk2" accent1="accent1" accent2="accent2" accent3="accent3" accent4="accent4" accent5="accent5" accent6="accent6" hlink="hlink" folHlink="folHlink"/>
  <p:sldLayoutIdLst>
    <p:sldLayoutId id="2147483652" r:id="rId1"/>
    <p:sldLayoutId id="2147483660" r:id="rId2"/>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Number Placeholder 3"/>
          <p:cNvSpPr>
            <a:spLocks noGrp="1"/>
          </p:cNvSpPr>
          <p:nvPr>
            <p:ph type="sldNum" sz="quarter" idx="10"/>
          </p:nvPr>
        </p:nvSpPr>
        <p:spPr bwMode="auto">
          <a:xfrm>
            <a:off x="6902450" y="633343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E7C1ADE-8DC8-5945-8D56-3F9C9FCAC0DA}" type="slidenum">
              <a:rPr lang="en-US" sz="1800">
                <a:solidFill>
                  <a:schemeClr val="bg1">
                    <a:lumMod val="50000"/>
                  </a:schemeClr>
                </a:solidFill>
                <a:latin typeface="Calibri" charset="0"/>
              </a:rPr>
              <a:pPr eaLnBrk="1" hangingPunct="1"/>
              <a:t>1</a:t>
            </a:fld>
            <a:endParaRPr lang="en-US" sz="1800">
              <a:solidFill>
                <a:schemeClr val="bg1">
                  <a:lumMod val="50000"/>
                </a:schemeClr>
              </a:solidFill>
              <a:latin typeface="Calibri" charset="0"/>
            </a:endParaRPr>
          </a:p>
        </p:txBody>
      </p:sp>
      <p:sp>
        <p:nvSpPr>
          <p:cNvPr id="36866" name="Rectangle 3"/>
          <p:cNvSpPr>
            <a:spLocks noChangeArrowheads="1"/>
          </p:cNvSpPr>
          <p:nvPr/>
        </p:nvSpPr>
        <p:spPr bwMode="auto">
          <a:xfrm>
            <a:off x="552450" y="1143000"/>
            <a:ext cx="7981950" cy="6272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40000"/>
              </a:lnSpc>
              <a:buSzPct val="123000"/>
            </a:pPr>
            <a:r>
              <a:rPr lang="en-US" sz="2400" dirty="0" smtClean="0">
                <a:latin typeface="Trebuchet MS" charset="0"/>
              </a:rPr>
              <a:t>BC Comments filed since Toronto meeting (Oct-2012)</a:t>
            </a:r>
          </a:p>
          <a:p>
            <a:pPr marL="285750" indent="-285750">
              <a:lnSpc>
                <a:spcPct val="140000"/>
              </a:lnSpc>
              <a:buSzPct val="123000"/>
              <a:buFont typeface="Arial" charset="0"/>
              <a:buChar char="•"/>
            </a:pPr>
            <a:r>
              <a:rPr lang="en-US" sz="2400" dirty="0">
                <a:latin typeface="Trebuchet MS" charset="0"/>
              </a:rPr>
              <a:t>DNS Security &amp; Stability Analysis </a:t>
            </a:r>
            <a:r>
              <a:rPr lang="en-US" sz="2400" dirty="0" smtClean="0">
                <a:latin typeface="Trebuchet MS" charset="0"/>
              </a:rPr>
              <a:t>Working Group report</a:t>
            </a:r>
          </a:p>
          <a:p>
            <a:pPr marL="285750" indent="-285750">
              <a:lnSpc>
                <a:spcPct val="140000"/>
              </a:lnSpc>
              <a:buSzPct val="123000"/>
              <a:buFont typeface="Arial" charset="0"/>
              <a:buChar char="•"/>
            </a:pPr>
            <a:r>
              <a:rPr lang="en-US" sz="2400" dirty="0" smtClean="0">
                <a:latin typeface="Trebuchet MS" charset="0"/>
              </a:rPr>
              <a:t>Proposed </a:t>
            </a:r>
            <a:r>
              <a:rPr lang="en-US" sz="2400" dirty="0" smtClean="0">
                <a:latin typeface="Trebuchet MS" charset="0"/>
              </a:rPr>
              <a:t>matching rules for TM Clearinghouse</a:t>
            </a:r>
          </a:p>
          <a:p>
            <a:pPr marL="285750" indent="-285750">
              <a:lnSpc>
                <a:spcPct val="140000"/>
              </a:lnSpc>
              <a:buSzPct val="123000"/>
              <a:buFont typeface="Arial" charset="0"/>
              <a:buChar char="•"/>
            </a:pPr>
            <a:r>
              <a:rPr lang="en-US" sz="2400" dirty="0" smtClean="0">
                <a:latin typeface="Trebuchet MS" charset="0"/>
              </a:rPr>
              <a:t>Consolidated Meetings proposal</a:t>
            </a:r>
          </a:p>
          <a:p>
            <a:pPr marL="285750" indent="-285750">
              <a:lnSpc>
                <a:spcPct val="140000"/>
              </a:lnSpc>
              <a:buSzPct val="123000"/>
              <a:buFont typeface="Arial" charset="0"/>
              <a:buChar char="•"/>
            </a:pPr>
            <a:r>
              <a:rPr lang="en-US" sz="2400" dirty="0" smtClean="0">
                <a:latin typeface="Trebuchet MS" charset="0"/>
              </a:rPr>
              <a:t>Strawman solutions proposal</a:t>
            </a:r>
          </a:p>
          <a:p>
            <a:pPr marL="285750" indent="-285750">
              <a:lnSpc>
                <a:spcPct val="140000"/>
              </a:lnSpc>
              <a:buSzPct val="123000"/>
              <a:buFont typeface="Arial" charset="0"/>
              <a:buChar char="•"/>
            </a:pPr>
            <a:r>
              <a:rPr lang="en-US" sz="2400" dirty="0" smtClean="0">
                <a:latin typeface="Trebuchet MS" charset="0"/>
              </a:rPr>
              <a:t>Policy </a:t>
            </a:r>
            <a:r>
              <a:rPr lang="en-US" sz="2400" dirty="0" err="1" smtClean="0">
                <a:latin typeface="Trebuchet MS" charset="0"/>
              </a:rPr>
              <a:t>vs</a:t>
            </a:r>
            <a:r>
              <a:rPr lang="en-US" sz="2400" dirty="0" smtClean="0">
                <a:latin typeface="Trebuchet MS" charset="0"/>
              </a:rPr>
              <a:t> Implementation</a:t>
            </a:r>
          </a:p>
          <a:p>
            <a:pPr marL="285750" indent="-285750">
              <a:lnSpc>
                <a:spcPct val="140000"/>
              </a:lnSpc>
              <a:buSzPct val="123000"/>
              <a:buFont typeface="Arial" charset="0"/>
              <a:buChar char="•"/>
            </a:pPr>
            <a:r>
              <a:rPr lang="en-US" sz="2400" dirty="0" smtClean="0">
                <a:latin typeface="Trebuchet MS" charset="0"/>
              </a:rPr>
              <a:t>“Closed Generic” TLDs</a:t>
            </a:r>
          </a:p>
          <a:p>
            <a:pPr marL="285750" indent="-285750">
              <a:lnSpc>
                <a:spcPct val="140000"/>
              </a:lnSpc>
              <a:buSzPct val="123000"/>
              <a:buFont typeface="Arial" charset="0"/>
              <a:buChar char="•"/>
            </a:pPr>
            <a:r>
              <a:rPr lang="en-US" sz="2400" dirty="0" smtClean="0">
                <a:latin typeface="Trebuchet MS" charset="0"/>
              </a:rPr>
              <a:t>New Registry Agreement </a:t>
            </a:r>
          </a:p>
          <a:p>
            <a:pPr marL="285750" indent="-285750">
              <a:lnSpc>
                <a:spcPct val="140000"/>
              </a:lnSpc>
              <a:buSzPct val="123000"/>
              <a:buFont typeface="Arial" charset="0"/>
              <a:buChar char="•"/>
            </a:pPr>
            <a:endParaRPr lang="en-US" sz="2400" dirty="0">
              <a:latin typeface="Trebuchet MS" charset="0"/>
            </a:endParaRPr>
          </a:p>
          <a:p>
            <a:pPr marL="285750" indent="-285750">
              <a:lnSpc>
                <a:spcPct val="140000"/>
              </a:lnSpc>
              <a:buSzPct val="123000"/>
              <a:buFont typeface="Arial" charset="0"/>
              <a:buChar char="•"/>
            </a:pPr>
            <a:endParaRPr lang="en-US" sz="2400" dirty="0" smtClean="0">
              <a:latin typeface="Trebuchet MS" charset="0"/>
            </a:endParaRPr>
          </a:p>
          <a:p>
            <a:pPr marL="285750" indent="-285750">
              <a:lnSpc>
                <a:spcPct val="140000"/>
              </a:lnSpc>
              <a:buSzPct val="123000"/>
              <a:buFont typeface="Arial" charset="0"/>
              <a:buChar char="•"/>
            </a:pPr>
            <a:endParaRPr lang="en-US" sz="2400" dirty="0" smtClean="0">
              <a:latin typeface="Trebuchet MS" charset="0"/>
            </a:endParaRPr>
          </a:p>
          <a:p>
            <a:pPr marL="285750" indent="-285750">
              <a:lnSpc>
                <a:spcPct val="140000"/>
              </a:lnSpc>
              <a:buSzPct val="123000"/>
              <a:buFont typeface="Arial" charset="0"/>
              <a:buChar char="•"/>
            </a:pPr>
            <a:endParaRPr lang="en-US" sz="2400" dirty="0">
              <a:latin typeface="Trebuchet MS" charset="0"/>
            </a:endParaRPr>
          </a:p>
        </p:txBody>
      </p:sp>
      <p:sp>
        <p:nvSpPr>
          <p:cNvPr id="36867" name="Title 2"/>
          <p:cNvSpPr txBox="1">
            <a:spLocks/>
          </p:cNvSpPr>
          <p:nvPr/>
        </p:nvSpPr>
        <p:spPr bwMode="auto">
          <a:xfrm>
            <a:off x="304800" y="149424"/>
            <a:ext cx="8534400" cy="84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4000" dirty="0" smtClean="0">
                <a:solidFill>
                  <a:srgbClr val="7F7F7F"/>
                </a:solidFill>
                <a:latin typeface="Trebuchet MS" charset="0"/>
              </a:rPr>
              <a:t>Policy Channel 1: </a:t>
            </a:r>
            <a:r>
              <a:rPr lang="en-US" sz="4000" dirty="0" smtClean="0">
                <a:solidFill>
                  <a:schemeClr val="accent1"/>
                </a:solidFill>
                <a:latin typeface="Trebuchet MS" charset="0"/>
              </a:rPr>
              <a:t>Public Comments</a:t>
            </a:r>
            <a:endParaRPr lang="en-US" sz="4000" dirty="0">
              <a:solidFill>
                <a:schemeClr val="accent1"/>
              </a:solidFill>
              <a:latin typeface="Trebuchet MS" charset="0"/>
            </a:endParaRPr>
          </a:p>
        </p:txBody>
      </p:sp>
      <p:sp>
        <p:nvSpPr>
          <p:cNvPr id="2" name="Footer Placeholder 1"/>
          <p:cNvSpPr>
            <a:spLocks noGrp="1"/>
          </p:cNvSpPr>
          <p:nvPr>
            <p:ph type="ftr" sz="quarter" idx="3"/>
          </p:nvPr>
        </p:nvSpPr>
        <p:spPr/>
        <p:txBody>
          <a:bodyPr/>
          <a:lstStyle/>
          <a:p>
            <a:r>
              <a:rPr lang="en-US" smtClean="0"/>
              <a:t>Business Constituency</a:t>
            </a:r>
            <a:endParaRPr lang="en-US" dirty="0"/>
          </a:p>
        </p:txBody>
      </p:sp>
    </p:spTree>
    <p:extLst>
      <p:ext uri="{BB962C8B-B14F-4D97-AF65-F5344CB8AC3E}">
        <p14:creationId xmlns:p14="http://schemas.microsoft.com/office/powerpoint/2010/main" val="1611382667"/>
      </p:ext>
    </p:extLst>
  </p:cSld>
  <p:clrMapOvr>
    <a:masterClrMapping/>
  </p:clrMapOvr>
  <p:transition xmlns:p14="http://schemas.microsoft.com/office/powerpoint/2010/mai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Number Placeholder 3"/>
          <p:cNvSpPr>
            <a:spLocks noGrp="1"/>
          </p:cNvSpPr>
          <p:nvPr>
            <p:ph type="sldNum" sz="quarter" idx="10"/>
          </p:nvPr>
        </p:nvSpPr>
        <p:spPr bwMode="auto">
          <a:xfrm>
            <a:off x="6902450" y="633343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E7C1ADE-8DC8-5945-8D56-3F9C9FCAC0DA}" type="slidenum">
              <a:rPr lang="en-US" sz="1800">
                <a:solidFill>
                  <a:schemeClr val="bg1">
                    <a:lumMod val="50000"/>
                  </a:schemeClr>
                </a:solidFill>
                <a:latin typeface="Calibri" charset="0"/>
              </a:rPr>
              <a:pPr eaLnBrk="1" hangingPunct="1"/>
              <a:t>2</a:t>
            </a:fld>
            <a:endParaRPr lang="en-US" sz="1800">
              <a:solidFill>
                <a:schemeClr val="bg1">
                  <a:lumMod val="50000"/>
                </a:schemeClr>
              </a:solidFill>
              <a:latin typeface="Calibri" charset="0"/>
            </a:endParaRPr>
          </a:p>
        </p:txBody>
      </p:sp>
      <p:sp>
        <p:nvSpPr>
          <p:cNvPr id="36866" name="Rectangle 3"/>
          <p:cNvSpPr>
            <a:spLocks noChangeArrowheads="1"/>
          </p:cNvSpPr>
          <p:nvPr/>
        </p:nvSpPr>
        <p:spPr bwMode="auto">
          <a:xfrm>
            <a:off x="552450" y="1143000"/>
            <a:ext cx="7981950" cy="65351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40000"/>
              </a:lnSpc>
              <a:buSzPct val="123000"/>
            </a:pPr>
            <a:r>
              <a:rPr lang="en-US" sz="2000" b="1" dirty="0" smtClean="0">
                <a:latin typeface="Trebuchet MS" charset="0"/>
              </a:rPr>
              <a:t>ACDR proposal as UDRP Provider</a:t>
            </a:r>
          </a:p>
          <a:p>
            <a:pPr lvl="1">
              <a:lnSpc>
                <a:spcPct val="140000"/>
              </a:lnSpc>
              <a:buSzPct val="123000"/>
            </a:pPr>
            <a:r>
              <a:rPr lang="en-US" dirty="0" smtClean="0">
                <a:latin typeface="Trebuchet MS" charset="0"/>
              </a:rPr>
              <a:t>ACDR: Arab </a:t>
            </a:r>
            <a:r>
              <a:rPr lang="en-US" dirty="0">
                <a:latin typeface="Trebuchet MS" charset="0"/>
              </a:rPr>
              <a:t>Center for Domain Name Dispute </a:t>
            </a:r>
            <a:r>
              <a:rPr lang="en-US" dirty="0" smtClean="0">
                <a:latin typeface="Trebuchet MS" charset="0"/>
              </a:rPr>
              <a:t>Resolution</a:t>
            </a:r>
          </a:p>
          <a:p>
            <a:pPr lvl="1">
              <a:lnSpc>
                <a:spcPct val="140000"/>
              </a:lnSpc>
              <a:buSzPct val="123000"/>
            </a:pPr>
            <a:r>
              <a:rPr lang="en-US" dirty="0">
                <a:latin typeface="Trebuchet MS" charset="0"/>
              </a:rPr>
              <a:t>UDRP: Uniform Domain Name Dispute Resolution Policy</a:t>
            </a:r>
          </a:p>
          <a:p>
            <a:pPr>
              <a:lnSpc>
                <a:spcPct val="140000"/>
              </a:lnSpc>
              <a:buSzPct val="123000"/>
            </a:pPr>
            <a:r>
              <a:rPr lang="en-US" sz="2000" dirty="0" smtClean="0">
                <a:latin typeface="Trebuchet MS" charset="0"/>
              </a:rPr>
              <a:t>Voting open until 12-April on two alternate BC positions:</a:t>
            </a:r>
          </a:p>
          <a:p>
            <a:pPr marL="914400" lvl="1" indent="-457200">
              <a:lnSpc>
                <a:spcPct val="140000"/>
              </a:lnSpc>
              <a:buSzPct val="123000"/>
              <a:buAutoNum type="arabicPeriod"/>
            </a:pPr>
            <a:r>
              <a:rPr lang="en-US" sz="2000" dirty="0" smtClean="0">
                <a:latin typeface="Trebuchet MS" charset="0"/>
              </a:rPr>
              <a:t>Maintain </a:t>
            </a:r>
            <a:r>
              <a:rPr lang="en-US" sz="2000" dirty="0">
                <a:latin typeface="Trebuchet MS" charset="0"/>
              </a:rPr>
              <a:t>the present BC position that no new providers should be approved until ICANN has standards for UDRP administration</a:t>
            </a:r>
            <a:r>
              <a:rPr lang="en-US" sz="2000" dirty="0" smtClean="0">
                <a:latin typeface="Trebuchet MS" charset="0"/>
              </a:rPr>
              <a:t>.</a:t>
            </a:r>
          </a:p>
          <a:p>
            <a:pPr marL="914400" lvl="1" indent="-457200">
              <a:lnSpc>
                <a:spcPct val="140000"/>
              </a:lnSpc>
              <a:buSzPct val="123000"/>
              <a:buAutoNum type="arabicPeriod"/>
            </a:pPr>
            <a:r>
              <a:rPr lang="en-US" sz="2000" dirty="0" smtClean="0">
                <a:latin typeface="Trebuchet MS" charset="0"/>
              </a:rPr>
              <a:t>Qualified endorsement of </a:t>
            </a:r>
            <a:r>
              <a:rPr lang="en-US" sz="2000" dirty="0">
                <a:latin typeface="Trebuchet MS" charset="0"/>
              </a:rPr>
              <a:t>ACDR’s proposal. </a:t>
            </a:r>
            <a:r>
              <a:rPr lang="en-US" sz="2000" dirty="0" smtClean="0">
                <a:latin typeface="Trebuchet MS" charset="0"/>
              </a:rPr>
              <a:t>ICANN must develop </a:t>
            </a:r>
            <a:r>
              <a:rPr lang="en-US" sz="2000" dirty="0">
                <a:latin typeface="Trebuchet MS" charset="0"/>
              </a:rPr>
              <a:t>standards for UDRP administration, </a:t>
            </a:r>
            <a:r>
              <a:rPr lang="en-US" sz="2000" dirty="0" smtClean="0">
                <a:latin typeface="Trebuchet MS" charset="0"/>
              </a:rPr>
              <a:t>through a </a:t>
            </a:r>
            <a:r>
              <a:rPr lang="en-US" sz="2000" dirty="0">
                <a:latin typeface="Trebuchet MS" charset="0"/>
              </a:rPr>
              <a:t>staff-driven process with community input.</a:t>
            </a:r>
            <a:endParaRPr lang="en-US" sz="2000" dirty="0" smtClean="0">
              <a:latin typeface="Trebuchet MS" charset="0"/>
            </a:endParaRPr>
          </a:p>
          <a:p>
            <a:pPr>
              <a:lnSpc>
                <a:spcPct val="140000"/>
              </a:lnSpc>
              <a:buSzPct val="123000"/>
            </a:pPr>
            <a:endParaRPr lang="en-US" sz="2000" dirty="0" smtClean="0">
              <a:latin typeface="Trebuchet MS" charset="0"/>
            </a:endParaRPr>
          </a:p>
          <a:p>
            <a:pPr>
              <a:lnSpc>
                <a:spcPct val="140000"/>
              </a:lnSpc>
              <a:buSzPct val="123000"/>
            </a:pPr>
            <a:r>
              <a:rPr lang="en-US" sz="2000" dirty="0" smtClean="0">
                <a:latin typeface="Trebuchet MS" charset="0"/>
              </a:rPr>
              <a:t> </a:t>
            </a:r>
            <a:endParaRPr lang="en-US" sz="2000" dirty="0">
              <a:latin typeface="Trebuchet MS" charset="0"/>
            </a:endParaRPr>
          </a:p>
          <a:p>
            <a:pPr marL="285750" indent="-285750">
              <a:lnSpc>
                <a:spcPct val="140000"/>
              </a:lnSpc>
              <a:buSzPct val="123000"/>
              <a:buFont typeface="Arial" charset="0"/>
              <a:buChar char="•"/>
            </a:pPr>
            <a:endParaRPr lang="en-US" sz="2000" dirty="0" smtClean="0">
              <a:latin typeface="Trebuchet MS" charset="0"/>
            </a:endParaRPr>
          </a:p>
          <a:p>
            <a:pPr marL="285750" indent="-285750">
              <a:lnSpc>
                <a:spcPct val="140000"/>
              </a:lnSpc>
              <a:buSzPct val="123000"/>
              <a:buFont typeface="Arial" charset="0"/>
              <a:buChar char="•"/>
            </a:pPr>
            <a:endParaRPr lang="en-US" sz="2000" dirty="0" smtClean="0">
              <a:latin typeface="Trebuchet MS" charset="0"/>
            </a:endParaRPr>
          </a:p>
          <a:p>
            <a:pPr marL="285750" indent="-285750">
              <a:lnSpc>
                <a:spcPct val="140000"/>
              </a:lnSpc>
              <a:buSzPct val="123000"/>
              <a:buFont typeface="Arial" charset="0"/>
              <a:buChar char="•"/>
            </a:pPr>
            <a:endParaRPr lang="en-US" sz="2000" dirty="0">
              <a:latin typeface="Trebuchet MS" charset="0"/>
            </a:endParaRPr>
          </a:p>
        </p:txBody>
      </p:sp>
      <p:sp>
        <p:nvSpPr>
          <p:cNvPr id="36867" name="Title 2"/>
          <p:cNvSpPr txBox="1">
            <a:spLocks/>
          </p:cNvSpPr>
          <p:nvPr/>
        </p:nvSpPr>
        <p:spPr bwMode="auto">
          <a:xfrm>
            <a:off x="304800" y="149424"/>
            <a:ext cx="8534400" cy="84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4000" dirty="0" smtClean="0">
                <a:solidFill>
                  <a:srgbClr val="7F7F7F"/>
                </a:solidFill>
                <a:latin typeface="Trebuchet MS" charset="0"/>
              </a:rPr>
              <a:t>Policy Channel 1: </a:t>
            </a:r>
            <a:r>
              <a:rPr lang="en-US" sz="4000" dirty="0" smtClean="0">
                <a:solidFill>
                  <a:schemeClr val="accent1"/>
                </a:solidFill>
                <a:latin typeface="Trebuchet MS" charset="0"/>
              </a:rPr>
              <a:t>Public Comments</a:t>
            </a:r>
            <a:endParaRPr lang="en-US" sz="4000" dirty="0">
              <a:solidFill>
                <a:schemeClr val="accent1"/>
              </a:solidFill>
              <a:latin typeface="Trebuchet MS" charset="0"/>
            </a:endParaRPr>
          </a:p>
        </p:txBody>
      </p:sp>
      <p:sp>
        <p:nvSpPr>
          <p:cNvPr id="2" name="Footer Placeholder 1"/>
          <p:cNvSpPr>
            <a:spLocks noGrp="1"/>
          </p:cNvSpPr>
          <p:nvPr>
            <p:ph type="ftr" sz="quarter" idx="3"/>
          </p:nvPr>
        </p:nvSpPr>
        <p:spPr/>
        <p:txBody>
          <a:bodyPr/>
          <a:lstStyle/>
          <a:p>
            <a:r>
              <a:rPr lang="en-US" smtClean="0"/>
              <a:t>Business Constituency</a:t>
            </a:r>
            <a:endParaRPr lang="en-US" dirty="0"/>
          </a:p>
        </p:txBody>
      </p:sp>
    </p:spTree>
    <p:extLst>
      <p:ext uri="{BB962C8B-B14F-4D97-AF65-F5344CB8AC3E}">
        <p14:creationId xmlns:p14="http://schemas.microsoft.com/office/powerpoint/2010/main" val="1586155056"/>
      </p:ext>
    </p:extLst>
  </p:cSld>
  <p:clrMapOvr>
    <a:masterClrMapping/>
  </p:clrMapOvr>
  <p:transition xmlns:p14="http://schemas.microsoft.com/office/powerpoint/2010/mai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Number Placeholder 3"/>
          <p:cNvSpPr>
            <a:spLocks noGrp="1"/>
          </p:cNvSpPr>
          <p:nvPr>
            <p:ph type="sldNum" sz="quarter" idx="10"/>
          </p:nvPr>
        </p:nvSpPr>
        <p:spPr bwMode="auto">
          <a:xfrm>
            <a:off x="6902450" y="633343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E7C1ADE-8DC8-5945-8D56-3F9C9FCAC0DA}" type="slidenum">
              <a:rPr lang="en-US" sz="1800">
                <a:solidFill>
                  <a:schemeClr val="bg1">
                    <a:lumMod val="50000"/>
                  </a:schemeClr>
                </a:solidFill>
                <a:latin typeface="Calibri" charset="0"/>
              </a:rPr>
              <a:pPr eaLnBrk="1" hangingPunct="1"/>
              <a:t>3</a:t>
            </a:fld>
            <a:endParaRPr lang="en-US" sz="1800">
              <a:solidFill>
                <a:schemeClr val="bg1">
                  <a:lumMod val="50000"/>
                </a:schemeClr>
              </a:solidFill>
              <a:latin typeface="Calibri" charset="0"/>
            </a:endParaRPr>
          </a:p>
        </p:txBody>
      </p:sp>
      <p:sp>
        <p:nvSpPr>
          <p:cNvPr id="36866" name="Rectangle 3"/>
          <p:cNvSpPr>
            <a:spLocks noChangeArrowheads="1"/>
          </p:cNvSpPr>
          <p:nvPr/>
        </p:nvSpPr>
        <p:spPr bwMode="auto">
          <a:xfrm>
            <a:off x="552450" y="1143000"/>
            <a:ext cx="7981950" cy="5242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40000"/>
              </a:lnSpc>
              <a:buSzPct val="123000"/>
            </a:pPr>
            <a:r>
              <a:rPr lang="en-US" sz="2000" b="1" dirty="0" smtClean="0">
                <a:latin typeface="Trebuchet MS" charset="0"/>
              </a:rPr>
              <a:t>Proposed new RAA             </a:t>
            </a:r>
            <a:r>
              <a:rPr lang="en-US" sz="2000" dirty="0" smtClean="0">
                <a:latin typeface="Trebuchet MS" charset="0"/>
              </a:rPr>
              <a:t>(comments close 19-Apr)</a:t>
            </a:r>
          </a:p>
          <a:p>
            <a:pPr marL="342900" indent="-342900">
              <a:lnSpc>
                <a:spcPct val="140000"/>
              </a:lnSpc>
              <a:buSzPct val="123000"/>
              <a:buFont typeface="Arial"/>
              <a:buChar char="•"/>
            </a:pPr>
            <a:r>
              <a:rPr lang="en-US" sz="2000" dirty="0">
                <a:latin typeface="Trebuchet MS" charset="0"/>
              </a:rPr>
              <a:t>Law enforcement </a:t>
            </a:r>
            <a:r>
              <a:rPr lang="en-US" sz="2000" dirty="0" smtClean="0">
                <a:latin typeface="Trebuchet MS" charset="0"/>
              </a:rPr>
              <a:t>concerns</a:t>
            </a:r>
          </a:p>
          <a:p>
            <a:pPr marL="800100" lvl="1" indent="-342900">
              <a:lnSpc>
                <a:spcPct val="140000"/>
              </a:lnSpc>
              <a:buSzPct val="123000"/>
              <a:buFont typeface="Arial"/>
              <a:buChar char="•"/>
            </a:pPr>
            <a:r>
              <a:rPr lang="en-US" sz="2000" dirty="0" smtClean="0">
                <a:latin typeface="Trebuchet MS" charset="0"/>
              </a:rPr>
              <a:t>Pattern or practice” as grounds for termination</a:t>
            </a:r>
            <a:endParaRPr lang="en-US" sz="2000" dirty="0">
              <a:latin typeface="Trebuchet MS" charset="0"/>
            </a:endParaRPr>
          </a:p>
          <a:p>
            <a:pPr marL="342900" indent="-342900">
              <a:lnSpc>
                <a:spcPct val="140000"/>
              </a:lnSpc>
              <a:buSzPct val="123000"/>
              <a:buFont typeface="Arial"/>
              <a:buChar char="•"/>
            </a:pPr>
            <a:r>
              <a:rPr lang="en-US" sz="2000" dirty="0" smtClean="0">
                <a:latin typeface="Trebuchet MS" charset="0"/>
              </a:rPr>
              <a:t>Amendment process</a:t>
            </a:r>
          </a:p>
          <a:p>
            <a:pPr marL="342900" indent="-342900">
              <a:lnSpc>
                <a:spcPct val="140000"/>
              </a:lnSpc>
              <a:buSzPct val="123000"/>
              <a:buFont typeface="Arial"/>
              <a:buChar char="•"/>
            </a:pPr>
            <a:r>
              <a:rPr lang="en-US" sz="2000" dirty="0" smtClean="0">
                <a:latin typeface="Trebuchet MS" charset="0"/>
              </a:rPr>
              <a:t>Temporary rules for Privacy / Proxy Service Providers</a:t>
            </a:r>
          </a:p>
          <a:p>
            <a:pPr marL="342900" indent="-342900">
              <a:lnSpc>
                <a:spcPct val="140000"/>
              </a:lnSpc>
              <a:buSzPct val="123000"/>
              <a:buFont typeface="Arial"/>
              <a:buChar char="•"/>
            </a:pPr>
            <a:r>
              <a:rPr lang="en-US" sz="2000" dirty="0" smtClean="0">
                <a:latin typeface="Trebuchet MS" charset="0"/>
              </a:rPr>
              <a:t>Registrant Rights &amp; Responsibilities</a:t>
            </a:r>
          </a:p>
          <a:p>
            <a:pPr marL="342900" indent="-342900">
              <a:lnSpc>
                <a:spcPct val="140000"/>
              </a:lnSpc>
              <a:buSzPct val="123000"/>
              <a:buFont typeface="Arial"/>
              <a:buChar char="•"/>
            </a:pPr>
            <a:r>
              <a:rPr lang="en-US" sz="2000" dirty="0" smtClean="0">
                <a:latin typeface="Trebuchet MS" charset="0"/>
              </a:rPr>
              <a:t>Validate info for Registrant </a:t>
            </a:r>
            <a:r>
              <a:rPr lang="en-US" sz="2000" u="sng" dirty="0" smtClean="0">
                <a:latin typeface="Trebuchet MS" charset="0"/>
              </a:rPr>
              <a:t>and</a:t>
            </a:r>
            <a:r>
              <a:rPr lang="en-US" sz="2000" dirty="0" smtClean="0">
                <a:latin typeface="Trebuchet MS" charset="0"/>
              </a:rPr>
              <a:t> for Account Holder</a:t>
            </a:r>
          </a:p>
          <a:p>
            <a:pPr marL="342900" indent="-342900">
              <a:lnSpc>
                <a:spcPct val="140000"/>
              </a:lnSpc>
              <a:buSzPct val="123000"/>
              <a:buFont typeface="Arial"/>
              <a:buChar char="•"/>
            </a:pPr>
            <a:r>
              <a:rPr lang="en-US" sz="2000" dirty="0" smtClean="0">
                <a:latin typeface="Trebuchet MS" charset="0"/>
              </a:rPr>
              <a:t>Post for public comment when RAA is agreed  </a:t>
            </a:r>
            <a:endParaRPr lang="en-US" sz="2000" dirty="0" smtClean="0">
              <a:latin typeface="Trebuchet MS" charset="0"/>
            </a:endParaRPr>
          </a:p>
          <a:p>
            <a:pPr>
              <a:lnSpc>
                <a:spcPct val="140000"/>
              </a:lnSpc>
              <a:buSzPct val="123000"/>
            </a:pPr>
            <a:r>
              <a:rPr lang="en-US" sz="2000" dirty="0" smtClean="0">
                <a:latin typeface="Trebuchet MS" charset="0"/>
              </a:rPr>
              <a:t> </a:t>
            </a:r>
            <a:endParaRPr lang="en-US" sz="2000" dirty="0">
              <a:latin typeface="Trebuchet MS" charset="0"/>
            </a:endParaRPr>
          </a:p>
          <a:p>
            <a:pPr marL="285750" indent="-285750">
              <a:lnSpc>
                <a:spcPct val="140000"/>
              </a:lnSpc>
              <a:buSzPct val="123000"/>
              <a:buFont typeface="Arial" charset="0"/>
              <a:buChar char="•"/>
            </a:pPr>
            <a:endParaRPr lang="en-US" sz="2000" dirty="0" smtClean="0">
              <a:latin typeface="Trebuchet MS" charset="0"/>
            </a:endParaRPr>
          </a:p>
          <a:p>
            <a:pPr marL="285750" indent="-285750">
              <a:lnSpc>
                <a:spcPct val="140000"/>
              </a:lnSpc>
              <a:buSzPct val="123000"/>
              <a:buFont typeface="Arial" charset="0"/>
              <a:buChar char="•"/>
            </a:pPr>
            <a:endParaRPr lang="en-US" sz="2000" dirty="0" smtClean="0">
              <a:latin typeface="Trebuchet MS" charset="0"/>
            </a:endParaRPr>
          </a:p>
          <a:p>
            <a:pPr marL="285750" indent="-285750">
              <a:lnSpc>
                <a:spcPct val="140000"/>
              </a:lnSpc>
              <a:buSzPct val="123000"/>
              <a:buFont typeface="Arial" charset="0"/>
              <a:buChar char="•"/>
            </a:pPr>
            <a:endParaRPr lang="en-US" sz="2000" dirty="0">
              <a:latin typeface="Trebuchet MS" charset="0"/>
            </a:endParaRPr>
          </a:p>
        </p:txBody>
      </p:sp>
      <p:sp>
        <p:nvSpPr>
          <p:cNvPr id="36867" name="Title 2"/>
          <p:cNvSpPr txBox="1">
            <a:spLocks/>
          </p:cNvSpPr>
          <p:nvPr/>
        </p:nvSpPr>
        <p:spPr bwMode="auto">
          <a:xfrm>
            <a:off x="304800" y="149424"/>
            <a:ext cx="8534400" cy="84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4000" dirty="0" smtClean="0">
                <a:solidFill>
                  <a:srgbClr val="7F7F7F"/>
                </a:solidFill>
                <a:latin typeface="Trebuchet MS" charset="0"/>
              </a:rPr>
              <a:t>Policy Channel 1: </a:t>
            </a:r>
            <a:r>
              <a:rPr lang="en-US" sz="4000" dirty="0" smtClean="0">
                <a:solidFill>
                  <a:schemeClr val="accent1"/>
                </a:solidFill>
                <a:latin typeface="Trebuchet MS" charset="0"/>
              </a:rPr>
              <a:t>Public Comments</a:t>
            </a:r>
            <a:endParaRPr lang="en-US" sz="4000" dirty="0">
              <a:solidFill>
                <a:schemeClr val="accent1"/>
              </a:solidFill>
              <a:latin typeface="Trebuchet MS" charset="0"/>
            </a:endParaRPr>
          </a:p>
        </p:txBody>
      </p:sp>
      <p:sp>
        <p:nvSpPr>
          <p:cNvPr id="2" name="Footer Placeholder 1"/>
          <p:cNvSpPr>
            <a:spLocks noGrp="1"/>
          </p:cNvSpPr>
          <p:nvPr>
            <p:ph type="ftr" sz="quarter" idx="3"/>
          </p:nvPr>
        </p:nvSpPr>
        <p:spPr/>
        <p:txBody>
          <a:bodyPr/>
          <a:lstStyle/>
          <a:p>
            <a:r>
              <a:rPr lang="en-US" smtClean="0"/>
              <a:t>Business Constituency</a:t>
            </a:r>
            <a:endParaRPr lang="en-US" dirty="0"/>
          </a:p>
        </p:txBody>
      </p:sp>
    </p:spTree>
    <p:extLst>
      <p:ext uri="{BB962C8B-B14F-4D97-AF65-F5344CB8AC3E}">
        <p14:creationId xmlns:p14="http://schemas.microsoft.com/office/powerpoint/2010/main" val="1533110332"/>
      </p:ext>
    </p:extLst>
  </p:cSld>
  <p:clrMapOvr>
    <a:masterClrMapping/>
  </p:clrMapOvr>
  <p:transition xmlns:p14="http://schemas.microsoft.com/office/powerpoint/2010/mai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Number Placeholder 3"/>
          <p:cNvSpPr>
            <a:spLocks noGrp="1"/>
          </p:cNvSpPr>
          <p:nvPr>
            <p:ph type="sldNum" sz="quarter" idx="10"/>
          </p:nvPr>
        </p:nvSpPr>
        <p:spPr bwMode="auto">
          <a:xfrm>
            <a:off x="6902450" y="633343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E7C1ADE-8DC8-5945-8D56-3F9C9FCAC0DA}" type="slidenum">
              <a:rPr lang="en-US" sz="1800">
                <a:solidFill>
                  <a:schemeClr val="bg1">
                    <a:lumMod val="50000"/>
                  </a:schemeClr>
                </a:solidFill>
                <a:latin typeface="Calibri" charset="0"/>
              </a:rPr>
              <a:pPr eaLnBrk="1" hangingPunct="1"/>
              <a:t>4</a:t>
            </a:fld>
            <a:endParaRPr lang="en-US" sz="1800">
              <a:solidFill>
                <a:schemeClr val="bg1">
                  <a:lumMod val="50000"/>
                </a:schemeClr>
              </a:solidFill>
              <a:latin typeface="Calibri" charset="0"/>
            </a:endParaRPr>
          </a:p>
        </p:txBody>
      </p:sp>
      <p:sp>
        <p:nvSpPr>
          <p:cNvPr id="36867" name="Title 2"/>
          <p:cNvSpPr txBox="1">
            <a:spLocks/>
          </p:cNvSpPr>
          <p:nvPr/>
        </p:nvSpPr>
        <p:spPr bwMode="auto">
          <a:xfrm>
            <a:off x="304800" y="73974"/>
            <a:ext cx="8534400" cy="84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4000" dirty="0" smtClean="0">
                <a:solidFill>
                  <a:srgbClr val="7F7F7F"/>
                </a:solidFill>
                <a:latin typeface="Trebuchet MS" charset="0"/>
              </a:rPr>
              <a:t>Policy Channel 2: </a:t>
            </a:r>
            <a:r>
              <a:rPr lang="en-US" sz="4000" dirty="0" smtClean="0">
                <a:solidFill>
                  <a:schemeClr val="accent1"/>
                </a:solidFill>
                <a:latin typeface="Trebuchet MS" charset="0"/>
              </a:rPr>
              <a:t>GNSO Council </a:t>
            </a:r>
            <a:endParaRPr lang="en-US" sz="4000" dirty="0">
              <a:solidFill>
                <a:schemeClr val="accent1"/>
              </a:solidFill>
              <a:latin typeface="Trebuchet MS" charset="0"/>
            </a:endParaRPr>
          </a:p>
        </p:txBody>
      </p:sp>
      <p:sp>
        <p:nvSpPr>
          <p:cNvPr id="2" name="Footer Placeholder 1"/>
          <p:cNvSpPr>
            <a:spLocks noGrp="1"/>
          </p:cNvSpPr>
          <p:nvPr>
            <p:ph type="ftr" sz="quarter" idx="3"/>
          </p:nvPr>
        </p:nvSpPr>
        <p:spPr/>
        <p:txBody>
          <a:bodyPr/>
          <a:lstStyle/>
          <a:p>
            <a:r>
              <a:rPr lang="en-US" smtClean="0"/>
              <a:t>Business Constituency</a:t>
            </a:r>
            <a:endParaRPr lang="en-US" dirty="0"/>
          </a:p>
        </p:txBody>
      </p:sp>
      <p:sp>
        <p:nvSpPr>
          <p:cNvPr id="6" name="Rectangle 3"/>
          <p:cNvSpPr>
            <a:spLocks noChangeArrowheads="1"/>
          </p:cNvSpPr>
          <p:nvPr/>
        </p:nvSpPr>
        <p:spPr bwMode="auto">
          <a:xfrm>
            <a:off x="871024" y="696554"/>
            <a:ext cx="6962876" cy="5027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lnSpc>
                <a:spcPct val="140000"/>
              </a:lnSpc>
              <a:buSzPct val="123000"/>
            </a:pPr>
            <a:r>
              <a:rPr lang="en-US" sz="2000" dirty="0" smtClean="0">
                <a:solidFill>
                  <a:srgbClr val="7F7F7F"/>
                </a:solidFill>
                <a:latin typeface="Trebuchet MS" charset="0"/>
              </a:rPr>
              <a:t>Councilors John </a:t>
            </a:r>
            <a:r>
              <a:rPr lang="en-US" sz="2000" dirty="0" err="1" smtClean="0">
                <a:solidFill>
                  <a:srgbClr val="7F7F7F"/>
                </a:solidFill>
                <a:latin typeface="Trebuchet MS" charset="0"/>
              </a:rPr>
              <a:t>Berard</a:t>
            </a:r>
            <a:r>
              <a:rPr lang="en-US" sz="2000" dirty="0" smtClean="0">
                <a:solidFill>
                  <a:srgbClr val="7F7F7F"/>
                </a:solidFill>
                <a:latin typeface="Trebuchet MS" charset="0"/>
              </a:rPr>
              <a:t> and </a:t>
            </a:r>
            <a:r>
              <a:rPr lang="en-US" sz="2000" dirty="0" err="1" smtClean="0">
                <a:solidFill>
                  <a:srgbClr val="7F7F7F"/>
                </a:solidFill>
                <a:latin typeface="Trebuchet MS" charset="0"/>
              </a:rPr>
              <a:t>Zahid</a:t>
            </a:r>
            <a:r>
              <a:rPr lang="en-US" sz="2000" dirty="0" smtClean="0">
                <a:solidFill>
                  <a:srgbClr val="7F7F7F"/>
                </a:solidFill>
                <a:latin typeface="Trebuchet MS" charset="0"/>
              </a:rPr>
              <a:t> </a:t>
            </a:r>
            <a:r>
              <a:rPr lang="en-US" sz="2000" dirty="0" err="1" smtClean="0">
                <a:solidFill>
                  <a:srgbClr val="7F7F7F"/>
                </a:solidFill>
                <a:latin typeface="Trebuchet MS" charset="0"/>
              </a:rPr>
              <a:t>Jamil</a:t>
            </a:r>
            <a:endParaRPr lang="en-US" sz="2000" dirty="0">
              <a:latin typeface="Trebuchet MS" charset="0"/>
            </a:endParaRPr>
          </a:p>
        </p:txBody>
      </p:sp>
      <p:sp>
        <p:nvSpPr>
          <p:cNvPr id="7" name="Content Placeholder 2"/>
          <p:cNvSpPr txBox="1">
            <a:spLocks/>
          </p:cNvSpPr>
          <p:nvPr/>
        </p:nvSpPr>
        <p:spPr bwMode="auto">
          <a:xfrm>
            <a:off x="332690" y="1362449"/>
            <a:ext cx="1796954" cy="45259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110" charset="-128"/>
                <a:cs typeface="ＭＳ Ｐゴシック" pitchFamily="-110"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110"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110"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0"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0"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eaLnBrk="1" hangingPunct="1">
              <a:spcAft>
                <a:spcPts val="1200"/>
              </a:spcAft>
              <a:buSzPct val="123000"/>
              <a:buFont typeface="Arial" charset="0"/>
              <a:buNone/>
              <a:defRPr/>
            </a:pPr>
            <a:r>
              <a:rPr lang="en-US" sz="2400" dirty="0" smtClean="0">
                <a:latin typeface="Calibri" charset="0"/>
                <a:ea typeface="ＭＳ Ｐゴシック" charset="0"/>
                <a:cs typeface="Trebuchet MS" charset="0"/>
              </a:rPr>
              <a:t>Motions</a:t>
            </a:r>
          </a:p>
          <a:p>
            <a:pPr marL="0" indent="0" eaLnBrk="1" hangingPunct="1">
              <a:spcAft>
                <a:spcPts val="1200"/>
              </a:spcAft>
              <a:buSzPct val="123000"/>
              <a:buFont typeface="Arial" charset="0"/>
              <a:buNone/>
              <a:defRPr/>
            </a:pPr>
            <a:endParaRPr lang="en-US" sz="2400" dirty="0">
              <a:latin typeface="Calibri" charset="0"/>
              <a:ea typeface="ＭＳ Ｐゴシック" charset="0"/>
              <a:cs typeface="Trebuchet MS" charset="0"/>
            </a:endParaRPr>
          </a:p>
          <a:p>
            <a:pPr marL="0" indent="0" eaLnBrk="1" hangingPunct="1">
              <a:spcAft>
                <a:spcPts val="1200"/>
              </a:spcAft>
              <a:buSzPct val="123000"/>
              <a:buFont typeface="Arial" charset="0"/>
              <a:buNone/>
              <a:defRPr/>
            </a:pPr>
            <a:endParaRPr lang="en-US" sz="2400" dirty="0" smtClean="0">
              <a:latin typeface="Calibri" charset="0"/>
              <a:ea typeface="ＭＳ Ｐゴシック" charset="0"/>
              <a:cs typeface="Trebuchet MS" charset="0"/>
            </a:endParaRPr>
          </a:p>
          <a:p>
            <a:pPr marL="0" indent="0" eaLnBrk="1" hangingPunct="1">
              <a:spcAft>
                <a:spcPts val="1200"/>
              </a:spcAft>
              <a:buSzPct val="123000"/>
              <a:buFont typeface="Arial" charset="0"/>
              <a:buNone/>
              <a:defRPr/>
            </a:pPr>
            <a:r>
              <a:rPr lang="en-US" sz="2400" dirty="0" smtClean="0">
                <a:latin typeface="Calibri" charset="0"/>
                <a:ea typeface="ＭＳ Ｐゴシック" charset="0"/>
                <a:cs typeface="Trebuchet MS" charset="0"/>
              </a:rPr>
              <a:t>Update &amp; Discussion</a:t>
            </a:r>
            <a:endParaRPr lang="en-US" sz="2400" dirty="0">
              <a:latin typeface="Calibri" charset="0"/>
              <a:ea typeface="ＭＳ Ｐゴシック" charset="0"/>
              <a:cs typeface="Trebuchet MS" charset="0"/>
            </a:endParaRPr>
          </a:p>
        </p:txBody>
      </p:sp>
      <p:sp>
        <p:nvSpPr>
          <p:cNvPr id="8" name="Content Placeholder 2"/>
          <p:cNvSpPr txBox="1">
            <a:spLocks/>
          </p:cNvSpPr>
          <p:nvPr/>
        </p:nvSpPr>
        <p:spPr bwMode="auto">
          <a:xfrm>
            <a:off x="1808913" y="1365863"/>
            <a:ext cx="7030287" cy="45259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120000"/>
              </a:lnSpc>
              <a:spcAft>
                <a:spcPts val="1200"/>
              </a:spcAft>
              <a:buSzPct val="123000"/>
            </a:pPr>
            <a:r>
              <a:rPr lang="en-US" sz="2400" dirty="0" smtClean="0">
                <a:latin typeface="Calibri" charset="0"/>
                <a:ea typeface="ＭＳ Ｐゴシック" charset="0"/>
                <a:cs typeface="Trebuchet MS" charset="0"/>
              </a:rPr>
              <a:t>Start PDP on translation &amp; transliteration of registrant info</a:t>
            </a:r>
          </a:p>
          <a:p>
            <a:pPr>
              <a:lnSpc>
                <a:spcPct val="120000"/>
              </a:lnSpc>
              <a:spcAft>
                <a:spcPts val="1200"/>
              </a:spcAft>
              <a:buSzPct val="123000"/>
            </a:pPr>
            <a:r>
              <a:rPr lang="en-US" sz="2400" dirty="0" smtClean="0">
                <a:latin typeface="Calibri" charset="0"/>
                <a:ea typeface="ＭＳ Ｐゴシック" charset="0"/>
                <a:cs typeface="Trebuchet MS" charset="0"/>
              </a:rPr>
              <a:t>Reconsideration of Strawman decision</a:t>
            </a:r>
          </a:p>
          <a:p>
            <a:pPr>
              <a:lnSpc>
                <a:spcPct val="120000"/>
              </a:lnSpc>
              <a:spcAft>
                <a:spcPts val="1200"/>
              </a:spcAft>
              <a:buSzPct val="123000"/>
            </a:pPr>
            <a:r>
              <a:rPr lang="en-US" sz="2400" dirty="0" smtClean="0">
                <a:latin typeface="Calibri" charset="0"/>
                <a:ea typeface="ＭＳ Ｐゴシック" charset="0"/>
                <a:cs typeface="Trebuchet MS" charset="0"/>
              </a:rPr>
              <a:t>Let registrars use current RAA for new </a:t>
            </a:r>
            <a:r>
              <a:rPr lang="en-US" sz="2400" dirty="0" err="1" smtClean="0">
                <a:latin typeface="Calibri" charset="0"/>
                <a:ea typeface="ＭＳ Ｐゴシック" charset="0"/>
                <a:cs typeface="Trebuchet MS" charset="0"/>
              </a:rPr>
              <a:t>gTLDs</a:t>
            </a:r>
            <a:r>
              <a:rPr lang="en-US" sz="2400" dirty="0" smtClean="0">
                <a:latin typeface="Calibri" charset="0"/>
                <a:ea typeface="ＭＳ Ｐゴシック" charset="0"/>
                <a:cs typeface="Trebuchet MS" charset="0"/>
              </a:rPr>
              <a:t>, pending </a:t>
            </a:r>
            <a:r>
              <a:rPr lang="en-US" sz="2400" dirty="0" smtClean="0">
                <a:latin typeface="Calibri" charset="0"/>
                <a:ea typeface="ＭＳ Ｐゴシック" charset="0"/>
                <a:cs typeface="Trebuchet MS" charset="0"/>
              </a:rPr>
              <a:t>GNSO consensus for new RAA</a:t>
            </a:r>
            <a:endParaRPr lang="en-US" sz="2400" dirty="0" smtClean="0">
              <a:latin typeface="Calibri" charset="0"/>
              <a:ea typeface="ＭＳ Ｐゴシック" charset="0"/>
              <a:cs typeface="Trebuchet MS" charset="0"/>
            </a:endParaRPr>
          </a:p>
          <a:p>
            <a:pPr>
              <a:lnSpc>
                <a:spcPct val="120000"/>
              </a:lnSpc>
              <a:spcAft>
                <a:spcPts val="1200"/>
              </a:spcAft>
              <a:buSzPct val="123000"/>
            </a:pPr>
            <a:r>
              <a:rPr lang="en-US" sz="2400" dirty="0" smtClean="0">
                <a:latin typeface="Calibri" charset="0"/>
                <a:ea typeface="ＭＳ Ｐゴシック" charset="0"/>
                <a:cs typeface="Trebuchet MS" charset="0"/>
              </a:rPr>
              <a:t>Prelim Issue Report on uniformity of reporting</a:t>
            </a:r>
            <a:endParaRPr lang="en-US" sz="2400" dirty="0" smtClean="0">
              <a:latin typeface="Calibri" charset="0"/>
              <a:ea typeface="ＭＳ Ｐゴシック" charset="0"/>
              <a:cs typeface="Trebuchet MS" charset="0"/>
            </a:endParaRPr>
          </a:p>
          <a:p>
            <a:pPr>
              <a:lnSpc>
                <a:spcPct val="120000"/>
              </a:lnSpc>
              <a:spcAft>
                <a:spcPts val="1200"/>
              </a:spcAft>
              <a:buSzPct val="123000"/>
            </a:pPr>
            <a:r>
              <a:rPr lang="en-US" sz="2400" dirty="0" smtClean="0">
                <a:latin typeface="Calibri" charset="0"/>
                <a:ea typeface="ＭＳ Ｐゴシック" charset="0"/>
                <a:cs typeface="Trebuchet MS" charset="0"/>
              </a:rPr>
              <a:t>Policy </a:t>
            </a:r>
            <a:r>
              <a:rPr lang="en-US" sz="2400" dirty="0" err="1" smtClean="0">
                <a:latin typeface="Calibri" charset="0"/>
                <a:ea typeface="ＭＳ Ｐゴシック" charset="0"/>
                <a:cs typeface="Trebuchet MS" charset="0"/>
              </a:rPr>
              <a:t>vs</a:t>
            </a:r>
            <a:r>
              <a:rPr lang="en-US" sz="2400" dirty="0" smtClean="0">
                <a:latin typeface="Calibri" charset="0"/>
                <a:ea typeface="ＭＳ Ｐゴシック" charset="0"/>
                <a:cs typeface="Trebuchet MS" charset="0"/>
              </a:rPr>
              <a:t> Implementation</a:t>
            </a:r>
            <a:endParaRPr lang="en-US" sz="2400" dirty="0" smtClean="0">
              <a:latin typeface="Calibri" charset="0"/>
              <a:ea typeface="ＭＳ Ｐゴシック" charset="0"/>
              <a:cs typeface="Trebuchet MS" charset="0"/>
            </a:endParaRPr>
          </a:p>
          <a:p>
            <a:pPr>
              <a:lnSpc>
                <a:spcPct val="120000"/>
              </a:lnSpc>
              <a:spcAft>
                <a:spcPts val="1200"/>
              </a:spcAft>
              <a:buSzPct val="123000"/>
            </a:pPr>
            <a:r>
              <a:rPr lang="en-US" sz="2400" dirty="0" smtClean="0">
                <a:latin typeface="Calibri" charset="0"/>
                <a:ea typeface="ＭＳ Ｐゴシック" charset="0"/>
                <a:cs typeface="Trebuchet MS" charset="0"/>
              </a:rPr>
              <a:t>Template to request an Issues Report</a:t>
            </a:r>
            <a:endParaRPr lang="en-US" sz="2400" dirty="0" smtClean="0">
              <a:latin typeface="Calibri" charset="0"/>
              <a:ea typeface="ＭＳ Ｐゴシック" charset="0"/>
              <a:cs typeface="Trebuchet MS" charset="0"/>
            </a:endParaRPr>
          </a:p>
          <a:p>
            <a:pPr>
              <a:lnSpc>
                <a:spcPct val="120000"/>
              </a:lnSpc>
              <a:spcAft>
                <a:spcPts val="1200"/>
              </a:spcAft>
              <a:buSzPct val="123000"/>
            </a:pPr>
            <a:endParaRPr lang="en-US" sz="2400" dirty="0">
              <a:latin typeface="Calibri" charset="0"/>
              <a:ea typeface="ＭＳ Ｐゴシック" charset="0"/>
              <a:cs typeface="Trebuchet MS" charset="0"/>
            </a:endParaRPr>
          </a:p>
        </p:txBody>
      </p:sp>
      <p:cxnSp>
        <p:nvCxnSpPr>
          <p:cNvPr id="9" name="Straight Connector 8"/>
          <p:cNvCxnSpPr/>
          <p:nvPr/>
        </p:nvCxnSpPr>
        <p:spPr>
          <a:xfrm>
            <a:off x="332690" y="3036807"/>
            <a:ext cx="8314179" cy="0"/>
          </a:xfrm>
          <a:prstGeom prst="line">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69795142"/>
      </p:ext>
    </p:extLst>
  </p:cSld>
  <p:clrMapOvr>
    <a:masterClrMapping/>
  </p:clrMapOvr>
  <p:transition xmlns:p14="http://schemas.microsoft.com/office/powerpoint/2010/mai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Number Placeholder 3"/>
          <p:cNvSpPr>
            <a:spLocks noGrp="1"/>
          </p:cNvSpPr>
          <p:nvPr>
            <p:ph type="sldNum" sz="quarter" idx="10"/>
          </p:nvPr>
        </p:nvSpPr>
        <p:spPr bwMode="auto">
          <a:xfrm>
            <a:off x="6902450" y="633343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E7C1ADE-8DC8-5945-8D56-3F9C9FCAC0DA}" type="slidenum">
              <a:rPr lang="en-US" sz="1800">
                <a:solidFill>
                  <a:schemeClr val="bg1">
                    <a:lumMod val="50000"/>
                  </a:schemeClr>
                </a:solidFill>
                <a:latin typeface="Calibri" charset="0"/>
              </a:rPr>
              <a:pPr eaLnBrk="1" hangingPunct="1"/>
              <a:t>5</a:t>
            </a:fld>
            <a:endParaRPr lang="en-US" sz="1800">
              <a:solidFill>
                <a:schemeClr val="bg1">
                  <a:lumMod val="50000"/>
                </a:schemeClr>
              </a:solidFill>
              <a:latin typeface="Calibri" charset="0"/>
            </a:endParaRPr>
          </a:p>
        </p:txBody>
      </p:sp>
      <p:sp>
        <p:nvSpPr>
          <p:cNvPr id="36866" name="Rectangle 3"/>
          <p:cNvSpPr>
            <a:spLocks noChangeArrowheads="1"/>
          </p:cNvSpPr>
          <p:nvPr/>
        </p:nvSpPr>
        <p:spPr bwMode="auto">
          <a:xfrm>
            <a:off x="552450" y="1041543"/>
            <a:ext cx="7981950" cy="5601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85750" indent="-285750">
              <a:lnSpc>
                <a:spcPct val="150000"/>
              </a:lnSpc>
              <a:buSzPct val="123000"/>
              <a:buFont typeface="Arial" charset="0"/>
              <a:buChar char="•"/>
            </a:pPr>
            <a:r>
              <a:rPr lang="en-US" sz="2400" dirty="0" smtClean="0">
                <a:latin typeface="Trebuchet MS" charset="0"/>
              </a:rPr>
              <a:t>Policy </a:t>
            </a:r>
            <a:r>
              <a:rPr lang="en-US" sz="2400" dirty="0" err="1" smtClean="0">
                <a:latin typeface="Trebuchet MS" charset="0"/>
              </a:rPr>
              <a:t>vs</a:t>
            </a:r>
            <a:r>
              <a:rPr lang="en-US" sz="2400" dirty="0" smtClean="0">
                <a:latin typeface="Trebuchet MS" charset="0"/>
              </a:rPr>
              <a:t> Implementation (Panel on Wed morning)</a:t>
            </a:r>
          </a:p>
          <a:p>
            <a:pPr marL="285750" indent="-285750">
              <a:lnSpc>
                <a:spcPct val="150000"/>
              </a:lnSpc>
              <a:buSzPct val="123000"/>
              <a:buFont typeface="Arial" charset="0"/>
              <a:buChar char="•"/>
            </a:pPr>
            <a:r>
              <a:rPr lang="en-US" sz="2400" dirty="0" smtClean="0">
                <a:latin typeface="Trebuchet MS" charset="0"/>
              </a:rPr>
              <a:t>New Registry Agreement (requires the new RAA)</a:t>
            </a:r>
          </a:p>
          <a:p>
            <a:pPr marL="285750" indent="-285750">
              <a:lnSpc>
                <a:spcPct val="150000"/>
              </a:lnSpc>
              <a:buSzPct val="123000"/>
              <a:buFont typeface="Arial" charset="0"/>
              <a:buChar char="•"/>
            </a:pPr>
            <a:r>
              <a:rPr lang="en-US" sz="2400" dirty="0">
                <a:latin typeface="Trebuchet MS" charset="0"/>
              </a:rPr>
              <a:t>Confirm/defend Strawman implementation items</a:t>
            </a:r>
          </a:p>
          <a:p>
            <a:pPr marL="285750" indent="-285750">
              <a:lnSpc>
                <a:spcPct val="150000"/>
              </a:lnSpc>
              <a:buSzPct val="123000"/>
              <a:buFont typeface="Arial" charset="0"/>
              <a:buChar char="•"/>
            </a:pPr>
            <a:r>
              <a:rPr lang="en-US" sz="2400" dirty="0">
                <a:latin typeface="Trebuchet MS" charset="0"/>
              </a:rPr>
              <a:t>Question SSR risks to registrants and users</a:t>
            </a:r>
          </a:p>
          <a:p>
            <a:pPr marL="285750" indent="-285750">
              <a:lnSpc>
                <a:spcPct val="150000"/>
              </a:lnSpc>
              <a:buSzPct val="123000"/>
              <a:buFont typeface="Arial" charset="0"/>
              <a:buChar char="•"/>
            </a:pPr>
            <a:r>
              <a:rPr lang="en-US" sz="2400" dirty="0" smtClean="0">
                <a:latin typeface="Trebuchet MS" charset="0"/>
              </a:rPr>
              <a:t>Question the decision on Singular</a:t>
            </a:r>
            <a:r>
              <a:rPr lang="en-US" sz="2400" dirty="0" smtClean="0">
                <a:latin typeface="Trebuchet MS" charset="0"/>
              </a:rPr>
              <a:t>-plural </a:t>
            </a:r>
            <a:r>
              <a:rPr lang="en-US" sz="2400" dirty="0" smtClean="0">
                <a:latin typeface="Trebuchet MS" charset="0"/>
              </a:rPr>
              <a:t>contention</a:t>
            </a:r>
            <a:endParaRPr lang="en-US" sz="2400" dirty="0" smtClean="0">
              <a:latin typeface="Trebuchet MS" charset="0"/>
            </a:endParaRPr>
          </a:p>
          <a:p>
            <a:pPr marL="285750" indent="-285750">
              <a:lnSpc>
                <a:spcPct val="150000"/>
              </a:lnSpc>
              <a:buSzPct val="123000"/>
              <a:buFont typeface="Arial" charset="0"/>
              <a:buChar char="•"/>
            </a:pPr>
            <a:r>
              <a:rPr lang="en-US" sz="2400" u="sng" dirty="0" smtClean="0">
                <a:latin typeface="Trebuchet MS" charset="0"/>
              </a:rPr>
              <a:t>Ask </a:t>
            </a:r>
            <a:r>
              <a:rPr lang="en-US" sz="2400" u="sng" dirty="0" smtClean="0">
                <a:latin typeface="Trebuchet MS" charset="0"/>
              </a:rPr>
              <a:t>for clarification </a:t>
            </a:r>
            <a:r>
              <a:rPr lang="en-US" sz="2400" dirty="0" smtClean="0">
                <a:latin typeface="Trebuchet MS" charset="0"/>
              </a:rPr>
              <a:t>on Registry Code of </a:t>
            </a:r>
            <a:r>
              <a:rPr lang="en-US" sz="2400" dirty="0" smtClean="0">
                <a:latin typeface="Trebuchet MS" charset="0"/>
              </a:rPr>
              <a:t>Conduct restrictions on registering their own names.</a:t>
            </a:r>
            <a:endParaRPr lang="en-US" sz="2400" dirty="0" smtClean="0">
              <a:latin typeface="Trebuchet MS" charset="0"/>
            </a:endParaRPr>
          </a:p>
          <a:p>
            <a:pPr marL="285750" indent="-285750">
              <a:lnSpc>
                <a:spcPct val="150000"/>
              </a:lnSpc>
              <a:buSzPct val="123000"/>
              <a:buFont typeface="Arial" charset="0"/>
              <a:buChar char="•"/>
            </a:pPr>
            <a:endParaRPr lang="en-US" sz="2400" dirty="0" smtClean="0">
              <a:latin typeface="Trebuchet MS" charset="0"/>
            </a:endParaRPr>
          </a:p>
          <a:p>
            <a:pPr marL="285750" indent="-285750">
              <a:lnSpc>
                <a:spcPct val="150000"/>
              </a:lnSpc>
              <a:buSzPct val="123000"/>
              <a:buFont typeface="Arial" charset="0"/>
              <a:buChar char="•"/>
            </a:pPr>
            <a:endParaRPr lang="en-US" sz="2400" dirty="0" smtClean="0">
              <a:latin typeface="Trebuchet MS" charset="0"/>
            </a:endParaRPr>
          </a:p>
          <a:p>
            <a:pPr marL="285750" indent="-285750">
              <a:lnSpc>
                <a:spcPct val="150000"/>
              </a:lnSpc>
              <a:buSzPct val="123000"/>
              <a:buFont typeface="Arial" charset="0"/>
              <a:buChar char="•"/>
            </a:pPr>
            <a:endParaRPr lang="en-US" sz="2400" dirty="0">
              <a:latin typeface="Trebuchet MS" charset="0"/>
            </a:endParaRPr>
          </a:p>
        </p:txBody>
      </p:sp>
      <p:sp>
        <p:nvSpPr>
          <p:cNvPr id="36867" name="Title 2"/>
          <p:cNvSpPr txBox="1">
            <a:spLocks/>
          </p:cNvSpPr>
          <p:nvPr/>
        </p:nvSpPr>
        <p:spPr bwMode="auto">
          <a:xfrm>
            <a:off x="304800" y="149424"/>
            <a:ext cx="8534400" cy="84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4000" dirty="0" smtClean="0">
                <a:solidFill>
                  <a:srgbClr val="7F7F7F"/>
                </a:solidFill>
                <a:latin typeface="Trebuchet MS" charset="0"/>
              </a:rPr>
              <a:t>Policy Channel 3: </a:t>
            </a:r>
            <a:r>
              <a:rPr lang="en-US" sz="4000" dirty="0" smtClean="0">
                <a:solidFill>
                  <a:schemeClr val="accent1"/>
                </a:solidFill>
                <a:latin typeface="Trebuchet MS" charset="0"/>
              </a:rPr>
              <a:t>BC Statements</a:t>
            </a:r>
            <a:endParaRPr lang="en-US" sz="4000" dirty="0">
              <a:solidFill>
                <a:schemeClr val="accent1"/>
              </a:solidFill>
              <a:latin typeface="Trebuchet MS" charset="0"/>
            </a:endParaRPr>
          </a:p>
        </p:txBody>
      </p:sp>
      <p:sp>
        <p:nvSpPr>
          <p:cNvPr id="2" name="Footer Placeholder 1"/>
          <p:cNvSpPr>
            <a:spLocks noGrp="1"/>
          </p:cNvSpPr>
          <p:nvPr>
            <p:ph type="ftr" sz="quarter" idx="3"/>
          </p:nvPr>
        </p:nvSpPr>
        <p:spPr/>
        <p:txBody>
          <a:bodyPr/>
          <a:lstStyle/>
          <a:p>
            <a:r>
              <a:rPr lang="en-US" smtClean="0"/>
              <a:t>Business Constituency</a:t>
            </a:r>
            <a:endParaRPr lang="en-US" dirty="0"/>
          </a:p>
        </p:txBody>
      </p:sp>
    </p:spTree>
    <p:extLst>
      <p:ext uri="{BB962C8B-B14F-4D97-AF65-F5344CB8AC3E}">
        <p14:creationId xmlns:p14="http://schemas.microsoft.com/office/powerpoint/2010/main" val="2366582036"/>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152400"/>
            <a:ext cx="8534400" cy="752988"/>
          </a:xfrm>
        </p:spPr>
        <p:txBody>
          <a:bodyPr>
            <a:normAutofit/>
          </a:bodyPr>
          <a:lstStyle/>
          <a:p>
            <a:r>
              <a:rPr lang="en-US" sz="3600" dirty="0" smtClean="0"/>
              <a:t>Singular/Plural </a:t>
            </a:r>
            <a:r>
              <a:rPr lang="en-US" sz="3600" dirty="0" err="1" smtClean="0"/>
              <a:t>gTLDs</a:t>
            </a:r>
            <a:endParaRPr lang="en-US" sz="3600" dirty="0"/>
          </a:p>
        </p:txBody>
      </p:sp>
      <p:sp>
        <p:nvSpPr>
          <p:cNvPr id="4" name="Slide Number Placeholder 3"/>
          <p:cNvSpPr>
            <a:spLocks noGrp="1"/>
          </p:cNvSpPr>
          <p:nvPr>
            <p:ph type="sldNum" sz="quarter" idx="10"/>
          </p:nvPr>
        </p:nvSpPr>
        <p:spPr/>
        <p:txBody>
          <a:bodyPr/>
          <a:lstStyle/>
          <a:p>
            <a:pPr>
              <a:defRPr/>
            </a:pPr>
            <a:fld id="{D30AB1D1-0C42-FF43-9757-BA94F2403651}" type="slidenum">
              <a:rPr lang="en-US" smtClean="0"/>
              <a:pPr>
                <a:defRPr/>
              </a:pPr>
              <a:t>6</a:t>
            </a:fld>
            <a:endParaRPr lang="en-US"/>
          </a:p>
        </p:txBody>
      </p:sp>
      <p:sp>
        <p:nvSpPr>
          <p:cNvPr id="5" name="Footer Placeholder 4"/>
          <p:cNvSpPr>
            <a:spLocks noGrp="1"/>
          </p:cNvSpPr>
          <p:nvPr>
            <p:ph type="ftr" sz="quarter" idx="3"/>
          </p:nvPr>
        </p:nvSpPr>
        <p:spPr/>
        <p:txBody>
          <a:bodyPr/>
          <a:lstStyle/>
          <a:p>
            <a:r>
              <a:rPr lang="en-US" smtClean="0"/>
              <a:t>Business Constituency</a:t>
            </a:r>
            <a:endParaRPr lang="en-US" dirty="0"/>
          </a:p>
        </p:txBody>
      </p:sp>
      <p:sp>
        <p:nvSpPr>
          <p:cNvPr id="6" name="TextBox 5"/>
          <p:cNvSpPr txBox="1"/>
          <p:nvPr/>
        </p:nvSpPr>
        <p:spPr>
          <a:xfrm>
            <a:off x="6033738" y="313265"/>
            <a:ext cx="2967216" cy="6001644"/>
          </a:xfrm>
          <a:prstGeom prst="rect">
            <a:avLst/>
          </a:prstGeom>
          <a:noFill/>
          <a:ln>
            <a:solidFill>
              <a:srgbClr val="FF0000"/>
            </a:solidFill>
          </a:ln>
        </p:spPr>
        <p:txBody>
          <a:bodyPr wrap="square" rtlCol="0">
            <a:spAutoFit/>
          </a:bodyPr>
          <a:lstStyle/>
          <a:p>
            <a:r>
              <a:rPr lang="en-US" sz="1600" dirty="0" smtClean="0"/>
              <a:t>ACCOUNTANT   </a:t>
            </a:r>
            <a:r>
              <a:rPr lang="en-US" sz="1600" dirty="0"/>
              <a:t>ACCOUNTANTS</a:t>
            </a:r>
          </a:p>
          <a:p>
            <a:r>
              <a:rPr lang="en-US" sz="1600" dirty="0"/>
              <a:t>AUTO  </a:t>
            </a:r>
            <a:r>
              <a:rPr lang="en-US" sz="1600" dirty="0" smtClean="0"/>
              <a:t>  AUTOS</a:t>
            </a:r>
            <a:endParaRPr lang="en-US" sz="1600" dirty="0"/>
          </a:p>
          <a:p>
            <a:r>
              <a:rPr lang="en-US" sz="1600" dirty="0"/>
              <a:t>CAR </a:t>
            </a:r>
            <a:r>
              <a:rPr lang="en-US" sz="1600" dirty="0" smtClean="0"/>
              <a:t>  CARS             *</a:t>
            </a:r>
            <a:endParaRPr lang="en-US" sz="1600" dirty="0"/>
          </a:p>
          <a:p>
            <a:r>
              <a:rPr lang="en-US" sz="1600" dirty="0"/>
              <a:t>CAREER </a:t>
            </a:r>
            <a:r>
              <a:rPr lang="en-US" sz="1600" dirty="0" smtClean="0"/>
              <a:t>  CAREERS</a:t>
            </a:r>
            <a:endParaRPr lang="en-US" sz="1600" dirty="0"/>
          </a:p>
          <a:p>
            <a:r>
              <a:rPr lang="en-US" sz="1600" dirty="0"/>
              <a:t>COUPON </a:t>
            </a:r>
            <a:r>
              <a:rPr lang="en-US" sz="1600" dirty="0" smtClean="0"/>
              <a:t>  COUPONS</a:t>
            </a:r>
            <a:endParaRPr lang="en-US" sz="1600" dirty="0"/>
          </a:p>
          <a:p>
            <a:r>
              <a:rPr lang="en-US" sz="1600" dirty="0"/>
              <a:t>CRUISE </a:t>
            </a:r>
            <a:r>
              <a:rPr lang="en-US" sz="1600" dirty="0" smtClean="0"/>
              <a:t>  CRUISES</a:t>
            </a:r>
            <a:endParaRPr lang="en-US" sz="1600" dirty="0"/>
          </a:p>
          <a:p>
            <a:r>
              <a:rPr lang="en-US" sz="1600" dirty="0"/>
              <a:t>DEAL </a:t>
            </a:r>
            <a:r>
              <a:rPr lang="en-US" sz="1600" dirty="0" smtClean="0"/>
              <a:t>  DEALS</a:t>
            </a:r>
            <a:endParaRPr lang="en-US" sz="1600" dirty="0"/>
          </a:p>
          <a:p>
            <a:r>
              <a:rPr lang="en-US" sz="1600" dirty="0"/>
              <a:t>FAN </a:t>
            </a:r>
            <a:r>
              <a:rPr lang="en-US" sz="1600" dirty="0" smtClean="0"/>
              <a:t>  FANS</a:t>
            </a:r>
            <a:endParaRPr lang="en-US" sz="1600" dirty="0"/>
          </a:p>
          <a:p>
            <a:r>
              <a:rPr lang="en-US" sz="1600" dirty="0"/>
              <a:t>GAME </a:t>
            </a:r>
            <a:r>
              <a:rPr lang="en-US" sz="1600" dirty="0" smtClean="0"/>
              <a:t>  GAMES      *</a:t>
            </a:r>
            <a:endParaRPr lang="en-US" sz="1600" dirty="0"/>
          </a:p>
          <a:p>
            <a:r>
              <a:rPr lang="en-US" sz="1600" dirty="0"/>
              <a:t>GIFT </a:t>
            </a:r>
            <a:r>
              <a:rPr lang="en-US" sz="1600" dirty="0" smtClean="0"/>
              <a:t>  GIFTS</a:t>
            </a:r>
            <a:endParaRPr lang="en-US" sz="1600" dirty="0"/>
          </a:p>
          <a:p>
            <a:r>
              <a:rPr lang="en-US" sz="1600" dirty="0"/>
              <a:t>HOME </a:t>
            </a:r>
            <a:r>
              <a:rPr lang="en-US" sz="1600" dirty="0" smtClean="0"/>
              <a:t>   HOMES    *</a:t>
            </a:r>
            <a:endParaRPr lang="en-US" sz="1600" dirty="0"/>
          </a:p>
          <a:p>
            <a:r>
              <a:rPr lang="en-US" sz="1600" dirty="0"/>
              <a:t>HOTEL </a:t>
            </a:r>
            <a:r>
              <a:rPr lang="en-US" sz="1600" dirty="0" smtClean="0"/>
              <a:t>   HOTELS</a:t>
            </a:r>
            <a:endParaRPr lang="en-US" sz="1600" dirty="0"/>
          </a:p>
          <a:p>
            <a:r>
              <a:rPr lang="en-US" sz="1600" dirty="0"/>
              <a:t>HOTEL </a:t>
            </a:r>
            <a:r>
              <a:rPr lang="en-US" sz="1600" dirty="0" smtClean="0"/>
              <a:t>   HOTELES</a:t>
            </a:r>
            <a:endParaRPr lang="en-US" sz="1600" dirty="0"/>
          </a:p>
          <a:p>
            <a:r>
              <a:rPr lang="en-US" sz="1600" dirty="0"/>
              <a:t>KID </a:t>
            </a:r>
            <a:r>
              <a:rPr lang="en-US" sz="1600" dirty="0" smtClean="0"/>
              <a:t>   KIDS               *</a:t>
            </a:r>
            <a:endParaRPr lang="en-US" sz="1600" dirty="0"/>
          </a:p>
          <a:p>
            <a:r>
              <a:rPr lang="en-US" sz="1600" dirty="0"/>
              <a:t>LOAN </a:t>
            </a:r>
            <a:r>
              <a:rPr lang="en-US" sz="1600" dirty="0" smtClean="0"/>
              <a:t>  LOANS</a:t>
            </a:r>
            <a:endParaRPr lang="en-US" sz="1600" dirty="0"/>
          </a:p>
          <a:p>
            <a:r>
              <a:rPr lang="en-US" sz="1600" dirty="0"/>
              <a:t>MARKET </a:t>
            </a:r>
            <a:r>
              <a:rPr lang="en-US" sz="1600" dirty="0" smtClean="0"/>
              <a:t>  MARKETS</a:t>
            </a:r>
            <a:endParaRPr lang="en-US" sz="1600" dirty="0"/>
          </a:p>
          <a:p>
            <a:r>
              <a:rPr lang="en-US" sz="1600" dirty="0"/>
              <a:t>NEW </a:t>
            </a:r>
            <a:r>
              <a:rPr lang="en-US" sz="1600" dirty="0" smtClean="0"/>
              <a:t>  NEWS</a:t>
            </a:r>
            <a:endParaRPr lang="en-US" sz="1600" dirty="0"/>
          </a:p>
          <a:p>
            <a:r>
              <a:rPr lang="en-US" sz="1600" dirty="0"/>
              <a:t>PET </a:t>
            </a:r>
            <a:r>
              <a:rPr lang="en-US" sz="1600" dirty="0" smtClean="0"/>
              <a:t>  PETS               *</a:t>
            </a:r>
            <a:endParaRPr lang="en-US" sz="1600" dirty="0"/>
          </a:p>
          <a:p>
            <a:r>
              <a:rPr lang="en-US" sz="1600" dirty="0"/>
              <a:t>PHOTO </a:t>
            </a:r>
            <a:r>
              <a:rPr lang="en-US" sz="1600" dirty="0" smtClean="0"/>
              <a:t>  PHOTOS</a:t>
            </a:r>
            <a:endParaRPr lang="en-US" sz="1600" dirty="0"/>
          </a:p>
          <a:p>
            <a:r>
              <a:rPr lang="en-US" sz="1600" dirty="0"/>
              <a:t>REVIEW </a:t>
            </a:r>
            <a:r>
              <a:rPr lang="en-US" sz="1600" dirty="0" smtClean="0"/>
              <a:t>  REVIEWS</a:t>
            </a:r>
            <a:endParaRPr lang="en-US" sz="1600" dirty="0"/>
          </a:p>
          <a:p>
            <a:r>
              <a:rPr lang="en-US" sz="1600" dirty="0"/>
              <a:t>SPORT </a:t>
            </a:r>
            <a:r>
              <a:rPr lang="en-US" sz="1600" dirty="0" smtClean="0"/>
              <a:t>  SPORTS</a:t>
            </a:r>
            <a:endParaRPr lang="en-US" sz="1600" dirty="0"/>
          </a:p>
          <a:p>
            <a:r>
              <a:rPr lang="en-US" sz="1600" dirty="0"/>
              <a:t>TOUR </a:t>
            </a:r>
            <a:r>
              <a:rPr lang="en-US" sz="1600" dirty="0" smtClean="0"/>
              <a:t>  TOURS       *</a:t>
            </a:r>
            <a:endParaRPr lang="en-US" sz="1600" dirty="0"/>
          </a:p>
          <a:p>
            <a:r>
              <a:rPr lang="en-US" sz="1600" dirty="0"/>
              <a:t>WEB </a:t>
            </a:r>
            <a:r>
              <a:rPr lang="en-US" sz="1600" dirty="0" smtClean="0"/>
              <a:t>  WEBS           *</a:t>
            </a:r>
            <a:endParaRPr lang="en-US" sz="1600" dirty="0"/>
          </a:p>
          <a:p>
            <a:r>
              <a:rPr lang="en-US" sz="1600" dirty="0"/>
              <a:t>WORK </a:t>
            </a:r>
            <a:r>
              <a:rPr lang="en-US" sz="1600" dirty="0" smtClean="0"/>
              <a:t>  WORKS</a:t>
            </a:r>
            <a:endParaRPr lang="en-US" sz="1600" dirty="0"/>
          </a:p>
        </p:txBody>
      </p:sp>
      <p:sp>
        <p:nvSpPr>
          <p:cNvPr id="7" name="TextBox 6"/>
          <p:cNvSpPr txBox="1"/>
          <p:nvPr/>
        </p:nvSpPr>
        <p:spPr>
          <a:xfrm>
            <a:off x="463722" y="871839"/>
            <a:ext cx="5217959" cy="4806445"/>
          </a:xfrm>
          <a:prstGeom prst="rect">
            <a:avLst/>
          </a:prstGeom>
          <a:noFill/>
        </p:spPr>
        <p:txBody>
          <a:bodyPr wrap="square" rtlCol="0">
            <a:spAutoFit/>
          </a:bodyPr>
          <a:lstStyle/>
          <a:p>
            <a:pPr>
              <a:lnSpc>
                <a:spcPct val="90000"/>
              </a:lnSpc>
            </a:pPr>
            <a:r>
              <a:rPr lang="en-US" sz="2000" b="1" dirty="0" smtClean="0"/>
              <a:t>Concerns</a:t>
            </a:r>
          </a:p>
          <a:p>
            <a:pPr marL="342900" indent="-342900">
              <a:lnSpc>
                <a:spcPct val="90000"/>
              </a:lnSpc>
              <a:buFont typeface="+mj-lt"/>
              <a:buAutoNum type="arabicPeriod"/>
            </a:pPr>
            <a:r>
              <a:rPr lang="en-US" sz="2000" dirty="0" smtClean="0"/>
              <a:t>Consumer </a:t>
            </a:r>
            <a:r>
              <a:rPr lang="en-US" sz="2000" dirty="0"/>
              <a:t>confusion.  </a:t>
            </a:r>
            <a:r>
              <a:rPr lang="en-US" sz="2000" dirty="0" smtClean="0"/>
              <a:t>User hears </a:t>
            </a:r>
            <a:r>
              <a:rPr lang="en-US" sz="2000" dirty="0"/>
              <a:t>a TLD in conversation or in the media, then can't remember if it was singular or plural. </a:t>
            </a:r>
          </a:p>
          <a:p>
            <a:pPr marL="342900" indent="-342900">
              <a:lnSpc>
                <a:spcPct val="90000"/>
              </a:lnSpc>
              <a:buFont typeface="+mj-lt"/>
              <a:buAutoNum type="arabicPeriod"/>
            </a:pPr>
            <a:endParaRPr lang="en-US" sz="2000" dirty="0"/>
          </a:p>
          <a:p>
            <a:pPr marL="342900" indent="-342900">
              <a:lnSpc>
                <a:spcPct val="90000"/>
              </a:lnSpc>
              <a:buFont typeface="+mj-lt"/>
              <a:buAutoNum type="arabicPeriod"/>
            </a:pPr>
            <a:r>
              <a:rPr lang="en-US" sz="2000" dirty="0" smtClean="0"/>
              <a:t>Defensive </a:t>
            </a:r>
            <a:r>
              <a:rPr lang="en-US" sz="2000" dirty="0"/>
              <a:t>registrations in </a:t>
            </a:r>
            <a:r>
              <a:rPr lang="en-US" sz="2000" dirty="0" smtClean="0"/>
              <a:t>24 </a:t>
            </a:r>
            <a:r>
              <a:rPr lang="en-US" sz="2000" dirty="0"/>
              <a:t>additional TLDs</a:t>
            </a:r>
          </a:p>
          <a:p>
            <a:pPr marL="342900" indent="-342900">
              <a:lnSpc>
                <a:spcPct val="90000"/>
              </a:lnSpc>
              <a:buFont typeface="+mj-lt"/>
              <a:buAutoNum type="arabicPeriod"/>
            </a:pPr>
            <a:endParaRPr lang="en-US" sz="2000" dirty="0"/>
          </a:p>
          <a:p>
            <a:pPr marL="342900" indent="-342900">
              <a:lnSpc>
                <a:spcPct val="90000"/>
              </a:lnSpc>
              <a:buFont typeface="+mj-lt"/>
              <a:buAutoNum type="arabicPeriod"/>
            </a:pPr>
            <a:r>
              <a:rPr lang="en-US" sz="2000" dirty="0" smtClean="0"/>
              <a:t>Terrible </a:t>
            </a:r>
            <a:r>
              <a:rPr lang="en-US" sz="2000" dirty="0"/>
              <a:t>Precedent: applicants in future rounds could propose plurals of established TLDs (.nets, .books, .apps )</a:t>
            </a:r>
          </a:p>
          <a:p>
            <a:pPr marL="342900" indent="-342900">
              <a:lnSpc>
                <a:spcPct val="90000"/>
              </a:lnSpc>
              <a:buFont typeface="+mj-lt"/>
              <a:buAutoNum type="arabicPeriod"/>
            </a:pPr>
            <a:endParaRPr lang="en-US" sz="2000" dirty="0"/>
          </a:p>
          <a:p>
            <a:pPr marL="342900" indent="-342900">
              <a:lnSpc>
                <a:spcPct val="90000"/>
              </a:lnSpc>
              <a:buFont typeface="+mj-lt"/>
              <a:buAutoNum type="arabicPeriod"/>
            </a:pPr>
            <a:r>
              <a:rPr lang="en-US" sz="2000" dirty="0" smtClean="0"/>
              <a:t>Reflects </a:t>
            </a:r>
            <a:r>
              <a:rPr lang="en-US" sz="2000" dirty="0"/>
              <a:t>poorly on the gTLD </a:t>
            </a:r>
            <a:r>
              <a:rPr lang="en-US" sz="2000" dirty="0" smtClean="0"/>
              <a:t>expansion</a:t>
            </a:r>
          </a:p>
          <a:p>
            <a:pPr>
              <a:lnSpc>
                <a:spcPct val="90000"/>
              </a:lnSpc>
            </a:pPr>
            <a:endParaRPr lang="en-US" sz="2000" dirty="0" smtClean="0"/>
          </a:p>
          <a:p>
            <a:pPr>
              <a:lnSpc>
                <a:spcPct val="90000"/>
              </a:lnSpc>
            </a:pPr>
            <a:r>
              <a:rPr lang="en-US" sz="2000" b="1" dirty="0" smtClean="0"/>
              <a:t>Solutions?</a:t>
            </a:r>
          </a:p>
          <a:p>
            <a:pPr marL="457200" indent="-457200">
              <a:lnSpc>
                <a:spcPct val="90000"/>
              </a:lnSpc>
              <a:buFont typeface="+mj-lt"/>
              <a:buAutoNum type="arabicPeriod"/>
            </a:pPr>
            <a:r>
              <a:rPr lang="en-US" sz="2000" dirty="0" smtClean="0"/>
              <a:t>ICDR decision would apply to all</a:t>
            </a:r>
          </a:p>
          <a:p>
            <a:pPr marL="457200" indent="-457200">
              <a:lnSpc>
                <a:spcPct val="90000"/>
              </a:lnSpc>
              <a:buFont typeface="+mj-lt"/>
              <a:buAutoNum type="arabicPeriod"/>
            </a:pPr>
            <a:endParaRPr lang="en-US" sz="2000" dirty="0" smtClean="0"/>
          </a:p>
          <a:p>
            <a:pPr marL="457200" indent="-457200">
              <a:lnSpc>
                <a:spcPct val="90000"/>
              </a:lnSpc>
              <a:buFont typeface="+mj-lt"/>
              <a:buAutoNum type="arabicPeriod"/>
            </a:pPr>
            <a:r>
              <a:rPr lang="en-US" sz="2000" dirty="0" smtClean="0"/>
              <a:t>Public comment on singular/plural sets</a:t>
            </a:r>
            <a:endParaRPr lang="en-US" sz="2000" dirty="0"/>
          </a:p>
        </p:txBody>
      </p:sp>
    </p:spTree>
    <p:extLst>
      <p:ext uri="{BB962C8B-B14F-4D97-AF65-F5344CB8AC3E}">
        <p14:creationId xmlns:p14="http://schemas.microsoft.com/office/powerpoint/2010/main" val="3841520692"/>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152400"/>
            <a:ext cx="8534400" cy="585135"/>
          </a:xfrm>
        </p:spPr>
        <p:txBody>
          <a:bodyPr>
            <a:normAutofit/>
          </a:bodyPr>
          <a:lstStyle/>
          <a:p>
            <a:r>
              <a:rPr lang="en-US" sz="2800" dirty="0" smtClean="0"/>
              <a:t>Code of Conduct restriction and exemption</a:t>
            </a:r>
            <a:endParaRPr lang="en-US" sz="2800" dirty="0"/>
          </a:p>
        </p:txBody>
      </p:sp>
      <p:sp>
        <p:nvSpPr>
          <p:cNvPr id="4" name="Slide Number Placeholder 3"/>
          <p:cNvSpPr>
            <a:spLocks noGrp="1"/>
          </p:cNvSpPr>
          <p:nvPr>
            <p:ph type="sldNum" sz="quarter" idx="10"/>
          </p:nvPr>
        </p:nvSpPr>
        <p:spPr/>
        <p:txBody>
          <a:bodyPr/>
          <a:lstStyle/>
          <a:p>
            <a:pPr>
              <a:defRPr/>
            </a:pPr>
            <a:fld id="{D30AB1D1-0C42-FF43-9757-BA94F2403651}" type="slidenum">
              <a:rPr lang="en-US" smtClean="0"/>
              <a:pPr>
                <a:defRPr/>
              </a:pPr>
              <a:t>7</a:t>
            </a:fld>
            <a:endParaRPr lang="en-US"/>
          </a:p>
        </p:txBody>
      </p:sp>
      <p:sp>
        <p:nvSpPr>
          <p:cNvPr id="5" name="Footer Placeholder 4"/>
          <p:cNvSpPr>
            <a:spLocks noGrp="1"/>
          </p:cNvSpPr>
          <p:nvPr>
            <p:ph type="ftr" sz="quarter" idx="3"/>
          </p:nvPr>
        </p:nvSpPr>
        <p:spPr/>
        <p:txBody>
          <a:bodyPr/>
          <a:lstStyle/>
          <a:p>
            <a:r>
              <a:rPr lang="en-US" smtClean="0"/>
              <a:t>Business Constituency</a:t>
            </a:r>
            <a:endParaRPr lang="en-US" dirty="0"/>
          </a:p>
        </p:txBody>
      </p:sp>
      <p:sp>
        <p:nvSpPr>
          <p:cNvPr id="6" name="Rectangle 5"/>
          <p:cNvSpPr/>
          <p:nvPr/>
        </p:nvSpPr>
        <p:spPr>
          <a:xfrm>
            <a:off x="490362" y="737535"/>
            <a:ext cx="8210426" cy="2662268"/>
          </a:xfrm>
          <a:prstGeom prst="rect">
            <a:avLst/>
          </a:prstGeom>
        </p:spPr>
        <p:txBody>
          <a:bodyPr wrap="square">
            <a:spAutoFit/>
          </a:bodyPr>
          <a:lstStyle/>
          <a:p>
            <a:r>
              <a:rPr lang="en-US" dirty="0"/>
              <a:t>1. In connection with the operation of the registry for the TLD, </a:t>
            </a:r>
            <a:r>
              <a:rPr lang="en-US" b="1" dirty="0">
                <a:solidFill>
                  <a:srgbClr val="FF0000"/>
                </a:solidFill>
              </a:rPr>
              <a:t>Registry Operator will not</a:t>
            </a:r>
            <a:r>
              <a:rPr lang="en-US" dirty="0"/>
              <a:t>, and will not allow any parent, subsidiary, Affiliate, subcontractor or other related entity, to the extent such party is engaged in the provision of Registry Services with respect to the TLD to:</a:t>
            </a:r>
          </a:p>
          <a:p>
            <a:pPr lvl="1"/>
            <a:endParaRPr lang="en-US" sz="500" dirty="0" smtClean="0"/>
          </a:p>
          <a:p>
            <a:pPr lvl="1"/>
            <a:r>
              <a:rPr lang="en-US" dirty="0" smtClean="0"/>
              <a:t>b</a:t>
            </a:r>
            <a:r>
              <a:rPr lang="en-US" dirty="0"/>
              <a:t>.</a:t>
            </a:r>
            <a:r>
              <a:rPr lang="en-US" dirty="0">
                <a:solidFill>
                  <a:srgbClr val="FF0000"/>
                </a:solidFill>
              </a:rPr>
              <a:t> </a:t>
            </a:r>
            <a:r>
              <a:rPr lang="en-US" b="1" dirty="0">
                <a:solidFill>
                  <a:srgbClr val="FF0000"/>
                </a:solidFill>
              </a:rPr>
              <a:t>register domain names in its own right</a:t>
            </a:r>
            <a:r>
              <a:rPr lang="en-US" dirty="0">
                <a:solidFill>
                  <a:srgbClr val="008000"/>
                </a:solidFill>
              </a:rPr>
              <a:t>, </a:t>
            </a:r>
            <a:r>
              <a:rPr lang="en-US" b="1" dirty="0">
                <a:solidFill>
                  <a:srgbClr val="008000"/>
                </a:solidFill>
              </a:rPr>
              <a:t>except for names</a:t>
            </a:r>
            <a:r>
              <a:rPr lang="en-US" b="1" dirty="0"/>
              <a:t> </a:t>
            </a:r>
            <a:r>
              <a:rPr lang="en-US" dirty="0"/>
              <a:t>registered through an ICANN accredited </a:t>
            </a:r>
            <a:r>
              <a:rPr lang="en-US" b="1" dirty="0"/>
              <a:t>registrar </a:t>
            </a:r>
            <a:r>
              <a:rPr lang="en-US" b="1" dirty="0">
                <a:solidFill>
                  <a:srgbClr val="008000"/>
                </a:solidFill>
              </a:rPr>
              <a:t>that are reasonably necessary for the management, operations and purpose of the TLD </a:t>
            </a:r>
            <a:r>
              <a:rPr lang="en-US" b="1" dirty="0"/>
              <a:t> </a:t>
            </a:r>
            <a:r>
              <a:rPr lang="en-US" dirty="0"/>
              <a:t>     </a:t>
            </a:r>
            <a:endParaRPr lang="en-US" dirty="0" smtClean="0"/>
          </a:p>
          <a:p>
            <a:pPr lvl="1"/>
            <a:endParaRPr lang="en-US" dirty="0"/>
          </a:p>
          <a:p>
            <a:pPr lvl="1"/>
            <a:r>
              <a:rPr lang="en-US" dirty="0"/>
              <a:t> </a:t>
            </a:r>
          </a:p>
        </p:txBody>
      </p:sp>
      <p:sp>
        <p:nvSpPr>
          <p:cNvPr id="7" name="Rectangle 6"/>
          <p:cNvSpPr/>
          <p:nvPr/>
        </p:nvSpPr>
        <p:spPr>
          <a:xfrm>
            <a:off x="490362" y="3037981"/>
            <a:ext cx="8210426" cy="2708434"/>
          </a:xfrm>
          <a:prstGeom prst="rect">
            <a:avLst/>
          </a:prstGeom>
        </p:spPr>
        <p:txBody>
          <a:bodyPr wrap="square">
            <a:spAutoFit/>
          </a:bodyPr>
          <a:lstStyle/>
          <a:p>
            <a:endParaRPr lang="en-US" sz="800" dirty="0" smtClean="0"/>
          </a:p>
          <a:p>
            <a:r>
              <a:rPr lang="en-US" dirty="0" smtClean="0"/>
              <a:t>6</a:t>
            </a:r>
            <a:r>
              <a:rPr lang="en-US" dirty="0"/>
              <a:t>. Registry Operator </a:t>
            </a:r>
            <a:r>
              <a:rPr lang="en-US" b="1" dirty="0">
                <a:solidFill>
                  <a:srgbClr val="008000"/>
                </a:solidFill>
              </a:rPr>
              <a:t>may request an exemption </a:t>
            </a:r>
            <a:r>
              <a:rPr lang="en-US" dirty="0"/>
              <a:t>to this Code of Conduct, and such exemption may be granted by ICANN in ICANN’s reasonable discretion, if Registry Operator demonstrates to ICANN’s reasonable satisfaction that </a:t>
            </a:r>
            <a:endParaRPr lang="en-US" dirty="0" smtClean="0"/>
          </a:p>
          <a:p>
            <a:pPr marL="400050" indent="-400050">
              <a:buAutoNum type="romanLcParenBoth"/>
            </a:pPr>
            <a:r>
              <a:rPr lang="en-US" dirty="0" smtClean="0"/>
              <a:t>all </a:t>
            </a:r>
            <a:r>
              <a:rPr lang="en-US" dirty="0"/>
              <a:t>domain name registrations in the TLD are registered to, and maintained by, </a:t>
            </a:r>
            <a:r>
              <a:rPr lang="en-US" dirty="0" smtClean="0"/>
              <a:t>Operator </a:t>
            </a:r>
            <a:r>
              <a:rPr lang="en-US" dirty="0"/>
              <a:t>for its own exclusive use, </a:t>
            </a:r>
            <a:endParaRPr lang="en-US" dirty="0" smtClean="0"/>
          </a:p>
          <a:p>
            <a:pPr marL="400050" indent="-400050">
              <a:buAutoNum type="romanLcParenBoth"/>
            </a:pPr>
            <a:r>
              <a:rPr lang="en-US" dirty="0" smtClean="0"/>
              <a:t>Operator </a:t>
            </a:r>
            <a:r>
              <a:rPr lang="en-US" dirty="0"/>
              <a:t>does not sell, distribute or </a:t>
            </a:r>
            <a:r>
              <a:rPr lang="en-US" dirty="0" smtClean="0"/>
              <a:t>transfer control </a:t>
            </a:r>
            <a:r>
              <a:rPr lang="en-US" dirty="0"/>
              <a:t>or use of any registrations in the TLD to any third party that is not an Affiliate of </a:t>
            </a:r>
            <a:r>
              <a:rPr lang="en-US" dirty="0" smtClean="0"/>
              <a:t>Operator</a:t>
            </a:r>
            <a:r>
              <a:rPr lang="en-US" dirty="0"/>
              <a:t>, and </a:t>
            </a:r>
            <a:endParaRPr lang="en-US" dirty="0" smtClean="0"/>
          </a:p>
          <a:p>
            <a:pPr marL="400050" indent="-400050">
              <a:buAutoNum type="romanLcParenBoth"/>
            </a:pPr>
            <a:r>
              <a:rPr lang="en-US" dirty="0" smtClean="0"/>
              <a:t>application </a:t>
            </a:r>
            <a:r>
              <a:rPr lang="en-US" dirty="0"/>
              <a:t>of this Code of Conduct to the TLD </a:t>
            </a:r>
            <a:r>
              <a:rPr lang="en-US" b="1" dirty="0">
                <a:solidFill>
                  <a:srgbClr val="FF0000"/>
                </a:solidFill>
              </a:rPr>
              <a:t>is not necessary to protect the public interest</a:t>
            </a:r>
            <a:r>
              <a:rPr lang="en-US" dirty="0"/>
              <a:t>.       </a:t>
            </a:r>
          </a:p>
        </p:txBody>
      </p:sp>
    </p:spTree>
    <p:extLst>
      <p:ext uri="{BB962C8B-B14F-4D97-AF65-F5344CB8AC3E}">
        <p14:creationId xmlns:p14="http://schemas.microsoft.com/office/powerpoint/2010/main" val="3646717817"/>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1415</TotalTime>
  <Words>616</Words>
  <Application>Microsoft Macintosh PowerPoint</Application>
  <PresentationFormat>On-screen Show (4:3)</PresentationFormat>
  <Paragraphs>118</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Singular/Plural gTLDs</vt:lpstr>
      <vt:lpstr>Code of Conduct restriction and exemption</vt:lpstr>
    </vt:vector>
  </TitlesOfParts>
  <Manager/>
  <Company>NetChoice</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Steve DelBianco</dc:creator>
  <cp:keywords/>
  <dc:description/>
  <cp:lastModifiedBy>Steve DelBianco</cp:lastModifiedBy>
  <cp:revision>30</cp:revision>
  <cp:lastPrinted>2013-04-09T02:57:25Z</cp:lastPrinted>
  <dcterms:created xsi:type="dcterms:W3CDTF">2012-03-12T19:51:12Z</dcterms:created>
  <dcterms:modified xsi:type="dcterms:W3CDTF">2013-04-09T06:07:45Z</dcterms:modified>
  <cp:category/>
</cp:coreProperties>
</file>