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1" r:id="rId2"/>
    <p:sldId id="274" r:id="rId3"/>
    <p:sldId id="271" r:id="rId4"/>
    <p:sldId id="27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7"/>
    <p:restoredTop sz="94643"/>
  </p:normalViewPr>
  <p:slideViewPr>
    <p:cSldViewPr snapToGrid="0" snapToObjects="1">
      <p:cViewPr varScale="1">
        <p:scale>
          <a:sx n="117" d="100"/>
          <a:sy n="117" d="100"/>
        </p:scale>
        <p:origin x="192" y="3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3ED8B-CFD6-9140-9126-E90B1958C786}" type="datetimeFigureOut">
              <a:rPr lang="en-US" smtClean="0"/>
              <a:t>6/26/18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E6212-1B2A-174A-9670-76843B236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244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0F47F-0BC2-1A40-96AC-2FA147F51D8D}" type="datetime1">
              <a:rPr lang="en-US" smtClean="0"/>
              <a:t>6/26/18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60E-A417-FC48-91EE-682CA943D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42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4971-3F16-9347-B6A1-2D45726558DE}" type="datetime1">
              <a:rPr lang="en-US" smtClean="0"/>
              <a:t>6/26/18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60E-A417-FC48-91EE-682CA943D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71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7AD4B-DE30-3549-8B49-24FD3D96586E}" type="datetime1">
              <a:rPr lang="en-US" smtClean="0"/>
              <a:t>6/26/18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60E-A417-FC48-91EE-682CA943D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587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3542F-F447-B24E-B603-39ED7E7D5FB6}" type="datetime1">
              <a:rPr lang="en-US" smtClean="0"/>
              <a:t>6/26/18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60E-A417-FC48-91EE-682CA943D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96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F186-F43D-224C-92C8-7609229DC38A}" type="datetime1">
              <a:rPr lang="en-US" smtClean="0"/>
              <a:t>6/26/18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60E-A417-FC48-91EE-682CA943D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236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06527-19DA-9B43-B749-444D91992451}" type="datetime1">
              <a:rPr lang="en-US" smtClean="0"/>
              <a:t>6/26/18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60E-A417-FC48-91EE-682CA943D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77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6CFB-84CE-0A49-AC2E-ED113483E234}" type="datetime1">
              <a:rPr lang="en-US" smtClean="0"/>
              <a:t>6/26/18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60E-A417-FC48-91EE-682CA943D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61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381E8-5764-D649-8024-5D2AD756BB15}" type="datetime1">
              <a:rPr lang="en-US" smtClean="0"/>
              <a:t>6/26/18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60E-A417-FC48-91EE-682CA943D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764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949D4-5AD1-6245-9525-053F7D0829E7}" type="datetime1">
              <a:rPr lang="en-US" smtClean="0"/>
              <a:t>6/26/18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60E-A417-FC48-91EE-682CA943D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717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768F-49FF-4046-80A1-39845AAD8701}" type="datetime1">
              <a:rPr lang="en-US" smtClean="0"/>
              <a:t>6/26/18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60E-A417-FC48-91EE-682CA943D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398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4CFC5-4491-F64C-849F-1440BBCECB29}" type="datetime1">
              <a:rPr lang="en-US" smtClean="0"/>
              <a:t>6/26/18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60E-A417-FC48-91EE-682CA943D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410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51721-2B36-AB47-9CEF-FF6FADCBC4B2}" type="datetime1">
              <a:rPr lang="en-US" smtClean="0"/>
              <a:t>6/26/18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6560E-A417-FC48-91EE-682CA943D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96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457200" y="113976"/>
            <a:ext cx="10755086" cy="68593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Accreditation &amp; Access to </a:t>
            </a:r>
            <a:r>
              <a:rPr lang="en-US" b="1" i="1" dirty="0">
                <a:solidFill>
                  <a:schemeClr val="accent1"/>
                </a:solidFill>
              </a:rPr>
              <a:t>Non-Public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Whois</a:t>
            </a:r>
            <a:r>
              <a:rPr lang="en-US" b="1" dirty="0">
                <a:solidFill>
                  <a:schemeClr val="accent1"/>
                </a:solidFill>
              </a:rPr>
              <a:t> Data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0E7142E-D51A-2D4B-88BC-051F1E6F12AE}"/>
              </a:ext>
            </a:extLst>
          </p:cNvPr>
          <p:cNvSpPr txBox="1"/>
          <p:nvPr/>
        </p:nvSpPr>
        <p:spPr>
          <a:xfrm>
            <a:off x="2597506" y="690557"/>
            <a:ext cx="13114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25-May-2018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3E3AF87-F88B-CF45-B3EA-1EB9EEB763C6}"/>
              </a:ext>
            </a:extLst>
          </p:cNvPr>
          <p:cNvSpPr txBox="1"/>
          <p:nvPr/>
        </p:nvSpPr>
        <p:spPr>
          <a:xfrm>
            <a:off x="7566660" y="690557"/>
            <a:ext cx="1180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May-2019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413F4F8-F5E7-7141-BC5E-74FDEEABC075}"/>
              </a:ext>
            </a:extLst>
          </p:cNvPr>
          <p:cNvSpPr txBox="1"/>
          <p:nvPr/>
        </p:nvSpPr>
        <p:spPr>
          <a:xfrm>
            <a:off x="607400" y="4161081"/>
            <a:ext cx="13229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ICANN Org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CC01D01-008A-2E4F-8AA9-09C98989951F}"/>
              </a:ext>
            </a:extLst>
          </p:cNvPr>
          <p:cNvSpPr txBox="1"/>
          <p:nvPr/>
        </p:nvSpPr>
        <p:spPr>
          <a:xfrm>
            <a:off x="468964" y="5386115"/>
            <a:ext cx="14027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Data Protection Authorities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0634171-7C6B-654E-9B0A-9162706C7C53}"/>
              </a:ext>
            </a:extLst>
          </p:cNvPr>
          <p:cNvSpPr/>
          <p:nvPr/>
        </p:nvSpPr>
        <p:spPr>
          <a:xfrm>
            <a:off x="2004059" y="3537060"/>
            <a:ext cx="7754635" cy="171164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34983AA-27F4-DE41-AAFE-AE50E08FB875}"/>
              </a:ext>
            </a:extLst>
          </p:cNvPr>
          <p:cNvSpPr/>
          <p:nvPr/>
        </p:nvSpPr>
        <p:spPr>
          <a:xfrm>
            <a:off x="2004059" y="1138921"/>
            <a:ext cx="7754635" cy="229324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US" dirty="0"/>
          </a:p>
          <a:p>
            <a:r>
              <a:rPr lang="en-US" dirty="0"/>
              <a:t>            </a:t>
            </a:r>
          </a:p>
          <a:p>
            <a:endParaRPr lang="en-US" dirty="0"/>
          </a:p>
          <a:p>
            <a:r>
              <a:rPr lang="en-US" dirty="0"/>
              <a:t>              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F5CCD52-180F-9B40-8B20-CC70027589A8}"/>
              </a:ext>
            </a:extLst>
          </p:cNvPr>
          <p:cNvSpPr/>
          <p:nvPr/>
        </p:nvSpPr>
        <p:spPr>
          <a:xfrm>
            <a:off x="3298186" y="5323625"/>
            <a:ext cx="6460508" cy="104831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European Data Protection Board, EC, Governments</a:t>
            </a:r>
          </a:p>
        </p:txBody>
      </p:sp>
      <p:sp>
        <p:nvSpPr>
          <p:cNvPr id="50" name="Up Arrow 49">
            <a:extLst>
              <a:ext uri="{FF2B5EF4-FFF2-40B4-BE49-F238E27FC236}">
                <a16:creationId xmlns:a16="http://schemas.microsoft.com/office/drawing/2014/main" id="{32657EF4-F0AB-9840-973D-E2140BE8DB1B}"/>
              </a:ext>
            </a:extLst>
          </p:cNvPr>
          <p:cNvSpPr/>
          <p:nvPr/>
        </p:nvSpPr>
        <p:spPr>
          <a:xfrm>
            <a:off x="5382995" y="4345747"/>
            <a:ext cx="759512" cy="1394267"/>
          </a:xfrm>
          <a:prstGeom prst="upArrow">
            <a:avLst>
              <a:gd name="adj1" fmla="val 80435"/>
              <a:gd name="adj2" fmla="val 27174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Legal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 Guidance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799CD4F-E696-CE40-BC2E-BD95D731827C}"/>
              </a:ext>
            </a:extLst>
          </p:cNvPr>
          <p:cNvSpPr/>
          <p:nvPr/>
        </p:nvSpPr>
        <p:spPr>
          <a:xfrm>
            <a:off x="2004060" y="5347583"/>
            <a:ext cx="1167531" cy="102435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/>
              <a:t>Article 29 Working Party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B707D3E-DE72-144F-8CF6-358FADE6EE7F}"/>
              </a:ext>
            </a:extLst>
          </p:cNvPr>
          <p:cNvCxnSpPr>
            <a:cxnSpLocks/>
          </p:cNvCxnSpPr>
          <p:nvPr/>
        </p:nvCxnSpPr>
        <p:spPr>
          <a:xfrm>
            <a:off x="3202250" y="962705"/>
            <a:ext cx="20256" cy="556260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3A09D3D4-E2EB-4B4F-88EC-DBC8A038F7CB}"/>
              </a:ext>
            </a:extLst>
          </p:cNvPr>
          <p:cNvCxnSpPr>
            <a:cxnSpLocks/>
          </p:cNvCxnSpPr>
          <p:nvPr/>
        </p:nvCxnSpPr>
        <p:spPr>
          <a:xfrm>
            <a:off x="8087280" y="1018878"/>
            <a:ext cx="24527" cy="556260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Up Arrow 54">
            <a:extLst>
              <a:ext uri="{FF2B5EF4-FFF2-40B4-BE49-F238E27FC236}">
                <a16:creationId xmlns:a16="http://schemas.microsoft.com/office/drawing/2014/main" id="{EB607D6A-1D82-A644-ADC5-62E7CA5F74D4}"/>
              </a:ext>
            </a:extLst>
          </p:cNvPr>
          <p:cNvSpPr/>
          <p:nvPr/>
        </p:nvSpPr>
        <p:spPr>
          <a:xfrm rot="5400000">
            <a:off x="5276776" y="1598310"/>
            <a:ext cx="609600" cy="4634058"/>
          </a:xfrm>
          <a:prstGeom prst="upArrow">
            <a:avLst>
              <a:gd name="adj1" fmla="val 80435"/>
              <a:gd name="adj2" fmla="val 27174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000" b="1" i="1" dirty="0">
                <a:solidFill>
                  <a:schemeClr val="tx1"/>
                </a:solidFill>
              </a:rPr>
              <a:t>Temp Spec</a:t>
            </a:r>
            <a:r>
              <a:rPr lang="en-US" sz="2000" b="1" dirty="0">
                <a:solidFill>
                  <a:schemeClr val="tx1"/>
                </a:solidFill>
              </a:rPr>
              <a:t> Enforcement</a:t>
            </a:r>
          </a:p>
        </p:txBody>
      </p:sp>
      <p:sp>
        <p:nvSpPr>
          <p:cNvPr id="56" name="Preparation 55">
            <a:extLst>
              <a:ext uri="{FF2B5EF4-FFF2-40B4-BE49-F238E27FC236}">
                <a16:creationId xmlns:a16="http://schemas.microsoft.com/office/drawing/2014/main" id="{B0979499-2CCE-2149-B83F-58528EA3A6CA}"/>
              </a:ext>
            </a:extLst>
          </p:cNvPr>
          <p:cNvSpPr/>
          <p:nvPr/>
        </p:nvSpPr>
        <p:spPr>
          <a:xfrm>
            <a:off x="7768046" y="2990274"/>
            <a:ext cx="1371600" cy="914400"/>
          </a:xfrm>
          <a:prstGeom prst="flowChartPreparation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57" name="Up Arrow 56">
            <a:extLst>
              <a:ext uri="{FF2B5EF4-FFF2-40B4-BE49-F238E27FC236}">
                <a16:creationId xmlns:a16="http://schemas.microsoft.com/office/drawing/2014/main" id="{5EB8F28E-7D09-9041-88AB-3235F9CBD632}"/>
              </a:ext>
            </a:extLst>
          </p:cNvPr>
          <p:cNvSpPr/>
          <p:nvPr/>
        </p:nvSpPr>
        <p:spPr>
          <a:xfrm>
            <a:off x="6675177" y="4345747"/>
            <a:ext cx="720840" cy="1371600"/>
          </a:xfrm>
          <a:prstGeom prst="upArrow">
            <a:avLst>
              <a:gd name="adj1" fmla="val 80435"/>
              <a:gd name="adj2" fmla="val 27174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Binding Opinions</a:t>
            </a:r>
          </a:p>
        </p:txBody>
      </p:sp>
      <p:sp>
        <p:nvSpPr>
          <p:cNvPr id="59" name="Up Arrow 58">
            <a:extLst>
              <a:ext uri="{FF2B5EF4-FFF2-40B4-BE49-F238E27FC236}">
                <a16:creationId xmlns:a16="http://schemas.microsoft.com/office/drawing/2014/main" id="{D886BAAE-A378-1645-AB4C-3260FA35C65F}"/>
              </a:ext>
            </a:extLst>
          </p:cNvPr>
          <p:cNvSpPr/>
          <p:nvPr/>
        </p:nvSpPr>
        <p:spPr>
          <a:xfrm rot="5400000">
            <a:off x="5284397" y="677495"/>
            <a:ext cx="609600" cy="4618814"/>
          </a:xfrm>
          <a:prstGeom prst="upArrow">
            <a:avLst>
              <a:gd name="adj1" fmla="val 80435"/>
              <a:gd name="adj2" fmla="val 27174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000" b="1" i="1" dirty="0">
                <a:solidFill>
                  <a:schemeClr val="tx1"/>
                </a:solidFill>
              </a:rPr>
              <a:t>Temp Spec</a:t>
            </a:r>
            <a:r>
              <a:rPr lang="en-US" sz="2000" b="1" dirty="0">
                <a:solidFill>
                  <a:schemeClr val="tx1"/>
                </a:solidFill>
              </a:rPr>
              <a:t> in Operation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98ECDB0-A57A-E24B-BA7F-29328F1A1176}"/>
              </a:ext>
            </a:extLst>
          </p:cNvPr>
          <p:cNvSpPr/>
          <p:nvPr/>
        </p:nvSpPr>
        <p:spPr>
          <a:xfrm>
            <a:off x="7877794" y="3060381"/>
            <a:ext cx="1191986" cy="6096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New RDS Implemented</a:t>
            </a:r>
          </a:p>
        </p:txBody>
      </p:sp>
      <p:sp>
        <p:nvSpPr>
          <p:cNvPr id="62" name="Up Arrow 61">
            <a:extLst>
              <a:ext uri="{FF2B5EF4-FFF2-40B4-BE49-F238E27FC236}">
                <a16:creationId xmlns:a16="http://schemas.microsoft.com/office/drawing/2014/main" id="{F5C6E495-ABBE-564C-90A3-0DE098366B37}"/>
              </a:ext>
            </a:extLst>
          </p:cNvPr>
          <p:cNvSpPr/>
          <p:nvPr/>
        </p:nvSpPr>
        <p:spPr>
          <a:xfrm>
            <a:off x="3299382" y="4401234"/>
            <a:ext cx="686954" cy="1371600"/>
          </a:xfrm>
          <a:prstGeom prst="upArrow">
            <a:avLst>
              <a:gd name="adj1" fmla="val 80435"/>
              <a:gd name="adj2" fmla="val 27174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Enforcement Advice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357FDC6-2581-9548-95B1-DF1061340381}"/>
              </a:ext>
            </a:extLst>
          </p:cNvPr>
          <p:cNvSpPr txBox="1"/>
          <p:nvPr/>
        </p:nvSpPr>
        <p:spPr>
          <a:xfrm>
            <a:off x="339152" y="1872675"/>
            <a:ext cx="15056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ICANN Community</a:t>
            </a:r>
          </a:p>
        </p:txBody>
      </p:sp>
      <p:sp>
        <p:nvSpPr>
          <p:cNvPr id="64" name="Up Arrow 63">
            <a:extLst>
              <a:ext uri="{FF2B5EF4-FFF2-40B4-BE49-F238E27FC236}">
                <a16:creationId xmlns:a16="http://schemas.microsoft.com/office/drawing/2014/main" id="{608F79E7-346D-404E-BBD3-9177803C1D55}"/>
              </a:ext>
            </a:extLst>
          </p:cNvPr>
          <p:cNvSpPr/>
          <p:nvPr/>
        </p:nvSpPr>
        <p:spPr>
          <a:xfrm rot="5400000">
            <a:off x="5410533" y="54211"/>
            <a:ext cx="613119" cy="4289949"/>
          </a:xfrm>
          <a:prstGeom prst="upArrow">
            <a:avLst>
              <a:gd name="adj1" fmla="val 80435"/>
              <a:gd name="adj2" fmla="val 27174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RDS (Registration Data Services) EPDP</a:t>
            </a:r>
          </a:p>
        </p:txBody>
      </p:sp>
      <p:sp>
        <p:nvSpPr>
          <p:cNvPr id="65" name="Up Arrow 64">
            <a:extLst>
              <a:ext uri="{FF2B5EF4-FFF2-40B4-BE49-F238E27FC236}">
                <a16:creationId xmlns:a16="http://schemas.microsoft.com/office/drawing/2014/main" id="{BD4AEAA9-7D4D-5747-AA0C-99C2C5FD5C4A}"/>
              </a:ext>
            </a:extLst>
          </p:cNvPr>
          <p:cNvSpPr/>
          <p:nvPr/>
        </p:nvSpPr>
        <p:spPr>
          <a:xfrm rot="5400000">
            <a:off x="3800977" y="-400050"/>
            <a:ext cx="533400" cy="3810000"/>
          </a:xfrm>
          <a:prstGeom prst="upArrow">
            <a:avLst>
              <a:gd name="adj1" fmla="val 80435"/>
              <a:gd name="adj2" fmla="val 27174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Privacy/Proxy Services Accreditation</a:t>
            </a:r>
          </a:p>
        </p:txBody>
      </p:sp>
      <p:sp>
        <p:nvSpPr>
          <p:cNvPr id="66" name="Preparation 65">
            <a:extLst>
              <a:ext uri="{FF2B5EF4-FFF2-40B4-BE49-F238E27FC236}">
                <a16:creationId xmlns:a16="http://schemas.microsoft.com/office/drawing/2014/main" id="{401E8AA8-254F-DD47-9452-28A4475D19CE}"/>
              </a:ext>
            </a:extLst>
          </p:cNvPr>
          <p:cNvSpPr/>
          <p:nvPr/>
        </p:nvSpPr>
        <p:spPr>
          <a:xfrm>
            <a:off x="6076022" y="1238251"/>
            <a:ext cx="1033438" cy="533400"/>
          </a:xfrm>
          <a:prstGeom prst="flowChartPreparation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4077994-0C1E-6E4F-8214-1D081BE63515}"/>
              </a:ext>
            </a:extLst>
          </p:cNvPr>
          <p:cNvSpPr/>
          <p:nvPr/>
        </p:nvSpPr>
        <p:spPr>
          <a:xfrm>
            <a:off x="6118860" y="1162050"/>
            <a:ext cx="990600" cy="6096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New P/P Services</a:t>
            </a:r>
          </a:p>
        </p:txBody>
      </p:sp>
      <p:sp>
        <p:nvSpPr>
          <p:cNvPr id="53" name="Document 52">
            <a:extLst>
              <a:ext uri="{FF2B5EF4-FFF2-40B4-BE49-F238E27FC236}">
                <a16:creationId xmlns:a16="http://schemas.microsoft.com/office/drawing/2014/main" id="{FE91ED90-07F9-C444-87F7-E9D856A4C469}"/>
              </a:ext>
            </a:extLst>
          </p:cNvPr>
          <p:cNvSpPr/>
          <p:nvPr/>
        </p:nvSpPr>
        <p:spPr>
          <a:xfrm>
            <a:off x="7992327" y="1865020"/>
            <a:ext cx="974168" cy="685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New RDS Policy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A31948-78C8-9143-8913-39438DB19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60E-A417-FC48-91EE-682CA943D6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19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E4A4819-F967-2C41-A3DB-FB802A14DFF9}"/>
              </a:ext>
            </a:extLst>
          </p:cNvPr>
          <p:cNvSpPr/>
          <p:nvPr/>
        </p:nvSpPr>
        <p:spPr>
          <a:xfrm>
            <a:off x="655969" y="451681"/>
            <a:ext cx="3383079" cy="7780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Registrants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305F82A-101D-834B-9968-977826797FBA}"/>
              </a:ext>
            </a:extLst>
          </p:cNvPr>
          <p:cNvSpPr/>
          <p:nvPr/>
        </p:nvSpPr>
        <p:spPr>
          <a:xfrm>
            <a:off x="2166300" y="3666798"/>
            <a:ext cx="1872748" cy="7780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Registries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7A888DD-F47B-2F43-A554-1CC39ABB9340}"/>
              </a:ext>
            </a:extLst>
          </p:cNvPr>
          <p:cNvSpPr/>
          <p:nvPr/>
        </p:nvSpPr>
        <p:spPr>
          <a:xfrm>
            <a:off x="655969" y="2033484"/>
            <a:ext cx="3383079" cy="7780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Registrars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E5FD4D-2004-E94B-89BC-E70D70D13337}"/>
              </a:ext>
            </a:extLst>
          </p:cNvPr>
          <p:cNvSpPr/>
          <p:nvPr/>
        </p:nvSpPr>
        <p:spPr>
          <a:xfrm>
            <a:off x="655970" y="5215763"/>
            <a:ext cx="1582727" cy="1058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Data Escrow Providers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2CB2613-EE6A-9D41-B3F0-D3F6908A81DA}"/>
              </a:ext>
            </a:extLst>
          </p:cNvPr>
          <p:cNvSpPr/>
          <p:nvPr/>
        </p:nvSpPr>
        <p:spPr>
          <a:xfrm>
            <a:off x="2456322" y="5215763"/>
            <a:ext cx="1582727" cy="1058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ICANN (Thin data)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2" name="Up Arrow 11">
            <a:extLst>
              <a:ext uri="{FF2B5EF4-FFF2-40B4-BE49-F238E27FC236}">
                <a16:creationId xmlns:a16="http://schemas.microsoft.com/office/drawing/2014/main" id="{D363F748-443A-6540-8BFE-66C021600CFF}"/>
              </a:ext>
            </a:extLst>
          </p:cNvPr>
          <p:cNvSpPr/>
          <p:nvPr/>
        </p:nvSpPr>
        <p:spPr>
          <a:xfrm rot="10800000">
            <a:off x="1525348" y="1334491"/>
            <a:ext cx="1548919" cy="624376"/>
          </a:xfrm>
          <a:prstGeom prst="upArrow">
            <a:avLst>
              <a:gd name="adj1" fmla="val 80435"/>
              <a:gd name="adj2" fmla="val 35601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3" name="Up Arrow 12">
            <a:extLst>
              <a:ext uri="{FF2B5EF4-FFF2-40B4-BE49-F238E27FC236}">
                <a16:creationId xmlns:a16="http://schemas.microsoft.com/office/drawing/2014/main" id="{F16FC74A-8983-7B4F-A5AD-14DF2F2A534A}"/>
              </a:ext>
            </a:extLst>
          </p:cNvPr>
          <p:cNvSpPr/>
          <p:nvPr/>
        </p:nvSpPr>
        <p:spPr>
          <a:xfrm rot="10800000">
            <a:off x="2456322" y="2930661"/>
            <a:ext cx="1376498" cy="614191"/>
          </a:xfrm>
          <a:prstGeom prst="upArrow">
            <a:avLst>
              <a:gd name="adj1" fmla="val 80435"/>
              <a:gd name="adj2" fmla="val 35601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4" name="Up Arrow 13">
            <a:extLst>
              <a:ext uri="{FF2B5EF4-FFF2-40B4-BE49-F238E27FC236}">
                <a16:creationId xmlns:a16="http://schemas.microsoft.com/office/drawing/2014/main" id="{09289A01-7521-0345-93B5-779B51A794C9}"/>
              </a:ext>
            </a:extLst>
          </p:cNvPr>
          <p:cNvSpPr/>
          <p:nvPr/>
        </p:nvSpPr>
        <p:spPr>
          <a:xfrm rot="10800000">
            <a:off x="956143" y="2947824"/>
            <a:ext cx="942464" cy="2145995"/>
          </a:xfrm>
          <a:prstGeom prst="upArrow">
            <a:avLst>
              <a:gd name="adj1" fmla="val 80435"/>
              <a:gd name="adj2" fmla="val 35601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5" name="Up Arrow 14">
            <a:extLst>
              <a:ext uri="{FF2B5EF4-FFF2-40B4-BE49-F238E27FC236}">
                <a16:creationId xmlns:a16="http://schemas.microsoft.com/office/drawing/2014/main" id="{ED45FD50-5A33-9441-88EA-4BBAB93703CD}"/>
              </a:ext>
            </a:extLst>
          </p:cNvPr>
          <p:cNvSpPr/>
          <p:nvPr/>
        </p:nvSpPr>
        <p:spPr>
          <a:xfrm rot="10800000">
            <a:off x="2456320" y="4581139"/>
            <a:ext cx="1376499" cy="512680"/>
          </a:xfrm>
          <a:prstGeom prst="upArrow">
            <a:avLst>
              <a:gd name="adj1" fmla="val 80435"/>
              <a:gd name="adj2" fmla="val 35601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6" name="Up Arrow 15">
            <a:extLst>
              <a:ext uri="{FF2B5EF4-FFF2-40B4-BE49-F238E27FC236}">
                <a16:creationId xmlns:a16="http://schemas.microsoft.com/office/drawing/2014/main" id="{2EAC01F8-DB3F-8143-A838-61C77D045145}"/>
              </a:ext>
            </a:extLst>
          </p:cNvPr>
          <p:cNvSpPr/>
          <p:nvPr/>
        </p:nvSpPr>
        <p:spPr>
          <a:xfrm rot="5400000">
            <a:off x="4492607" y="1651263"/>
            <a:ext cx="988956" cy="1604166"/>
          </a:xfrm>
          <a:prstGeom prst="upArrow">
            <a:avLst>
              <a:gd name="adj1" fmla="val 91886"/>
              <a:gd name="adj2" fmla="val 28579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8D49DA3-9D50-8249-B054-A4E921529C93}"/>
              </a:ext>
            </a:extLst>
          </p:cNvPr>
          <p:cNvSpPr/>
          <p:nvPr/>
        </p:nvSpPr>
        <p:spPr>
          <a:xfrm>
            <a:off x="5875945" y="321049"/>
            <a:ext cx="5177065" cy="26225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Registrant Data </a:t>
            </a:r>
            <a:r>
              <a:rPr lang="en-US" sz="2800" b="1" i="1" dirty="0">
                <a:solidFill>
                  <a:schemeClr val="tx1"/>
                </a:solidFill>
              </a:rPr>
              <a:t>for Public display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anonymized registrant email or web 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registrant organization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registrant state/province &amp; country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primary &amp; secondary name server(s)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information about Registrar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creation and expiration date of registration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1B8CDB-6792-7F43-9A16-E9AE86719814}"/>
              </a:ext>
            </a:extLst>
          </p:cNvPr>
          <p:cNvSpPr/>
          <p:nvPr/>
        </p:nvSpPr>
        <p:spPr>
          <a:xfrm>
            <a:off x="5875946" y="3091630"/>
            <a:ext cx="5177064" cy="6044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tx1"/>
              </a:solidFill>
            </a:endParaRPr>
          </a:p>
          <a:p>
            <a:pPr algn="ctr"/>
            <a:r>
              <a:rPr lang="en-US" sz="28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716693-1C8B-CA4E-BCAF-3D13087F6CB9}"/>
              </a:ext>
            </a:extLst>
          </p:cNvPr>
          <p:cNvSpPr/>
          <p:nvPr/>
        </p:nvSpPr>
        <p:spPr>
          <a:xfrm>
            <a:off x="5875945" y="5421537"/>
            <a:ext cx="2956860" cy="8531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Any Requestor with Legitimate Interest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BADE13F-285B-184E-85D0-55C7346C2377}"/>
              </a:ext>
            </a:extLst>
          </p:cNvPr>
          <p:cNvSpPr/>
          <p:nvPr/>
        </p:nvSpPr>
        <p:spPr>
          <a:xfrm>
            <a:off x="5919480" y="3410236"/>
            <a:ext cx="1357283" cy="964571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BA6C97C-DE94-4740-AF38-D0F4A9ECAF9D}"/>
              </a:ext>
            </a:extLst>
          </p:cNvPr>
          <p:cNvSpPr/>
          <p:nvPr/>
        </p:nvSpPr>
        <p:spPr>
          <a:xfrm>
            <a:off x="5876932" y="3024776"/>
            <a:ext cx="5081286" cy="67135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>
                <a:solidFill>
                  <a:schemeClr val="tx1"/>
                </a:solidFill>
              </a:rPr>
              <a:t>Non-Public</a:t>
            </a:r>
            <a:r>
              <a:rPr lang="en-US" sz="2800" b="1" dirty="0">
                <a:solidFill>
                  <a:schemeClr val="tx1"/>
                </a:solidFill>
              </a:rPr>
              <a:t> Registrant Data, for: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1D91FE-7049-B849-8DB8-83FB1698E6A6}"/>
              </a:ext>
            </a:extLst>
          </p:cNvPr>
          <p:cNvSpPr/>
          <p:nvPr/>
        </p:nvSpPr>
        <p:spPr>
          <a:xfrm>
            <a:off x="4186958" y="2811512"/>
            <a:ext cx="1177391" cy="7760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Up Arrow 29">
            <a:extLst>
              <a:ext uri="{FF2B5EF4-FFF2-40B4-BE49-F238E27FC236}">
                <a16:creationId xmlns:a16="http://schemas.microsoft.com/office/drawing/2014/main" id="{467245E0-052D-7B4F-8761-63360C8AC20D}"/>
              </a:ext>
            </a:extLst>
          </p:cNvPr>
          <p:cNvSpPr/>
          <p:nvPr/>
        </p:nvSpPr>
        <p:spPr>
          <a:xfrm rot="5400000">
            <a:off x="4495206" y="3199920"/>
            <a:ext cx="988954" cy="1604166"/>
          </a:xfrm>
          <a:prstGeom prst="upArrow">
            <a:avLst>
              <a:gd name="adj1" fmla="val 91886"/>
              <a:gd name="adj2" fmla="val 28579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D3215BD-64B9-194C-B23E-58B103E710BA}"/>
              </a:ext>
            </a:extLst>
          </p:cNvPr>
          <p:cNvSpPr/>
          <p:nvPr/>
        </p:nvSpPr>
        <p:spPr>
          <a:xfrm>
            <a:off x="4100513" y="2465880"/>
            <a:ext cx="1425264" cy="134269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Access, via Website </a:t>
            </a:r>
            <a:r>
              <a:rPr lang="en-US" sz="2400" b="1" i="1" dirty="0">
                <a:solidFill>
                  <a:schemeClr val="tx1"/>
                </a:solidFill>
              </a:rPr>
              <a:t>and </a:t>
            </a:r>
          </a:p>
          <a:p>
            <a:pPr algn="ctr"/>
            <a:r>
              <a:rPr lang="en-US" sz="2400" b="1" i="1" dirty="0">
                <a:solidFill>
                  <a:schemeClr val="tx1"/>
                </a:solidFill>
              </a:rPr>
              <a:t>Port 43</a:t>
            </a:r>
            <a:endParaRPr lang="en-US" sz="1600" b="1" i="1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50D7F2A-BE28-4440-930D-626F09E988B7}"/>
              </a:ext>
            </a:extLst>
          </p:cNvPr>
          <p:cNvSpPr/>
          <p:nvPr/>
        </p:nvSpPr>
        <p:spPr>
          <a:xfrm>
            <a:off x="9293294" y="5421536"/>
            <a:ext cx="1759714" cy="8531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Accredited Requestors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2" name="Up Arrow 31">
            <a:extLst>
              <a:ext uri="{FF2B5EF4-FFF2-40B4-BE49-F238E27FC236}">
                <a16:creationId xmlns:a16="http://schemas.microsoft.com/office/drawing/2014/main" id="{6689373F-551F-DF4E-AED3-44DE2E499790}"/>
              </a:ext>
            </a:extLst>
          </p:cNvPr>
          <p:cNvSpPr/>
          <p:nvPr/>
        </p:nvSpPr>
        <p:spPr>
          <a:xfrm rot="10800000">
            <a:off x="9578104" y="3791738"/>
            <a:ext cx="1240306" cy="1551752"/>
          </a:xfrm>
          <a:prstGeom prst="upArrow">
            <a:avLst>
              <a:gd name="adj1" fmla="val 80435"/>
              <a:gd name="adj2" fmla="val 23314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0DA70D9-5C86-1A49-A5B1-0EFCFD839B4B}"/>
              </a:ext>
            </a:extLst>
          </p:cNvPr>
          <p:cNvSpPr/>
          <p:nvPr/>
        </p:nvSpPr>
        <p:spPr>
          <a:xfrm>
            <a:off x="8270567" y="3459929"/>
            <a:ext cx="2279014" cy="911138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3" name="Up Arrow 32">
            <a:extLst>
              <a:ext uri="{FF2B5EF4-FFF2-40B4-BE49-F238E27FC236}">
                <a16:creationId xmlns:a16="http://schemas.microsoft.com/office/drawing/2014/main" id="{93D50CAB-E371-6245-883D-7AA92D1FC687}"/>
              </a:ext>
            </a:extLst>
          </p:cNvPr>
          <p:cNvSpPr/>
          <p:nvPr/>
        </p:nvSpPr>
        <p:spPr>
          <a:xfrm rot="10800000">
            <a:off x="5940318" y="3777258"/>
            <a:ext cx="2892486" cy="1551752"/>
          </a:xfrm>
          <a:prstGeom prst="upArrow">
            <a:avLst>
              <a:gd name="adj1" fmla="val 85868"/>
              <a:gd name="adj2" fmla="val 23314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F196CA3-0998-9F4D-921D-A724BD98B632}"/>
              </a:ext>
            </a:extLst>
          </p:cNvPr>
          <p:cNvSpPr/>
          <p:nvPr/>
        </p:nvSpPr>
        <p:spPr>
          <a:xfrm>
            <a:off x="6269121" y="3958479"/>
            <a:ext cx="2215312" cy="1051121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“unless overridden by data subject rights”</a:t>
            </a:r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DCF46C8-AEF1-E546-9256-D28218694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60E-A417-FC48-91EE-682CA943D6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668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7E339-031C-464E-8272-1B8BDCE4D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5359" y="1375351"/>
            <a:ext cx="10515600" cy="477107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Goran </a:t>
            </a:r>
            <a:r>
              <a:rPr lang="en-US" b="1" dirty="0" err="1"/>
              <a:t>Marby</a:t>
            </a:r>
            <a:r>
              <a:rPr lang="en-US" dirty="0"/>
              <a:t>, ICANN CEO</a:t>
            </a:r>
          </a:p>
          <a:p>
            <a:r>
              <a:rPr lang="en-US" b="1" dirty="0"/>
              <a:t>John Jeffrey</a:t>
            </a:r>
            <a:r>
              <a:rPr lang="en-US" dirty="0"/>
              <a:t>, ICANN General Counsel</a:t>
            </a:r>
          </a:p>
          <a:p>
            <a:r>
              <a:rPr lang="en-US" b="1" dirty="0"/>
              <a:t>Keith </a:t>
            </a:r>
            <a:r>
              <a:rPr lang="en-US" b="1" dirty="0" err="1"/>
              <a:t>Drazek</a:t>
            </a:r>
            <a:r>
              <a:rPr lang="en-US" dirty="0"/>
              <a:t>, Verisign, and Registry Councilor on GNSO</a:t>
            </a:r>
          </a:p>
          <a:p>
            <a:r>
              <a:rPr lang="en-US" b="1" dirty="0" err="1"/>
              <a:t>Cathrin</a:t>
            </a:r>
            <a:r>
              <a:rPr lang="en-US" b="1" dirty="0"/>
              <a:t> Bauer-</a:t>
            </a:r>
            <a:r>
              <a:rPr lang="en-US" b="1" dirty="0" err="1"/>
              <a:t>Bulst</a:t>
            </a:r>
            <a:r>
              <a:rPr lang="en-US" dirty="0"/>
              <a:t>, European Commission</a:t>
            </a:r>
          </a:p>
          <a:p>
            <a:r>
              <a:rPr lang="en-US" b="1" dirty="0"/>
              <a:t>Stephanie Perrin</a:t>
            </a:r>
            <a:r>
              <a:rPr lang="en-US" dirty="0"/>
              <a:t>, Non-Commercial Stakeholders Group (NCSG)</a:t>
            </a:r>
          </a:p>
          <a:p>
            <a:r>
              <a:rPr lang="en-US" b="1" dirty="0"/>
              <a:t>Fabricio </a:t>
            </a:r>
            <a:r>
              <a:rPr lang="en-US" b="1" dirty="0" err="1"/>
              <a:t>Vayra</a:t>
            </a:r>
            <a:r>
              <a:rPr lang="en-US" dirty="0"/>
              <a:t>, Perkins </a:t>
            </a:r>
            <a:r>
              <a:rPr lang="en-US" dirty="0" err="1"/>
              <a:t>Coie</a:t>
            </a:r>
            <a:r>
              <a:rPr lang="en-US" dirty="0"/>
              <a:t> and IPC</a:t>
            </a:r>
          </a:p>
          <a:p>
            <a:r>
              <a:rPr lang="en-US" b="1" dirty="0"/>
              <a:t>Alex Deacon</a:t>
            </a:r>
            <a:r>
              <a:rPr lang="en-US" dirty="0"/>
              <a:t>, Cole Valley Consulting and BC</a:t>
            </a:r>
          </a:p>
          <a:p>
            <a:r>
              <a:rPr lang="en-US" b="1" dirty="0"/>
              <a:t>Rod Rasmussen</a:t>
            </a:r>
            <a:r>
              <a:rPr lang="en-US" dirty="0"/>
              <a:t>, Anti-Phishing Working Group and SSAC Chair</a:t>
            </a:r>
          </a:p>
          <a:p>
            <a:r>
              <a:rPr lang="en-US" b="1" dirty="0"/>
              <a:t>Michael </a:t>
            </a:r>
            <a:r>
              <a:rPr lang="en-US" b="1" dirty="0" err="1"/>
              <a:t>Palage</a:t>
            </a:r>
            <a:r>
              <a:rPr lang="en-US" dirty="0"/>
              <a:t>, IP attorney and author of “Philly Special”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Steve DelBianco, NetChoice [moderator]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12D8E9-42F8-3840-A74F-D91526B23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60E-A417-FC48-91EE-682CA943D685}" type="slidenum">
              <a:rPr lang="en-US" smtClean="0"/>
              <a:t>3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6CBA5C2-2C4B-2F4F-A302-D56F8E940E95}"/>
              </a:ext>
            </a:extLst>
          </p:cNvPr>
          <p:cNvSpPr txBox="1">
            <a:spLocks/>
          </p:cNvSpPr>
          <p:nvPr/>
        </p:nvSpPr>
        <p:spPr>
          <a:xfrm>
            <a:off x="467810" y="321063"/>
            <a:ext cx="10515600" cy="9493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accent1"/>
                </a:solidFill>
              </a:rPr>
              <a:t>Accreditation &amp; Access to </a:t>
            </a:r>
            <a:r>
              <a:rPr lang="en-US" b="1" i="1" dirty="0">
                <a:solidFill>
                  <a:schemeClr val="accent1"/>
                </a:solidFill>
              </a:rPr>
              <a:t>Non-Public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Whois</a:t>
            </a:r>
            <a:r>
              <a:rPr lang="en-US" b="1" dirty="0">
                <a:solidFill>
                  <a:schemeClr val="accent1"/>
                </a:solidFill>
              </a:rPr>
              <a:t> Data</a:t>
            </a:r>
          </a:p>
        </p:txBody>
      </p:sp>
    </p:spTree>
    <p:extLst>
      <p:ext uri="{BB962C8B-B14F-4D97-AF65-F5344CB8AC3E}">
        <p14:creationId xmlns:p14="http://schemas.microsoft.com/office/powerpoint/2010/main" val="1683556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902D1-3EA1-554F-8C0D-94DBF935D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96339"/>
            <a:ext cx="6618514" cy="951512"/>
          </a:xfrm>
        </p:spPr>
        <p:txBody>
          <a:bodyPr>
            <a:normAutofit/>
          </a:bodyPr>
          <a:lstStyle/>
          <a:p>
            <a:r>
              <a:rPr lang="en-US" sz="3200" i="1" dirty="0"/>
              <a:t>Three Questions: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31A7A-CC45-5D45-B8F4-27A25EB45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10" y="1717222"/>
            <a:ext cx="10515600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1600"/>
              </a:spcBef>
              <a:buNone/>
            </a:pPr>
            <a:r>
              <a:rPr lang="en-US" b="1" dirty="0"/>
              <a:t>1. What are the most important characteristics we need in an Accredited Access model? </a:t>
            </a:r>
          </a:p>
          <a:p>
            <a:pPr marL="0" indent="0">
              <a:lnSpc>
                <a:spcPct val="100000"/>
              </a:lnSpc>
              <a:spcBef>
                <a:spcPts val="1600"/>
              </a:spcBef>
              <a:buNone/>
            </a:pPr>
            <a:r>
              <a:rPr lang="en-US" b="1" dirty="0"/>
              <a:t>2. What is your assessment of ICANN Org’s proposed Unified Access Model, and how could that model be improved?     </a:t>
            </a:r>
          </a:p>
          <a:p>
            <a:pPr marL="0" indent="0">
              <a:lnSpc>
                <a:spcPct val="100000"/>
              </a:lnSpc>
              <a:spcBef>
                <a:spcPts val="1600"/>
              </a:spcBef>
              <a:buNone/>
            </a:pPr>
            <a:r>
              <a:rPr lang="en-US" b="1" dirty="0"/>
              <a:t>3. What is your preferred way to implement an Access model? 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Have ICANN Org do another Temp Spec, or 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Let GNSO Council develop policy via expedited PDP(s), or 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Find a way for Org and GNSO to work together     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024EA9-CAE3-E342-ABBC-4399BF811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6560E-A417-FC48-91EE-682CA943D685}" type="slidenum">
              <a:rPr lang="en-US" smtClean="0"/>
              <a:t>4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BE93222-8184-5A44-A307-D56775C133DD}"/>
              </a:ext>
            </a:extLst>
          </p:cNvPr>
          <p:cNvSpPr txBox="1">
            <a:spLocks/>
          </p:cNvSpPr>
          <p:nvPr/>
        </p:nvSpPr>
        <p:spPr>
          <a:xfrm>
            <a:off x="467810" y="321063"/>
            <a:ext cx="10515600" cy="9493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accent1"/>
                </a:solidFill>
              </a:rPr>
              <a:t>Accreditation &amp; Access to </a:t>
            </a:r>
            <a:r>
              <a:rPr lang="en-US" b="1" i="1" dirty="0">
                <a:solidFill>
                  <a:schemeClr val="accent1"/>
                </a:solidFill>
              </a:rPr>
              <a:t>Non-Public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Whois</a:t>
            </a:r>
            <a:r>
              <a:rPr lang="en-US" b="1" dirty="0">
                <a:solidFill>
                  <a:schemeClr val="accent1"/>
                </a:solidFill>
              </a:rPr>
              <a:t> Data</a:t>
            </a:r>
          </a:p>
        </p:txBody>
      </p:sp>
    </p:spTree>
    <p:extLst>
      <p:ext uri="{BB962C8B-B14F-4D97-AF65-F5344CB8AC3E}">
        <p14:creationId xmlns:p14="http://schemas.microsoft.com/office/powerpoint/2010/main" val="2909846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1846</TotalTime>
  <Words>324</Words>
  <Application>Microsoft Macintosh PowerPoint</Application>
  <PresentationFormat>Widescreen</PresentationFormat>
  <Paragraphs>69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Accreditation &amp; Access to Non-Public Whois Data</vt:lpstr>
      <vt:lpstr>PowerPoint Presentation</vt:lpstr>
      <vt:lpstr>PowerPoint Presentation</vt:lpstr>
      <vt:lpstr>Three Questions:</vt:lpstr>
    </vt:vector>
  </TitlesOfParts>
  <Company/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title here (75 characters maximum)</dc:title>
  <dc:creator>Steve DelBianco</dc:creator>
  <cp:lastModifiedBy>Steve DelBianco</cp:lastModifiedBy>
  <cp:revision>80</cp:revision>
  <cp:lastPrinted>2018-06-26T19:21:55Z</cp:lastPrinted>
  <dcterms:created xsi:type="dcterms:W3CDTF">2018-01-25T19:23:55Z</dcterms:created>
  <dcterms:modified xsi:type="dcterms:W3CDTF">2018-06-26T19:27:11Z</dcterms:modified>
</cp:coreProperties>
</file>