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61" r:id="rId3"/>
    <p:sldId id="258" r:id="rId4"/>
    <p:sldId id="259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0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719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9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800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47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01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5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8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7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76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2FEEB-EDA4-4598-9384-4B1EF32571EA}" type="datetimeFigureOut">
              <a:rPr lang="en-US" smtClean="0"/>
              <a:t>10/28/2020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1AB724C7-10C6-4D59-A195-27E80A9EA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4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19CF2-ECB2-4851-9CA7-06E22F2ED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435" y="985519"/>
            <a:ext cx="8679925" cy="2196741"/>
          </a:xfrm>
        </p:spPr>
        <p:txBody>
          <a:bodyPr>
            <a:normAutofit fontScale="90000"/>
          </a:bodyPr>
          <a:lstStyle/>
          <a:p>
            <a:pPr algn="r"/>
            <a:r>
              <a:rPr lang="en-US" sz="4500" dirty="0"/>
              <a:t>Recommendations </a:t>
            </a:r>
            <a:br>
              <a:rPr lang="en-US" sz="4500" dirty="0"/>
            </a:br>
            <a:r>
              <a:rPr lang="en-US" sz="4500" dirty="0"/>
              <a:t>for the At-Large </a:t>
            </a:r>
            <a:br>
              <a:rPr lang="en-US" sz="4500" dirty="0"/>
            </a:br>
            <a:r>
              <a:rPr lang="en-US" sz="4500" dirty="0"/>
              <a:t>Capacity Building webinars` </a:t>
            </a:r>
            <a:br>
              <a:rPr lang="en-US" sz="4500" dirty="0"/>
            </a:br>
            <a:r>
              <a:rPr lang="en-US" sz="4500" dirty="0"/>
              <a:t>promotion on Twitter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E6D75C-81FF-48F1-A748-4CE1C1994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7755" y="4364810"/>
            <a:ext cx="8825658" cy="1507671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en-US" dirty="0">
                <a:solidFill>
                  <a:schemeClr val="tx1"/>
                </a:solidFill>
              </a:rPr>
              <a:t>Filina Natalia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Social Media WG </a:t>
            </a:r>
          </a:p>
          <a:p>
            <a:pPr algn="r"/>
            <a:r>
              <a:rPr lang="en-US" dirty="0">
                <a:solidFill>
                  <a:schemeClr val="tx1"/>
                </a:solidFill>
              </a:rPr>
              <a:t>EURALO Vice-Chair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algn="r"/>
            <a:endParaRPr lang="en-US" dirty="0">
              <a:solidFill>
                <a:schemeClr val="tx1"/>
              </a:solidFill>
            </a:endParaRPr>
          </a:p>
          <a:p>
            <a:pPr algn="r"/>
            <a:r>
              <a:rPr lang="en-US" dirty="0">
                <a:solidFill>
                  <a:schemeClr val="tx1"/>
                </a:solidFill>
              </a:rPr>
              <a:t>October, 2020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39CD1D6-8A1A-4136-A5E4-6391E208AD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0168" y="231683"/>
            <a:ext cx="1507672" cy="150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853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F99385-610C-4E51-84B8-5DA190C77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591" y="1432718"/>
            <a:ext cx="5141430" cy="3657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7E9D77-15FC-4746-8CE1-193EC57B32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2787" y="1432718"/>
            <a:ext cx="5642493" cy="3657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603C48CD-80F9-4DC9-81D5-FAF6F69C8EAD}"/>
              </a:ext>
            </a:extLst>
          </p:cNvPr>
          <p:cNvSpPr txBox="1">
            <a:spLocks/>
          </p:cNvSpPr>
          <p:nvPr/>
        </p:nvSpPr>
        <p:spPr>
          <a:xfrm>
            <a:off x="572413" y="874555"/>
            <a:ext cx="9144000" cy="4924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Recommendation from Twitter.com</a:t>
            </a:r>
            <a:br>
              <a:rPr lang="en-US" dirty="0">
                <a:solidFill>
                  <a:srgbClr val="00B0F0"/>
                </a:solidFill>
              </a:rPr>
            </a:br>
            <a:endParaRPr lang="en-US" dirty="0">
              <a:solidFill>
                <a:srgbClr val="00B0F0"/>
              </a:solidFill>
            </a:endParaRPr>
          </a:p>
          <a:p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74B841-4ACB-49D2-9100-AF51C356A6EB}"/>
              </a:ext>
            </a:extLst>
          </p:cNvPr>
          <p:cNvSpPr txBox="1"/>
          <p:nvPr/>
        </p:nvSpPr>
        <p:spPr>
          <a:xfrm>
            <a:off x="0" y="259003"/>
            <a:ext cx="12192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	   Recommendations for the At-Large Capacity Building webinars` promotions on Twitter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45607CC6-AA88-47C9-8CDA-B1E9B3A4FB66}"/>
              </a:ext>
            </a:extLst>
          </p:cNvPr>
          <p:cNvSpPr txBox="1">
            <a:spLocks/>
          </p:cNvSpPr>
          <p:nvPr/>
        </p:nvSpPr>
        <p:spPr>
          <a:xfrm>
            <a:off x="2621280" y="421958"/>
            <a:ext cx="9144000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dirty="0"/>
              <a:t>Hashtags</a:t>
            </a:r>
          </a:p>
          <a:p>
            <a:pPr algn="r"/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5DA0F77-490A-40D5-ACC6-F293BC467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85" y="989653"/>
            <a:ext cx="347648" cy="28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036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01E96E35-448B-4051-867A-559645971353}"/>
              </a:ext>
            </a:extLst>
          </p:cNvPr>
          <p:cNvSpPr txBox="1">
            <a:spLocks/>
          </p:cNvSpPr>
          <p:nvPr/>
        </p:nvSpPr>
        <p:spPr>
          <a:xfrm>
            <a:off x="592733" y="962546"/>
            <a:ext cx="9144000" cy="4924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We help people to find our tweets by #hashtags: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A585C5-A8F6-438A-A64A-F3CD3B4F9B75}"/>
              </a:ext>
            </a:extLst>
          </p:cNvPr>
          <p:cNvSpPr txBox="1"/>
          <p:nvPr/>
        </p:nvSpPr>
        <p:spPr>
          <a:xfrm>
            <a:off x="694333" y="4328905"/>
            <a:ext cx="3450946" cy="1477328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Look for our hashtag  </a:t>
            </a:r>
            <a:r>
              <a:rPr lang="en-US" b="1" dirty="0">
                <a:solidFill>
                  <a:srgbClr val="00B0F0"/>
                </a:solidFill>
              </a:rPr>
              <a:t>#AtLargeWebinar</a:t>
            </a:r>
            <a:r>
              <a:rPr lang="en-US" b="1" dirty="0"/>
              <a:t>!</a:t>
            </a:r>
          </a:p>
          <a:p>
            <a:r>
              <a:rPr lang="en-US" dirty="0"/>
              <a:t>or</a:t>
            </a:r>
          </a:p>
          <a:p>
            <a:r>
              <a:rPr lang="en-US" b="1" dirty="0"/>
              <a:t>Follow our hashtag  </a:t>
            </a:r>
            <a:r>
              <a:rPr lang="en-US" b="1" dirty="0">
                <a:solidFill>
                  <a:srgbClr val="00B0F0"/>
                </a:solidFill>
              </a:rPr>
              <a:t>#AtLargeWebinar</a:t>
            </a:r>
            <a:r>
              <a:rPr lang="en-US" b="1" dirty="0"/>
              <a:t>!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3FA8E9-3166-434E-9D70-E4E76AEFA418}"/>
              </a:ext>
            </a:extLst>
          </p:cNvPr>
          <p:cNvSpPr txBox="1"/>
          <p:nvPr/>
        </p:nvSpPr>
        <p:spPr>
          <a:xfrm>
            <a:off x="694333" y="1976197"/>
            <a:ext cx="2699107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#Education</a:t>
            </a:r>
            <a:br>
              <a:rPr lang="en-US" dirty="0"/>
            </a:br>
            <a:r>
              <a:rPr lang="en-US" dirty="0"/>
              <a:t>#Webinar</a:t>
            </a:r>
            <a:br>
              <a:rPr lang="en-US" dirty="0"/>
            </a:br>
            <a:r>
              <a:rPr lang="en-US" dirty="0"/>
              <a:t>#CapacityBuilding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6C8BCA29-22E1-4430-A443-714E8BD98596}"/>
              </a:ext>
            </a:extLst>
          </p:cNvPr>
          <p:cNvSpPr txBox="1">
            <a:spLocks/>
          </p:cNvSpPr>
          <p:nvPr/>
        </p:nvSpPr>
        <p:spPr>
          <a:xfrm>
            <a:off x="694332" y="3787736"/>
            <a:ext cx="11497667" cy="4924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We encourage people to follow us</a:t>
            </a:r>
            <a:r>
              <a:rPr lang="ru-RU" dirty="0">
                <a:solidFill>
                  <a:srgbClr val="00B0F0"/>
                </a:solidFill>
              </a:rPr>
              <a:t> (</a:t>
            </a:r>
            <a:r>
              <a:rPr lang="en-US" dirty="0">
                <a:solidFill>
                  <a:srgbClr val="00B0F0"/>
                </a:solidFill>
              </a:rPr>
              <a:t>our own hashtag):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5EC7A4B-840F-47D3-9270-2DDED6BE7859}"/>
              </a:ext>
            </a:extLst>
          </p:cNvPr>
          <p:cNvSpPr txBox="1"/>
          <p:nvPr/>
        </p:nvSpPr>
        <p:spPr>
          <a:xfrm>
            <a:off x="4384037" y="1976197"/>
            <a:ext cx="1872699" cy="14773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#DNS</a:t>
            </a:r>
            <a:br>
              <a:rPr lang="en-US" dirty="0"/>
            </a:br>
            <a:r>
              <a:rPr lang="en-US" dirty="0"/>
              <a:t>#DNSabuse</a:t>
            </a:r>
            <a:br>
              <a:rPr lang="en-US" dirty="0"/>
            </a:br>
            <a:r>
              <a:rPr lang="en-US" dirty="0"/>
              <a:t>#GDPR</a:t>
            </a:r>
          </a:p>
          <a:p>
            <a:r>
              <a:rPr lang="en-US" dirty="0"/>
              <a:t>#DoH</a:t>
            </a:r>
          </a:p>
          <a:p>
            <a:r>
              <a:rPr lang="en-US" dirty="0"/>
              <a:t>#DoT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01AADF-065E-43A7-84F9-B5C13F722D0F}"/>
              </a:ext>
            </a:extLst>
          </p:cNvPr>
          <p:cNvSpPr txBox="1"/>
          <p:nvPr/>
        </p:nvSpPr>
        <p:spPr>
          <a:xfrm>
            <a:off x="6443165" y="1963368"/>
            <a:ext cx="2951379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#Geopolitics</a:t>
            </a:r>
            <a:br>
              <a:rPr lang="en-US" dirty="0"/>
            </a:br>
            <a:r>
              <a:rPr lang="en-US" dirty="0"/>
              <a:t>#Cybersecurity</a:t>
            </a:r>
            <a:br>
              <a:rPr lang="en-US" dirty="0"/>
            </a:br>
            <a:r>
              <a:rPr lang="en-US" dirty="0"/>
              <a:t>#gTLD</a:t>
            </a:r>
          </a:p>
          <a:p>
            <a:r>
              <a:rPr lang="en-US" dirty="0"/>
              <a:t>#ccTLD</a:t>
            </a:r>
          </a:p>
          <a:p>
            <a:r>
              <a:rPr lang="en-US" dirty="0"/>
              <a:t>#UniversalAcceptance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AA35C32-317E-42C1-8112-477129F22B19}"/>
              </a:ext>
            </a:extLst>
          </p:cNvPr>
          <p:cNvSpPr txBox="1"/>
          <p:nvPr/>
        </p:nvSpPr>
        <p:spPr>
          <a:xfrm>
            <a:off x="4412893" y="4328905"/>
            <a:ext cx="735238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but this is not so effective if we haven`t any Capacity Building webinars` records for those who missed webinars.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6382A6-D00D-4D49-A279-2DE0B4C3D641}"/>
              </a:ext>
            </a:extLst>
          </p:cNvPr>
          <p:cNvSpPr txBox="1"/>
          <p:nvPr/>
        </p:nvSpPr>
        <p:spPr>
          <a:xfrm>
            <a:off x="0" y="259003"/>
            <a:ext cx="12192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	  Recommendations for the At-Large Capacity Building webinars` promotions on Twitter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45607CC6-AA88-47C9-8CDA-B1E9B3A4FB66}"/>
              </a:ext>
            </a:extLst>
          </p:cNvPr>
          <p:cNvSpPr txBox="1">
            <a:spLocks/>
          </p:cNvSpPr>
          <p:nvPr/>
        </p:nvSpPr>
        <p:spPr>
          <a:xfrm>
            <a:off x="2621280" y="421958"/>
            <a:ext cx="9144000" cy="6298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dirty="0"/>
              <a:t>Hashtags</a:t>
            </a:r>
          </a:p>
          <a:p>
            <a:pPr algn="r"/>
            <a:endParaRPr lang="en-US" dirty="0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9914EA60-019F-4DCA-A851-B28F73C08157}"/>
              </a:ext>
            </a:extLst>
          </p:cNvPr>
          <p:cNvSpPr txBox="1">
            <a:spLocks/>
          </p:cNvSpPr>
          <p:nvPr/>
        </p:nvSpPr>
        <p:spPr>
          <a:xfrm>
            <a:off x="592733" y="1583514"/>
            <a:ext cx="9144000" cy="4924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1" dirty="0"/>
              <a:t>General			Related to the Webinar`s topic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D894A88-6490-4623-8EFD-AC51D9E0C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85" y="1060773"/>
            <a:ext cx="347648" cy="28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>
            <a:extLst>
              <a:ext uri="{FF2B5EF4-FFF2-40B4-BE49-F238E27FC236}">
                <a16:creationId xmlns:a16="http://schemas.microsoft.com/office/drawing/2014/main" id="{35B65E61-0858-4F2E-9E6F-6EB9559179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85" y="3892806"/>
            <a:ext cx="347648" cy="28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1812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1DA1F1-1C55-425F-B557-910EDA3FE79D}"/>
              </a:ext>
            </a:extLst>
          </p:cNvPr>
          <p:cNvSpPr txBox="1"/>
          <p:nvPr/>
        </p:nvSpPr>
        <p:spPr>
          <a:xfrm>
            <a:off x="641803" y="884315"/>
            <a:ext cx="787227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Text (including #) must be short enough – </a:t>
            </a:r>
            <a:r>
              <a:rPr lang="en-US" dirty="0">
                <a:solidFill>
                  <a:srgbClr val="00B0F0"/>
                </a:solidFill>
              </a:rPr>
              <a:t>280 symbols</a:t>
            </a:r>
            <a:r>
              <a:rPr lang="en-US" dirty="0"/>
              <a:t>.</a:t>
            </a:r>
          </a:p>
          <a:p>
            <a:r>
              <a:rPr lang="en-US" dirty="0"/>
              <a:t>(part of information we put in to the post, the rest part – in to the picture).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We put </a:t>
            </a:r>
            <a:r>
              <a:rPr lang="en-US" dirty="0">
                <a:solidFill>
                  <a:srgbClr val="00B0F0"/>
                </a:solidFill>
              </a:rPr>
              <a:t>#</a:t>
            </a:r>
            <a:r>
              <a:rPr lang="en-US" dirty="0"/>
              <a:t> in to the text 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We </a:t>
            </a:r>
            <a:r>
              <a:rPr lang="en-US" dirty="0">
                <a:solidFill>
                  <a:srgbClr val="00B0F0"/>
                </a:solidFill>
              </a:rPr>
              <a:t>tag the Guest Speakers </a:t>
            </a:r>
            <a:r>
              <a:rPr lang="en-US" dirty="0"/>
              <a:t>or Moderators if they have Twitter accounts and </a:t>
            </a:r>
            <a:r>
              <a:rPr lang="en-US" dirty="0">
                <a:solidFill>
                  <a:srgbClr val="00B0F0"/>
                </a:solidFill>
              </a:rPr>
              <a:t>@ICANNAtLarge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We translate the post in to the languages that will be supported during the webinar (we do the same with </a:t>
            </a:r>
            <a:r>
              <a:rPr lang="en-US" dirty="0">
                <a:solidFill>
                  <a:srgbClr val="00B0F0"/>
                </a:solidFill>
              </a:rPr>
              <a:t>#hashtags</a:t>
            </a:r>
            <a:r>
              <a:rPr lang="en-US" dirty="0"/>
              <a:t>!)</a:t>
            </a:r>
          </a:p>
          <a:p>
            <a:endParaRPr lang="en-US" dirty="0"/>
          </a:p>
          <a:p>
            <a:r>
              <a:rPr lang="en-US" dirty="0"/>
              <a:t>We make a post </a:t>
            </a:r>
            <a:r>
              <a:rPr lang="en-US" dirty="0">
                <a:solidFill>
                  <a:srgbClr val="00B0F0"/>
                </a:solidFill>
              </a:rPr>
              <a:t>4 days before </a:t>
            </a:r>
            <a:r>
              <a:rPr lang="en-US" dirty="0"/>
              <a:t>the webinar and </a:t>
            </a:r>
            <a:r>
              <a:rPr lang="en-US" dirty="0">
                <a:solidFill>
                  <a:srgbClr val="00B0F0"/>
                </a:solidFill>
              </a:rPr>
              <a:t>on the day of the webinar</a:t>
            </a:r>
            <a:br>
              <a:rPr lang="ru-RU" dirty="0"/>
            </a:br>
            <a:br>
              <a:rPr lang="ru-RU" dirty="0"/>
            </a:br>
            <a:r>
              <a:rPr lang="en-US" dirty="0"/>
              <a:t>We create the promo cards </a:t>
            </a:r>
            <a:r>
              <a:rPr lang="en-US" dirty="0">
                <a:solidFill>
                  <a:srgbClr val="00B0F0"/>
                </a:solidFill>
              </a:rPr>
              <a:t>with minimum information </a:t>
            </a:r>
            <a:r>
              <a:rPr lang="en-US" dirty="0"/>
              <a:t>(topic, time, name)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We use the allowed photo </a:t>
            </a:r>
            <a:r>
              <a:rPr lang="en-US" dirty="0">
                <a:solidFill>
                  <a:srgbClr val="00B0F0"/>
                </a:solidFill>
              </a:rPr>
              <a:t>of the guest speakers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After the webinar we post the short </a:t>
            </a:r>
            <a:r>
              <a:rPr lang="en-US" dirty="0">
                <a:solidFill>
                  <a:srgbClr val="00B0F0"/>
                </a:solidFill>
              </a:rPr>
              <a:t>part of the records (less than 59 sec) </a:t>
            </a:r>
            <a:r>
              <a:rPr lang="en-US" dirty="0"/>
              <a:t>to attract more attention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F2B036-EA14-41E9-B3D9-8D994BA84374}"/>
              </a:ext>
            </a:extLst>
          </p:cNvPr>
          <p:cNvSpPr txBox="1"/>
          <p:nvPr/>
        </p:nvSpPr>
        <p:spPr>
          <a:xfrm>
            <a:off x="0" y="259003"/>
            <a:ext cx="12192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	   Recommendations for </a:t>
            </a:r>
            <a:r>
              <a:rPr lang="en-US" sz="1800" dirty="0">
                <a:solidFill>
                  <a:srgbClr val="00B0F0"/>
                </a:solidFill>
              </a:rPr>
              <a:t>the</a:t>
            </a:r>
            <a:r>
              <a:rPr lang="en-US" sz="1800" dirty="0">
                <a:solidFill>
                  <a:schemeClr val="bg1"/>
                </a:solidFill>
              </a:rPr>
              <a:t> At-Large Capacity Building webinars` promotions on Twitter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45607CC6-AA88-47C9-8CDA-B1E9B3A4FB66}"/>
              </a:ext>
            </a:extLst>
          </p:cNvPr>
          <p:cNvSpPr txBox="1">
            <a:spLocks/>
          </p:cNvSpPr>
          <p:nvPr/>
        </p:nvSpPr>
        <p:spPr>
          <a:xfrm>
            <a:off x="2621280" y="421958"/>
            <a:ext cx="9144000" cy="512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dirty="0"/>
              <a:t>Content</a:t>
            </a:r>
          </a:p>
          <a:p>
            <a:pPr algn="r"/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14312FB6-7D7F-4A41-AFA2-ABCBB9D71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91" y="989653"/>
            <a:ext cx="262915" cy="213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01D935F2-FB76-480F-AEB4-01AA9C69B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90" y="1818466"/>
            <a:ext cx="262915" cy="213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5245DDA5-CA73-41F5-8171-45DDCD0E5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89" y="2375201"/>
            <a:ext cx="262915" cy="213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047ADD7C-BF07-49FF-A2D9-B062D7732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93" y="3206571"/>
            <a:ext cx="262915" cy="213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AAA2EEAF-EDBC-4158-AFCE-C5468D132E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568" y="3976855"/>
            <a:ext cx="262915" cy="213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B4D647BA-46FC-438E-8B02-4E3A94FC6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91" y="4576003"/>
            <a:ext cx="262915" cy="213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40BAE306-A902-44EE-83A1-4BDFDAE2B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92" y="5104833"/>
            <a:ext cx="262915" cy="213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56CBD20C-EDB3-4B02-BE7B-9CE7834193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97" y="5635574"/>
            <a:ext cx="262915" cy="213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Изображение">
            <a:extLst>
              <a:ext uri="{FF2B5EF4-FFF2-40B4-BE49-F238E27FC236}">
                <a16:creationId xmlns:a16="http://schemas.microsoft.com/office/drawing/2014/main" id="{209AFA4C-2ADD-45FB-ADEC-DD0A872AA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5055" y="2818844"/>
            <a:ext cx="3030225" cy="303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97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6F2B036-EA14-41E9-B3D9-8D994BA84374}"/>
              </a:ext>
            </a:extLst>
          </p:cNvPr>
          <p:cNvSpPr txBox="1"/>
          <p:nvPr/>
        </p:nvSpPr>
        <p:spPr>
          <a:xfrm>
            <a:off x="0" y="259003"/>
            <a:ext cx="12192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	   Recommendations for </a:t>
            </a:r>
            <a:r>
              <a:rPr lang="en-US" sz="1800" dirty="0">
                <a:solidFill>
                  <a:srgbClr val="00B0F0"/>
                </a:solidFill>
              </a:rPr>
              <a:t>the</a:t>
            </a:r>
            <a:r>
              <a:rPr lang="en-US" sz="1800" dirty="0">
                <a:solidFill>
                  <a:schemeClr val="bg1"/>
                </a:solidFill>
              </a:rPr>
              <a:t> At-Large Capacity Building webinars` promotions on Twitter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45607CC6-AA88-47C9-8CDA-B1E9B3A4FB66}"/>
              </a:ext>
            </a:extLst>
          </p:cNvPr>
          <p:cNvSpPr txBox="1">
            <a:spLocks/>
          </p:cNvSpPr>
          <p:nvPr/>
        </p:nvSpPr>
        <p:spPr>
          <a:xfrm>
            <a:off x="2621280" y="421958"/>
            <a:ext cx="9144000" cy="512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dirty="0"/>
              <a:t>Content</a:t>
            </a:r>
          </a:p>
          <a:p>
            <a:pPr algn="r"/>
            <a:endParaRPr lang="en-US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3B05202A-FFEA-49AF-9C08-D6E303AB6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10" y="934720"/>
            <a:ext cx="8002750" cy="5634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622EF3D-0FD6-4899-BF08-7CD892AE6B9C}"/>
              </a:ext>
            </a:extLst>
          </p:cNvPr>
          <p:cNvSpPr txBox="1"/>
          <p:nvPr/>
        </p:nvSpPr>
        <p:spPr>
          <a:xfrm>
            <a:off x="524905" y="6568990"/>
            <a:ext cx="81381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https://www.pinterest.ru/pin/745205069561730705/?autologin=true</a:t>
            </a:r>
          </a:p>
        </p:txBody>
      </p:sp>
    </p:spTree>
    <p:extLst>
      <p:ext uri="{BB962C8B-B14F-4D97-AF65-F5344CB8AC3E}">
        <p14:creationId xmlns:p14="http://schemas.microsoft.com/office/powerpoint/2010/main" val="70806192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1542</TotalTime>
  <Words>359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Corbel</vt:lpstr>
      <vt:lpstr>Wingdings 2</vt:lpstr>
      <vt:lpstr>Frame</vt:lpstr>
      <vt:lpstr>Recommendations  for the At-Large  Capacity Building webinars`  promotion on Twitter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Filina</dc:creator>
  <cp:lastModifiedBy>N Filina</cp:lastModifiedBy>
  <cp:revision>18</cp:revision>
  <dcterms:created xsi:type="dcterms:W3CDTF">2020-10-28T14:58:38Z</dcterms:created>
  <dcterms:modified xsi:type="dcterms:W3CDTF">2020-10-29T16:41:24Z</dcterms:modified>
</cp:coreProperties>
</file>