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7" r:id="rId2"/>
    <p:sldId id="266" r:id="rId3"/>
    <p:sldId id="268" r:id="rId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0000"/>
    <a:srgbClr val="6C6A88"/>
    <a:srgbClr val="20165E"/>
    <a:srgbClr val="5A6372"/>
    <a:srgbClr val="61999F"/>
    <a:srgbClr val="477BB9"/>
    <a:srgbClr val="2C4E3A"/>
    <a:srgbClr val="6B768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21" autoAdjust="0"/>
    <p:restoredTop sz="94660"/>
  </p:normalViewPr>
  <p:slideViewPr>
    <p:cSldViewPr>
      <p:cViewPr>
        <p:scale>
          <a:sx n="60" d="100"/>
          <a:sy n="60" d="100"/>
        </p:scale>
        <p:origin x="-1872"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A5DA6B-0CC4-4CD3-A46A-8CA23D52DD8C}" type="datetimeFigureOut">
              <a:rPr lang="ru-RU" smtClean="0"/>
              <a:t>29.08.2020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5AC720-ECE5-4447-A657-B1EB29AA33F6}" type="slidenum">
              <a:rPr lang="ru-RU" smtClean="0"/>
              <a:t>‹#›</a:t>
            </a:fld>
            <a:endParaRPr lang="ru-RU"/>
          </a:p>
        </p:txBody>
      </p:sp>
    </p:spTree>
    <p:extLst>
      <p:ext uri="{BB962C8B-B14F-4D97-AF65-F5344CB8AC3E}">
        <p14:creationId xmlns:p14="http://schemas.microsoft.com/office/powerpoint/2010/main" val="3640902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176367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662874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27055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79018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2869342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795D2BD-53E5-4390-91BA-8A7C3C7CBD2D}" type="datetimeFigureOut">
              <a:rPr lang="ru-RU" smtClean="0"/>
              <a:t>29.08.2020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354447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795D2BD-53E5-4390-91BA-8A7C3C7CBD2D}" type="datetimeFigureOut">
              <a:rPr lang="ru-RU" smtClean="0"/>
              <a:t>29.08.2020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1602894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795D2BD-53E5-4390-91BA-8A7C3C7CBD2D}" type="datetimeFigureOut">
              <a:rPr lang="ru-RU" smtClean="0"/>
              <a:t>29.08.2020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64775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795D2BD-53E5-4390-91BA-8A7C3C7CBD2D}" type="datetimeFigureOut">
              <a:rPr lang="ru-RU" smtClean="0"/>
              <a:t>29.08.2020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399963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95D2BD-53E5-4390-91BA-8A7C3C7CBD2D}" type="datetimeFigureOut">
              <a:rPr lang="ru-RU" smtClean="0"/>
              <a:t>29.08.2020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1585300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95D2BD-53E5-4390-91BA-8A7C3C7CBD2D}" type="datetimeFigureOut">
              <a:rPr lang="ru-RU" smtClean="0"/>
              <a:t>29.08.2020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F9C54B-E342-45BC-BF76-A6520E05C009}" type="slidenum">
              <a:rPr lang="ru-RU" smtClean="0"/>
              <a:t>‹#›</a:t>
            </a:fld>
            <a:endParaRPr lang="ru-RU"/>
          </a:p>
        </p:txBody>
      </p:sp>
    </p:spTree>
    <p:extLst>
      <p:ext uri="{BB962C8B-B14F-4D97-AF65-F5344CB8AC3E}">
        <p14:creationId xmlns:p14="http://schemas.microsoft.com/office/powerpoint/2010/main" val="3468582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95D2BD-53E5-4390-91BA-8A7C3C7CBD2D}" type="datetimeFigureOut">
              <a:rPr lang="ru-RU" smtClean="0"/>
              <a:t>29.08.2020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9C54B-E342-45BC-BF76-A6520E05C009}" type="slidenum">
              <a:rPr lang="ru-RU" smtClean="0"/>
              <a:t>‹#›</a:t>
            </a:fld>
            <a:endParaRPr lang="ru-RU"/>
          </a:p>
        </p:txBody>
      </p:sp>
    </p:spTree>
    <p:extLst>
      <p:ext uri="{BB962C8B-B14F-4D97-AF65-F5344CB8AC3E}">
        <p14:creationId xmlns:p14="http://schemas.microsoft.com/office/powerpoint/2010/main" val="147896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Заголовок 3"/>
          <p:cNvSpPr txBox="1">
            <a:spLocks/>
          </p:cNvSpPr>
          <p:nvPr/>
        </p:nvSpPr>
        <p:spPr>
          <a:xfrm>
            <a:off x="4529819" y="6381328"/>
            <a:ext cx="4407359"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100" b="1" dirty="0" smtClean="0">
                <a:solidFill>
                  <a:schemeClr val="tx2">
                    <a:lumMod val="75000"/>
                  </a:schemeClr>
                </a:solidFill>
                <a:latin typeface="+mn-lt"/>
                <a:ea typeface="+mn-ea"/>
                <a:cs typeface="+mn-cs"/>
              </a:rPr>
              <a:t>French </a:t>
            </a:r>
            <a:r>
              <a:rPr lang="en-US" sz="1100" b="1" dirty="0">
                <a:solidFill>
                  <a:schemeClr val="tx2">
                    <a:lumMod val="75000"/>
                  </a:schemeClr>
                </a:solidFill>
                <a:latin typeface="+mn-lt"/>
                <a:ea typeface="+mn-ea"/>
                <a:cs typeface="+mn-cs"/>
              </a:rPr>
              <a:t>and Spanish interpretation will be provided</a:t>
            </a:r>
          </a:p>
        </p:txBody>
      </p:sp>
      <p:sp>
        <p:nvSpPr>
          <p:cNvPr id="22" name="Заголовок 3"/>
          <p:cNvSpPr txBox="1">
            <a:spLocks/>
          </p:cNvSpPr>
          <p:nvPr/>
        </p:nvSpPr>
        <p:spPr>
          <a:xfrm>
            <a:off x="2687529" y="3356992"/>
            <a:ext cx="6190354" cy="5040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600" b="1" dirty="0" smtClean="0">
                <a:solidFill>
                  <a:srgbClr val="C00000"/>
                </a:solidFill>
              </a:rPr>
              <a:t>7 </a:t>
            </a:r>
            <a:r>
              <a:rPr lang="en-US" sz="1600" b="1" dirty="0">
                <a:solidFill>
                  <a:srgbClr val="C00000"/>
                </a:solidFill>
              </a:rPr>
              <a:t>September </a:t>
            </a:r>
            <a:r>
              <a:rPr lang="en-US" sz="1600" b="1" dirty="0" smtClean="0">
                <a:solidFill>
                  <a:srgbClr val="C00000"/>
                </a:solidFill>
              </a:rPr>
              <a:t>2020, </a:t>
            </a:r>
            <a:r>
              <a:rPr lang="en-US" sz="1600" b="1" dirty="0" smtClean="0">
                <a:solidFill>
                  <a:srgbClr val="C00000"/>
                </a:solidFill>
              </a:rPr>
              <a:t>21:00UTC</a:t>
            </a:r>
            <a:endParaRPr lang="en-US" sz="1600" b="1" dirty="0">
              <a:solidFill>
                <a:srgbClr val="C00000"/>
              </a:solidFill>
              <a:latin typeface="+mn-lt"/>
              <a:ea typeface="+mn-ea"/>
              <a:cs typeface="+mn-cs"/>
            </a:endParaRPr>
          </a:p>
        </p:txBody>
      </p:sp>
      <p:pic>
        <p:nvPicPr>
          <p:cNvPr id="3074" name="Picture 2" descr="https://i.pinimg.com/236x/05/a4/00/05a40031e044a9af434c5f44fa332101--british-government-police-departmen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0" y="857042"/>
            <a:ext cx="4000636" cy="6000957"/>
          </a:xfrm>
          <a:prstGeom prst="rect">
            <a:avLst/>
          </a:prstGeom>
          <a:noFill/>
          <a:extLst>
            <a:ext uri="{909E8E84-426E-40DD-AFC4-6F175D3DCCD1}">
              <a14:hiddenFill xmlns:a14="http://schemas.microsoft.com/office/drawing/2010/main">
                <a:solidFill>
                  <a:srgbClr val="FFFFFF"/>
                </a:solidFill>
              </a14:hiddenFill>
            </a:ext>
          </a:extLst>
        </p:spPr>
      </p:pic>
      <p:grpSp>
        <p:nvGrpSpPr>
          <p:cNvPr id="3" name="Группа 2"/>
          <p:cNvGrpSpPr/>
          <p:nvPr/>
        </p:nvGrpSpPr>
        <p:grpSpPr>
          <a:xfrm>
            <a:off x="332261" y="1349752"/>
            <a:ext cx="8775928" cy="861774"/>
            <a:chOff x="728112" y="1404645"/>
            <a:chExt cx="7516296" cy="861774"/>
          </a:xfrm>
        </p:grpSpPr>
        <p:sp>
          <p:nvSpPr>
            <p:cNvPr id="10" name="Прямоугольник 9"/>
            <p:cNvSpPr/>
            <p:nvPr/>
          </p:nvSpPr>
          <p:spPr>
            <a:xfrm>
              <a:off x="728112" y="1412776"/>
              <a:ext cx="7228264" cy="792088"/>
            </a:xfrm>
            <a:prstGeom prst="rect">
              <a:avLst/>
            </a:prstGeom>
            <a:gradFill>
              <a:gsLst>
                <a:gs pos="0">
                  <a:srgbClr val="680000"/>
                </a:gs>
                <a:gs pos="36000">
                  <a:srgbClr val="FF0000"/>
                </a:gs>
                <a:gs pos="7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755576" y="1404645"/>
              <a:ext cx="7488832" cy="861774"/>
            </a:xfrm>
            <a:prstGeom prst="rect">
              <a:avLst/>
            </a:prstGeom>
          </p:spPr>
          <p:txBody>
            <a:bodyPr wrap="square">
              <a:spAutoFit/>
            </a:bodyPr>
            <a:lstStyle/>
            <a:p>
              <a:r>
                <a:rPr lang="en-US" sz="2500" b="1" dirty="0">
                  <a:solidFill>
                    <a:schemeClr val="bg1"/>
                  </a:solidFill>
                </a:rPr>
                <a:t>DoH/DoT: </a:t>
              </a:r>
              <a:r>
                <a:rPr lang="en-US" sz="2500" b="1" dirty="0" smtClean="0">
                  <a:solidFill>
                    <a:schemeClr val="bg1"/>
                  </a:solidFill>
                </a:rPr>
                <a:t>Benefits</a:t>
              </a:r>
              <a:r>
                <a:rPr lang="en-US" sz="2500" b="1" dirty="0">
                  <a:solidFill>
                    <a:schemeClr val="bg1"/>
                  </a:solidFill>
                </a:rPr>
                <a:t>, Drawbacks </a:t>
              </a:r>
              <a:endParaRPr lang="en-US" sz="2500" b="1" dirty="0" smtClean="0">
                <a:solidFill>
                  <a:schemeClr val="bg1"/>
                </a:solidFill>
              </a:endParaRPr>
            </a:p>
            <a:p>
              <a:r>
                <a:rPr lang="en-US" sz="2500" b="1" dirty="0" smtClean="0">
                  <a:solidFill>
                    <a:schemeClr val="bg1"/>
                  </a:solidFill>
                </a:rPr>
                <a:t>and </a:t>
              </a:r>
              <a:r>
                <a:rPr lang="en-US" sz="2500" b="1" dirty="0">
                  <a:solidFill>
                    <a:schemeClr val="bg1"/>
                  </a:solidFill>
                </a:rPr>
                <a:t>a Way Forward?</a:t>
              </a:r>
              <a:endParaRPr lang="ru-RU" sz="2500" b="1" dirty="0">
                <a:solidFill>
                  <a:schemeClr val="bg1"/>
                </a:solidFill>
              </a:endParaRPr>
            </a:p>
          </p:txBody>
        </p:sp>
      </p:grpSp>
      <p:sp>
        <p:nvSpPr>
          <p:cNvPr id="2" name="Прямоугольник 1"/>
          <p:cNvSpPr/>
          <p:nvPr/>
        </p:nvSpPr>
        <p:spPr>
          <a:xfrm>
            <a:off x="-36512" y="6597352"/>
            <a:ext cx="2566728" cy="215444"/>
          </a:xfrm>
          <a:prstGeom prst="rect">
            <a:avLst/>
          </a:prstGeom>
        </p:spPr>
        <p:txBody>
          <a:bodyPr wrap="none">
            <a:spAutoFit/>
          </a:bodyPr>
          <a:lstStyle/>
          <a:p>
            <a:pPr algn="r"/>
            <a:r>
              <a:rPr lang="en-US" sz="800" dirty="0">
                <a:solidFill>
                  <a:schemeClr val="bg1">
                    <a:lumMod val="75000"/>
                  </a:schemeClr>
                </a:solidFill>
              </a:rPr>
              <a:t>Spy </a:t>
            </a:r>
            <a:r>
              <a:rPr lang="en-US" sz="800" dirty="0" smtClean="0">
                <a:solidFill>
                  <a:schemeClr val="bg1">
                    <a:lumMod val="75000"/>
                  </a:schemeClr>
                </a:solidFill>
              </a:rPr>
              <a:t>Booth an </a:t>
            </a:r>
            <a:r>
              <a:rPr lang="en-US" sz="800" dirty="0">
                <a:solidFill>
                  <a:schemeClr val="bg1">
                    <a:lumMod val="75000"/>
                  </a:schemeClr>
                </a:solidFill>
              </a:rPr>
              <a:t>artwork by Banksy in Cheltenham, England.</a:t>
            </a:r>
            <a:endParaRPr lang="ru-RU" sz="800" dirty="0">
              <a:solidFill>
                <a:schemeClr val="bg1">
                  <a:lumMod val="75000"/>
                </a:schemeClr>
              </a:solidFill>
            </a:endParaRPr>
          </a:p>
        </p:txBody>
      </p:sp>
      <p:pic>
        <p:nvPicPr>
          <p:cNvPr id="21" name="Picture 3" descr="C:\Users\Филина\Desktop\EURALO work\webinars\unname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2280" y="150858"/>
            <a:ext cx="2015909" cy="1981061"/>
          </a:xfrm>
          <a:prstGeom prst="rect">
            <a:avLst/>
          </a:prstGeom>
          <a:noFill/>
          <a:extLst>
            <a:ext uri="{909E8E84-426E-40DD-AFC4-6F175D3DCCD1}">
              <a14:hiddenFill xmlns:a14="http://schemas.microsoft.com/office/drawing/2010/main">
                <a:solidFill>
                  <a:srgbClr val="FFFFFF"/>
                </a:solidFill>
              </a14:hiddenFill>
            </a:ext>
          </a:extLst>
        </p:spPr>
      </p:pic>
      <p:sp>
        <p:nvSpPr>
          <p:cNvPr id="4" name="Заголовок 3"/>
          <p:cNvSpPr>
            <a:spLocks noGrp="1"/>
          </p:cNvSpPr>
          <p:nvPr>
            <p:ph type="ctrTitle"/>
          </p:nvPr>
        </p:nvSpPr>
        <p:spPr>
          <a:xfrm>
            <a:off x="179512" y="288032"/>
            <a:ext cx="7508988" cy="404664"/>
          </a:xfrm>
          <a:noFill/>
        </p:spPr>
        <p:txBody>
          <a:bodyPr anchor="t">
            <a:noAutofit/>
          </a:bodyPr>
          <a:lstStyle/>
          <a:p>
            <a:pPr algn="l"/>
            <a:r>
              <a:rPr lang="en-US" sz="3000" b="1" dirty="0" smtClean="0">
                <a:solidFill>
                  <a:schemeClr val="accent1">
                    <a:lumMod val="75000"/>
                  </a:schemeClr>
                </a:solidFill>
                <a:latin typeface="Arial" panose="020B0604020202020204" pitchFamily="34" charset="0"/>
                <a:cs typeface="Arial" panose="020B0604020202020204" pitchFamily="34" charset="0"/>
              </a:rPr>
              <a:t> </a:t>
            </a:r>
            <a:r>
              <a:rPr lang="en-US" sz="3000" b="1" dirty="0" smtClean="0">
                <a:solidFill>
                  <a:schemeClr val="accent1">
                    <a:lumMod val="75000"/>
                  </a:schemeClr>
                </a:solidFill>
                <a:latin typeface="Arial" panose="020B0604020202020204" pitchFamily="34" charset="0"/>
                <a:cs typeface="Arial" panose="020B0604020202020204" pitchFamily="34" charset="0"/>
              </a:rPr>
              <a:t>At-Large </a:t>
            </a:r>
            <a:r>
              <a:rPr lang="en-US" sz="3000" b="1" dirty="0" smtClean="0">
                <a:solidFill>
                  <a:schemeClr val="accent1">
                    <a:lumMod val="75000"/>
                  </a:schemeClr>
                </a:solidFill>
                <a:latin typeface="Arial" panose="020B0604020202020204" pitchFamily="34" charset="0"/>
                <a:cs typeface="Arial" panose="020B0604020202020204" pitchFamily="34" charset="0"/>
              </a:rPr>
              <a:t>Capacity Building Webinar</a:t>
            </a:r>
            <a:endParaRPr lang="ru-RU" sz="3000" b="1" dirty="0">
              <a:solidFill>
                <a:schemeClr val="tx2">
                  <a:lumMod val="75000"/>
                </a:schemeClr>
              </a:solidFill>
            </a:endParaRPr>
          </a:p>
        </p:txBody>
      </p:sp>
      <p:sp>
        <p:nvSpPr>
          <p:cNvPr id="13" name="Прямоугольник 12"/>
          <p:cNvSpPr/>
          <p:nvPr/>
        </p:nvSpPr>
        <p:spPr>
          <a:xfrm>
            <a:off x="6037875" y="2420888"/>
            <a:ext cx="2840008" cy="646331"/>
          </a:xfrm>
          <a:prstGeom prst="rect">
            <a:avLst/>
          </a:prstGeom>
        </p:spPr>
        <p:txBody>
          <a:bodyPr wrap="none">
            <a:spAutoFit/>
          </a:bodyPr>
          <a:lstStyle/>
          <a:p>
            <a:pPr algn="r"/>
            <a:r>
              <a:rPr lang="en-US" b="1" dirty="0">
                <a:solidFill>
                  <a:srgbClr val="C00000"/>
                </a:solidFill>
              </a:rPr>
              <a:t> Guest </a:t>
            </a:r>
            <a:r>
              <a:rPr lang="en-US" b="1" dirty="0" smtClean="0">
                <a:solidFill>
                  <a:srgbClr val="C00000"/>
                </a:solidFill>
              </a:rPr>
              <a:t>Speaker</a:t>
            </a:r>
            <a:r>
              <a:rPr lang="en-US" b="1" dirty="0">
                <a:solidFill>
                  <a:srgbClr val="5A6372"/>
                </a:solidFill>
              </a:rPr>
              <a:t> Holly </a:t>
            </a:r>
            <a:r>
              <a:rPr lang="en-US" b="1" dirty="0" err="1" smtClean="0">
                <a:solidFill>
                  <a:srgbClr val="5A6372"/>
                </a:solidFill>
              </a:rPr>
              <a:t>Raiche</a:t>
            </a:r>
            <a:endParaRPr lang="en-US" b="1" dirty="0" smtClean="0">
              <a:solidFill>
                <a:srgbClr val="5A6372"/>
              </a:solidFill>
            </a:endParaRPr>
          </a:p>
          <a:p>
            <a:pPr algn="r"/>
            <a:r>
              <a:rPr lang="en-US" b="1" dirty="0" smtClean="0">
                <a:solidFill>
                  <a:srgbClr val="C00000"/>
                </a:solidFill>
              </a:rPr>
              <a:t>Moderator </a:t>
            </a:r>
            <a:r>
              <a:rPr lang="en-US" b="1" dirty="0">
                <a:solidFill>
                  <a:srgbClr val="5A6372"/>
                </a:solidFill>
              </a:rPr>
              <a:t> Joanna </a:t>
            </a:r>
            <a:r>
              <a:rPr lang="en-US" b="1" dirty="0" smtClean="0">
                <a:solidFill>
                  <a:srgbClr val="5A6372"/>
                </a:solidFill>
              </a:rPr>
              <a:t>Kulesza</a:t>
            </a:r>
            <a:endParaRPr lang="ru-RU" b="1" dirty="0">
              <a:solidFill>
                <a:srgbClr val="5A6372"/>
              </a:solidFill>
            </a:endParaRPr>
          </a:p>
        </p:txBody>
      </p:sp>
    </p:spTree>
    <p:extLst>
      <p:ext uri="{BB962C8B-B14F-4D97-AF65-F5344CB8AC3E}">
        <p14:creationId xmlns:p14="http://schemas.microsoft.com/office/powerpoint/2010/main" val="478485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C:\Users\Филина\Desktop\EURALO work\webinars\unnamed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975" y="1569845"/>
            <a:ext cx="3903985" cy="4969604"/>
          </a:xfrm>
          <a:prstGeom prst="rect">
            <a:avLst/>
          </a:prstGeom>
          <a:noFill/>
          <a:extLst>
            <a:ext uri="{909E8E84-426E-40DD-AFC4-6F175D3DCCD1}">
              <a14:hiddenFill xmlns:a14="http://schemas.microsoft.com/office/drawing/2010/main">
                <a:solidFill>
                  <a:srgbClr val="FFFFFF"/>
                </a:solidFill>
              </a14:hiddenFill>
            </a:ext>
          </a:extLst>
        </p:spPr>
      </p:pic>
      <p:sp>
        <p:nvSpPr>
          <p:cNvPr id="10" name="Прямоугольник 9"/>
          <p:cNvSpPr/>
          <p:nvPr/>
        </p:nvSpPr>
        <p:spPr>
          <a:xfrm>
            <a:off x="728112" y="1171547"/>
            <a:ext cx="6005386" cy="792088"/>
          </a:xfrm>
          <a:prstGeom prst="rect">
            <a:avLst/>
          </a:prstGeom>
          <a:gradFill>
            <a:gsLst>
              <a:gs pos="0">
                <a:srgbClr val="680000"/>
              </a:gs>
              <a:gs pos="36000">
                <a:srgbClr val="FF0000"/>
              </a:gs>
              <a:gs pos="7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827584" y="1357954"/>
            <a:ext cx="7488832" cy="461665"/>
          </a:xfrm>
          <a:prstGeom prst="rect">
            <a:avLst/>
          </a:prstGeom>
        </p:spPr>
        <p:txBody>
          <a:bodyPr wrap="square">
            <a:spAutoFit/>
          </a:bodyPr>
          <a:lstStyle/>
          <a:p>
            <a:r>
              <a:rPr lang="en-US" sz="2400" b="1" dirty="0" smtClean="0">
                <a:solidFill>
                  <a:schemeClr val="bg1"/>
                </a:solidFill>
                <a:latin typeface="Arial" panose="020B0604020202020204" pitchFamily="34" charset="0"/>
                <a:cs typeface="Arial" panose="020B0604020202020204" pitchFamily="34" charset="0"/>
              </a:rPr>
              <a:t>Holly </a:t>
            </a:r>
            <a:r>
              <a:rPr lang="en-US" sz="2400" b="1" dirty="0" err="1" smtClean="0">
                <a:solidFill>
                  <a:schemeClr val="bg1"/>
                </a:solidFill>
                <a:latin typeface="Arial" panose="020B0604020202020204" pitchFamily="34" charset="0"/>
                <a:cs typeface="Arial" panose="020B0604020202020204" pitchFamily="34" charset="0"/>
              </a:rPr>
              <a:t>Raiche</a:t>
            </a:r>
            <a:endParaRPr lang="ru-RU" sz="2300" b="1" dirty="0">
              <a:solidFill>
                <a:schemeClr val="bg1"/>
              </a:solidFill>
            </a:endParaRPr>
          </a:p>
        </p:txBody>
      </p:sp>
      <p:sp>
        <p:nvSpPr>
          <p:cNvPr id="13" name="Прямоугольник 12"/>
          <p:cNvSpPr/>
          <p:nvPr/>
        </p:nvSpPr>
        <p:spPr>
          <a:xfrm>
            <a:off x="4427984" y="1965951"/>
            <a:ext cx="4464496" cy="4601260"/>
          </a:xfrm>
          <a:prstGeom prst="rect">
            <a:avLst/>
          </a:prstGeom>
          <a:noFill/>
        </p:spPr>
        <p:txBody>
          <a:bodyPr wrap="square">
            <a:spAutoFit/>
          </a:bodyPr>
          <a:lstStyle/>
          <a:p>
            <a:pPr algn="r"/>
            <a:r>
              <a:rPr lang="en-US" sz="1700" b="1" u="sng" dirty="0">
                <a:solidFill>
                  <a:schemeClr val="accent5">
                    <a:lumMod val="50000"/>
                  </a:schemeClr>
                </a:solidFill>
              </a:rPr>
              <a:t/>
            </a:r>
            <a:br>
              <a:rPr lang="en-US" sz="1700" b="1" u="sng" dirty="0">
                <a:solidFill>
                  <a:schemeClr val="accent5">
                    <a:lumMod val="50000"/>
                  </a:schemeClr>
                </a:solidFill>
              </a:rPr>
            </a:br>
            <a:r>
              <a:rPr lang="en-US" sz="1600" b="1" dirty="0" smtClean="0">
                <a:solidFill>
                  <a:srgbClr val="C00000"/>
                </a:solidFill>
              </a:rPr>
              <a:t>Holly </a:t>
            </a:r>
            <a:r>
              <a:rPr lang="en-US" sz="1600" b="1" dirty="0" err="1" smtClean="0">
                <a:solidFill>
                  <a:srgbClr val="C00000"/>
                </a:solidFill>
              </a:rPr>
              <a:t>Raiche</a:t>
            </a:r>
            <a:r>
              <a:rPr lang="en-US" sz="1600" b="1" dirty="0" smtClean="0">
                <a:solidFill>
                  <a:srgbClr val="C00000"/>
                </a:solidFill>
              </a:rPr>
              <a:t> </a:t>
            </a:r>
            <a:r>
              <a:rPr lang="en-US" sz="1600" b="1" dirty="0">
                <a:solidFill>
                  <a:srgbClr val="5A6372"/>
                </a:solidFill>
              </a:rPr>
              <a:t>is on the ALAC Leadership Team, representing ALAC’s Asia-Pacific Regional Organization. </a:t>
            </a:r>
            <a:r>
              <a:rPr lang="ru-RU" sz="1600" b="1" dirty="0">
                <a:solidFill>
                  <a:srgbClr val="5A6372"/>
                </a:solidFill>
              </a:rPr>
              <a:t/>
            </a:r>
            <a:br>
              <a:rPr lang="ru-RU" sz="1600" b="1" dirty="0">
                <a:solidFill>
                  <a:srgbClr val="5A6372"/>
                </a:solidFill>
              </a:rPr>
            </a:br>
            <a:r>
              <a:rPr lang="en-US" sz="1600" b="1" dirty="0">
                <a:solidFill>
                  <a:srgbClr val="5A6372"/>
                </a:solidFill>
              </a:rPr>
              <a:t>She is a Director and Chair of the Policy Committee of Internet Australia (the Australian Chapter of ISOC).  </a:t>
            </a:r>
            <a:r>
              <a:rPr lang="en-US" sz="1600" b="1" dirty="0" smtClean="0">
                <a:solidFill>
                  <a:srgbClr val="5A6372"/>
                </a:solidFill>
              </a:rPr>
              <a:t/>
            </a:r>
            <a:br>
              <a:rPr lang="en-US" sz="1600" b="1" dirty="0" smtClean="0">
                <a:solidFill>
                  <a:srgbClr val="5A6372"/>
                </a:solidFill>
              </a:rPr>
            </a:br>
            <a:r>
              <a:rPr lang="en-US" sz="1600" b="1" dirty="0" smtClean="0">
                <a:solidFill>
                  <a:srgbClr val="5A6372"/>
                </a:solidFill>
              </a:rPr>
              <a:t>Holly is </a:t>
            </a:r>
            <a:r>
              <a:rPr lang="en-US" sz="1600" b="1" dirty="0">
                <a:solidFill>
                  <a:srgbClr val="5A6372"/>
                </a:solidFill>
              </a:rPr>
              <a:t>also a Director on the Boards of the Australian Communications Consumer Action Network (ACCAN) and the Australian Privacy Foundation. </a:t>
            </a:r>
          </a:p>
          <a:p>
            <a:pPr algn="r"/>
            <a:r>
              <a:rPr lang="en-US" sz="1600" b="1" dirty="0">
                <a:solidFill>
                  <a:srgbClr val="5A6372"/>
                </a:solidFill>
              </a:rPr>
              <a:t>Holly is an </a:t>
            </a:r>
            <a:r>
              <a:rPr lang="en-US" sz="1600" b="1" dirty="0">
                <a:solidFill>
                  <a:srgbClr val="5A6372"/>
                </a:solidFill>
              </a:rPr>
              <a:t>Adjunct Lecturer at the Law Faculty of University of New South Wales in </a:t>
            </a:r>
            <a:r>
              <a:rPr lang="en-US" sz="1600" b="1" dirty="0">
                <a:solidFill>
                  <a:srgbClr val="5A6372"/>
                </a:solidFill>
              </a:rPr>
              <a:t>Australia and </a:t>
            </a:r>
            <a:r>
              <a:rPr lang="en-US" sz="1600" b="1" dirty="0">
                <a:solidFill>
                  <a:srgbClr val="5A6372"/>
                </a:solidFill>
              </a:rPr>
              <a:t>lectures at the Department of Media and Communications at Sydney University in Internet Cultures </a:t>
            </a:r>
            <a:r>
              <a:rPr lang="en-US" sz="1600" b="1" dirty="0">
                <a:solidFill>
                  <a:srgbClr val="5A6372"/>
                </a:solidFill>
              </a:rPr>
              <a:t>and Governance.</a:t>
            </a:r>
          </a:p>
          <a:p>
            <a:pPr algn="r"/>
            <a:r>
              <a:rPr lang="en-US" sz="1600" b="1" dirty="0">
                <a:solidFill>
                  <a:srgbClr val="5A6372"/>
                </a:solidFill>
              </a:rPr>
              <a:t>Holly has an MA and an LLB, is a non-practicing Solicitor in New South Wales.</a:t>
            </a:r>
          </a:p>
        </p:txBody>
      </p:sp>
      <p:sp>
        <p:nvSpPr>
          <p:cNvPr id="9" name="AutoShape 2" descr="https://berg.ru/uploads/media/gallery/0001/17/7146a7e1089c7456f82e999b15364cc58c497c67.jpe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Прямоугольник 10"/>
          <p:cNvSpPr/>
          <p:nvPr/>
        </p:nvSpPr>
        <p:spPr>
          <a:xfrm>
            <a:off x="370384" y="54623"/>
            <a:ext cx="6649888" cy="646331"/>
          </a:xfrm>
          <a:prstGeom prst="rect">
            <a:avLst/>
          </a:prstGeom>
        </p:spPr>
        <p:txBody>
          <a:bodyPr wrap="square">
            <a:spAutoFit/>
          </a:bodyPr>
          <a:lstStyle/>
          <a:p>
            <a:r>
              <a:rPr lang="en-US" b="1" dirty="0">
                <a:solidFill>
                  <a:schemeClr val="tx2">
                    <a:lumMod val="75000"/>
                  </a:schemeClr>
                </a:solidFill>
              </a:rPr>
              <a:t> At-Large Capacity Building Webinar</a:t>
            </a:r>
          </a:p>
          <a:p>
            <a:r>
              <a:rPr lang="en-US" b="1" dirty="0">
                <a:solidFill>
                  <a:schemeClr val="bg1"/>
                </a:solidFill>
              </a:rPr>
              <a:t> </a:t>
            </a:r>
            <a:r>
              <a:rPr lang="en-US" b="1" dirty="0">
                <a:solidFill>
                  <a:schemeClr val="bg1"/>
                </a:solidFill>
              </a:rPr>
              <a:t>DoH/DoT: Benefits, </a:t>
            </a:r>
            <a:r>
              <a:rPr lang="en-US" b="1" dirty="0" smtClean="0">
                <a:solidFill>
                  <a:schemeClr val="bg1"/>
                </a:solidFill>
              </a:rPr>
              <a:t>Drawbacks and </a:t>
            </a:r>
            <a:r>
              <a:rPr lang="en-US" b="1" dirty="0">
                <a:solidFill>
                  <a:schemeClr val="bg1"/>
                </a:solidFill>
              </a:rPr>
              <a:t>a Way Forward?</a:t>
            </a:r>
            <a:endParaRPr lang="ru-RU" b="1" dirty="0">
              <a:solidFill>
                <a:schemeClr val="bg1"/>
              </a:solidFill>
            </a:endParaRPr>
          </a:p>
        </p:txBody>
      </p:sp>
      <p:grpSp>
        <p:nvGrpSpPr>
          <p:cNvPr id="14" name="Группа 13"/>
          <p:cNvGrpSpPr/>
          <p:nvPr/>
        </p:nvGrpSpPr>
        <p:grpSpPr>
          <a:xfrm>
            <a:off x="0" y="1"/>
            <a:ext cx="8244408" cy="755576"/>
            <a:chOff x="0" y="1"/>
            <a:chExt cx="8244408" cy="755576"/>
          </a:xfrm>
        </p:grpSpPr>
        <p:sp>
          <p:nvSpPr>
            <p:cNvPr id="16" name="Прямоугольник 15"/>
            <p:cNvSpPr/>
            <p:nvPr/>
          </p:nvSpPr>
          <p:spPr>
            <a:xfrm>
              <a:off x="0" y="1"/>
              <a:ext cx="8244408" cy="755576"/>
            </a:xfrm>
            <a:prstGeom prst="rect">
              <a:avLst/>
            </a:prstGeom>
            <a:gradFill>
              <a:gsLst>
                <a:gs pos="14000">
                  <a:schemeClr val="bg1"/>
                </a:gs>
                <a:gs pos="100000">
                  <a:schemeClr val="accent1">
                    <a:tint val="44500"/>
                    <a:satMod val="160000"/>
                    <a:lumMod val="45000"/>
                    <a:lumOff val="55000"/>
                  </a:schemeClr>
                </a:gs>
                <a:gs pos="79000">
                  <a:srgbClr val="FF0000"/>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p:cNvSpPr/>
            <p:nvPr/>
          </p:nvSpPr>
          <p:spPr>
            <a:xfrm>
              <a:off x="370384" y="54623"/>
              <a:ext cx="6649888" cy="646331"/>
            </a:xfrm>
            <a:prstGeom prst="rect">
              <a:avLst/>
            </a:prstGeom>
          </p:spPr>
          <p:txBody>
            <a:bodyPr wrap="square">
              <a:spAutoFit/>
            </a:bodyPr>
            <a:lstStyle/>
            <a:p>
              <a:r>
                <a:rPr lang="en-US" b="1" dirty="0">
                  <a:solidFill>
                    <a:schemeClr val="tx2">
                      <a:lumMod val="75000"/>
                    </a:schemeClr>
                  </a:solidFill>
                </a:rPr>
                <a:t> At-Large Capacity Building Webinar</a:t>
              </a:r>
            </a:p>
            <a:p>
              <a:r>
                <a:rPr lang="en-US" b="1" dirty="0">
                  <a:solidFill>
                    <a:schemeClr val="bg1"/>
                  </a:solidFill>
                </a:rPr>
                <a:t> </a:t>
              </a:r>
              <a:r>
                <a:rPr lang="en-US" b="1" dirty="0">
                  <a:solidFill>
                    <a:schemeClr val="bg1"/>
                  </a:solidFill>
                </a:rPr>
                <a:t>DoH/DoT: Benefits, </a:t>
              </a:r>
              <a:r>
                <a:rPr lang="en-US" b="1" dirty="0" smtClean="0">
                  <a:solidFill>
                    <a:schemeClr val="bg1"/>
                  </a:solidFill>
                </a:rPr>
                <a:t>Drawbacks and </a:t>
              </a:r>
              <a:r>
                <a:rPr lang="en-US" b="1" dirty="0">
                  <a:solidFill>
                    <a:schemeClr val="bg1"/>
                  </a:solidFill>
                </a:rPr>
                <a:t>a Way Forward?</a:t>
              </a:r>
              <a:endParaRPr lang="ru-RU" b="1" dirty="0">
                <a:solidFill>
                  <a:schemeClr val="bg1"/>
                </a:solidFill>
              </a:endParaRPr>
            </a:p>
          </p:txBody>
        </p:sp>
      </p:grpSp>
      <p:pic>
        <p:nvPicPr>
          <p:cNvPr id="18" name="Picture 3" descr="C:\Users\Филина\Desktop\EURALO work\webinars\unname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8" y="1"/>
            <a:ext cx="1259632" cy="1259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1162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95936" y="1268760"/>
            <a:ext cx="5112568" cy="3600400"/>
          </a:xfrm>
        </p:spPr>
        <p:txBody>
          <a:bodyPr anchor="t">
            <a:normAutofit/>
          </a:bodyPr>
          <a:lstStyle/>
          <a:p>
            <a:pPr algn="l"/>
            <a:r>
              <a:rPr lang="en-US" sz="1800" b="1" dirty="0">
                <a:solidFill>
                  <a:srgbClr val="C00000"/>
                </a:solidFill>
                <a:latin typeface="+mn-lt"/>
                <a:ea typeface="+mn-ea"/>
                <a:cs typeface="+mn-cs"/>
              </a:rPr>
              <a:t>Presenter:</a:t>
            </a:r>
            <a:r>
              <a:rPr lang="en-US" sz="1800" b="1" dirty="0">
                <a:solidFill>
                  <a:srgbClr val="5A6372"/>
                </a:solidFill>
                <a:latin typeface="+mn-lt"/>
                <a:ea typeface="+mn-ea"/>
                <a:cs typeface="+mn-cs"/>
              </a:rPr>
              <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Start the recording when you </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begin </a:t>
            </a:r>
            <a:r>
              <a:rPr lang="en-US" sz="1800" b="1" dirty="0">
                <a:solidFill>
                  <a:srgbClr val="5A6372"/>
                </a:solidFill>
                <a:latin typeface="+mn-lt"/>
                <a:ea typeface="+mn-ea"/>
                <a:cs typeface="+mn-cs"/>
              </a:rPr>
              <a:t>your presentation</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Speak </a:t>
            </a:r>
            <a:r>
              <a:rPr lang="en-US" sz="1800" b="1" dirty="0">
                <a:solidFill>
                  <a:srgbClr val="5A6372"/>
                </a:solidFill>
                <a:latin typeface="+mn-lt"/>
                <a:ea typeface="+mn-ea"/>
                <a:cs typeface="+mn-cs"/>
              </a:rPr>
              <a:t>clearly for the best quality of </a:t>
            </a:r>
            <a:r>
              <a:rPr lang="en-US" sz="1800" b="1" dirty="0">
                <a:solidFill>
                  <a:srgbClr val="5A6372"/>
                </a:solidFill>
                <a:latin typeface="+mn-lt"/>
                <a:ea typeface="+mn-ea"/>
                <a:cs typeface="+mn-cs"/>
              </a:rPr>
              <a:t>translation</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
            </a:r>
            <a:br>
              <a:rPr lang="en-US" sz="1800" b="1" dirty="0">
                <a:solidFill>
                  <a:srgbClr val="5A6372"/>
                </a:solidFill>
                <a:latin typeface="+mn-lt"/>
                <a:ea typeface="+mn-ea"/>
                <a:cs typeface="+mn-cs"/>
              </a:rPr>
            </a:br>
            <a:r>
              <a:rPr lang="en-US" sz="1800" b="1" dirty="0">
                <a:solidFill>
                  <a:srgbClr val="C00000"/>
                </a:solidFill>
                <a:latin typeface="+mn-lt"/>
                <a:ea typeface="+mn-ea"/>
                <a:cs typeface="+mn-cs"/>
              </a:rPr>
              <a:t>Participants:</a:t>
            </a:r>
            <a:r>
              <a:rPr lang="en-US" sz="1800" b="1" dirty="0">
                <a:solidFill>
                  <a:srgbClr val="5A6372"/>
                </a:solidFill>
                <a:latin typeface="+mn-lt"/>
                <a:ea typeface="+mn-ea"/>
                <a:cs typeface="+mn-cs"/>
              </a:rPr>
              <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Your audio and video are turned off</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Do not turn them ON or play with them, </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it will interrupt the presenter</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Click on chat to connect with other participants</a:t>
            </a:r>
            <a:br>
              <a:rPr lang="en-US" sz="1800" b="1" dirty="0">
                <a:solidFill>
                  <a:srgbClr val="5A6372"/>
                </a:solidFill>
                <a:latin typeface="+mn-lt"/>
                <a:ea typeface="+mn-ea"/>
                <a:cs typeface="+mn-cs"/>
              </a:rPr>
            </a:br>
            <a:r>
              <a:rPr lang="en-US" sz="1800" b="1" dirty="0">
                <a:solidFill>
                  <a:srgbClr val="5A6372"/>
                </a:solidFill>
                <a:latin typeface="+mn-lt"/>
                <a:ea typeface="+mn-ea"/>
                <a:cs typeface="+mn-cs"/>
              </a:rPr>
              <a:t>Tweet using hashtag #</a:t>
            </a:r>
            <a:r>
              <a:rPr lang="en-US" sz="1800" b="1" dirty="0" err="1">
                <a:solidFill>
                  <a:srgbClr val="5A6372"/>
                </a:solidFill>
                <a:latin typeface="+mn-lt"/>
                <a:ea typeface="+mn-ea"/>
                <a:cs typeface="+mn-cs"/>
              </a:rPr>
              <a:t>ICANNAtLarge</a:t>
            </a:r>
            <a:endParaRPr lang="ru-RU" sz="1800" b="1" dirty="0">
              <a:solidFill>
                <a:srgbClr val="5A6372"/>
              </a:solidFill>
              <a:latin typeface="+mn-lt"/>
              <a:ea typeface="+mn-ea"/>
              <a:cs typeface="+mn-cs"/>
            </a:endParaRPr>
          </a:p>
        </p:txBody>
      </p:sp>
      <p:sp>
        <p:nvSpPr>
          <p:cNvPr id="3" name="AutoShape 2" descr="https://berg.ru/uploads/media/gallery/0001/17/7146a7e1089c7456f82e999b15364cc58c497c67.jpe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78" name="Picture 6" descr="C:\Users\Филина\Desktop\EURALO work\webinars\компьтер-книжка-с-молнией-мультимедиа-10266756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6" y="1340768"/>
            <a:ext cx="3995284" cy="3168352"/>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370384" y="54623"/>
            <a:ext cx="6649888" cy="646331"/>
          </a:xfrm>
          <a:prstGeom prst="rect">
            <a:avLst/>
          </a:prstGeom>
        </p:spPr>
        <p:txBody>
          <a:bodyPr wrap="square">
            <a:spAutoFit/>
          </a:bodyPr>
          <a:lstStyle/>
          <a:p>
            <a:r>
              <a:rPr lang="en-US" b="1" dirty="0">
                <a:solidFill>
                  <a:schemeClr val="tx2">
                    <a:lumMod val="75000"/>
                  </a:schemeClr>
                </a:solidFill>
              </a:rPr>
              <a:t> At-Large Capacity Building Webinar</a:t>
            </a:r>
          </a:p>
          <a:p>
            <a:r>
              <a:rPr lang="en-US" b="1" dirty="0">
                <a:solidFill>
                  <a:schemeClr val="bg1"/>
                </a:solidFill>
              </a:rPr>
              <a:t> </a:t>
            </a:r>
            <a:r>
              <a:rPr lang="en-US" b="1" dirty="0">
                <a:solidFill>
                  <a:schemeClr val="bg1"/>
                </a:solidFill>
              </a:rPr>
              <a:t>DoH/DoT: Benefits, </a:t>
            </a:r>
            <a:r>
              <a:rPr lang="en-US" b="1" dirty="0" smtClean="0">
                <a:solidFill>
                  <a:schemeClr val="bg1"/>
                </a:solidFill>
              </a:rPr>
              <a:t>Drawbacks and </a:t>
            </a:r>
            <a:r>
              <a:rPr lang="en-US" b="1" dirty="0">
                <a:solidFill>
                  <a:schemeClr val="bg1"/>
                </a:solidFill>
              </a:rPr>
              <a:t>a Way Forward?</a:t>
            </a:r>
            <a:endParaRPr lang="ru-RU" b="1" dirty="0">
              <a:solidFill>
                <a:schemeClr val="bg1"/>
              </a:solidFill>
            </a:endParaRPr>
          </a:p>
        </p:txBody>
      </p:sp>
      <p:grpSp>
        <p:nvGrpSpPr>
          <p:cNvPr id="15" name="Группа 14"/>
          <p:cNvGrpSpPr/>
          <p:nvPr/>
        </p:nvGrpSpPr>
        <p:grpSpPr>
          <a:xfrm>
            <a:off x="0" y="1"/>
            <a:ext cx="8244408" cy="755576"/>
            <a:chOff x="0" y="1"/>
            <a:chExt cx="8244408" cy="755576"/>
          </a:xfrm>
        </p:grpSpPr>
        <p:sp>
          <p:nvSpPr>
            <p:cNvPr id="16" name="Прямоугольник 15"/>
            <p:cNvSpPr/>
            <p:nvPr/>
          </p:nvSpPr>
          <p:spPr>
            <a:xfrm>
              <a:off x="0" y="1"/>
              <a:ext cx="8244408" cy="755576"/>
            </a:xfrm>
            <a:prstGeom prst="rect">
              <a:avLst/>
            </a:prstGeom>
            <a:gradFill>
              <a:gsLst>
                <a:gs pos="14000">
                  <a:schemeClr val="bg1"/>
                </a:gs>
                <a:gs pos="100000">
                  <a:schemeClr val="accent1">
                    <a:tint val="44500"/>
                    <a:satMod val="160000"/>
                    <a:lumMod val="45000"/>
                    <a:lumOff val="55000"/>
                  </a:schemeClr>
                </a:gs>
                <a:gs pos="79000">
                  <a:srgbClr val="FF0000"/>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p:cNvSpPr/>
            <p:nvPr/>
          </p:nvSpPr>
          <p:spPr>
            <a:xfrm>
              <a:off x="370384" y="54623"/>
              <a:ext cx="6649888" cy="646331"/>
            </a:xfrm>
            <a:prstGeom prst="rect">
              <a:avLst/>
            </a:prstGeom>
          </p:spPr>
          <p:txBody>
            <a:bodyPr wrap="square">
              <a:spAutoFit/>
            </a:bodyPr>
            <a:lstStyle/>
            <a:p>
              <a:r>
                <a:rPr lang="en-US" b="1" dirty="0">
                  <a:solidFill>
                    <a:schemeClr val="tx2">
                      <a:lumMod val="75000"/>
                    </a:schemeClr>
                  </a:solidFill>
                </a:rPr>
                <a:t> At-Large Capacity Building Webinar</a:t>
              </a:r>
            </a:p>
            <a:p>
              <a:r>
                <a:rPr lang="en-US" b="1" dirty="0">
                  <a:solidFill>
                    <a:schemeClr val="bg1"/>
                  </a:solidFill>
                </a:rPr>
                <a:t> </a:t>
              </a:r>
              <a:r>
                <a:rPr lang="en-US" b="1" dirty="0">
                  <a:solidFill>
                    <a:schemeClr val="bg1"/>
                  </a:solidFill>
                </a:rPr>
                <a:t>DoH/DoT: Benefits, </a:t>
              </a:r>
              <a:r>
                <a:rPr lang="en-US" b="1" dirty="0" smtClean="0">
                  <a:solidFill>
                    <a:schemeClr val="bg1"/>
                  </a:solidFill>
                </a:rPr>
                <a:t>Drawbacks and </a:t>
              </a:r>
              <a:r>
                <a:rPr lang="en-US" b="1" dirty="0">
                  <a:solidFill>
                    <a:schemeClr val="bg1"/>
                  </a:solidFill>
                </a:rPr>
                <a:t>a Way Forward?</a:t>
              </a:r>
              <a:endParaRPr lang="ru-RU" b="1" dirty="0">
                <a:solidFill>
                  <a:schemeClr val="bg1"/>
                </a:solidFill>
              </a:endParaRPr>
            </a:p>
          </p:txBody>
        </p:sp>
      </p:grpSp>
      <p:pic>
        <p:nvPicPr>
          <p:cNvPr id="9" name="Picture 3" descr="C:\Users\Филина\Desktop\EURALO work\webinars\unname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8" y="1"/>
            <a:ext cx="1259632" cy="1259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5806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15285</TotalTime>
  <Words>96</Words>
  <Application>Microsoft Office PowerPoint</Application>
  <PresentationFormat>Экран (4:3)</PresentationFormat>
  <Paragraphs>21</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 At-Large Capacity Building Webinar</vt:lpstr>
      <vt:lpstr>Презентация PowerPoint</vt:lpstr>
      <vt:lpstr>Presenter: Start the recording when you  begin your presentation Speak clearly for the best quality of translation   Participants: Your audio and video are turned off Do not turn them ON or play with them,  it will interrupt the presenter Click on chat to connect with other participants Tweet using hashtag #ICANNAtLarge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Филина</dc:creator>
  <cp:lastModifiedBy>Филина</cp:lastModifiedBy>
  <cp:revision>112</cp:revision>
  <dcterms:created xsi:type="dcterms:W3CDTF">2020-04-29T11:56:06Z</dcterms:created>
  <dcterms:modified xsi:type="dcterms:W3CDTF">2020-08-29T23:05:31Z</dcterms:modified>
</cp:coreProperties>
</file>