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1" autoAdjust="0"/>
    <p:restoredTop sz="94660"/>
  </p:normalViewPr>
  <p:slideViewPr>
    <p:cSldViewPr>
      <p:cViewPr>
        <p:scale>
          <a:sx n="66" d="100"/>
          <a:sy n="66" d="100"/>
        </p:scale>
        <p:origin x="-1722"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795D2BD-53E5-4390-91BA-8A7C3C7CBD2D}" type="datetimeFigureOut">
              <a:rPr lang="ru-RU" smtClean="0"/>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17636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5D2BD-53E5-4390-91BA-8A7C3C7CBD2D}" type="datetimeFigureOut">
              <a:rPr lang="ru-RU" smtClean="0"/>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66287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5D2BD-53E5-4390-91BA-8A7C3C7CBD2D}" type="datetimeFigureOut">
              <a:rPr lang="ru-RU" smtClean="0"/>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27055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95D2BD-53E5-4390-91BA-8A7C3C7CBD2D}" type="datetimeFigureOut">
              <a:rPr lang="ru-RU" smtClean="0"/>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7901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95D2BD-53E5-4390-91BA-8A7C3C7CBD2D}" type="datetimeFigureOut">
              <a:rPr lang="ru-RU" smtClean="0"/>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286934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795D2BD-53E5-4390-91BA-8A7C3C7CBD2D}" type="datetimeFigureOut">
              <a:rPr lang="ru-RU" smtClean="0"/>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354447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795D2BD-53E5-4390-91BA-8A7C3C7CBD2D}" type="datetimeFigureOut">
              <a:rPr lang="ru-RU" smtClean="0"/>
              <a:t>30.04.2020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160289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95D2BD-53E5-4390-91BA-8A7C3C7CBD2D}" type="datetimeFigureOut">
              <a:rPr lang="ru-RU" smtClean="0"/>
              <a:t>30.04.2020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64775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95D2BD-53E5-4390-91BA-8A7C3C7CBD2D}" type="datetimeFigureOut">
              <a:rPr lang="ru-RU" smtClean="0"/>
              <a:t>30.04.2020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399963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95D2BD-53E5-4390-91BA-8A7C3C7CBD2D}" type="datetimeFigureOut">
              <a:rPr lang="ru-RU" smtClean="0"/>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158530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95D2BD-53E5-4390-91BA-8A7C3C7CBD2D}" type="datetimeFigureOut">
              <a:rPr lang="ru-RU" smtClean="0"/>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F9C54B-E342-45BC-BF76-A6520E05C009}" type="slidenum">
              <a:rPr lang="ru-RU" smtClean="0"/>
              <a:t>‹#›</a:t>
            </a:fld>
            <a:endParaRPr lang="ru-RU"/>
          </a:p>
        </p:txBody>
      </p:sp>
    </p:spTree>
    <p:extLst>
      <p:ext uri="{BB962C8B-B14F-4D97-AF65-F5344CB8AC3E}">
        <p14:creationId xmlns:p14="http://schemas.microsoft.com/office/powerpoint/2010/main" val="346858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5D2BD-53E5-4390-91BA-8A7C3C7CBD2D}" type="datetimeFigureOut">
              <a:rPr lang="ru-RU" smtClean="0"/>
              <a:t>30.04.2020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9C54B-E342-45BC-BF76-A6520E05C009}" type="slidenum">
              <a:rPr lang="ru-RU" smtClean="0"/>
              <a:t>‹#›</a:t>
            </a:fld>
            <a:endParaRPr lang="ru-RU"/>
          </a:p>
        </p:txBody>
      </p:sp>
    </p:spTree>
    <p:extLst>
      <p:ext uri="{BB962C8B-B14F-4D97-AF65-F5344CB8AC3E}">
        <p14:creationId xmlns:p14="http://schemas.microsoft.com/office/powerpoint/2010/main" val="147896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Филина\Desktop\EURALO work\webinars\компьтер-книжка-с-молнией-мультимедиа-102667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352"/>
            <a:ext cx="8392665" cy="5589648"/>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067744" y="2132856"/>
            <a:ext cx="7076256" cy="1944216"/>
          </a:xfrm>
        </p:spPr>
        <p:txBody>
          <a:bodyPr>
            <a:noAutofit/>
          </a:bodyPr>
          <a:lstStyle/>
          <a:p>
            <a:pPr algn="l">
              <a:spcBef>
                <a:spcPts val="0"/>
              </a:spcBef>
            </a:pPr>
            <a:r>
              <a:rPr lang="en-US" sz="4000" b="1" dirty="0">
                <a:solidFill>
                  <a:schemeClr val="bg1"/>
                </a:solidFill>
              </a:rPr>
              <a:t>DNS Abuse: </a:t>
            </a:r>
            <a:endParaRPr lang="en-US" sz="4000" b="1" dirty="0" smtClean="0">
              <a:solidFill>
                <a:schemeClr val="bg1"/>
              </a:solidFill>
            </a:endParaRPr>
          </a:p>
          <a:p>
            <a:pPr algn="l">
              <a:spcBef>
                <a:spcPts val="0"/>
              </a:spcBef>
            </a:pPr>
            <a:r>
              <a:rPr lang="en-US" sz="4000" b="1" dirty="0" smtClean="0">
                <a:solidFill>
                  <a:schemeClr val="bg1"/>
                </a:solidFill>
              </a:rPr>
              <a:t>An </a:t>
            </a:r>
            <a:r>
              <a:rPr lang="en-US" sz="4000" b="1" dirty="0">
                <a:solidFill>
                  <a:schemeClr val="bg1"/>
                </a:solidFill>
              </a:rPr>
              <a:t>End User Perspective.</a:t>
            </a:r>
            <a:endParaRPr lang="ru-RU" sz="4000" dirty="0">
              <a:solidFill>
                <a:schemeClr val="bg1"/>
              </a:solidFill>
            </a:endParaRPr>
          </a:p>
        </p:txBody>
      </p:sp>
      <p:sp>
        <p:nvSpPr>
          <p:cNvPr id="4" name="Заголовок 3"/>
          <p:cNvSpPr>
            <a:spLocks noGrp="1"/>
          </p:cNvSpPr>
          <p:nvPr>
            <p:ph type="ctrTitle"/>
          </p:nvPr>
        </p:nvSpPr>
        <p:spPr>
          <a:xfrm>
            <a:off x="2051720" y="692696"/>
            <a:ext cx="6912768" cy="1152128"/>
          </a:xfrm>
        </p:spPr>
        <p:txBody>
          <a:bodyPr>
            <a:noAutofit/>
          </a:bodyPr>
          <a:lstStyle/>
          <a:p>
            <a:pPr algn="l"/>
            <a:r>
              <a:rPr lang="en-US" sz="4000" b="1" dirty="0" smtClean="0">
                <a:solidFill>
                  <a:schemeClr val="tx2">
                    <a:lumMod val="75000"/>
                  </a:schemeClr>
                </a:solidFill>
                <a:latin typeface="Arial" panose="020B0604020202020204" pitchFamily="34" charset="0"/>
                <a:cs typeface="Arial" panose="020B0604020202020204" pitchFamily="34" charset="0"/>
              </a:rPr>
              <a:t>Capacity Building Webinar</a:t>
            </a:r>
            <a:endParaRPr lang="ru-RU" sz="4000" b="1" dirty="0">
              <a:solidFill>
                <a:schemeClr val="tx2">
                  <a:lumMod val="75000"/>
                </a:schemeClr>
              </a:solidFill>
              <a:latin typeface="Arial" panose="020B0604020202020204" pitchFamily="34" charset="0"/>
              <a:cs typeface="Arial" panose="020B0604020202020204" pitchFamily="34" charset="0"/>
            </a:endParaRPr>
          </a:p>
        </p:txBody>
      </p:sp>
      <p:pic>
        <p:nvPicPr>
          <p:cNvPr id="1027" name="Picture 3" descr="C:\Users\Филина\Desktop\EURALO work\webinars\unna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 y="0"/>
            <a:ext cx="1844824" cy="1844824"/>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3"/>
          <p:cNvSpPr txBox="1">
            <a:spLocks/>
          </p:cNvSpPr>
          <p:nvPr/>
        </p:nvSpPr>
        <p:spPr>
          <a:xfrm>
            <a:off x="2123728" y="6346250"/>
            <a:ext cx="6696744" cy="5391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500" b="1" dirty="0" smtClean="0">
                <a:solidFill>
                  <a:schemeClr val="tx2">
                    <a:lumMod val="75000"/>
                  </a:schemeClr>
                </a:solidFill>
              </a:rPr>
              <a:t>4 </a:t>
            </a:r>
            <a:r>
              <a:rPr lang="en-US" sz="1500" b="1" dirty="0">
                <a:solidFill>
                  <a:schemeClr val="tx2">
                    <a:lumMod val="75000"/>
                  </a:schemeClr>
                </a:solidFill>
              </a:rPr>
              <a:t>May 2020 at 15:00 </a:t>
            </a:r>
            <a:r>
              <a:rPr lang="en-US" sz="1500" b="1" dirty="0" smtClean="0">
                <a:solidFill>
                  <a:schemeClr val="tx2">
                    <a:lumMod val="75000"/>
                  </a:schemeClr>
                </a:solidFill>
              </a:rPr>
              <a:t>UTC for </a:t>
            </a:r>
            <a:r>
              <a:rPr lang="en-US" sz="1500" b="1" dirty="0">
                <a:solidFill>
                  <a:schemeClr val="tx2">
                    <a:lumMod val="75000"/>
                  </a:schemeClr>
                </a:solidFill>
              </a:rPr>
              <a:t>90 minutes.</a:t>
            </a:r>
            <a:endParaRPr lang="ru-RU" sz="15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72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37839" y="1484785"/>
            <a:ext cx="4948457" cy="1656183"/>
          </a:xfrm>
        </p:spPr>
        <p:txBody>
          <a:bodyPr anchor="t">
            <a:normAutofit/>
          </a:bodyPr>
          <a:lstStyle/>
          <a:p>
            <a:pPr algn="l"/>
            <a:r>
              <a:rPr lang="en-US" sz="2000" b="1" dirty="0" smtClean="0">
                <a:latin typeface="+mn-lt"/>
                <a:cs typeface="Arial" panose="020B0604020202020204" pitchFamily="34" charset="0"/>
              </a:rPr>
              <a:t>Jonathan </a:t>
            </a:r>
            <a:r>
              <a:rPr lang="en-US" sz="2000" b="1" dirty="0" err="1" smtClean="0">
                <a:latin typeface="+mn-lt"/>
                <a:cs typeface="Arial" panose="020B0604020202020204" pitchFamily="34" charset="0"/>
              </a:rPr>
              <a:t>Zuck</a:t>
            </a:r>
            <a:r>
              <a:rPr lang="en-US" sz="2000" dirty="0" smtClean="0">
                <a:latin typeface="+mn-lt"/>
                <a:cs typeface="Arial" panose="020B0604020202020204" pitchFamily="34" charset="0"/>
              </a:rPr>
              <a:t>, </a:t>
            </a:r>
            <a:br>
              <a:rPr lang="en-US" sz="2000" dirty="0" smtClean="0">
                <a:latin typeface="+mn-lt"/>
                <a:cs typeface="Arial" panose="020B0604020202020204" pitchFamily="34" charset="0"/>
              </a:rPr>
            </a:br>
            <a:r>
              <a:rPr lang="en-US" sz="2000" dirty="0" smtClean="0">
                <a:latin typeface="+mn-lt"/>
                <a:cs typeface="Arial" panose="020B0604020202020204" pitchFamily="34" charset="0"/>
              </a:rPr>
              <a:t>Vice Chair of ALAC for Policy. </a:t>
            </a:r>
            <a:br>
              <a:rPr lang="en-US" sz="2000" dirty="0" smtClean="0">
                <a:latin typeface="+mn-lt"/>
                <a:cs typeface="Arial" panose="020B0604020202020204" pitchFamily="34" charset="0"/>
              </a:rPr>
            </a:br>
            <a:r>
              <a:rPr lang="en-US" sz="2000" dirty="0" smtClean="0">
                <a:latin typeface="+mn-lt"/>
                <a:cs typeface="Arial" panose="020B0604020202020204" pitchFamily="34" charset="0"/>
              </a:rPr>
              <a:t>Executive Director, </a:t>
            </a:r>
            <a:br>
              <a:rPr lang="en-US" sz="2000" dirty="0" smtClean="0">
                <a:latin typeface="+mn-lt"/>
                <a:cs typeface="Arial" panose="020B0604020202020204" pitchFamily="34" charset="0"/>
              </a:rPr>
            </a:br>
            <a:r>
              <a:rPr lang="en-US" sz="2000" dirty="0" smtClean="0">
                <a:latin typeface="+mn-lt"/>
                <a:cs typeface="Arial" panose="020B0604020202020204" pitchFamily="34" charset="0"/>
              </a:rPr>
              <a:t>Innovators Network Foundation. </a:t>
            </a:r>
            <a:endParaRPr lang="ru-RU" sz="2000" dirty="0">
              <a:latin typeface="+mn-lt"/>
              <a:cs typeface="Arial" panose="020B0604020202020204" pitchFamily="34" charset="0"/>
            </a:endParaRPr>
          </a:p>
        </p:txBody>
      </p:sp>
      <p:pic>
        <p:nvPicPr>
          <p:cNvPr id="4" name="Picture 3" descr="C:\Users\Филина\Desktop\EURALO work\webinars\unn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1"/>
            <a:ext cx="755576" cy="7555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961" t="19612" r="50908" b="16380"/>
          <a:stretch/>
        </p:blipFill>
        <p:spPr bwMode="auto">
          <a:xfrm>
            <a:off x="492102" y="1608348"/>
            <a:ext cx="1703633" cy="254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Филина\Desktop\EURALO work\webinars\800px-DrewBagleyPortrai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41"/>
          <a:stretch/>
        </p:blipFill>
        <p:spPr bwMode="auto">
          <a:xfrm>
            <a:off x="492102" y="4217311"/>
            <a:ext cx="1711417" cy="238004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355976" y="908720"/>
            <a:ext cx="4572000" cy="553998"/>
          </a:xfrm>
          <a:prstGeom prst="rect">
            <a:avLst/>
          </a:prstGeom>
        </p:spPr>
        <p:txBody>
          <a:bodyPr>
            <a:spAutoFit/>
          </a:bodyPr>
          <a:lstStyle/>
          <a:p>
            <a:pPr algn="r"/>
            <a:r>
              <a:rPr lang="en-US" sz="3000" b="1" dirty="0">
                <a:solidFill>
                  <a:schemeClr val="tx2">
                    <a:lumMod val="75000"/>
                  </a:schemeClr>
                </a:solidFill>
              </a:rPr>
              <a:t>The Guest </a:t>
            </a:r>
            <a:r>
              <a:rPr lang="en-US" sz="3000" b="1" dirty="0" smtClean="0">
                <a:solidFill>
                  <a:schemeClr val="tx2">
                    <a:lumMod val="75000"/>
                  </a:schemeClr>
                </a:solidFill>
              </a:rPr>
              <a:t>Speakers</a:t>
            </a:r>
            <a:endParaRPr lang="ru-RU" sz="3000" dirty="0"/>
          </a:p>
        </p:txBody>
      </p:sp>
      <p:sp>
        <p:nvSpPr>
          <p:cNvPr id="5" name="Прямоугольник 4"/>
          <p:cNvSpPr/>
          <p:nvPr/>
        </p:nvSpPr>
        <p:spPr>
          <a:xfrm>
            <a:off x="2228968" y="4145303"/>
            <a:ext cx="3834985" cy="1015663"/>
          </a:xfrm>
          <a:prstGeom prst="rect">
            <a:avLst/>
          </a:prstGeom>
        </p:spPr>
        <p:txBody>
          <a:bodyPr wrap="square">
            <a:spAutoFit/>
          </a:bodyPr>
          <a:lstStyle/>
          <a:p>
            <a:r>
              <a:rPr lang="en-US" sz="2000" b="1" dirty="0" smtClean="0"/>
              <a:t>Drew </a:t>
            </a:r>
            <a:r>
              <a:rPr lang="en-US" sz="2000" b="1" dirty="0"/>
              <a:t>Bagley</a:t>
            </a:r>
            <a:r>
              <a:rPr lang="en-US" sz="2000" dirty="0"/>
              <a:t>, </a:t>
            </a:r>
            <a:br>
              <a:rPr lang="en-US" sz="2000" dirty="0"/>
            </a:br>
            <a:r>
              <a:rPr lang="en-US" sz="2000" dirty="0"/>
              <a:t>Director of Operations, </a:t>
            </a:r>
            <a:br>
              <a:rPr lang="en-US" sz="2000" dirty="0"/>
            </a:br>
            <a:r>
              <a:rPr lang="en-US" sz="2000" dirty="0"/>
              <a:t>The Secure Domain Foundation</a:t>
            </a:r>
            <a:endParaRPr lang="ru-RU" sz="2000" dirty="0"/>
          </a:p>
        </p:txBody>
      </p:sp>
      <p:grpSp>
        <p:nvGrpSpPr>
          <p:cNvPr id="7" name="Группа 6"/>
          <p:cNvGrpSpPr/>
          <p:nvPr/>
        </p:nvGrpSpPr>
        <p:grpSpPr>
          <a:xfrm>
            <a:off x="0" y="1"/>
            <a:ext cx="8244408" cy="755576"/>
            <a:chOff x="0" y="1"/>
            <a:chExt cx="8244408" cy="755576"/>
          </a:xfrm>
        </p:grpSpPr>
        <p:sp>
          <p:nvSpPr>
            <p:cNvPr id="10" name="Прямоугольник 9"/>
            <p:cNvSpPr/>
            <p:nvPr/>
          </p:nvSpPr>
          <p:spPr>
            <a:xfrm>
              <a:off x="0" y="1"/>
              <a:ext cx="8244408" cy="755576"/>
            </a:xfrm>
            <a:prstGeom prst="rect">
              <a:avLst/>
            </a:prstGeom>
            <a:gradFill>
              <a:gsLst>
                <a:gs pos="14000">
                  <a:schemeClr val="bg1"/>
                </a:gs>
                <a:gs pos="100000">
                  <a:schemeClr val="accent1">
                    <a:tint val="44500"/>
                    <a:satMod val="160000"/>
                    <a:lumMod val="45000"/>
                    <a:lumOff val="55000"/>
                  </a:schemeClr>
                </a:gs>
                <a:gs pos="79000">
                  <a:schemeClr val="accent1">
                    <a:tint val="23500"/>
                    <a:satMod val="160000"/>
                    <a:lumMod val="62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70384" y="54623"/>
              <a:ext cx="4572000" cy="646331"/>
            </a:xfrm>
            <a:prstGeom prst="rect">
              <a:avLst/>
            </a:prstGeom>
          </p:spPr>
          <p:txBody>
            <a:bodyPr>
              <a:spAutoFit/>
            </a:bodyPr>
            <a:lstStyle/>
            <a:p>
              <a:r>
                <a:rPr lang="en-US" dirty="0">
                  <a:solidFill>
                    <a:schemeClr val="tx2">
                      <a:lumMod val="75000"/>
                    </a:schemeClr>
                  </a:solidFill>
                  <a:latin typeface="Calibri Light" panose="020F0302020204030204" pitchFamily="34" charset="0"/>
                </a:rPr>
                <a:t> At-Large Capacity Building Webinar</a:t>
              </a:r>
            </a:p>
            <a:p>
              <a:r>
                <a:rPr lang="en-US" b="1" dirty="0">
                  <a:solidFill>
                    <a:schemeClr val="bg1"/>
                  </a:solidFill>
                </a:rPr>
                <a:t> </a:t>
              </a:r>
              <a:r>
                <a:rPr lang="en-US" b="1" dirty="0" smtClean="0">
                  <a:solidFill>
                    <a:schemeClr val="bg1"/>
                  </a:solidFill>
                </a:rPr>
                <a:t>DNS </a:t>
              </a:r>
              <a:r>
                <a:rPr lang="en-US" b="1" dirty="0">
                  <a:solidFill>
                    <a:schemeClr val="bg1"/>
                  </a:solidFill>
                </a:rPr>
                <a:t>Abuse: An End User Perspective</a:t>
              </a:r>
              <a:endParaRPr lang="ru-RU" dirty="0"/>
            </a:p>
          </p:txBody>
        </p:sp>
      </p:grpSp>
    </p:spTree>
    <p:extLst>
      <p:ext uri="{BB962C8B-B14F-4D97-AF65-F5344CB8AC3E}">
        <p14:creationId xmlns:p14="http://schemas.microsoft.com/office/powerpoint/2010/main" val="3236529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5936" y="1196753"/>
            <a:ext cx="5112568" cy="3600400"/>
          </a:xfrm>
        </p:spPr>
        <p:txBody>
          <a:bodyPr anchor="t">
            <a:normAutofit/>
          </a:bodyPr>
          <a:lstStyle/>
          <a:p>
            <a:pPr algn="l"/>
            <a:r>
              <a:rPr lang="en-US" sz="1800" b="1" dirty="0" smtClean="0">
                <a:solidFill>
                  <a:schemeClr val="tx2">
                    <a:lumMod val="75000"/>
                  </a:schemeClr>
                </a:solidFill>
                <a:latin typeface="+mn-lt"/>
              </a:rPr>
              <a:t>Presenter:</a:t>
            </a:r>
            <a:r>
              <a:rPr lang="en-US" sz="1800" dirty="0" smtClean="0">
                <a:latin typeface="+mn-lt"/>
              </a:rPr>
              <a:t/>
            </a:r>
            <a:br>
              <a:rPr lang="en-US" sz="1800" dirty="0" smtClean="0">
                <a:latin typeface="+mn-lt"/>
              </a:rPr>
            </a:br>
            <a:r>
              <a:rPr lang="en-US" sz="1800" dirty="0" smtClean="0">
                <a:latin typeface="+mn-lt"/>
              </a:rPr>
              <a:t>Start the recording when you </a:t>
            </a:r>
            <a:br>
              <a:rPr lang="en-US" sz="1800" dirty="0" smtClean="0">
                <a:latin typeface="+mn-lt"/>
              </a:rPr>
            </a:br>
            <a:r>
              <a:rPr lang="en-US" sz="1800" dirty="0" smtClean="0">
                <a:latin typeface="+mn-lt"/>
              </a:rPr>
              <a:t>begin </a:t>
            </a:r>
            <a:r>
              <a:rPr lang="en-US" sz="1800" dirty="0">
                <a:latin typeface="+mn-lt"/>
              </a:rPr>
              <a:t>your presentation</a:t>
            </a:r>
            <a:br>
              <a:rPr lang="en-US" sz="1800" dirty="0">
                <a:latin typeface="+mn-lt"/>
              </a:rPr>
            </a:br>
            <a:r>
              <a:rPr lang="en-US" sz="1800" dirty="0" smtClean="0">
                <a:latin typeface="+mn-lt"/>
              </a:rPr>
              <a:t>Speak </a:t>
            </a:r>
            <a:r>
              <a:rPr lang="en-US" sz="1800" dirty="0">
                <a:latin typeface="+mn-lt"/>
              </a:rPr>
              <a:t>clearly for the best quality of </a:t>
            </a:r>
            <a:r>
              <a:rPr lang="en-US" sz="1800" dirty="0" smtClean="0">
                <a:latin typeface="+mn-lt"/>
              </a:rPr>
              <a:t>translation</a:t>
            </a:r>
            <a:br>
              <a:rPr lang="en-US" sz="1800" dirty="0" smtClean="0">
                <a:latin typeface="+mn-lt"/>
              </a:rPr>
            </a:br>
            <a:r>
              <a:rPr lang="en-US" sz="1800" dirty="0" smtClean="0">
                <a:latin typeface="+mn-lt"/>
              </a:rPr>
              <a:t/>
            </a:r>
            <a:br>
              <a:rPr lang="en-US" sz="1800" dirty="0" smtClean="0">
                <a:latin typeface="+mn-lt"/>
              </a:rPr>
            </a:br>
            <a:r>
              <a:rPr lang="en-US" sz="1800" dirty="0">
                <a:latin typeface="+mn-lt"/>
              </a:rPr>
              <a:t/>
            </a:r>
            <a:br>
              <a:rPr lang="en-US" sz="1800" dirty="0">
                <a:latin typeface="+mn-lt"/>
              </a:rPr>
            </a:br>
            <a:r>
              <a:rPr lang="en-US" sz="1800" b="1" dirty="0" smtClean="0">
                <a:solidFill>
                  <a:schemeClr val="tx2">
                    <a:lumMod val="75000"/>
                  </a:schemeClr>
                </a:solidFill>
                <a:latin typeface="+mn-lt"/>
              </a:rPr>
              <a:t>Participants:</a:t>
            </a:r>
            <a:r>
              <a:rPr lang="en-US" sz="1800" dirty="0" smtClean="0">
                <a:latin typeface="+mn-lt"/>
              </a:rPr>
              <a:t/>
            </a:r>
            <a:br>
              <a:rPr lang="en-US" sz="1800" dirty="0" smtClean="0">
                <a:latin typeface="+mn-lt"/>
              </a:rPr>
            </a:br>
            <a:r>
              <a:rPr lang="en-US" sz="1800" dirty="0" smtClean="0">
                <a:latin typeface="+mn-lt"/>
              </a:rPr>
              <a:t>Your audio and video are turned off</a:t>
            </a:r>
            <a:br>
              <a:rPr lang="en-US" sz="1800" dirty="0" smtClean="0">
                <a:latin typeface="+mn-lt"/>
              </a:rPr>
            </a:br>
            <a:r>
              <a:rPr lang="en-US" sz="1800" dirty="0" smtClean="0">
                <a:latin typeface="+mn-lt"/>
              </a:rPr>
              <a:t>Do not turn them ON or play with them, </a:t>
            </a:r>
            <a:br>
              <a:rPr lang="en-US" sz="1800" dirty="0" smtClean="0">
                <a:latin typeface="+mn-lt"/>
              </a:rPr>
            </a:br>
            <a:r>
              <a:rPr lang="en-US" sz="1800" dirty="0" smtClean="0">
                <a:latin typeface="+mn-lt"/>
              </a:rPr>
              <a:t>it will interrupt the presenter</a:t>
            </a:r>
            <a:br>
              <a:rPr lang="en-US" sz="1800" dirty="0" smtClean="0">
                <a:latin typeface="+mn-lt"/>
              </a:rPr>
            </a:br>
            <a:r>
              <a:rPr lang="en-US" sz="1800" dirty="0" smtClean="0">
                <a:latin typeface="+mn-lt"/>
              </a:rPr>
              <a:t>Click on chat to connect with other participants</a:t>
            </a:r>
            <a:br>
              <a:rPr lang="en-US" sz="1800" dirty="0" smtClean="0">
                <a:latin typeface="+mn-lt"/>
              </a:rPr>
            </a:br>
            <a:r>
              <a:rPr lang="en-US" sz="1800" dirty="0" smtClean="0">
                <a:latin typeface="+mn-lt"/>
              </a:rPr>
              <a:t>Tweet using hashtag </a:t>
            </a:r>
            <a:r>
              <a:rPr lang="en-US" sz="1800" b="1" dirty="0" smtClean="0">
                <a:solidFill>
                  <a:schemeClr val="tx2">
                    <a:lumMod val="75000"/>
                  </a:schemeClr>
                </a:solidFill>
                <a:latin typeface="+mn-lt"/>
              </a:rPr>
              <a:t>#</a:t>
            </a:r>
            <a:r>
              <a:rPr lang="en-US" sz="1800" b="1" dirty="0" err="1" smtClean="0">
                <a:solidFill>
                  <a:schemeClr val="tx2">
                    <a:lumMod val="75000"/>
                  </a:schemeClr>
                </a:solidFill>
                <a:latin typeface="+mn-lt"/>
              </a:rPr>
              <a:t>ICANNAtLarge</a:t>
            </a:r>
            <a:endParaRPr lang="ru-RU" sz="1800" dirty="0">
              <a:latin typeface="+mn-lt"/>
            </a:endParaRPr>
          </a:p>
        </p:txBody>
      </p:sp>
      <p:pic>
        <p:nvPicPr>
          <p:cNvPr id="4" name="Picture 3" descr="C:\Users\Филина\Desktop\EURALO work\webinars\unn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1"/>
            <a:ext cx="755576" cy="7555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berg.ru/uploads/media/gallery/0001/17/7146a7e1089c7456f82e999b15364cc58c497c67.jpe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C:\Users\Филина\Desktop\EURALO work\webinars\компьтер-книжка-с-молнией-мультимедиа-102667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 y="1340768"/>
            <a:ext cx="3995284" cy="31683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Группа 10"/>
          <p:cNvGrpSpPr/>
          <p:nvPr/>
        </p:nvGrpSpPr>
        <p:grpSpPr>
          <a:xfrm>
            <a:off x="0" y="1"/>
            <a:ext cx="8244408" cy="755576"/>
            <a:chOff x="0" y="1"/>
            <a:chExt cx="8244408" cy="755576"/>
          </a:xfrm>
        </p:grpSpPr>
        <p:sp>
          <p:nvSpPr>
            <p:cNvPr id="12" name="Прямоугольник 11"/>
            <p:cNvSpPr/>
            <p:nvPr/>
          </p:nvSpPr>
          <p:spPr>
            <a:xfrm>
              <a:off x="0" y="1"/>
              <a:ext cx="8244408" cy="755576"/>
            </a:xfrm>
            <a:prstGeom prst="rect">
              <a:avLst/>
            </a:prstGeom>
            <a:gradFill>
              <a:gsLst>
                <a:gs pos="14000">
                  <a:schemeClr val="bg1"/>
                </a:gs>
                <a:gs pos="100000">
                  <a:schemeClr val="accent1">
                    <a:tint val="44500"/>
                    <a:satMod val="160000"/>
                    <a:lumMod val="45000"/>
                    <a:lumOff val="55000"/>
                  </a:schemeClr>
                </a:gs>
                <a:gs pos="79000">
                  <a:schemeClr val="accent1">
                    <a:tint val="23500"/>
                    <a:satMod val="160000"/>
                    <a:lumMod val="62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70384" y="54623"/>
              <a:ext cx="4572000" cy="646331"/>
            </a:xfrm>
            <a:prstGeom prst="rect">
              <a:avLst/>
            </a:prstGeom>
          </p:spPr>
          <p:txBody>
            <a:bodyPr>
              <a:spAutoFit/>
            </a:bodyPr>
            <a:lstStyle/>
            <a:p>
              <a:r>
                <a:rPr lang="en-US" dirty="0">
                  <a:solidFill>
                    <a:schemeClr val="tx2">
                      <a:lumMod val="75000"/>
                    </a:schemeClr>
                  </a:solidFill>
                  <a:latin typeface="Calibri Light" panose="020F0302020204030204" pitchFamily="34" charset="0"/>
                </a:rPr>
                <a:t> At-Large Capacity Building Webinar</a:t>
              </a:r>
            </a:p>
            <a:p>
              <a:r>
                <a:rPr lang="en-US" b="1" dirty="0">
                  <a:solidFill>
                    <a:schemeClr val="bg1"/>
                  </a:solidFill>
                </a:rPr>
                <a:t> </a:t>
              </a:r>
              <a:r>
                <a:rPr lang="en-US" b="1" dirty="0" smtClean="0">
                  <a:solidFill>
                    <a:schemeClr val="bg1"/>
                  </a:solidFill>
                </a:rPr>
                <a:t>DNS </a:t>
              </a:r>
              <a:r>
                <a:rPr lang="en-US" b="1" dirty="0">
                  <a:solidFill>
                    <a:schemeClr val="bg1"/>
                  </a:solidFill>
                </a:rPr>
                <a:t>Abuse: An End User Perspective</a:t>
              </a:r>
              <a:endParaRPr lang="ru-RU" dirty="0"/>
            </a:p>
          </p:txBody>
        </p:sp>
      </p:grpSp>
    </p:spTree>
    <p:extLst>
      <p:ext uri="{BB962C8B-B14F-4D97-AF65-F5344CB8AC3E}">
        <p14:creationId xmlns:p14="http://schemas.microsoft.com/office/powerpoint/2010/main" val="3646215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Филина\Desktop\EURALO work\webinars\unn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1"/>
            <a:ext cx="755576" cy="7555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berg.ru/uploads/media/gallery/0001/17/7146a7e1089c7456f82e999b15364cc58c497c67.jpe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8" name="Группа 7"/>
          <p:cNvGrpSpPr/>
          <p:nvPr/>
        </p:nvGrpSpPr>
        <p:grpSpPr>
          <a:xfrm>
            <a:off x="0" y="1"/>
            <a:ext cx="8244408" cy="755576"/>
            <a:chOff x="0" y="1"/>
            <a:chExt cx="8244408" cy="755576"/>
          </a:xfrm>
        </p:grpSpPr>
        <p:sp>
          <p:nvSpPr>
            <p:cNvPr id="10" name="Прямоугольник 9"/>
            <p:cNvSpPr/>
            <p:nvPr/>
          </p:nvSpPr>
          <p:spPr>
            <a:xfrm>
              <a:off x="0" y="1"/>
              <a:ext cx="8244408" cy="755576"/>
            </a:xfrm>
            <a:prstGeom prst="rect">
              <a:avLst/>
            </a:prstGeom>
            <a:gradFill>
              <a:gsLst>
                <a:gs pos="14000">
                  <a:schemeClr val="bg1"/>
                </a:gs>
                <a:gs pos="100000">
                  <a:schemeClr val="accent1">
                    <a:tint val="44500"/>
                    <a:satMod val="160000"/>
                    <a:lumMod val="45000"/>
                    <a:lumOff val="55000"/>
                  </a:schemeClr>
                </a:gs>
                <a:gs pos="79000">
                  <a:schemeClr val="accent1">
                    <a:tint val="23500"/>
                    <a:satMod val="160000"/>
                    <a:lumMod val="62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70384" y="54623"/>
              <a:ext cx="4572000" cy="646331"/>
            </a:xfrm>
            <a:prstGeom prst="rect">
              <a:avLst/>
            </a:prstGeom>
          </p:spPr>
          <p:txBody>
            <a:bodyPr>
              <a:spAutoFit/>
            </a:bodyPr>
            <a:lstStyle/>
            <a:p>
              <a:r>
                <a:rPr lang="en-US" dirty="0">
                  <a:solidFill>
                    <a:schemeClr val="tx2">
                      <a:lumMod val="75000"/>
                    </a:schemeClr>
                  </a:solidFill>
                  <a:latin typeface="Calibri Light" panose="020F0302020204030204" pitchFamily="34" charset="0"/>
                </a:rPr>
                <a:t> At-Large Capacity Building Webinar</a:t>
              </a:r>
            </a:p>
            <a:p>
              <a:r>
                <a:rPr lang="en-US" b="1" dirty="0">
                  <a:solidFill>
                    <a:schemeClr val="bg1"/>
                  </a:solidFill>
                </a:rPr>
                <a:t> </a:t>
              </a:r>
              <a:r>
                <a:rPr lang="en-US" b="1" dirty="0" smtClean="0">
                  <a:solidFill>
                    <a:schemeClr val="bg1"/>
                  </a:solidFill>
                </a:rPr>
                <a:t>DNS </a:t>
              </a:r>
              <a:r>
                <a:rPr lang="en-US" b="1" dirty="0">
                  <a:solidFill>
                    <a:schemeClr val="bg1"/>
                  </a:solidFill>
                </a:rPr>
                <a:t>Abuse: An End User Perspective</a:t>
              </a:r>
              <a:endParaRPr lang="ru-RU" dirty="0"/>
            </a:p>
          </p:txBody>
        </p:sp>
      </p:grpSp>
    </p:spTree>
    <p:extLst>
      <p:ext uri="{BB962C8B-B14F-4D97-AF65-F5344CB8AC3E}">
        <p14:creationId xmlns:p14="http://schemas.microsoft.com/office/powerpoint/2010/main" val="3065848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TotalTime>
  <Words>71</Words>
  <Application>Microsoft Office PowerPoint</Application>
  <PresentationFormat>Экран (4:3)</PresentationFormat>
  <Paragraphs>14</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Capacity Building Webinar</vt:lpstr>
      <vt:lpstr>Jonathan Zuck,  Vice Chair of ALAC for Policy.  Executive Director,  Innovators Network Foundation. </vt:lpstr>
      <vt:lpstr>Presenter: Start the recording when you  begin your presentation Speak clearly for the best quality of translation   Participants: Your audio and video are turned off Do not turn them ON or play with them,  it will interrupt the presenter Click on chat to connect with other participants Tweet using hashtag #ICANNAtLarge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Филина</dc:creator>
  <cp:lastModifiedBy>Филина</cp:lastModifiedBy>
  <cp:revision>28</cp:revision>
  <dcterms:created xsi:type="dcterms:W3CDTF">2020-04-29T11:56:06Z</dcterms:created>
  <dcterms:modified xsi:type="dcterms:W3CDTF">2020-04-30T16:57:48Z</dcterms:modified>
</cp:coreProperties>
</file>