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67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47" d="100"/>
          <a:sy n="47" d="100"/>
        </p:scale>
        <p:origin x="-120" y="-11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printerSettings" Target="printerSettings/printerSettings1.bin"/><Relationship Id="rId15" Type="http://schemas.openxmlformats.org/officeDocument/2006/relationships/presProps" Target="presProps.xml"/><Relationship Id="rId16" Type="http://schemas.openxmlformats.org/officeDocument/2006/relationships/viewProps" Target="viewProps.xml"/><Relationship Id="rId17" Type="http://schemas.openxmlformats.org/officeDocument/2006/relationships/theme" Target="theme/theme1.xml"/><Relationship Id="rId1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5EC03C-72DE-E547-9027-AA07F2081E76}" type="datetimeFigureOut">
              <a:rPr lang="en-US" smtClean="0"/>
              <a:t>14/01/16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510CD9-9850-C34A-B757-955554E6A4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88584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5EC03C-72DE-E547-9027-AA07F2081E76}" type="datetimeFigureOut">
              <a:rPr lang="en-US" smtClean="0"/>
              <a:t>14/01/16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510CD9-9850-C34A-B757-955554E6A4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56707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5EC03C-72DE-E547-9027-AA07F2081E76}" type="datetimeFigureOut">
              <a:rPr lang="en-US" smtClean="0"/>
              <a:t>14/01/16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510CD9-9850-C34A-B757-955554E6A4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72755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5EC03C-72DE-E547-9027-AA07F2081E76}" type="datetimeFigureOut">
              <a:rPr lang="en-US" smtClean="0"/>
              <a:t>14/01/16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510CD9-9850-C34A-B757-955554E6A4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81996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5EC03C-72DE-E547-9027-AA07F2081E76}" type="datetimeFigureOut">
              <a:rPr lang="en-US" smtClean="0"/>
              <a:t>14/01/16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510CD9-9850-C34A-B757-955554E6A4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76723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5EC03C-72DE-E547-9027-AA07F2081E76}" type="datetimeFigureOut">
              <a:rPr lang="en-US" smtClean="0"/>
              <a:t>14/01/16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510CD9-9850-C34A-B757-955554E6A4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12231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5EC03C-72DE-E547-9027-AA07F2081E76}" type="datetimeFigureOut">
              <a:rPr lang="en-US" smtClean="0"/>
              <a:t>14/01/16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510CD9-9850-C34A-B757-955554E6A4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34313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5EC03C-72DE-E547-9027-AA07F2081E76}" type="datetimeFigureOut">
              <a:rPr lang="en-US" smtClean="0"/>
              <a:t>14/01/16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510CD9-9850-C34A-B757-955554E6A4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22887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5EC03C-72DE-E547-9027-AA07F2081E76}" type="datetimeFigureOut">
              <a:rPr lang="en-US" smtClean="0"/>
              <a:t>14/01/16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510CD9-9850-C34A-B757-955554E6A4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24878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5EC03C-72DE-E547-9027-AA07F2081E76}" type="datetimeFigureOut">
              <a:rPr lang="en-US" smtClean="0"/>
              <a:t>14/01/16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510CD9-9850-C34A-B757-955554E6A4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83985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5EC03C-72DE-E547-9027-AA07F2081E76}" type="datetimeFigureOut">
              <a:rPr lang="en-US" smtClean="0"/>
              <a:t>14/01/16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510CD9-9850-C34A-B757-955554E6A4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19612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5EC03C-72DE-E547-9027-AA07F2081E76}" type="datetimeFigureOut">
              <a:rPr lang="en-US" smtClean="0"/>
              <a:t>14/01/16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510CD9-9850-C34A-B757-955554E6A4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86608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s://www.icann.org/public-comments/iag-whois-conflicts-privacy-2015-1" TargetMode="External"/><Relationship Id="rId3" Type="http://schemas.openxmlformats.org/officeDocument/2006/relationships/hyperlink" Target="https://www.icann.org/public-comments/competitive-effects-assessment-201" TargetMode="Externa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gnso.icann.org/en/group-activities/active/locking-domain-name" TargetMode="External"/><Relationship Id="rId3" Type="http://schemas.openxmlformats.org/officeDocument/2006/relationships/hyperlink" Target="http://gnso.icann.org/en/group-activities/active/thick-whois" TargetMode="Externa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gnso.icann.org/en/group-activities/active/rds" TargetMode="Externa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gnso.icann.org/en/group-activities/active/new-gtld-subsequent-pro" TargetMode="External"/><Relationship Id="rId3" Type="http://schemas.openxmlformats.org/officeDocument/2006/relationships/hyperlink" Target="https://www.icann.org/public-comments/rdds-output-2015-12-03-en" TargetMode="Externa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s://www.icann.org/public-comments/geo-regions-2015-12-23-en" TargetMode="External"/><Relationship Id="rId3" Type="http://schemas.openxmlformats.org/officeDocument/2006/relationships/hyperlink" Target="https://www.icann.org/public-comments/rpm-prelim-issue-2015-10-09-en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ICANN WP - HR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SG2</a:t>
            </a:r>
          </a:p>
          <a:p>
            <a:r>
              <a:rPr lang="en-US" dirty="0" smtClean="0"/>
              <a:t>14</a:t>
            </a:r>
            <a:r>
              <a:rPr lang="en-US" baseline="30000" dirty="0" smtClean="0"/>
              <a:t>th</a:t>
            </a:r>
            <a:r>
              <a:rPr lang="en-US" dirty="0" smtClean="0"/>
              <a:t> January, 2016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264110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41882"/>
            <a:ext cx="8229600" cy="5784281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dirty="0" smtClean="0"/>
              <a:t>10. </a:t>
            </a:r>
            <a:r>
              <a:rPr lang="en-IN" dirty="0"/>
              <a:t>IAG Initial Report and Proposed Revisions to the ICANN Procedure</a:t>
            </a:r>
            <a:br>
              <a:rPr lang="en-IN" dirty="0"/>
            </a:br>
            <a:r>
              <a:rPr lang="en-IN" dirty="0"/>
              <a:t>for Whois Conflicts with Privacy Laws -</a:t>
            </a:r>
            <a:br>
              <a:rPr lang="en-IN" dirty="0"/>
            </a:br>
            <a:r>
              <a:rPr lang="en-IN" dirty="0">
                <a:hlinkClick r:id="rId2"/>
              </a:rPr>
              <a:t>https://www.icann.org/public-comments/iag-whois-conflicts-privacy-2015-</a:t>
            </a:r>
            <a:r>
              <a:rPr lang="en-IN" dirty="0" smtClean="0">
                <a:hlinkClick r:id="rId2"/>
              </a:rPr>
              <a:t>1</a:t>
            </a:r>
            <a:r>
              <a:rPr lang="en-IN" dirty="0" smtClean="0"/>
              <a:t>0</a:t>
            </a:r>
            <a:r>
              <a:rPr lang="en-IN" dirty="0"/>
              <a:t>-05-en.</a:t>
            </a:r>
            <a:br>
              <a:rPr lang="en-IN" dirty="0"/>
            </a:br>
            <a:r>
              <a:rPr lang="en-IN" dirty="0"/>
              <a:t>Public comment complete for this report.</a:t>
            </a:r>
            <a:br>
              <a:rPr lang="en-IN" dirty="0"/>
            </a:br>
            <a:endParaRPr lang="en-IN" dirty="0" smtClean="0"/>
          </a:p>
          <a:p>
            <a:pPr marL="0" indent="0">
              <a:buNone/>
            </a:pPr>
            <a:endParaRPr lang="en-IN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11. </a:t>
            </a:r>
            <a:r>
              <a:rPr lang="en-IN" dirty="0"/>
              <a:t>Phase 1 Assessment of the Competitive Effects Associated with the</a:t>
            </a:r>
            <a:br>
              <a:rPr lang="en-IN" dirty="0"/>
            </a:br>
            <a:r>
              <a:rPr lang="en-IN" dirty="0"/>
              <a:t>New gTLD Program -</a:t>
            </a:r>
            <a:br>
              <a:rPr lang="en-IN" dirty="0"/>
            </a:br>
            <a:r>
              <a:rPr lang="en-IN" dirty="0">
                <a:hlinkClick r:id="rId3"/>
              </a:rPr>
              <a:t>https://www.icann.org/public-comments/competitive-effects-assessment-201</a:t>
            </a:r>
            <a:r>
              <a:rPr lang="en-IN" dirty="0"/>
              <a:t/>
            </a:r>
            <a:br>
              <a:rPr lang="en-IN" dirty="0"/>
            </a:br>
            <a:r>
              <a:rPr lang="en-IN" dirty="0"/>
              <a:t>5-09-28-en.</a:t>
            </a:r>
            <a:br>
              <a:rPr lang="en-IN" dirty="0"/>
            </a:br>
            <a:r>
              <a:rPr lang="en-IN" dirty="0"/>
              <a:t>Public comment period complete. Affects affordability, etc. Within</a:t>
            </a:r>
            <a:br>
              <a:rPr lang="en-IN" dirty="0"/>
            </a:br>
            <a:r>
              <a:rPr lang="en-IN" dirty="0"/>
              <a:t>ICANN, this will be considered alongside the Competition, Consumer</a:t>
            </a:r>
            <a:br>
              <a:rPr lang="en-IN" dirty="0"/>
            </a:br>
            <a:r>
              <a:rPr lang="en-IN" dirty="0"/>
              <a:t>Trust and Consumer Choice (CCT) review of the New gTLD Program.</a:t>
            </a:r>
            <a:br>
              <a:rPr lang="en-IN" dirty="0"/>
            </a:br>
            <a:endParaRPr lang="en-IN" dirty="0" smtClean="0"/>
          </a:p>
        </p:txBody>
      </p:sp>
    </p:spTree>
    <p:extLst>
      <p:ext uri="{BB962C8B-B14F-4D97-AF65-F5344CB8AC3E}">
        <p14:creationId xmlns:p14="http://schemas.microsoft.com/office/powerpoint/2010/main" val="1423584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Closed PDPs with potential rights violations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514350" indent="-514350">
              <a:buAutoNum type="arabicPeriod"/>
            </a:pPr>
            <a:r>
              <a:rPr lang="en-IN" dirty="0" smtClean="0"/>
              <a:t>Locking </a:t>
            </a:r>
            <a:r>
              <a:rPr lang="en-IN" dirty="0"/>
              <a:t>of a Domain Name Working Group -</a:t>
            </a:r>
            <a:br>
              <a:rPr lang="en-IN" dirty="0"/>
            </a:br>
            <a:r>
              <a:rPr lang="en-IN" dirty="0">
                <a:hlinkClick r:id="rId2"/>
              </a:rPr>
              <a:t>http://gnso.icann.org/en/group-activities/active/locking-domain-name</a:t>
            </a:r>
            <a:r>
              <a:rPr lang="en-IN" dirty="0"/>
              <a:t>.</a:t>
            </a:r>
            <a:br>
              <a:rPr lang="en-IN" dirty="0"/>
            </a:br>
            <a:r>
              <a:rPr lang="en-IN" dirty="0"/>
              <a:t>Potential violations of free speech.</a:t>
            </a:r>
            <a:r>
              <a:rPr lang="en-IN" dirty="0" smtClean="0">
                <a:effectLst/>
              </a:rPr>
              <a:t> </a:t>
            </a:r>
          </a:p>
          <a:p>
            <a:pPr marL="514350" indent="-514350">
              <a:buAutoNum type="arabicPeriod"/>
            </a:pPr>
            <a:r>
              <a:rPr lang="en-IN" dirty="0"/>
              <a:t>Thick WHOIS -</a:t>
            </a:r>
            <a:br>
              <a:rPr lang="en-IN" dirty="0"/>
            </a:br>
            <a:r>
              <a:rPr lang="en-IN" dirty="0">
                <a:hlinkClick r:id="rId3"/>
              </a:rPr>
              <a:t>http://gnso.icann.org/en/group-activities/active/thick-whois</a:t>
            </a:r>
            <a:r>
              <a:rPr lang="en-IN" dirty="0"/>
              <a:t>. With</a:t>
            </a:r>
            <a:br>
              <a:rPr lang="en-IN" dirty="0"/>
            </a:br>
            <a:r>
              <a:rPr lang="en-IN" dirty="0"/>
              <a:t>questions about access to registrant WHOIS information and privacy.</a:t>
            </a:r>
            <a:br>
              <a:rPr lang="en-IN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180373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35407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Points of Discussion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Mandate</a:t>
            </a:r>
          </a:p>
          <a:p>
            <a:r>
              <a:rPr lang="en-US" dirty="0" smtClean="0"/>
              <a:t>Output</a:t>
            </a:r>
          </a:p>
          <a:p>
            <a:r>
              <a:rPr lang="en-US" dirty="0" smtClean="0"/>
              <a:t>Potential topics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7388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Mandate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How do we define our mandate?</a:t>
            </a:r>
            <a:br>
              <a:rPr lang="en-US" dirty="0" smtClean="0"/>
            </a:br>
            <a:r>
              <a:rPr lang="en-US" dirty="0" smtClean="0"/>
              <a:t>It currently reads, “</a:t>
            </a:r>
            <a:r>
              <a:rPr lang="en-IN" dirty="0"/>
              <a:t>"To document cases and examples in which ICANN is potentially </a:t>
            </a:r>
            <a:r>
              <a:rPr lang="en-IN" dirty="0" smtClean="0"/>
              <a:t>impacting human </a:t>
            </a:r>
            <a:r>
              <a:rPr lang="en-IN" dirty="0"/>
              <a:t>rights</a:t>
            </a:r>
            <a:r>
              <a:rPr lang="en-IN" dirty="0" smtClean="0"/>
              <a:t>.”</a:t>
            </a:r>
            <a:r>
              <a:rPr lang="en-IN" dirty="0" smtClean="0">
                <a:effectLst/>
              </a:rPr>
              <a:t> </a:t>
            </a:r>
          </a:p>
          <a:p>
            <a:pPr marL="45720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70149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Output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IN" dirty="0"/>
              <a:t>What should out output for Marrakesh be?  </a:t>
            </a:r>
            <a:endParaRPr lang="en-IN" dirty="0" smtClean="0"/>
          </a:p>
          <a:p>
            <a:pPr lvl="1"/>
            <a:r>
              <a:rPr lang="en-IN" dirty="0" smtClean="0">
                <a:effectLst/>
              </a:rPr>
              <a:t> SG2 participants could divide topics amongst ourselves and document cases of violations/potential violations</a:t>
            </a:r>
          </a:p>
          <a:p>
            <a:pPr lvl="1"/>
            <a:r>
              <a:rPr lang="en-IN" dirty="0" smtClean="0"/>
              <a:t>This could be done within the next 2 weeks where we prepare a preliminary draft and schedule another call to discuss findings</a:t>
            </a:r>
          </a:p>
          <a:p>
            <a:pPr lvl="1"/>
            <a:r>
              <a:rPr lang="en-US" dirty="0" smtClean="0"/>
              <a:t>We could follow this up by categorizing findings under different heads (free speech, privacy, access, affordability, digital divide, transparency)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67566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Potential Topics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IN" dirty="0" smtClean="0"/>
              <a:t>1. </a:t>
            </a:r>
            <a:r>
              <a:rPr lang="en-IN" u="sng" dirty="0" smtClean="0"/>
              <a:t>The </a:t>
            </a:r>
            <a:r>
              <a:rPr lang="en-IN" u="sng" dirty="0"/>
              <a:t>new gTLD Subsequent Procedures PDP</a:t>
            </a:r>
            <a:r>
              <a:rPr lang="en-IN" dirty="0"/>
              <a:t>:</a:t>
            </a:r>
            <a:br>
              <a:rPr lang="en-IN" dirty="0"/>
            </a:br>
            <a:r>
              <a:rPr lang="en-IN" dirty="0" smtClean="0"/>
              <a:t/>
            </a:r>
            <a:br>
              <a:rPr lang="en-IN" dirty="0" smtClean="0"/>
            </a:br>
            <a:r>
              <a:rPr lang="en-IN" dirty="0" smtClean="0"/>
              <a:t>In </a:t>
            </a:r>
            <a:r>
              <a:rPr lang="en-IN" dirty="0"/>
              <a:t>the Preliminary Issues Report (31 August 2015), a set of 30+ </a:t>
            </a:r>
            <a:r>
              <a:rPr lang="en-IN" dirty="0" smtClean="0"/>
              <a:t>issues have </a:t>
            </a:r>
            <a:r>
              <a:rPr lang="en-IN" dirty="0"/>
              <a:t>been set out. The following issues are missing </a:t>
            </a:r>
            <a:r>
              <a:rPr lang="en-IN" dirty="0" smtClean="0"/>
              <a:t>or inadequately dealt </a:t>
            </a:r>
            <a:r>
              <a:rPr lang="en-IN" dirty="0"/>
              <a:t>with:</a:t>
            </a:r>
            <a:br>
              <a:rPr lang="en-IN" dirty="0"/>
            </a:br>
            <a:r>
              <a:rPr lang="en-IN" dirty="0" smtClean="0"/>
              <a:t/>
            </a:r>
            <a:br>
              <a:rPr lang="en-IN" dirty="0" smtClean="0"/>
            </a:br>
            <a:r>
              <a:rPr lang="en-IN" dirty="0" smtClean="0"/>
              <a:t>(</a:t>
            </a:r>
            <a:r>
              <a:rPr lang="en-IN" dirty="0"/>
              <a:t>a) WHOIS privacy;</a:t>
            </a:r>
            <a:br>
              <a:rPr lang="en-IN" dirty="0"/>
            </a:br>
            <a:r>
              <a:rPr lang="en-IN" dirty="0" smtClean="0"/>
              <a:t/>
            </a:r>
            <a:br>
              <a:rPr lang="en-IN" dirty="0" smtClean="0"/>
            </a:br>
            <a:r>
              <a:rPr lang="en-IN" dirty="0" smtClean="0"/>
              <a:t>(</a:t>
            </a:r>
            <a:r>
              <a:rPr lang="en-IN" dirty="0"/>
              <a:t>b) Freedom of expression considerations wrt to </a:t>
            </a:r>
            <a:r>
              <a:rPr lang="en-IN" dirty="0" smtClean="0"/>
              <a:t>gTLD  applications, string </a:t>
            </a:r>
            <a:r>
              <a:rPr lang="en-IN" dirty="0"/>
              <a:t>contention and dispute resolution. This issue is </a:t>
            </a:r>
            <a:r>
              <a:rPr lang="en-IN" dirty="0" smtClean="0"/>
              <a:t>	noted </a:t>
            </a:r>
            <a:r>
              <a:rPr lang="en-IN" dirty="0"/>
              <a:t>in </a:t>
            </a:r>
            <a:r>
              <a:rPr lang="en-IN" dirty="0" smtClean="0"/>
              <a:t>the Preliminary </a:t>
            </a:r>
            <a:r>
              <a:rPr lang="en-IN" dirty="0"/>
              <a:t>Report, and references the CoE report on ICANN and </a:t>
            </a:r>
            <a:r>
              <a:rPr lang="en-IN" dirty="0" smtClean="0"/>
              <a:t>human rights </a:t>
            </a:r>
            <a:r>
              <a:rPr lang="en-IN" dirty="0"/>
              <a:t>(October 2014), but does not consider the list or scope of </a:t>
            </a:r>
            <a:r>
              <a:rPr lang="en-IN" dirty="0" smtClean="0"/>
              <a:t>issues involved</a:t>
            </a:r>
            <a:r>
              <a:rPr lang="en-IN" dirty="0"/>
              <a:t>.</a:t>
            </a:r>
            <a:br>
              <a:rPr lang="en-IN" dirty="0"/>
            </a:br>
            <a:r>
              <a:rPr lang="en-IN" dirty="0"/>
              <a:t/>
            </a:r>
            <a:br>
              <a:rPr lang="en-IN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09413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1908" y="520964"/>
            <a:ext cx="8344892" cy="560519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IN" dirty="0" smtClean="0"/>
              <a:t>2. UDRP</a:t>
            </a:r>
            <a:r>
              <a:rPr lang="en-IN" dirty="0"/>
              <a:t/>
            </a:r>
            <a:br>
              <a:rPr lang="en-IN" dirty="0"/>
            </a:br>
            <a:r>
              <a:rPr lang="en-IN" dirty="0"/>
              <a:t/>
            </a:r>
            <a:br>
              <a:rPr lang="en-IN" dirty="0"/>
            </a:br>
            <a:r>
              <a:rPr lang="en-IN" dirty="0" smtClean="0"/>
              <a:t>In </a:t>
            </a:r>
            <a:r>
              <a:rPr lang="en-IN" dirty="0"/>
              <a:t>Clause 4(a) on Mandatory Administrative Proceedings </a:t>
            </a:r>
            <a:r>
              <a:rPr lang="en-IN" dirty="0" smtClean="0"/>
              <a:t>for Applicable </a:t>
            </a:r>
            <a:r>
              <a:rPr lang="en-IN" dirty="0"/>
              <a:t>Disputes, the scope of applicable disputes is limited </a:t>
            </a:r>
            <a:r>
              <a:rPr lang="en-IN" dirty="0" smtClean="0"/>
              <a:t>to trademark</a:t>
            </a:r>
            <a:r>
              <a:rPr lang="en-IN" dirty="0"/>
              <a:t>-related disputes. Issues surrounding freedom of expression</a:t>
            </a:r>
            <a:r>
              <a:rPr lang="en-IN" dirty="0" smtClean="0"/>
              <a:t>, privacy</a:t>
            </a:r>
            <a:r>
              <a:rPr lang="en-IN" dirty="0"/>
              <a:t>, community interests in a domain name, geographical interests in</a:t>
            </a:r>
            <a:br>
              <a:rPr lang="en-IN" dirty="0"/>
            </a:br>
            <a:r>
              <a:rPr lang="en-IN" dirty="0"/>
              <a:t>domain names, etc. are not addressed.</a:t>
            </a:r>
            <a:br>
              <a:rPr lang="en-IN" dirty="0"/>
            </a:br>
            <a:r>
              <a:rPr lang="en-IN" dirty="0"/>
              <a:t/>
            </a:r>
            <a:br>
              <a:rPr lang="en-IN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35873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25602"/>
            <a:ext cx="8229600" cy="6235286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IN" dirty="0" smtClean="0"/>
              <a:t>3. Name </a:t>
            </a:r>
            <a:r>
              <a:rPr lang="en-IN" dirty="0"/>
              <a:t>Collisions Management Framework</a:t>
            </a:r>
            <a:br>
              <a:rPr lang="en-IN" dirty="0"/>
            </a:br>
            <a:r>
              <a:rPr lang="en-IN" dirty="0" smtClean="0"/>
              <a:t>The </a:t>
            </a:r>
            <a:r>
              <a:rPr lang="en-IN" dirty="0"/>
              <a:t>framework does not set out a process to hear parties </a:t>
            </a:r>
            <a:r>
              <a:rPr lang="en-IN" dirty="0" smtClean="0"/>
              <a:t>with colliding </a:t>
            </a:r>
            <a:r>
              <a:rPr lang="en-IN" dirty="0"/>
              <a:t>names, but only authorises registries to </a:t>
            </a:r>
            <a:r>
              <a:rPr lang="en-IN" dirty="0" smtClean="0"/>
              <a:t>undertake controlled interruption.</a:t>
            </a:r>
          </a:p>
          <a:p>
            <a:pPr marL="0" indent="0">
              <a:buNone/>
            </a:pPr>
            <a:endParaRPr lang="en-IN" dirty="0" smtClean="0"/>
          </a:p>
          <a:p>
            <a:pPr marL="0" indent="0">
              <a:buNone/>
            </a:pPr>
            <a:r>
              <a:rPr lang="en-IN" dirty="0" smtClean="0"/>
              <a:t>4. WHOIS </a:t>
            </a:r>
            <a:r>
              <a:rPr lang="en-IN" dirty="0"/>
              <a:t>and privacy, in light of the new </a:t>
            </a:r>
            <a:r>
              <a:rPr lang="en-IN" dirty="0" smtClean="0"/>
              <a:t>PDP</a:t>
            </a:r>
          </a:p>
          <a:p>
            <a:pPr marL="0" indent="0">
              <a:buNone/>
            </a:pPr>
            <a:endParaRPr lang="en-IN" dirty="0" smtClean="0"/>
          </a:p>
          <a:p>
            <a:pPr marL="0" indent="0">
              <a:buNone/>
            </a:pPr>
            <a:r>
              <a:rPr lang="en-IN" dirty="0" smtClean="0"/>
              <a:t>5. </a:t>
            </a:r>
            <a:r>
              <a:rPr lang="en-IN" dirty="0"/>
              <a:t>gTLD Registration Data Services (RDS) -</a:t>
            </a:r>
            <a:br>
              <a:rPr lang="en-IN" dirty="0"/>
            </a:br>
            <a:r>
              <a:rPr lang="en-IN" dirty="0">
                <a:hlinkClick r:id="rId2"/>
              </a:rPr>
              <a:t>http://gnso.icann.org/en/group-activities/active/rds</a:t>
            </a:r>
            <a:r>
              <a:rPr lang="en-IN" dirty="0"/>
              <a:t>. There are WHOIS</a:t>
            </a:r>
            <a:br>
              <a:rPr lang="en-IN" dirty="0"/>
            </a:br>
            <a:r>
              <a:rPr lang="en-IN" dirty="0"/>
              <a:t>data access and accuracy questions. Not at public comment stage.</a:t>
            </a:r>
            <a:r>
              <a:rPr lang="en-IN" dirty="0" smtClean="0">
                <a:effectLst/>
              </a:rPr>
              <a:t> </a:t>
            </a:r>
            <a:endParaRPr lang="en-IN" dirty="0" smtClean="0"/>
          </a:p>
          <a:p>
            <a:pPr marL="0" indent="0">
              <a:buNone/>
            </a:pPr>
            <a:endParaRPr lang="en-IN" dirty="0" smtClean="0"/>
          </a:p>
          <a:p>
            <a:pPr marL="0" indent="0">
              <a:buNone/>
            </a:pPr>
            <a:r>
              <a:rPr lang="en-IN" u="sng" dirty="0" smtClean="0">
                <a:effectLst/>
              </a:rPr>
              <a:t> </a:t>
            </a:r>
          </a:p>
          <a:p>
            <a:endParaRPr lang="en-US" u="sng" dirty="0"/>
          </a:p>
        </p:txBody>
      </p:sp>
    </p:spTree>
    <p:extLst>
      <p:ext uri="{BB962C8B-B14F-4D97-AF65-F5344CB8AC3E}">
        <p14:creationId xmlns:p14="http://schemas.microsoft.com/office/powerpoint/2010/main" val="51266910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dirty="0" smtClean="0"/>
              <a:t>6. </a:t>
            </a:r>
            <a:r>
              <a:rPr lang="en-IN" dirty="0"/>
              <a:t>New gTLD Subsequent Procedures -</a:t>
            </a:r>
            <a:br>
              <a:rPr lang="en-IN" dirty="0"/>
            </a:br>
            <a:r>
              <a:rPr lang="en-IN" dirty="0">
                <a:hlinkClick r:id="rId2"/>
              </a:rPr>
              <a:t>http://gnso.icann.org/en/group-activities/active/new-gtld-subsequent-</a:t>
            </a:r>
            <a:r>
              <a:rPr lang="en-IN" dirty="0" smtClean="0">
                <a:hlinkClick r:id="rId2"/>
              </a:rPr>
              <a:t>pro</a:t>
            </a:r>
            <a:r>
              <a:rPr lang="en-IN" dirty="0" smtClean="0"/>
              <a:t>cedures</a:t>
            </a:r>
            <a:r>
              <a:rPr lang="en-IN" dirty="0"/>
              <a:t>.</a:t>
            </a:r>
            <a:br>
              <a:rPr lang="en-IN" dirty="0"/>
            </a:br>
            <a:r>
              <a:rPr lang="en-IN" dirty="0"/>
              <a:t>Issues of access &amp; affordability, etc. PDP hasn't started yet. </a:t>
            </a:r>
            <a:r>
              <a:rPr lang="en-IN" dirty="0" smtClean="0"/>
              <a:t>Preliminary Issues </a:t>
            </a:r>
            <a:r>
              <a:rPr lang="en-IN" dirty="0"/>
              <a:t>Report filed.</a:t>
            </a:r>
            <a:r>
              <a:rPr lang="en-IN" dirty="0" smtClean="0">
                <a:effectLst/>
              </a:rPr>
              <a:t> </a:t>
            </a:r>
          </a:p>
          <a:p>
            <a:pPr marL="0" indent="0">
              <a:buNone/>
            </a:pPr>
            <a:endParaRPr lang="en-IN" dirty="0" smtClean="0">
              <a:effectLst/>
            </a:endParaRPr>
          </a:p>
          <a:p>
            <a:pPr marL="0" indent="0">
              <a:buNone/>
            </a:pPr>
            <a:r>
              <a:rPr lang="en-IN" dirty="0" smtClean="0"/>
              <a:t>7. </a:t>
            </a:r>
            <a:r>
              <a:rPr lang="en-IN" dirty="0"/>
              <a:t>Proposed Implementation of GNSO Thick Whois Consensus Policy</a:t>
            </a:r>
            <a:br>
              <a:rPr lang="en-IN" dirty="0"/>
            </a:br>
            <a:r>
              <a:rPr lang="en-IN" dirty="0"/>
              <a:t>Requiring Consistent Labeling and Display of RDDS (Whois) Output for</a:t>
            </a:r>
            <a:br>
              <a:rPr lang="en-IN" dirty="0"/>
            </a:br>
            <a:r>
              <a:rPr lang="en-IN" dirty="0"/>
              <a:t>All gTLDs -</a:t>
            </a:r>
            <a:br>
              <a:rPr lang="en-IN" dirty="0"/>
            </a:br>
            <a:r>
              <a:rPr lang="en-IN" dirty="0">
                <a:hlinkClick r:id="rId3"/>
              </a:rPr>
              <a:t>https://www.icann.org/public-comments/rdds-output-2015-12-03-en</a:t>
            </a:r>
            <a:r>
              <a:rPr lang="en-IN" dirty="0"/>
              <a:t>.</a:t>
            </a:r>
            <a:br>
              <a:rPr lang="en-IN" dirty="0"/>
            </a:br>
            <a:r>
              <a:rPr lang="en-IN" dirty="0"/>
              <a:t>Public comment is open and closes in 2 weeks. WHOIS privacy and </a:t>
            </a:r>
            <a:r>
              <a:rPr lang="en-IN" dirty="0" smtClean="0"/>
              <a:t>access to </a:t>
            </a:r>
            <a:r>
              <a:rPr lang="en-IN" dirty="0"/>
              <a:t>domain name holder's data.</a:t>
            </a:r>
            <a:br>
              <a:rPr lang="en-IN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311493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41882"/>
            <a:ext cx="8229600" cy="5784281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dirty="0" smtClean="0"/>
              <a:t>8. </a:t>
            </a:r>
            <a:r>
              <a:rPr lang="en-IN" dirty="0"/>
              <a:t>Geographic Regions Review Working Group -</a:t>
            </a:r>
            <a:br>
              <a:rPr lang="en-IN" dirty="0"/>
            </a:br>
            <a:r>
              <a:rPr lang="en-IN" dirty="0">
                <a:hlinkClick r:id="rId2"/>
              </a:rPr>
              <a:t>https://www.icann.org/public-comments/geo-regions-2015-12-23-en</a:t>
            </a:r>
            <a:r>
              <a:rPr lang="en-IN" dirty="0"/>
              <a:t>.</a:t>
            </a:r>
            <a:br>
              <a:rPr lang="en-IN" dirty="0"/>
            </a:br>
            <a:r>
              <a:rPr lang="en-IN" dirty="0"/>
              <a:t>Public comment period ongoing. Issues of substantive v. formal</a:t>
            </a:r>
            <a:br>
              <a:rPr lang="en-IN" dirty="0"/>
            </a:br>
            <a:r>
              <a:rPr lang="en-IN" dirty="0"/>
              <a:t>representation/inclusiveness, of proportional representation based on</a:t>
            </a:r>
            <a:br>
              <a:rPr lang="en-IN" dirty="0"/>
            </a:br>
            <a:r>
              <a:rPr lang="en-IN" dirty="0"/>
              <a:t>(for ex) number of Internet users across the continents.</a:t>
            </a:r>
            <a:r>
              <a:rPr lang="en-IN" dirty="0" smtClean="0">
                <a:effectLst/>
              </a:rPr>
              <a:t> </a:t>
            </a:r>
          </a:p>
          <a:p>
            <a:pPr marL="0" indent="0">
              <a:buNone/>
            </a:pPr>
            <a:endParaRPr lang="en-IN" dirty="0" smtClean="0">
              <a:effectLst/>
            </a:endParaRPr>
          </a:p>
          <a:p>
            <a:pPr marL="0" indent="0">
              <a:buNone/>
            </a:pPr>
            <a:r>
              <a:rPr lang="en-IN" dirty="0" smtClean="0"/>
              <a:t>9. </a:t>
            </a:r>
            <a:r>
              <a:rPr lang="en-IN" dirty="0"/>
              <a:t>Preliminary Issue Report on a GNSO Policy Development Process to</a:t>
            </a:r>
            <a:br>
              <a:rPr lang="en-IN" dirty="0"/>
            </a:br>
            <a:r>
              <a:rPr lang="en-IN" dirty="0"/>
              <a:t>Review All Rights Protection Mechanisms in All gTLDs -</a:t>
            </a:r>
            <a:br>
              <a:rPr lang="en-IN" dirty="0"/>
            </a:br>
            <a:r>
              <a:rPr lang="en-IN" dirty="0">
                <a:hlinkClick r:id="rId3"/>
              </a:rPr>
              <a:t>https://www.icann.org/public-comments/rpm-prelim-issue-2015-10-09-en</a:t>
            </a:r>
            <a:r>
              <a:rPr lang="en-IN" dirty="0"/>
              <a:t>.</a:t>
            </a:r>
            <a:br>
              <a:rPr lang="en-IN" dirty="0"/>
            </a:br>
            <a:r>
              <a:rPr lang="en-IN" dirty="0"/>
              <a:t>Public comment for Prelim Issue Report is closed, but PDP continues.</a:t>
            </a:r>
            <a:br>
              <a:rPr lang="en-IN" dirty="0"/>
            </a:br>
            <a:r>
              <a:rPr lang="en-IN" dirty="0"/>
              <a:t>This will affect UDRP, Rapid Suspension procedure and other</a:t>
            </a:r>
            <a:br>
              <a:rPr lang="en-IN" dirty="0"/>
            </a:br>
            <a:r>
              <a:rPr lang="en-IN" dirty="0"/>
              <a:t>rights-protection measures for the gTLDs.</a:t>
            </a:r>
            <a:br>
              <a:rPr lang="en-IN" dirty="0"/>
            </a:br>
            <a:r>
              <a:rPr lang="en-IN" dirty="0"/>
              <a:t/>
            </a:r>
            <a:br>
              <a:rPr lang="en-IN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994771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</TotalTime>
  <Words>94</Words>
  <Application>Microsoft Macintosh PowerPoint</Application>
  <PresentationFormat>On-screen Show (4:3)</PresentationFormat>
  <Paragraphs>37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ICANN WP - HR</vt:lpstr>
      <vt:lpstr>Points of Discussion </vt:lpstr>
      <vt:lpstr>Mandate</vt:lpstr>
      <vt:lpstr>Output</vt:lpstr>
      <vt:lpstr>Potential Topics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Closed PDPs with potential rights violations</vt:lpstr>
      <vt:lpstr>PowerPoint Presentation</vt:lpstr>
    </vt:vector>
  </TitlesOfParts>
  <Company>Centre for Internet and Society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14th January, 2016</dc:title>
  <dc:creator>Vidushi Marda</dc:creator>
  <cp:lastModifiedBy>Vidushi Marda</cp:lastModifiedBy>
  <cp:revision>5</cp:revision>
  <dcterms:created xsi:type="dcterms:W3CDTF">2016-01-14T12:53:07Z</dcterms:created>
  <dcterms:modified xsi:type="dcterms:W3CDTF">2016-01-14T13:30:30Z</dcterms:modified>
</cp:coreProperties>
</file>