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540" r:id="rId2"/>
    <p:sldId id="674" r:id="rId3"/>
    <p:sldId id="675" r:id="rId4"/>
    <p:sldId id="676" r:id="rId5"/>
    <p:sldId id="541" r:id="rId6"/>
    <p:sldId id="543" r:id="rId7"/>
    <p:sldId id="381" r:id="rId8"/>
    <p:sldId id="40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16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elle Howell" initials="MH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756"/>
    <p:restoredTop sz="94699"/>
  </p:normalViewPr>
  <p:slideViewPr>
    <p:cSldViewPr snapToGrid="0" snapToObjects="1">
      <p:cViewPr varScale="1">
        <p:scale>
          <a:sx n="112" d="100"/>
          <a:sy n="112" d="100"/>
        </p:scale>
        <p:origin x="1400" y="184"/>
      </p:cViewPr>
      <p:guideLst>
        <p:guide orient="horz" pos="1416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8F13CC-A6A6-524A-A0F8-DAB9B298E3B6}" type="datetimeFigureOut">
              <a:rPr lang="en-US" smtClean="0"/>
              <a:t>10/12/19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CED518-EFD6-E34B-989E-6B6564A75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0004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A614CD-FA73-DF49-AA13-A5EF746D725A}" type="datetimeFigureOut">
              <a:rPr lang="en-US" smtClean="0"/>
              <a:t>10/12/19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002FF9-4628-B146-9948-95257A430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8994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hyperlink" Target="facebook.com/icannorg" TargetMode="External"/><Relationship Id="rId18" Type="http://schemas.openxmlformats.org/officeDocument/2006/relationships/hyperlink" Target="https://soundcloud.com/icann" TargetMode="External"/><Relationship Id="rId3" Type="http://schemas.openxmlformats.org/officeDocument/2006/relationships/hyperlink" Target="http://www.flickr.com/photos/icann" TargetMode="External"/><Relationship Id="rId7" Type="http://schemas.openxmlformats.org/officeDocument/2006/relationships/hyperlink" Target="linkedin.com/company/icann" TargetMode="External"/><Relationship Id="rId12" Type="http://schemas.openxmlformats.org/officeDocument/2006/relationships/hyperlink" Target="http://www.facebook.com/icannorg" TargetMode="External"/><Relationship Id="rId17" Type="http://schemas.openxmlformats.org/officeDocument/2006/relationships/hyperlink" Target="http://www.youtube.com/icannnews" TargetMode="External"/><Relationship Id="rId2" Type="http://schemas.openxmlformats.org/officeDocument/2006/relationships/image" Target="../media/image12.emf"/><Relationship Id="rId16" Type="http://schemas.openxmlformats.org/officeDocument/2006/relationships/image" Target="../media/image17.png"/><Relationship Id="rId20" Type="http://schemas.openxmlformats.org/officeDocument/2006/relationships/hyperlink" Target="https://www.slideshare.net/icannpresentations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linkedin.com/company/icann" TargetMode="External"/><Relationship Id="rId11" Type="http://schemas.openxmlformats.org/officeDocument/2006/relationships/image" Target="../media/image15.png"/><Relationship Id="rId5" Type="http://schemas.openxmlformats.org/officeDocument/2006/relationships/image" Target="../media/image13.png"/><Relationship Id="rId15" Type="http://schemas.openxmlformats.org/officeDocument/2006/relationships/hyperlink" Target="youtube.com/user/ICANNnews" TargetMode="External"/><Relationship Id="rId10" Type="http://schemas.openxmlformats.org/officeDocument/2006/relationships/hyperlink" Target="twitter.com/icann" TargetMode="External"/><Relationship Id="rId19" Type="http://schemas.openxmlformats.org/officeDocument/2006/relationships/image" Target="../media/image18.png"/><Relationship Id="rId4" Type="http://schemas.openxmlformats.org/officeDocument/2006/relationships/hyperlink" Target="flickr.com/photos/icann" TargetMode="External"/><Relationship Id="rId9" Type="http://schemas.openxmlformats.org/officeDocument/2006/relationships/hyperlink" Target="https://twitter.com/icann" TargetMode="External"/><Relationship Id="rId14" Type="http://schemas.openxmlformats.org/officeDocument/2006/relationships/image" Target="../media/image16.png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609600" y="1470212"/>
            <a:ext cx="7907338" cy="4571813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Wingdings" panose="05000000000000000000" pitchFamily="2" charset="2"/>
              <a:buChar char=""/>
              <a:defRPr sz="1900">
                <a:solidFill>
                  <a:srgbClr val="000000"/>
                </a:solidFill>
              </a:defRPr>
            </a:lvl1pPr>
            <a:lvl2pPr marL="798513" indent="-341313">
              <a:spcBef>
                <a:spcPts val="500"/>
              </a:spcBef>
              <a:buSzPct val="75000"/>
              <a:buFont typeface="Wingdings" panose="05000000000000000000" pitchFamily="2" charset="2"/>
              <a:buChar char=""/>
              <a:defRPr sz="1900">
                <a:solidFill>
                  <a:srgbClr val="000000"/>
                </a:solidFill>
              </a:defRPr>
            </a:lvl2pPr>
            <a:lvl3pPr marL="1255713" indent="-341313">
              <a:spcBef>
                <a:spcPts val="500"/>
              </a:spcBef>
              <a:buFont typeface="Arial" panose="020B0604020202020204" pitchFamily="34" charset="0"/>
              <a:buChar char="•"/>
              <a:defRPr sz="1900">
                <a:solidFill>
                  <a:srgbClr val="000000"/>
                </a:solidFill>
              </a:defRPr>
            </a:lvl3pPr>
            <a:lvl4pPr>
              <a:defRPr sz="1900">
                <a:solidFill>
                  <a:srgbClr val="000000"/>
                </a:solidFill>
              </a:defRPr>
            </a:lvl4pPr>
            <a:lvl5pPr>
              <a:defRPr sz="19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Place text here</a:t>
            </a:r>
          </a:p>
          <a:p>
            <a:pPr lvl="1"/>
            <a:r>
              <a:rPr lang="en-US" dirty="0"/>
              <a:t>Second level bullet</a:t>
            </a:r>
          </a:p>
          <a:p>
            <a:pPr lvl="2"/>
            <a:r>
              <a:rPr lang="en-US" dirty="0"/>
              <a:t>Third level bullet</a:t>
            </a:r>
          </a:p>
        </p:txBody>
      </p:sp>
    </p:spTree>
    <p:extLst>
      <p:ext uri="{BB962C8B-B14F-4D97-AF65-F5344CB8AC3E}">
        <p14:creationId xmlns:p14="http://schemas.microsoft.com/office/powerpoint/2010/main" val="721309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Backgroun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2" name="Group 1"/>
          <p:cNvGrpSpPr/>
          <p:nvPr userDrawn="1"/>
        </p:nvGrpSpPr>
        <p:grpSpPr>
          <a:xfrm>
            <a:off x="2422" y="585223"/>
            <a:ext cx="9286433" cy="6225367"/>
            <a:chOff x="2422" y="585223"/>
            <a:chExt cx="9286433" cy="6225367"/>
          </a:xfrm>
        </p:grpSpPr>
        <p:sp>
          <p:nvSpPr>
            <p:cNvPr id="17" name="Oval 16"/>
            <p:cNvSpPr/>
            <p:nvPr userDrawn="1"/>
          </p:nvSpPr>
          <p:spPr>
            <a:xfrm>
              <a:off x="395490" y="585223"/>
              <a:ext cx="45720" cy="4572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Connector 17"/>
            <p:cNvCxnSpPr/>
            <p:nvPr userDrawn="1"/>
          </p:nvCxnSpPr>
          <p:spPr>
            <a:xfrm flipH="1">
              <a:off x="2422" y="608083"/>
              <a:ext cx="371789" cy="0"/>
            </a:xfrm>
            <a:prstGeom prst="line">
              <a:avLst/>
            </a:prstGeom>
            <a:ln w="12700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 flipH="1">
              <a:off x="462492" y="608083"/>
              <a:ext cx="8681508" cy="0"/>
            </a:xfrm>
            <a:prstGeom prst="line">
              <a:avLst/>
            </a:prstGeom>
            <a:ln w="12700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4" name="Picture 23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237744" y="6460580"/>
              <a:ext cx="368521" cy="293992"/>
            </a:xfrm>
            <a:prstGeom prst="rect">
              <a:avLst/>
            </a:prstGeom>
          </p:spPr>
        </p:pic>
        <p:sp>
          <p:nvSpPr>
            <p:cNvPr id="34" name="Oval 33"/>
            <p:cNvSpPr/>
            <p:nvPr userDrawn="1"/>
          </p:nvSpPr>
          <p:spPr>
            <a:xfrm>
              <a:off x="395490" y="6297687"/>
              <a:ext cx="45720" cy="4572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" name="Straight Connector 39"/>
            <p:cNvCxnSpPr/>
            <p:nvPr userDrawn="1"/>
          </p:nvCxnSpPr>
          <p:spPr>
            <a:xfrm flipH="1">
              <a:off x="2422" y="6320547"/>
              <a:ext cx="371789" cy="0"/>
            </a:xfrm>
            <a:prstGeom prst="line">
              <a:avLst/>
            </a:prstGeom>
            <a:ln w="12700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 userDrawn="1"/>
          </p:nvCxnSpPr>
          <p:spPr>
            <a:xfrm flipH="1">
              <a:off x="462491" y="6320547"/>
              <a:ext cx="8217959" cy="0"/>
            </a:xfrm>
            <a:prstGeom prst="line">
              <a:avLst/>
            </a:prstGeom>
            <a:ln w="12700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Oval 41"/>
            <p:cNvSpPr/>
            <p:nvPr userDrawn="1"/>
          </p:nvSpPr>
          <p:spPr>
            <a:xfrm flipH="1">
              <a:off x="8705212" y="6297687"/>
              <a:ext cx="45720" cy="4572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3" name="Straight Connector 42"/>
            <p:cNvCxnSpPr/>
            <p:nvPr userDrawn="1"/>
          </p:nvCxnSpPr>
          <p:spPr>
            <a:xfrm>
              <a:off x="8772211" y="6320547"/>
              <a:ext cx="371789" cy="0"/>
            </a:xfrm>
            <a:prstGeom prst="line">
              <a:avLst/>
            </a:prstGeom>
            <a:ln w="12700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Slide Number Placeholder 5"/>
            <p:cNvSpPr txBox="1">
              <a:spLocks/>
            </p:cNvSpPr>
            <p:nvPr userDrawn="1"/>
          </p:nvSpPr>
          <p:spPr>
            <a:xfrm>
              <a:off x="8493978" y="6445465"/>
              <a:ext cx="794877" cy="365125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200">
                  <a:solidFill>
                    <a:srgbClr val="002B49"/>
                  </a:solidFill>
                  <a:latin typeface="Arial"/>
                  <a:cs typeface="Arial"/>
                </a:rPr>
                <a:t>   | </a:t>
              </a:r>
              <a:fld id="{D43A6F16-D3CF-4F46-B6D9-B3CAB1B87938}" type="slidenum">
                <a:rPr lang="en-US" sz="1200" smtClean="0">
                  <a:solidFill>
                    <a:srgbClr val="002B49"/>
                  </a:solidFill>
                  <a:latin typeface="Arial"/>
                  <a:cs typeface="Arial"/>
                </a:rPr>
                <a:pPr algn="l"/>
                <a:t>‹#›</a:t>
              </a:fld>
              <a:endParaRPr lang="en-US" sz="1200">
                <a:solidFill>
                  <a:srgbClr val="002B49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5" name="Rectangle 14"/>
          <p:cNvSpPr/>
          <p:nvPr userDrawn="1"/>
        </p:nvSpPr>
        <p:spPr>
          <a:xfrm>
            <a:off x="2422" y="749729"/>
            <a:ext cx="9144000" cy="5346700"/>
          </a:xfrm>
          <a:prstGeom prst="rect">
            <a:avLst/>
          </a:prstGeom>
          <a:gradFill>
            <a:gsLst>
              <a:gs pos="0">
                <a:schemeClr val="bg1">
                  <a:alpha val="75000"/>
                </a:schemeClr>
              </a:gs>
              <a:gs pos="69000">
                <a:schemeClr val="tx2">
                  <a:lumMod val="20000"/>
                  <a:lumOff val="80000"/>
                  <a:alpha val="62000"/>
                </a:schemeClr>
              </a:gs>
              <a:gs pos="24000">
                <a:schemeClr val="tx2">
                  <a:lumMod val="20000"/>
                  <a:lumOff val="80000"/>
                  <a:alpha val="45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372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Backgroun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2" name="Group 1"/>
          <p:cNvGrpSpPr/>
          <p:nvPr userDrawn="1"/>
        </p:nvGrpSpPr>
        <p:grpSpPr>
          <a:xfrm>
            <a:off x="2422" y="585223"/>
            <a:ext cx="9286433" cy="6225367"/>
            <a:chOff x="2422" y="585223"/>
            <a:chExt cx="9286433" cy="6225367"/>
          </a:xfrm>
        </p:grpSpPr>
        <p:sp>
          <p:nvSpPr>
            <p:cNvPr id="17" name="Oval 16"/>
            <p:cNvSpPr/>
            <p:nvPr userDrawn="1"/>
          </p:nvSpPr>
          <p:spPr>
            <a:xfrm>
              <a:off x="395490" y="585223"/>
              <a:ext cx="45720" cy="4572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Connector 17"/>
            <p:cNvCxnSpPr/>
            <p:nvPr userDrawn="1"/>
          </p:nvCxnSpPr>
          <p:spPr>
            <a:xfrm flipH="1">
              <a:off x="2422" y="608083"/>
              <a:ext cx="371789" cy="0"/>
            </a:xfrm>
            <a:prstGeom prst="line">
              <a:avLst/>
            </a:prstGeom>
            <a:ln w="12700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 flipH="1">
              <a:off x="462492" y="608083"/>
              <a:ext cx="8681508" cy="0"/>
            </a:xfrm>
            <a:prstGeom prst="line">
              <a:avLst/>
            </a:prstGeom>
            <a:ln w="12700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4" name="Picture 23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237744" y="6460580"/>
              <a:ext cx="368521" cy="293992"/>
            </a:xfrm>
            <a:prstGeom prst="rect">
              <a:avLst/>
            </a:prstGeom>
          </p:spPr>
        </p:pic>
        <p:sp>
          <p:nvSpPr>
            <p:cNvPr id="34" name="Oval 33"/>
            <p:cNvSpPr/>
            <p:nvPr userDrawn="1"/>
          </p:nvSpPr>
          <p:spPr>
            <a:xfrm>
              <a:off x="395490" y="6297687"/>
              <a:ext cx="45720" cy="4572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" name="Straight Connector 39"/>
            <p:cNvCxnSpPr/>
            <p:nvPr userDrawn="1"/>
          </p:nvCxnSpPr>
          <p:spPr>
            <a:xfrm flipH="1">
              <a:off x="2422" y="6320547"/>
              <a:ext cx="371789" cy="0"/>
            </a:xfrm>
            <a:prstGeom prst="line">
              <a:avLst/>
            </a:prstGeom>
            <a:ln w="12700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 userDrawn="1"/>
          </p:nvCxnSpPr>
          <p:spPr>
            <a:xfrm flipH="1">
              <a:off x="462491" y="6320547"/>
              <a:ext cx="8217959" cy="0"/>
            </a:xfrm>
            <a:prstGeom prst="line">
              <a:avLst/>
            </a:prstGeom>
            <a:ln w="12700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Oval 41"/>
            <p:cNvSpPr/>
            <p:nvPr userDrawn="1"/>
          </p:nvSpPr>
          <p:spPr>
            <a:xfrm flipH="1">
              <a:off x="8705212" y="6297687"/>
              <a:ext cx="45720" cy="4572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3" name="Straight Connector 42"/>
            <p:cNvCxnSpPr/>
            <p:nvPr userDrawn="1"/>
          </p:nvCxnSpPr>
          <p:spPr>
            <a:xfrm>
              <a:off x="8772211" y="6320547"/>
              <a:ext cx="371789" cy="0"/>
            </a:xfrm>
            <a:prstGeom prst="line">
              <a:avLst/>
            </a:prstGeom>
            <a:ln w="12700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Slide Number Placeholder 5"/>
            <p:cNvSpPr txBox="1">
              <a:spLocks/>
            </p:cNvSpPr>
            <p:nvPr userDrawn="1"/>
          </p:nvSpPr>
          <p:spPr>
            <a:xfrm>
              <a:off x="8493978" y="6445465"/>
              <a:ext cx="794877" cy="365125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200">
                  <a:solidFill>
                    <a:srgbClr val="002B49"/>
                  </a:solidFill>
                  <a:latin typeface="Arial"/>
                  <a:cs typeface="Arial"/>
                </a:rPr>
                <a:t>   | </a:t>
              </a:r>
              <a:fld id="{D43A6F16-D3CF-4F46-B6D9-B3CAB1B87938}" type="slidenum">
                <a:rPr lang="en-US" sz="1200" smtClean="0">
                  <a:solidFill>
                    <a:srgbClr val="002B49"/>
                  </a:solidFill>
                  <a:latin typeface="Arial"/>
                  <a:cs typeface="Arial"/>
                </a:rPr>
                <a:pPr algn="l"/>
                <a:t>‹#›</a:t>
              </a:fld>
              <a:endParaRPr lang="en-US" sz="1200">
                <a:solidFill>
                  <a:srgbClr val="002B49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9717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ternate Backgroun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2" y="608083"/>
            <a:ext cx="9141417" cy="571911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rgbClr val="002B49"/>
              </a:solidFill>
              <a:latin typeface="Arial"/>
              <a:cs typeface="Arial"/>
            </a:endParaRPr>
          </a:p>
        </p:txBody>
      </p:sp>
      <p:cxnSp>
        <p:nvCxnSpPr>
          <p:cNvPr id="22" name="Straight Connector 21"/>
          <p:cNvCxnSpPr/>
          <p:nvPr userDrawn="1"/>
        </p:nvCxnSpPr>
        <p:spPr>
          <a:xfrm flipH="1">
            <a:off x="0" y="608083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H="1"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0706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824754"/>
            <a:ext cx="7932000" cy="1768314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2792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20830832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833718"/>
            <a:ext cx="7932000" cy="1759349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1948699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788894"/>
            <a:ext cx="7932000" cy="1804173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34757735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797860"/>
            <a:ext cx="7932000" cy="1795208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34334170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797860"/>
            <a:ext cx="7932000" cy="1795208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1585994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770966"/>
            <a:ext cx="7932000" cy="1822102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23844637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320547"/>
            <a:ext cx="9144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cxnSp>
        <p:nvCxnSpPr>
          <p:cNvPr id="25" name="Straight Connector 24"/>
          <p:cNvCxnSpPr/>
          <p:nvPr userDrawn="1"/>
        </p:nvCxnSpPr>
        <p:spPr>
          <a:xfrm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73740" y="3030398"/>
            <a:ext cx="6247234" cy="178364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64637" y="1308847"/>
            <a:ext cx="6256337" cy="1701535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</p:spTree>
    <p:extLst>
      <p:ext uri="{BB962C8B-B14F-4D97-AF65-F5344CB8AC3E}">
        <p14:creationId xmlns:p14="http://schemas.microsoft.com/office/powerpoint/2010/main" val="498837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1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10726" y="0"/>
            <a:ext cx="7744845" cy="253336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10725" y="3562904"/>
            <a:ext cx="811987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10725" y="4252817"/>
            <a:ext cx="8119872" cy="2736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610725" y="4553317"/>
            <a:ext cx="8119872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6999" y="5507609"/>
            <a:ext cx="1189827" cy="949200"/>
          </a:xfrm>
          <a:prstGeom prst="rect">
            <a:avLst/>
          </a:prstGeom>
        </p:spPr>
      </p:pic>
      <p:sp>
        <p:nvSpPr>
          <p:cNvPr id="11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10725" y="2854692"/>
            <a:ext cx="811987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:p14="http://schemas.microsoft.com/office/powerpoint/2010/main" val="26480240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320547"/>
            <a:ext cx="9144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cxnSp>
        <p:nvCxnSpPr>
          <p:cNvPr id="25" name="Straight Connector 24"/>
          <p:cNvCxnSpPr/>
          <p:nvPr userDrawn="1"/>
        </p:nvCxnSpPr>
        <p:spPr>
          <a:xfrm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73740" y="3030398"/>
            <a:ext cx="6247234" cy="178364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64637" y="1308847"/>
            <a:ext cx="6256337" cy="1701535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</p:spTree>
    <p:extLst>
      <p:ext uri="{BB962C8B-B14F-4D97-AF65-F5344CB8AC3E}">
        <p14:creationId xmlns:p14="http://schemas.microsoft.com/office/powerpoint/2010/main" val="6130006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320547"/>
            <a:ext cx="9144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cxnSp>
        <p:nvCxnSpPr>
          <p:cNvPr id="25" name="Straight Connector 24"/>
          <p:cNvCxnSpPr/>
          <p:nvPr userDrawn="1"/>
        </p:nvCxnSpPr>
        <p:spPr>
          <a:xfrm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73740" y="3030398"/>
            <a:ext cx="6247234" cy="178364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64637" y="1308847"/>
            <a:ext cx="6256337" cy="1701535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</p:spTree>
    <p:extLst>
      <p:ext uri="{BB962C8B-B14F-4D97-AF65-F5344CB8AC3E}">
        <p14:creationId xmlns:p14="http://schemas.microsoft.com/office/powerpoint/2010/main" val="38711898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320547"/>
            <a:ext cx="9144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cxnSp>
        <p:nvCxnSpPr>
          <p:cNvPr id="25" name="Straight Connector 24"/>
          <p:cNvCxnSpPr/>
          <p:nvPr userDrawn="1"/>
        </p:nvCxnSpPr>
        <p:spPr>
          <a:xfrm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73740" y="3030398"/>
            <a:ext cx="6247234" cy="178364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64637" y="1308847"/>
            <a:ext cx="6256337" cy="1701535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</p:spTree>
    <p:extLst>
      <p:ext uri="{BB962C8B-B14F-4D97-AF65-F5344CB8AC3E}">
        <p14:creationId xmlns:p14="http://schemas.microsoft.com/office/powerpoint/2010/main" val="26239424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/>
          <p:cNvPicPr>
            <a:picLocks noChangeAspect="1"/>
          </p:cNvPicPr>
          <p:nvPr userDrawn="1"/>
        </p:nvPicPr>
        <p:blipFill>
          <a:blip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2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6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50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9332202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6663251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29882300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33827145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 1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21525536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41503872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891085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1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10724" y="0"/>
            <a:ext cx="7744845" cy="253336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10723" y="3562904"/>
            <a:ext cx="811987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10723" y="4252817"/>
            <a:ext cx="8119872" cy="2736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610723" y="4544352"/>
            <a:ext cx="8119872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1992" y="5512926"/>
            <a:ext cx="1193800" cy="952500"/>
          </a:xfrm>
          <a:prstGeom prst="rect">
            <a:avLst/>
          </a:prstGeom>
        </p:spPr>
      </p:pic>
      <p:sp>
        <p:nvSpPr>
          <p:cNvPr id="12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10723" y="2854692"/>
            <a:ext cx="811987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:p14="http://schemas.microsoft.com/office/powerpoint/2010/main" val="3342511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1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2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33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5211577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2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44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45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6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41596175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51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940876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290436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574116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821152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8009793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/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cxnSp>
        <p:nvCxnSpPr>
          <p:cNvPr id="39" name="Straight Connector 38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Arc 39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sp>
        <p:nvSpPr>
          <p:cNvPr id="41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2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3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7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49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50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2811039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1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0166792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 userDrawn="1"/>
        </p:nvPicPr>
        <p:blipFill>
          <a:blip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383874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2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>
          <a:xfrm>
            <a:off x="1811695" y="6101651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0" y="6124511"/>
            <a:ext cx="1790417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1878697" y="6124511"/>
            <a:ext cx="6693408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 flipH="1">
            <a:off x="8610117" y="6101651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 flipH="1">
            <a:off x="8610117" y="3470373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1834554" y="3552825"/>
            <a:ext cx="0" cy="2529961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Arc 19"/>
          <p:cNvSpPr/>
          <p:nvPr/>
        </p:nvSpPr>
        <p:spPr>
          <a:xfrm rot="16200000">
            <a:off x="1834554" y="3494144"/>
            <a:ext cx="121764" cy="121764"/>
          </a:xfrm>
          <a:prstGeom prst="arc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1895439" y="3494144"/>
            <a:ext cx="6691671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076" y="4878249"/>
            <a:ext cx="1189829" cy="949200"/>
          </a:xfrm>
          <a:prstGeom prst="rect">
            <a:avLst/>
          </a:prstGeom>
        </p:spPr>
      </p:pic>
      <p:sp>
        <p:nvSpPr>
          <p:cNvPr id="12" name="Title 2"/>
          <p:cNvSpPr>
            <a:spLocks noGrp="1"/>
          </p:cNvSpPr>
          <p:nvPr>
            <p:ph type="title" hasCustomPrompt="1"/>
          </p:nvPr>
        </p:nvSpPr>
        <p:spPr>
          <a:xfrm>
            <a:off x="2061883" y="761997"/>
            <a:ext cx="6382512" cy="253336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070848" y="4593844"/>
            <a:ext cx="638251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070848" y="5301687"/>
            <a:ext cx="6382512" cy="2736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70848" y="5584257"/>
            <a:ext cx="6382512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2070848" y="3652549"/>
            <a:ext cx="638251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:p14="http://schemas.microsoft.com/office/powerpoint/2010/main" val="301667481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396747819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25517843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11213995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65738824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401502080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312243120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1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62386876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gage with ICAN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2313656" y="685224"/>
            <a:ext cx="6830343" cy="18649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350">
              <a:solidFill>
                <a:prstClr val="white"/>
              </a:solidFill>
              <a:cs typeface="Arial"/>
            </a:endParaRPr>
          </a:p>
        </p:txBody>
      </p:sp>
      <p:sp>
        <p:nvSpPr>
          <p:cNvPr id="4" name="Text Placeholder 32"/>
          <p:cNvSpPr txBox="1">
            <a:spLocks/>
          </p:cNvSpPr>
          <p:nvPr userDrawn="1"/>
        </p:nvSpPr>
        <p:spPr bwMode="auto">
          <a:xfrm>
            <a:off x="2543489" y="1552703"/>
            <a:ext cx="6600509" cy="329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000">
                <a:solidFill>
                  <a:schemeClr val="bg1"/>
                </a:solidFill>
                <a:latin typeface="+mn-lt"/>
                <a:cs typeface="Arial"/>
              </a:rPr>
              <a:t>Visit us at </a:t>
            </a:r>
            <a:r>
              <a:rPr lang="en-US" sz="2000" b="1" err="1">
                <a:solidFill>
                  <a:schemeClr val="bg1"/>
                </a:solidFill>
                <a:latin typeface="+mn-lt"/>
                <a:cs typeface="Arial"/>
              </a:rPr>
              <a:t>icann.org</a:t>
            </a:r>
            <a:endParaRPr lang="en-US" sz="2000" b="1">
              <a:solidFill>
                <a:schemeClr val="bg1"/>
              </a:solidFill>
              <a:latin typeface="+mn-lt"/>
              <a:cs typeface="Arial"/>
            </a:endParaRPr>
          </a:p>
        </p:txBody>
      </p:sp>
      <p:sp>
        <p:nvSpPr>
          <p:cNvPr id="5" name="Text Placeholder 33"/>
          <p:cNvSpPr txBox="1">
            <a:spLocks/>
          </p:cNvSpPr>
          <p:nvPr userDrawn="1"/>
        </p:nvSpPr>
        <p:spPr bwMode="auto">
          <a:xfrm>
            <a:off x="2543489" y="1049144"/>
            <a:ext cx="5230690" cy="325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AU" sz="2700" b="1">
                <a:solidFill>
                  <a:schemeClr val="bg1"/>
                </a:solidFill>
                <a:latin typeface="+mn-lt"/>
                <a:ea typeface="Segoe UI" charset="0"/>
                <a:cs typeface="Arial"/>
              </a:rPr>
              <a:t>Thank You and Questions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1" y="685224"/>
            <a:ext cx="2232955" cy="186493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350">
              <a:solidFill>
                <a:prstClr val="white"/>
              </a:solidFill>
              <a:cs typeface="Arial"/>
            </a:endParaRPr>
          </a:p>
        </p:txBody>
      </p:sp>
      <p:pic>
        <p:nvPicPr>
          <p:cNvPr id="7" name="Picture 6" descr="ICANN_Logo_W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82" y="871077"/>
            <a:ext cx="1962493" cy="1523172"/>
          </a:xfrm>
          <a:prstGeom prst="rect">
            <a:avLst/>
          </a:prstGeom>
        </p:spPr>
      </p:pic>
      <p:sp>
        <p:nvSpPr>
          <p:cNvPr id="30" name="Text Placeholder 29"/>
          <p:cNvSpPr>
            <a:spLocks noGrp="1"/>
          </p:cNvSpPr>
          <p:nvPr>
            <p:ph type="body" sz="quarter" idx="10" hasCustomPrompt="1"/>
          </p:nvPr>
        </p:nvSpPr>
        <p:spPr>
          <a:xfrm>
            <a:off x="2543489" y="1865312"/>
            <a:ext cx="5973449" cy="34654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1pPr>
            <a:lvl2pPr marL="45720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2pPr>
            <a:lvl3pPr marL="91440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3pPr>
            <a:lvl4pPr marL="137160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4pPr>
            <a:lvl5pPr marL="1828800" indent="0">
              <a:buFontTx/>
              <a:buNone/>
              <a:defRPr lang="en-US" sz="2000" kern="1200" dirty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5pPr>
          </a:lstStyle>
          <a:p>
            <a:pPr lvl="0"/>
            <a:r>
              <a:rPr lang="en-US" dirty="0"/>
              <a:t>Email: email</a:t>
            </a:r>
          </a:p>
        </p:txBody>
      </p:sp>
      <p:sp>
        <p:nvSpPr>
          <p:cNvPr id="31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Engage with ICANN</a:t>
            </a:r>
          </a:p>
        </p:txBody>
      </p:sp>
      <p:grpSp>
        <p:nvGrpSpPr>
          <p:cNvPr id="32" name="Group 31"/>
          <p:cNvGrpSpPr/>
          <p:nvPr userDrawn="1"/>
        </p:nvGrpSpPr>
        <p:grpSpPr>
          <a:xfrm>
            <a:off x="2543489" y="4228306"/>
            <a:ext cx="3416667" cy="365760"/>
            <a:chOff x="5325979" y="4715893"/>
            <a:chExt cx="3416667" cy="365760"/>
          </a:xfrm>
        </p:grpSpPr>
        <p:sp>
          <p:nvSpPr>
            <p:cNvPr id="33" name="Text Placeholder 32"/>
            <p:cNvSpPr txBox="1">
              <a:spLocks/>
            </p:cNvSpPr>
            <p:nvPr/>
          </p:nvSpPr>
          <p:spPr>
            <a:xfrm>
              <a:off x="5793339" y="4734885"/>
              <a:ext cx="2949307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3"/>
                </a:rPr>
                <a:t>flickr.com</a:t>
              </a:r>
              <a:r>
                <a:rPr lang="en-US" sz="140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3"/>
                </a:rPr>
                <a:t>/</a:t>
              </a:r>
              <a:r>
                <a:rPr lang="en-US" sz="140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3"/>
                </a:rPr>
                <a:t>icann</a:t>
              </a:r>
              <a:endParaRPr lang="en-US" sz="140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34" name="Picture 33" descr="1420947842_social_style_3_flikr-128.png">
              <a:hlinkClick r:id="rId4" action="ppaction://hlinkfile"/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25979" y="4715893"/>
              <a:ext cx="365760" cy="365760"/>
            </a:xfrm>
            <a:prstGeom prst="rect">
              <a:avLst/>
            </a:prstGeom>
          </p:spPr>
        </p:pic>
      </p:grpSp>
      <p:grpSp>
        <p:nvGrpSpPr>
          <p:cNvPr id="35" name="Group 34"/>
          <p:cNvGrpSpPr/>
          <p:nvPr userDrawn="1"/>
        </p:nvGrpSpPr>
        <p:grpSpPr>
          <a:xfrm>
            <a:off x="2543489" y="4726326"/>
            <a:ext cx="3636602" cy="365760"/>
            <a:chOff x="1235726" y="5571713"/>
            <a:chExt cx="3636602" cy="365760"/>
          </a:xfrm>
        </p:grpSpPr>
        <p:sp>
          <p:nvSpPr>
            <p:cNvPr id="36" name="Text Placeholder 32"/>
            <p:cNvSpPr txBox="1">
              <a:spLocks/>
            </p:cNvSpPr>
            <p:nvPr/>
          </p:nvSpPr>
          <p:spPr>
            <a:xfrm>
              <a:off x="1703086" y="5592033"/>
              <a:ext cx="3169242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6"/>
                </a:rPr>
                <a:t>linkedin</a:t>
              </a:r>
              <a:r>
                <a:rPr lang="en-US" sz="140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6"/>
                </a:rPr>
                <a:t>/company/</a:t>
              </a:r>
              <a:r>
                <a:rPr lang="en-US" sz="140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6"/>
                </a:rPr>
                <a:t>icann</a:t>
              </a:r>
              <a:endParaRPr lang="en-US" sz="140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37" name="Picture 36" descr="1420948164_social_style_3_in-128.png">
              <a:hlinkClick r:id="rId7" action="ppaction://hlinkfile"/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5726" y="5571713"/>
              <a:ext cx="365760" cy="365760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 userDrawn="1"/>
        </p:nvGrpSpPr>
        <p:grpSpPr>
          <a:xfrm>
            <a:off x="2543489" y="2734246"/>
            <a:ext cx="2809587" cy="365760"/>
            <a:chOff x="1235726" y="3073176"/>
            <a:chExt cx="2809587" cy="365760"/>
          </a:xfrm>
        </p:grpSpPr>
        <p:sp>
          <p:nvSpPr>
            <p:cNvPr id="39" name="Text Placeholder 32"/>
            <p:cNvSpPr txBox="1">
              <a:spLocks/>
            </p:cNvSpPr>
            <p:nvPr/>
          </p:nvSpPr>
          <p:spPr>
            <a:xfrm>
              <a:off x="1703087" y="3093496"/>
              <a:ext cx="2342226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9"/>
                </a:rPr>
                <a:t>@</a:t>
              </a:r>
              <a:r>
                <a:rPr lang="en-US" sz="140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9"/>
                </a:rPr>
                <a:t>icann</a:t>
              </a:r>
              <a:endParaRPr lang="en-US" sz="140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40" name="Picture 39" descr="1420948433_social_style_3_twiter-128.png">
              <a:hlinkClick r:id="rId10" action="ppaction://hlinkfile"/>
            </p:cNvPr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5726" y="3073176"/>
              <a:ext cx="365760" cy="365760"/>
            </a:xfrm>
            <a:prstGeom prst="rect">
              <a:avLst/>
            </a:prstGeom>
          </p:spPr>
        </p:pic>
      </p:grpSp>
      <p:grpSp>
        <p:nvGrpSpPr>
          <p:cNvPr id="41" name="Group 40"/>
          <p:cNvGrpSpPr/>
          <p:nvPr userDrawn="1"/>
        </p:nvGrpSpPr>
        <p:grpSpPr>
          <a:xfrm>
            <a:off x="2543489" y="3232266"/>
            <a:ext cx="3730320" cy="365760"/>
            <a:chOff x="1235727" y="3892739"/>
            <a:chExt cx="3730320" cy="365760"/>
          </a:xfrm>
        </p:grpSpPr>
        <p:sp>
          <p:nvSpPr>
            <p:cNvPr id="42" name="Text Placeholder 32"/>
            <p:cNvSpPr txBox="1">
              <a:spLocks/>
            </p:cNvSpPr>
            <p:nvPr/>
          </p:nvSpPr>
          <p:spPr>
            <a:xfrm>
              <a:off x="1703086" y="3913059"/>
              <a:ext cx="3262961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2"/>
                </a:rPr>
                <a:t>facebook.com/</a:t>
              </a:r>
              <a:r>
                <a:rPr lang="en-US" sz="140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2"/>
                </a:rPr>
                <a:t>icannorg</a:t>
              </a:r>
              <a:r>
                <a:rPr lang="en-US" sz="140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2"/>
                </a:rPr>
                <a:t> </a:t>
              </a:r>
              <a:endParaRPr lang="en-US" sz="140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43" name="Picture 42" descr="1420948141_social_style_3_facebook-128.png">
              <a:hlinkClick r:id="rId13" action="ppaction://hlinkfile"/>
            </p:cNvPr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5727" y="3892739"/>
              <a:ext cx="365760" cy="365760"/>
            </a:xfrm>
            <a:prstGeom prst="rect">
              <a:avLst/>
            </a:prstGeom>
          </p:spPr>
        </p:pic>
      </p:grpSp>
      <p:grpSp>
        <p:nvGrpSpPr>
          <p:cNvPr id="44" name="Group 43"/>
          <p:cNvGrpSpPr/>
          <p:nvPr userDrawn="1"/>
        </p:nvGrpSpPr>
        <p:grpSpPr>
          <a:xfrm>
            <a:off x="2543489" y="3730286"/>
            <a:ext cx="3636602" cy="365760"/>
            <a:chOff x="1235726" y="4721075"/>
            <a:chExt cx="3636602" cy="365760"/>
          </a:xfrm>
        </p:grpSpPr>
        <p:pic>
          <p:nvPicPr>
            <p:cNvPr id="45" name="Picture 44" descr="1420948149_social_style_3_youtube-128.png">
              <a:hlinkClick r:id="rId15" action="ppaction://hlinkfile"/>
            </p:cNvPr>
            <p:cNvPicPr>
              <a:picLocks noChangeAspect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5726" y="4721075"/>
              <a:ext cx="365760" cy="365760"/>
            </a:xfrm>
            <a:prstGeom prst="rect">
              <a:avLst/>
            </a:prstGeom>
          </p:spPr>
        </p:pic>
        <p:sp>
          <p:nvSpPr>
            <p:cNvPr id="46" name="Text Placeholder 32"/>
            <p:cNvSpPr txBox="1">
              <a:spLocks/>
            </p:cNvSpPr>
            <p:nvPr/>
          </p:nvSpPr>
          <p:spPr>
            <a:xfrm>
              <a:off x="1703086" y="4734885"/>
              <a:ext cx="3169242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7"/>
                </a:rPr>
                <a:t>youtube.com/</a:t>
              </a:r>
              <a:r>
                <a:rPr lang="en-US" sz="140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7"/>
                </a:rPr>
                <a:t>icannnews</a:t>
              </a:r>
              <a:endParaRPr lang="en-US" sz="140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</p:grpSp>
      <p:grpSp>
        <p:nvGrpSpPr>
          <p:cNvPr id="47" name="Group 46"/>
          <p:cNvGrpSpPr/>
          <p:nvPr userDrawn="1"/>
        </p:nvGrpSpPr>
        <p:grpSpPr>
          <a:xfrm>
            <a:off x="2543489" y="5722367"/>
            <a:ext cx="2586167" cy="365760"/>
            <a:chOff x="5325979" y="3073176"/>
            <a:chExt cx="2586167" cy="365760"/>
          </a:xfrm>
        </p:grpSpPr>
        <p:sp>
          <p:nvSpPr>
            <p:cNvPr id="48" name="Text Placeholder 32"/>
            <p:cNvSpPr txBox="1">
              <a:spLocks/>
            </p:cNvSpPr>
            <p:nvPr/>
          </p:nvSpPr>
          <p:spPr>
            <a:xfrm>
              <a:off x="5793339" y="3093496"/>
              <a:ext cx="2118807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8"/>
                </a:rPr>
                <a:t>soundcloud</a:t>
              </a:r>
              <a:r>
                <a:rPr lang="en-US" sz="140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8"/>
                </a:rPr>
                <a:t>/</a:t>
              </a:r>
              <a:r>
                <a:rPr lang="en-US" sz="140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8"/>
                </a:rPr>
                <a:t>icann</a:t>
              </a:r>
              <a:endParaRPr lang="en-US" sz="140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25979" y="3073176"/>
              <a:ext cx="365760" cy="365760"/>
            </a:xfrm>
            <a:prstGeom prst="rect">
              <a:avLst/>
            </a:prstGeom>
          </p:spPr>
        </p:pic>
      </p:grpSp>
      <p:grpSp>
        <p:nvGrpSpPr>
          <p:cNvPr id="50" name="Group 49"/>
          <p:cNvGrpSpPr/>
          <p:nvPr userDrawn="1"/>
        </p:nvGrpSpPr>
        <p:grpSpPr>
          <a:xfrm>
            <a:off x="2543489" y="5224346"/>
            <a:ext cx="3416667" cy="365760"/>
            <a:chOff x="5325979" y="5571713"/>
            <a:chExt cx="3416667" cy="365760"/>
          </a:xfrm>
        </p:grpSpPr>
        <p:sp>
          <p:nvSpPr>
            <p:cNvPr id="51" name="Text Placeholder 32"/>
            <p:cNvSpPr txBox="1">
              <a:spLocks/>
            </p:cNvSpPr>
            <p:nvPr/>
          </p:nvSpPr>
          <p:spPr>
            <a:xfrm>
              <a:off x="5793339" y="5592033"/>
              <a:ext cx="2949307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20"/>
                </a:rPr>
                <a:t>slideshare</a:t>
              </a:r>
              <a:r>
                <a:rPr lang="en-US" sz="140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20"/>
                </a:rPr>
                <a:t>/</a:t>
              </a:r>
              <a:r>
                <a:rPr lang="en-US" sz="140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20"/>
                </a:rPr>
                <a:t>icannpresentations</a:t>
              </a:r>
              <a:endParaRPr lang="en-US" sz="140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52" name="Picture 51" descr="1420948164_social_style_3_in-128.png">
              <a:hlinkClick r:id="rId7" action="ppaction://hlinkfile"/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25979" y="5571713"/>
              <a:ext cx="365760" cy="3657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9725737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gage with ICAN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2313656" y="685224"/>
            <a:ext cx="6830343" cy="18649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350">
              <a:solidFill>
                <a:prstClr val="white"/>
              </a:solidFill>
              <a:cs typeface="Arial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1" y="685224"/>
            <a:ext cx="2232955" cy="186493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350">
              <a:solidFill>
                <a:prstClr val="white"/>
              </a:solidFill>
              <a:cs typeface="Arial"/>
            </a:endParaRPr>
          </a:p>
        </p:txBody>
      </p:sp>
      <p:pic>
        <p:nvPicPr>
          <p:cNvPr id="7" name="Picture 6" descr="ICANN_Logo_W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82" y="871077"/>
            <a:ext cx="1962493" cy="1523172"/>
          </a:xfrm>
          <a:prstGeom prst="rect">
            <a:avLst/>
          </a:prstGeom>
        </p:spPr>
      </p:pic>
      <p:sp>
        <p:nvSpPr>
          <p:cNvPr id="31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Engage with ICANN</a:t>
            </a:r>
          </a:p>
        </p:txBody>
      </p:sp>
    </p:spTree>
    <p:extLst>
      <p:ext uri="{BB962C8B-B14F-4D97-AF65-F5344CB8AC3E}">
        <p14:creationId xmlns:p14="http://schemas.microsoft.com/office/powerpoint/2010/main" val="196285163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gage with ICAN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 Placeholder 32"/>
          <p:cNvSpPr txBox="1">
            <a:spLocks/>
          </p:cNvSpPr>
          <p:nvPr userDrawn="1"/>
        </p:nvSpPr>
        <p:spPr bwMode="auto">
          <a:xfrm>
            <a:off x="2191310" y="2425013"/>
            <a:ext cx="6330715" cy="347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500">
                <a:solidFill>
                  <a:schemeClr val="bg1"/>
                </a:solidFill>
                <a:latin typeface="+mn-lt"/>
                <a:cs typeface="Arial"/>
              </a:rPr>
              <a:t>Visit us at </a:t>
            </a:r>
            <a:r>
              <a:rPr lang="en-US" sz="1500" b="1" err="1">
                <a:solidFill>
                  <a:schemeClr val="bg1"/>
                </a:solidFill>
                <a:latin typeface="+mn-lt"/>
                <a:cs typeface="Arial"/>
              </a:rPr>
              <a:t>icann.org</a:t>
            </a:r>
            <a:endParaRPr lang="en-US" sz="1500" b="1">
              <a:solidFill>
                <a:schemeClr val="bg1"/>
              </a:solidFill>
              <a:latin typeface="+mn-lt"/>
              <a:cs typeface="Arial"/>
            </a:endParaRPr>
          </a:p>
        </p:txBody>
      </p:sp>
      <p:sp>
        <p:nvSpPr>
          <p:cNvPr id="31" name="Text Placeholder 33"/>
          <p:cNvSpPr txBox="1">
            <a:spLocks/>
          </p:cNvSpPr>
          <p:nvPr userDrawn="1"/>
        </p:nvSpPr>
        <p:spPr bwMode="auto">
          <a:xfrm>
            <a:off x="374212" y="862601"/>
            <a:ext cx="7403218" cy="393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endParaRPr lang="en-AU" sz="2700" b="1">
              <a:solidFill>
                <a:schemeClr val="bg1"/>
              </a:solidFill>
              <a:latin typeface="+mn-lt"/>
              <a:ea typeface="Segoe UI" charset="0"/>
              <a:cs typeface="Arial"/>
            </a:endParaRPr>
          </a:p>
        </p:txBody>
      </p:sp>
      <p:sp>
        <p:nvSpPr>
          <p:cNvPr id="33" name="Oval 3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cxnSp>
        <p:nvCxnSpPr>
          <p:cNvPr id="34" name="Straight Connector 3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6" name="Picture 3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9799" y="1039938"/>
            <a:ext cx="4287549" cy="760694"/>
          </a:xfrm>
          <a:prstGeom prst="rect">
            <a:avLst/>
          </a:prstGeom>
        </p:spPr>
      </p:pic>
      <p:sp>
        <p:nvSpPr>
          <p:cNvPr id="37" name="Oval 36"/>
          <p:cNvSpPr/>
          <p:nvPr userDrawn="1"/>
        </p:nvSpPr>
        <p:spPr>
          <a:xfrm>
            <a:off x="1811695" y="629759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/>
          <p:cNvCxnSpPr/>
          <p:nvPr userDrawn="1"/>
        </p:nvCxnSpPr>
        <p:spPr>
          <a:xfrm flipH="1">
            <a:off x="0" y="6320453"/>
            <a:ext cx="17904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 flipH="1">
            <a:off x="1878697" y="6320453"/>
            <a:ext cx="66934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 userDrawn="1"/>
        </p:nvSpPr>
        <p:spPr>
          <a:xfrm flipH="1">
            <a:off x="8610117" y="629759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 userDrawn="1"/>
        </p:nvSpPr>
        <p:spPr>
          <a:xfrm flipH="1">
            <a:off x="8610117" y="2196678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cxnSp>
        <p:nvCxnSpPr>
          <p:cNvPr id="42" name="Straight Connector 41"/>
          <p:cNvCxnSpPr>
            <a:endCxn id="43" idx="0"/>
          </p:cNvCxnSpPr>
          <p:nvPr userDrawn="1"/>
        </p:nvCxnSpPr>
        <p:spPr>
          <a:xfrm flipV="1">
            <a:off x="1834554" y="2281331"/>
            <a:ext cx="0" cy="399740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Arc 42"/>
          <p:cNvSpPr/>
          <p:nvPr userDrawn="1"/>
        </p:nvSpPr>
        <p:spPr>
          <a:xfrm rot="16200000">
            <a:off x="1834554" y="2220449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cxnSp>
        <p:nvCxnSpPr>
          <p:cNvPr id="44" name="Straight Connector 43"/>
          <p:cNvCxnSpPr/>
          <p:nvPr userDrawn="1"/>
        </p:nvCxnSpPr>
        <p:spPr>
          <a:xfrm flipH="1">
            <a:off x="1895439" y="2220449"/>
            <a:ext cx="6691671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 userDrawn="1"/>
        </p:nvCxnSpPr>
        <p:spPr>
          <a:xfrm flipH="1">
            <a:off x="8686803" y="6320453"/>
            <a:ext cx="45719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 userDrawn="1"/>
        </p:nvCxnSpPr>
        <p:spPr>
          <a:xfrm flipH="1">
            <a:off x="8678063" y="2219538"/>
            <a:ext cx="46593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7" name="Picture 4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72578" y="2842544"/>
            <a:ext cx="3149229" cy="3236708"/>
          </a:xfrm>
          <a:prstGeom prst="rect">
            <a:avLst/>
          </a:prstGeom>
        </p:spPr>
      </p:pic>
      <p:sp>
        <p:nvSpPr>
          <p:cNvPr id="21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8856010" cy="531346"/>
          </a:xfrm>
          <a:prstGeom prst="rect">
            <a:avLst/>
          </a:prstGeom>
        </p:spPr>
        <p:txBody>
          <a:bodyPr lIns="0" rIns="0"/>
          <a:lstStyle>
            <a:lvl1pPr>
              <a:defRPr lang="en-US" smtClean="0">
                <a:solidFill>
                  <a:schemeClr val="bg1"/>
                </a:solidFill>
                <a:ea typeface="Segoe UI" charset="0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+mn-lt"/>
              </a:rPr>
              <a:t>Engage with ICANN – </a:t>
            </a:r>
            <a:r>
              <a:rPr lang="en-US" dirty="0">
                <a:solidFill>
                  <a:schemeClr val="bg1"/>
                </a:solidFill>
                <a:latin typeface="+mn-lt"/>
                <a:ea typeface="Segoe UI" charset="0"/>
              </a:rPr>
              <a:t>Thank You and 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502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 Decor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Oval 7"/>
          <p:cNvSpPr/>
          <p:nvPr userDrawn="1"/>
        </p:nvSpPr>
        <p:spPr>
          <a:xfrm>
            <a:off x="1811695" y="6101651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0" y="6124511"/>
            <a:ext cx="17904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 flipH="1">
            <a:off x="1878697" y="6124511"/>
            <a:ext cx="66934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 userDrawn="1"/>
        </p:nvSpPr>
        <p:spPr>
          <a:xfrm flipH="1">
            <a:off x="8610117" y="6101651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 userDrawn="1"/>
        </p:nvSpPr>
        <p:spPr>
          <a:xfrm flipH="1">
            <a:off x="8610117" y="347037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V="1">
            <a:off x="1834554" y="3552825"/>
            <a:ext cx="0" cy="2529961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Arc 14"/>
          <p:cNvSpPr/>
          <p:nvPr userDrawn="1"/>
        </p:nvSpPr>
        <p:spPr>
          <a:xfrm rot="16200000">
            <a:off x="1834554" y="3494144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 userDrawn="1"/>
        </p:nvCxnSpPr>
        <p:spPr>
          <a:xfrm flipH="1">
            <a:off x="1895439" y="3494144"/>
            <a:ext cx="6691671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8105" y="4878249"/>
            <a:ext cx="1193800" cy="952500"/>
          </a:xfrm>
          <a:prstGeom prst="rect">
            <a:avLst/>
          </a:prstGeom>
        </p:spPr>
      </p:pic>
      <p:sp>
        <p:nvSpPr>
          <p:cNvPr id="22" name="Title 2"/>
          <p:cNvSpPr>
            <a:spLocks noGrp="1"/>
          </p:cNvSpPr>
          <p:nvPr>
            <p:ph type="title" hasCustomPrompt="1"/>
          </p:nvPr>
        </p:nvSpPr>
        <p:spPr>
          <a:xfrm>
            <a:off x="2061883" y="761997"/>
            <a:ext cx="6382512" cy="253336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070848" y="4593844"/>
            <a:ext cx="638251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070848" y="5301687"/>
            <a:ext cx="6382512" cy="2736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70848" y="5584257"/>
            <a:ext cx="6382512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2070848" y="3652549"/>
            <a:ext cx="638251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:p14="http://schemas.microsoft.com/office/powerpoint/2010/main" val="362034044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905" y="46181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609601" y="1470214"/>
            <a:ext cx="3845169" cy="4571813"/>
          </a:xfrm>
          <a:prstGeom prst="rect">
            <a:avLst/>
          </a:prstGeom>
        </p:spPr>
        <p:txBody>
          <a:bodyPr lIns="0" tIns="0" rIns="0" bIns="0"/>
          <a:lstStyle>
            <a:lvl1pPr marL="257175" indent="-257175"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Wingdings" panose="05000000000000000000" pitchFamily="2" charset="2"/>
              <a:buChar char=""/>
              <a:defRPr sz="1425">
                <a:solidFill>
                  <a:srgbClr val="000000"/>
                </a:solidFill>
              </a:defRPr>
            </a:lvl1pPr>
            <a:lvl2pPr marL="598885" indent="-255985">
              <a:spcBef>
                <a:spcPts val="375"/>
              </a:spcBef>
              <a:buSzPct val="75000"/>
              <a:buFont typeface="Wingdings" panose="05000000000000000000" pitchFamily="2" charset="2"/>
              <a:buChar char=""/>
              <a:defRPr sz="1425">
                <a:solidFill>
                  <a:srgbClr val="000000"/>
                </a:solidFill>
              </a:defRPr>
            </a:lvl2pPr>
            <a:lvl3pPr marL="941785" indent="-255985">
              <a:spcBef>
                <a:spcPts val="375"/>
              </a:spcBef>
              <a:buFont typeface="Arial" panose="020B0604020202020204" pitchFamily="34" charset="0"/>
              <a:buChar char="•"/>
              <a:defRPr sz="1425">
                <a:solidFill>
                  <a:srgbClr val="000000"/>
                </a:solidFill>
              </a:defRPr>
            </a:lvl3pPr>
            <a:lvl4pPr>
              <a:defRPr sz="1425">
                <a:solidFill>
                  <a:srgbClr val="000000"/>
                </a:solidFill>
              </a:defRPr>
            </a:lvl4pPr>
            <a:lvl5pPr>
              <a:defRPr sz="1425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Place text here</a:t>
            </a:r>
          </a:p>
          <a:p>
            <a:pPr lvl="1"/>
            <a:r>
              <a:rPr lang="en-US" dirty="0"/>
              <a:t>Second level bullet</a:t>
            </a:r>
          </a:p>
          <a:p>
            <a:pPr lvl="2"/>
            <a:r>
              <a:rPr lang="en-US" dirty="0"/>
              <a:t>Third level bullet</a:t>
            </a:r>
          </a:p>
        </p:txBody>
      </p:sp>
      <p:sp>
        <p:nvSpPr>
          <p:cNvPr id="4" name="Content Placeholder 5"/>
          <p:cNvSpPr>
            <a:spLocks noGrp="1"/>
          </p:cNvSpPr>
          <p:nvPr>
            <p:ph sz="quarter" idx="11" hasCustomPrompt="1"/>
          </p:nvPr>
        </p:nvSpPr>
        <p:spPr>
          <a:xfrm>
            <a:off x="4542686" y="1470213"/>
            <a:ext cx="3845169" cy="4571813"/>
          </a:xfrm>
          <a:prstGeom prst="rect">
            <a:avLst/>
          </a:prstGeom>
        </p:spPr>
        <p:txBody>
          <a:bodyPr lIns="0" tIns="0" rIns="0" bIns="0"/>
          <a:lstStyle>
            <a:lvl1pPr marL="257175" indent="-257175"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Wingdings" panose="05000000000000000000" pitchFamily="2" charset="2"/>
              <a:buChar char=""/>
              <a:defRPr sz="1425">
                <a:solidFill>
                  <a:srgbClr val="000000"/>
                </a:solidFill>
              </a:defRPr>
            </a:lvl1pPr>
            <a:lvl2pPr marL="598885" indent="-255985">
              <a:spcBef>
                <a:spcPts val="375"/>
              </a:spcBef>
              <a:buSzPct val="75000"/>
              <a:buFont typeface="Wingdings" panose="05000000000000000000" pitchFamily="2" charset="2"/>
              <a:buChar char=""/>
              <a:defRPr sz="1425">
                <a:solidFill>
                  <a:srgbClr val="000000"/>
                </a:solidFill>
              </a:defRPr>
            </a:lvl2pPr>
            <a:lvl3pPr marL="941785" indent="-255985">
              <a:spcBef>
                <a:spcPts val="375"/>
              </a:spcBef>
              <a:buFont typeface="Arial" panose="020B0604020202020204" pitchFamily="34" charset="0"/>
              <a:buChar char="•"/>
              <a:defRPr sz="1425">
                <a:solidFill>
                  <a:srgbClr val="000000"/>
                </a:solidFill>
              </a:defRPr>
            </a:lvl3pPr>
            <a:lvl4pPr>
              <a:defRPr sz="1425">
                <a:solidFill>
                  <a:srgbClr val="000000"/>
                </a:solidFill>
              </a:defRPr>
            </a:lvl4pPr>
            <a:lvl5pPr>
              <a:defRPr sz="1425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Place text here</a:t>
            </a:r>
          </a:p>
          <a:p>
            <a:pPr lvl="1"/>
            <a:r>
              <a:rPr lang="en-US" dirty="0"/>
              <a:t>Second level bullet</a:t>
            </a:r>
          </a:p>
          <a:p>
            <a:pPr lvl="2"/>
            <a:r>
              <a:rPr lang="en-US" dirty="0"/>
              <a:t>Third level bullet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1" y="785813"/>
            <a:ext cx="7778750" cy="3857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/>
              <a:t>Place text here</a:t>
            </a:r>
          </a:p>
        </p:txBody>
      </p:sp>
    </p:spTree>
    <p:extLst>
      <p:ext uri="{BB962C8B-B14F-4D97-AF65-F5344CB8AC3E}">
        <p14:creationId xmlns:p14="http://schemas.microsoft.com/office/powerpoint/2010/main" val="2350246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Backgrou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082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-Wid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-18288" y="615707"/>
            <a:ext cx="9180576" cy="5705856"/>
          </a:xfrm>
          <a:prstGeom prst="rect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471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(No Header/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682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half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329943"/>
            <a:ext cx="9144000" cy="5280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rgbClr val="002B49"/>
              </a:solidFill>
              <a:latin typeface="Arial"/>
              <a:cs typeface="Arial"/>
            </a:endParaRPr>
          </a:p>
        </p:txBody>
      </p:sp>
      <p:cxnSp>
        <p:nvCxnSpPr>
          <p:cNvPr id="22" name="Straight Connector 21"/>
          <p:cNvCxnSpPr/>
          <p:nvPr userDrawn="1"/>
        </p:nvCxnSpPr>
        <p:spPr>
          <a:xfrm flipH="1">
            <a:off x="0" y="608083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H="1"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623477"/>
            <a:ext cx="4598988" cy="5687676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304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52"/>
          <a:stretch>
            <a:fillRect/>
          </a:stretch>
        </p:blipFill>
        <p:spPr>
          <a:xfrm>
            <a:off x="237744" y="6460580"/>
            <a:ext cx="368520" cy="293992"/>
          </a:xfrm>
          <a:prstGeom prst="rect">
            <a:avLst/>
          </a:prstGeom>
        </p:spPr>
      </p:pic>
      <p:sp>
        <p:nvSpPr>
          <p:cNvPr id="15" name="Oval 14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rgbClr val="002B4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7271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9" r:id="rId2"/>
    <p:sldLayoutId id="2147483671" r:id="rId3"/>
    <p:sldLayoutId id="2147483672" r:id="rId4"/>
    <p:sldLayoutId id="2147483649" r:id="rId5"/>
    <p:sldLayoutId id="2147483673" r:id="rId6"/>
    <p:sldLayoutId id="2147483751" r:id="rId7"/>
    <p:sldLayoutId id="2147483752" r:id="rId8"/>
    <p:sldLayoutId id="2147483715" r:id="rId9"/>
    <p:sldLayoutId id="2147483660" r:id="rId10"/>
    <p:sldLayoutId id="2147483676" r:id="rId11"/>
    <p:sldLayoutId id="2147483675" r:id="rId12"/>
    <p:sldLayoutId id="2147483651" r:id="rId13"/>
    <p:sldLayoutId id="2147483704" r:id="rId14"/>
    <p:sldLayoutId id="2147483705" r:id="rId15"/>
    <p:sldLayoutId id="2147483706" r:id="rId16"/>
    <p:sldLayoutId id="2147483707" r:id="rId17"/>
    <p:sldLayoutId id="2147483708" r:id="rId18"/>
    <p:sldLayoutId id="2147483655" r:id="rId19"/>
    <p:sldLayoutId id="2147483718" r:id="rId20"/>
    <p:sldLayoutId id="2147483719" r:id="rId21"/>
    <p:sldLayoutId id="2147483753" r:id="rId22"/>
    <p:sldLayoutId id="2147483679" r:id="rId23"/>
    <p:sldLayoutId id="2147483727" r:id="rId24"/>
    <p:sldLayoutId id="2147483728" r:id="rId25"/>
    <p:sldLayoutId id="2147483730" r:id="rId26"/>
    <p:sldLayoutId id="2147483731" r:id="rId27"/>
    <p:sldLayoutId id="2147483732" r:id="rId28"/>
    <p:sldLayoutId id="2147483729" r:id="rId29"/>
    <p:sldLayoutId id="2147483734" r:id="rId30"/>
    <p:sldLayoutId id="2147483688" r:id="rId31"/>
    <p:sldLayoutId id="2147483743" r:id="rId32"/>
    <p:sldLayoutId id="2147483744" r:id="rId33"/>
    <p:sldLayoutId id="2147483745" r:id="rId34"/>
    <p:sldLayoutId id="2147483746" r:id="rId35"/>
    <p:sldLayoutId id="2147483747" r:id="rId36"/>
    <p:sldLayoutId id="2147483748" r:id="rId37"/>
    <p:sldLayoutId id="2147483750" r:id="rId38"/>
    <p:sldLayoutId id="2147483687" r:id="rId39"/>
    <p:sldLayoutId id="2147483735" r:id="rId40"/>
    <p:sldLayoutId id="2147483736" r:id="rId41"/>
    <p:sldLayoutId id="2147483737" r:id="rId42"/>
    <p:sldLayoutId id="2147483738" r:id="rId43"/>
    <p:sldLayoutId id="2147483739" r:id="rId44"/>
    <p:sldLayoutId id="2147483740" r:id="rId45"/>
    <p:sldLayoutId id="2147483742" r:id="rId46"/>
    <p:sldLayoutId id="2147483716" r:id="rId47"/>
    <p:sldLayoutId id="2147483754" r:id="rId48"/>
    <p:sldLayoutId id="2147483717" r:id="rId49"/>
    <p:sldLayoutId id="2147483755" r:id="rId50"/>
  </p:sldLayoutIdLst>
  <p:hf hdr="0"/>
  <p:txStyles>
    <p:titleStyle>
      <a:lvl1pPr marL="0" indent="0" algn="l" defTabSz="457200" rtl="0" eaLnBrk="1" latinLnBrk="0" hangingPunct="1">
        <a:spcBef>
          <a:spcPct val="0"/>
        </a:spcBef>
        <a:buNone/>
        <a:defRPr lang="en-US" sz="2800" b="1" i="0" kern="1200" baseline="0" smtClean="0">
          <a:solidFill>
            <a:schemeClr val="accent6">
              <a:lumMod val="50000"/>
            </a:schemeClr>
          </a:solidFill>
          <a:effectLst/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5365" userDrawn="1">
          <p15:clr>
            <a:srgbClr val="F26B43"/>
          </p15:clr>
        </p15:guide>
        <p15:guide id="4" pos="384" userDrawn="1">
          <p15:clr>
            <a:srgbClr val="F26B43"/>
          </p15:clr>
        </p15:guide>
        <p15:guide id="5" pos="260" userDrawn="1">
          <p15:clr>
            <a:srgbClr val="F26B43"/>
          </p15:clr>
        </p15:guide>
        <p15:guide id="6" orient="horz" pos="384" userDrawn="1">
          <p15:clr>
            <a:srgbClr val="F26B43"/>
          </p15:clr>
        </p15:guide>
        <p15:guide id="7" orient="horz" pos="398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0230" y="280663"/>
            <a:ext cx="6613130" cy="3011177"/>
          </a:xfrm>
        </p:spPr>
        <p:txBody>
          <a:bodyPr>
            <a:normAutofit/>
          </a:bodyPr>
          <a:lstStyle/>
          <a:p>
            <a:r>
              <a:rPr lang="en-US" dirty="0"/>
              <a:t>Community, Board and ICANN org readiness to implement </a:t>
            </a:r>
            <a:r>
              <a:rPr lang="en-US"/>
              <a:t>the three </a:t>
            </a:r>
            <a:r>
              <a:rPr lang="en-US" dirty="0"/>
              <a:t>critical plans that will shape ICANN’s future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11 October 2019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0B4F691-615B-634B-97AD-A286E6C86B1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ICANN66 Board-Stakeholders Meetings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74EB080-8CD1-C74C-90BF-93C46E1BC01F}"/>
              </a:ext>
            </a:extLst>
          </p:cNvPr>
          <p:cNvSpPr txBox="1"/>
          <p:nvPr/>
        </p:nvSpPr>
        <p:spPr>
          <a:xfrm>
            <a:off x="2070848" y="4086534"/>
            <a:ext cx="4659930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cs typeface="Source Sans Pro"/>
              </a:rPr>
              <a:t>For discussion purposes only</a:t>
            </a:r>
          </a:p>
        </p:txBody>
      </p:sp>
    </p:spTree>
    <p:extLst>
      <p:ext uri="{BB962C8B-B14F-4D97-AF65-F5344CB8AC3E}">
        <p14:creationId xmlns:p14="http://schemas.microsoft.com/office/powerpoint/2010/main" val="3311575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1696267-FE5F-6648-8940-B047C75E2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Strategic Plan for Fiscal Years 2021 to 2025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7C51011-FC52-1341-AFA4-EFF0FB02895C}"/>
              </a:ext>
            </a:extLst>
          </p:cNvPr>
          <p:cNvSpPr/>
          <p:nvPr/>
        </p:nvSpPr>
        <p:spPr>
          <a:xfrm>
            <a:off x="0" y="1118369"/>
            <a:ext cx="8808650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buSzPct val="75000"/>
              <a:tabLst>
                <a:tab pos="270510" algn="l"/>
              </a:tabLst>
            </a:pPr>
            <a:r>
              <a:rPr lang="en-US" b="1" spc="5" dirty="0">
                <a:cs typeface="Arial"/>
              </a:rPr>
              <a:t>  </a:t>
            </a:r>
            <a:r>
              <a:rPr lang="en-US" sz="2000" b="1" spc="5" dirty="0">
                <a:cs typeface="Arial"/>
              </a:rPr>
              <a:t>New VISION</a:t>
            </a:r>
            <a:r>
              <a:rPr lang="en-US" b="1" spc="5" dirty="0">
                <a:cs typeface="Arial"/>
              </a:rPr>
              <a:t>:</a:t>
            </a:r>
          </a:p>
          <a:p>
            <a:pPr marL="12700">
              <a:lnSpc>
                <a:spcPct val="100000"/>
              </a:lnSpc>
              <a:buSzPct val="75000"/>
              <a:tabLst>
                <a:tab pos="270510" algn="l"/>
              </a:tabLst>
            </a:pPr>
            <a:endParaRPr lang="en-US" b="1" spc="5" dirty="0">
              <a:solidFill>
                <a:srgbClr val="187E85"/>
              </a:solidFill>
              <a:cs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7F5AB07-C528-674A-A392-6EEF8BE1EAA8}"/>
              </a:ext>
            </a:extLst>
          </p:cNvPr>
          <p:cNvSpPr/>
          <p:nvPr/>
        </p:nvSpPr>
        <p:spPr>
          <a:xfrm>
            <a:off x="167675" y="1869341"/>
            <a:ext cx="8808650" cy="35317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spc="5" dirty="0">
                <a:solidFill>
                  <a:srgbClr val="0432FF"/>
                </a:solidFill>
                <a:cs typeface="Arial"/>
              </a:rPr>
              <a:t>To be a champion of the single, open, and globally interoperable Internet</a:t>
            </a:r>
            <a:r>
              <a:rPr lang="en-US" spc="5" dirty="0">
                <a:solidFill>
                  <a:srgbClr val="0432FF"/>
                </a:solidFill>
                <a:cs typeface="Arial"/>
              </a:rPr>
              <a:t>, by being the independent, trusted, multistakeholder steward of the Internet’s unique identifiers, and by providing an open and collaborative environment where diverse stakeholders come together in the global public interest to: </a:t>
            </a:r>
          </a:p>
          <a:p>
            <a:endParaRPr lang="en-US" spc="5" dirty="0">
              <a:solidFill>
                <a:schemeClr val="accent2"/>
              </a:solidFill>
              <a:cs typeface="Arial"/>
            </a:endParaRPr>
          </a:p>
          <a:p>
            <a:pPr marL="298450" indent="-285750">
              <a:lnSpc>
                <a:spcPct val="100000"/>
              </a:lnSpc>
              <a:spcBef>
                <a:spcPts val="300"/>
              </a:spcBef>
              <a:buSzPct val="75000"/>
              <a:buFont typeface="Arial" panose="020B0604020202020204" pitchFamily="34" charset="0"/>
              <a:buChar char="•"/>
              <a:tabLst>
                <a:tab pos="270510" algn="l"/>
              </a:tabLst>
            </a:pPr>
            <a:r>
              <a:rPr lang="en-US" sz="1400" spc="5" dirty="0">
                <a:solidFill>
                  <a:schemeClr val="accent2"/>
                </a:solidFill>
                <a:cs typeface="Arial"/>
              </a:rPr>
              <a:t>Secure operational excellence in the stewardship of the IANA functions.</a:t>
            </a:r>
          </a:p>
          <a:p>
            <a:pPr marL="298450" indent="-285750">
              <a:lnSpc>
                <a:spcPct val="100000"/>
              </a:lnSpc>
              <a:spcBef>
                <a:spcPts val="300"/>
              </a:spcBef>
              <a:buSzPct val="75000"/>
              <a:buFont typeface="Arial" panose="020B0604020202020204" pitchFamily="34" charset="0"/>
              <a:buChar char="•"/>
              <a:tabLst>
                <a:tab pos="270510" algn="l"/>
              </a:tabLst>
            </a:pPr>
            <a:r>
              <a:rPr lang="en-US" sz="1400" spc="5" dirty="0">
                <a:solidFill>
                  <a:schemeClr val="accent2"/>
                </a:solidFill>
                <a:cs typeface="Arial"/>
              </a:rPr>
              <a:t>Continuously improve the unique identifier systems.</a:t>
            </a:r>
          </a:p>
          <a:p>
            <a:pPr marL="298450" indent="-285750">
              <a:lnSpc>
                <a:spcPct val="100000"/>
              </a:lnSpc>
              <a:spcBef>
                <a:spcPts val="300"/>
              </a:spcBef>
              <a:buSzPct val="75000"/>
              <a:buFont typeface="Arial" panose="020B0604020202020204" pitchFamily="34" charset="0"/>
              <a:buChar char="•"/>
              <a:tabLst>
                <a:tab pos="270510" algn="l"/>
              </a:tabLst>
            </a:pPr>
            <a:r>
              <a:rPr lang="en-US" sz="1400" spc="5" dirty="0">
                <a:solidFill>
                  <a:schemeClr val="accent2"/>
                </a:solidFill>
                <a:cs typeface="Arial"/>
              </a:rPr>
              <a:t>Strengthen the security of the Domain Name System (DNS) and the DNS Root Server System. </a:t>
            </a:r>
          </a:p>
          <a:p>
            <a:pPr marL="298450" indent="-285750">
              <a:lnSpc>
                <a:spcPct val="100000"/>
              </a:lnSpc>
              <a:spcBef>
                <a:spcPts val="300"/>
              </a:spcBef>
              <a:buSzPct val="75000"/>
              <a:buFont typeface="Arial" panose="020B0604020202020204" pitchFamily="34" charset="0"/>
              <a:buChar char="•"/>
              <a:tabLst>
                <a:tab pos="270510" algn="l"/>
              </a:tabLst>
            </a:pPr>
            <a:r>
              <a:rPr lang="en-US" sz="1400" spc="5" dirty="0">
                <a:solidFill>
                  <a:schemeClr val="accent2"/>
                </a:solidFill>
                <a:cs typeface="Arial"/>
              </a:rPr>
              <a:t>Evolve ICANN’s governance model to be increasingly effective, transparent, and accountable.</a:t>
            </a:r>
          </a:p>
          <a:p>
            <a:pPr marL="298450" indent="-285750">
              <a:lnSpc>
                <a:spcPct val="100000"/>
              </a:lnSpc>
              <a:spcBef>
                <a:spcPts val="300"/>
              </a:spcBef>
              <a:buSzPct val="75000"/>
              <a:buFont typeface="Arial" panose="020B0604020202020204" pitchFamily="34" charset="0"/>
              <a:buChar char="•"/>
              <a:tabLst>
                <a:tab pos="270510" algn="l"/>
              </a:tabLst>
            </a:pPr>
            <a:r>
              <a:rPr lang="en-US" sz="1400" spc="5" dirty="0">
                <a:solidFill>
                  <a:schemeClr val="accent2"/>
                </a:solidFill>
                <a:cs typeface="Arial"/>
              </a:rPr>
              <a:t>Improve the effectiveness and inclusiveness of ICANN’s multistakeholder policy development processes.</a:t>
            </a:r>
          </a:p>
          <a:p>
            <a:pPr marL="298450" indent="-285750">
              <a:lnSpc>
                <a:spcPct val="100000"/>
              </a:lnSpc>
              <a:spcBef>
                <a:spcPts val="300"/>
              </a:spcBef>
              <a:buSzPct val="75000"/>
              <a:buFont typeface="Arial" panose="020B0604020202020204" pitchFamily="34" charset="0"/>
              <a:buChar char="•"/>
              <a:tabLst>
                <a:tab pos="270510" algn="l"/>
              </a:tabLst>
            </a:pPr>
            <a:r>
              <a:rPr lang="en-US" sz="1400" spc="5" dirty="0">
                <a:solidFill>
                  <a:schemeClr val="accent2"/>
                </a:solidFill>
                <a:cs typeface="Arial"/>
              </a:rPr>
              <a:t>Anticipate and manage the impact of legislation and regulation. </a:t>
            </a:r>
          </a:p>
          <a:p>
            <a:pPr marL="298450" indent="-285750">
              <a:lnSpc>
                <a:spcPct val="100000"/>
              </a:lnSpc>
              <a:spcBef>
                <a:spcPts val="300"/>
              </a:spcBef>
              <a:buSzPct val="75000"/>
              <a:buFont typeface="Arial" panose="020B0604020202020204" pitchFamily="34" charset="0"/>
              <a:buChar char="•"/>
              <a:tabLst>
                <a:tab pos="270510" algn="l"/>
              </a:tabLst>
            </a:pPr>
            <a:r>
              <a:rPr lang="en-US" sz="1400" spc="5" dirty="0">
                <a:solidFill>
                  <a:schemeClr val="accent2"/>
                </a:solidFill>
                <a:cs typeface="Arial"/>
              </a:rPr>
              <a:t>Ensure that ICANN is technically robust and financially sustainable.</a:t>
            </a:r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B43ABFA-5586-B940-9A5D-2153BB9F6C11}"/>
              </a:ext>
            </a:extLst>
          </p:cNvPr>
          <p:cNvSpPr txBox="1"/>
          <p:nvPr/>
        </p:nvSpPr>
        <p:spPr>
          <a:xfrm>
            <a:off x="5619680" y="6423660"/>
            <a:ext cx="3188970" cy="2857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>
                <a:cs typeface="Source Sans Pro"/>
              </a:rPr>
              <a:t>For discussion purposes only</a:t>
            </a:r>
          </a:p>
        </p:txBody>
      </p:sp>
    </p:spTree>
    <p:extLst>
      <p:ext uri="{BB962C8B-B14F-4D97-AF65-F5344CB8AC3E}">
        <p14:creationId xmlns:p14="http://schemas.microsoft.com/office/powerpoint/2010/main" val="1819730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1696267-FE5F-6648-8940-B047C75E2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Strategic Plan for Fiscal Years 2021 to 2025</a:t>
            </a:r>
          </a:p>
        </p:txBody>
      </p:sp>
      <p:sp>
        <p:nvSpPr>
          <p:cNvPr id="11" name="object 9">
            <a:extLst>
              <a:ext uri="{FF2B5EF4-FFF2-40B4-BE49-F238E27FC236}">
                <a16:creationId xmlns:a16="http://schemas.microsoft.com/office/drawing/2014/main" id="{60FE5B03-B9D3-E448-A0FA-39C5BBFF379B}"/>
              </a:ext>
            </a:extLst>
          </p:cNvPr>
          <p:cNvSpPr txBox="1"/>
          <p:nvPr/>
        </p:nvSpPr>
        <p:spPr>
          <a:xfrm>
            <a:off x="374905" y="1347785"/>
            <a:ext cx="8162807" cy="39626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500"/>
              </a:spcBef>
              <a:buClr>
                <a:srgbClr val="000000"/>
              </a:buClr>
              <a:buSzPct val="100000"/>
              <a:tabLst>
                <a:tab pos="355600" algn="l"/>
                <a:tab pos="356235" algn="l"/>
              </a:tabLst>
            </a:pPr>
            <a:r>
              <a:rPr lang="en-US" sz="2000" b="1" spc="-5" dirty="0">
                <a:latin typeface="Arial"/>
                <a:cs typeface="Arial"/>
              </a:rPr>
              <a:t>New STRATEGIC OBJECTIVES:</a:t>
            </a:r>
          </a:p>
          <a:p>
            <a:pPr marL="12700" marR="5080">
              <a:lnSpc>
                <a:spcPct val="100000"/>
              </a:lnSpc>
              <a:spcBef>
                <a:spcPts val="1500"/>
              </a:spcBef>
              <a:buClr>
                <a:srgbClr val="000000"/>
              </a:buClr>
              <a:buSzPct val="100000"/>
              <a:tabLst>
                <a:tab pos="355600" algn="l"/>
                <a:tab pos="356235" algn="l"/>
              </a:tabLst>
            </a:pPr>
            <a:endParaRPr lang="en-US" sz="2000" b="1" spc="-5" dirty="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Wingdings" pitchFamily="2" charset="2"/>
              <a:buChar char="§"/>
              <a:tabLst>
                <a:tab pos="355600" algn="l"/>
                <a:tab pos="356235" algn="l"/>
              </a:tabLst>
            </a:pPr>
            <a:r>
              <a:rPr lang="en-US" b="1" spc="-5" dirty="0">
                <a:latin typeface="Arial"/>
                <a:cs typeface="Arial"/>
              </a:rPr>
              <a:t>On </a:t>
            </a:r>
            <a:r>
              <a:rPr lang="en-US" b="1" spc="-5" dirty="0">
                <a:solidFill>
                  <a:srgbClr val="0432FF"/>
                </a:solidFill>
                <a:latin typeface="Arial"/>
                <a:cs typeface="Arial"/>
              </a:rPr>
              <a:t>Security</a:t>
            </a:r>
            <a:r>
              <a:rPr lang="en-US" b="1" spc="-5" dirty="0">
                <a:latin typeface="Arial"/>
                <a:cs typeface="Arial"/>
              </a:rPr>
              <a:t>: </a:t>
            </a:r>
            <a:r>
              <a:rPr b="1" spc="-5" dirty="0">
                <a:solidFill>
                  <a:srgbClr val="0D436C"/>
                </a:solidFill>
                <a:latin typeface="Arial"/>
                <a:cs typeface="Arial"/>
              </a:rPr>
              <a:t>Strengthen </a:t>
            </a:r>
            <a:r>
              <a:rPr b="1" dirty="0">
                <a:solidFill>
                  <a:srgbClr val="0D436C"/>
                </a:solidFill>
                <a:latin typeface="Arial"/>
                <a:cs typeface="Arial"/>
              </a:rPr>
              <a:t>the </a:t>
            </a:r>
            <a:r>
              <a:rPr b="1" spc="-5" dirty="0">
                <a:solidFill>
                  <a:srgbClr val="0D436C"/>
                </a:solidFill>
                <a:latin typeface="Arial"/>
                <a:cs typeface="Arial"/>
              </a:rPr>
              <a:t>security </a:t>
            </a:r>
            <a:r>
              <a:rPr b="1" dirty="0">
                <a:solidFill>
                  <a:srgbClr val="0D436C"/>
                </a:solidFill>
                <a:latin typeface="Arial"/>
                <a:cs typeface="Arial"/>
              </a:rPr>
              <a:t>of the </a:t>
            </a:r>
            <a:r>
              <a:rPr b="1" spc="-5" dirty="0">
                <a:solidFill>
                  <a:srgbClr val="0D436C"/>
                </a:solidFill>
                <a:latin typeface="Arial"/>
                <a:cs typeface="Arial"/>
              </a:rPr>
              <a:t>Domain Name </a:t>
            </a:r>
            <a:r>
              <a:rPr b="1" spc="-10" dirty="0">
                <a:solidFill>
                  <a:srgbClr val="0D436C"/>
                </a:solidFill>
                <a:latin typeface="Arial"/>
                <a:cs typeface="Arial"/>
              </a:rPr>
              <a:t>System </a:t>
            </a:r>
            <a:r>
              <a:rPr b="1" dirty="0">
                <a:solidFill>
                  <a:srgbClr val="0D436C"/>
                </a:solidFill>
                <a:latin typeface="Arial"/>
                <a:cs typeface="Arial"/>
              </a:rPr>
              <a:t>and the </a:t>
            </a:r>
            <a:r>
              <a:rPr b="1" spc="-5" dirty="0">
                <a:solidFill>
                  <a:srgbClr val="0D436C"/>
                </a:solidFill>
                <a:latin typeface="Arial"/>
                <a:cs typeface="Arial"/>
              </a:rPr>
              <a:t>DNS </a:t>
            </a:r>
            <a:r>
              <a:rPr b="1" dirty="0">
                <a:solidFill>
                  <a:srgbClr val="0D436C"/>
                </a:solidFill>
                <a:latin typeface="Arial"/>
                <a:cs typeface="Arial"/>
              </a:rPr>
              <a:t>Root  </a:t>
            </a:r>
            <a:r>
              <a:rPr b="1" spc="-10" dirty="0">
                <a:solidFill>
                  <a:srgbClr val="0D436C"/>
                </a:solidFill>
                <a:latin typeface="Arial"/>
                <a:cs typeface="Arial"/>
              </a:rPr>
              <a:t>Server</a:t>
            </a:r>
            <a:r>
              <a:rPr b="1" spc="-55" dirty="0">
                <a:solidFill>
                  <a:srgbClr val="0D436C"/>
                </a:solidFill>
                <a:latin typeface="Arial"/>
                <a:cs typeface="Arial"/>
              </a:rPr>
              <a:t> </a:t>
            </a:r>
            <a:r>
              <a:rPr b="1" spc="-5" dirty="0">
                <a:solidFill>
                  <a:srgbClr val="0D436C"/>
                </a:solidFill>
                <a:latin typeface="Arial"/>
                <a:cs typeface="Arial"/>
              </a:rPr>
              <a:t>System.</a:t>
            </a:r>
            <a:endParaRPr dirty="0">
              <a:latin typeface="Arial"/>
              <a:cs typeface="Arial"/>
            </a:endParaRPr>
          </a:p>
          <a:p>
            <a:pPr marL="355600" marR="749300" indent="-342900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>
                <a:tab pos="355600" algn="l"/>
                <a:tab pos="356235" algn="l"/>
              </a:tabLst>
            </a:pPr>
            <a:r>
              <a:rPr lang="en-US" b="1" spc="-10" dirty="0">
                <a:latin typeface="Arial"/>
                <a:cs typeface="Arial"/>
              </a:rPr>
              <a:t>On </a:t>
            </a:r>
            <a:r>
              <a:rPr lang="en-US" b="1" spc="-10" dirty="0">
                <a:solidFill>
                  <a:srgbClr val="0432FF"/>
                </a:solidFill>
                <a:latin typeface="Arial"/>
                <a:cs typeface="Arial"/>
              </a:rPr>
              <a:t>Governance</a:t>
            </a:r>
            <a:r>
              <a:rPr lang="en-US" b="1" spc="-10" dirty="0">
                <a:latin typeface="Arial"/>
                <a:cs typeface="Arial"/>
              </a:rPr>
              <a:t>: </a:t>
            </a:r>
            <a:r>
              <a:rPr b="1" spc="-10" dirty="0">
                <a:solidFill>
                  <a:srgbClr val="0D436C"/>
                </a:solidFill>
                <a:latin typeface="Arial"/>
                <a:cs typeface="Arial"/>
              </a:rPr>
              <a:t>Improve </a:t>
            </a:r>
            <a:r>
              <a:rPr b="1" dirty="0">
                <a:solidFill>
                  <a:srgbClr val="0D436C"/>
                </a:solidFill>
                <a:latin typeface="Arial"/>
                <a:cs typeface="Arial"/>
              </a:rPr>
              <a:t>the </a:t>
            </a:r>
            <a:r>
              <a:rPr b="1" spc="-5" dirty="0">
                <a:solidFill>
                  <a:srgbClr val="0D436C"/>
                </a:solidFill>
                <a:latin typeface="Arial"/>
                <a:cs typeface="Arial"/>
              </a:rPr>
              <a:t>effectiveness </a:t>
            </a:r>
            <a:r>
              <a:rPr b="1" dirty="0">
                <a:solidFill>
                  <a:srgbClr val="0D436C"/>
                </a:solidFill>
                <a:latin typeface="Arial"/>
                <a:cs typeface="Arial"/>
              </a:rPr>
              <a:t>of </a:t>
            </a:r>
            <a:r>
              <a:rPr b="1" spc="-20" dirty="0">
                <a:solidFill>
                  <a:srgbClr val="0D436C"/>
                </a:solidFill>
                <a:latin typeface="Arial"/>
                <a:cs typeface="Arial"/>
              </a:rPr>
              <a:t>ICANN’s </a:t>
            </a:r>
            <a:r>
              <a:rPr b="1" spc="-5" dirty="0">
                <a:solidFill>
                  <a:srgbClr val="0D436C"/>
                </a:solidFill>
                <a:latin typeface="Arial"/>
                <a:cs typeface="Arial"/>
              </a:rPr>
              <a:t>multistakeholder </a:t>
            </a:r>
            <a:r>
              <a:rPr b="1" dirty="0">
                <a:solidFill>
                  <a:srgbClr val="0D436C"/>
                </a:solidFill>
                <a:latin typeface="Arial"/>
                <a:cs typeface="Arial"/>
              </a:rPr>
              <a:t>model of  </a:t>
            </a:r>
            <a:r>
              <a:rPr b="1" spc="-10" dirty="0">
                <a:solidFill>
                  <a:srgbClr val="0D436C"/>
                </a:solidFill>
                <a:latin typeface="Arial"/>
                <a:cs typeface="Arial"/>
              </a:rPr>
              <a:t>governance.</a:t>
            </a:r>
            <a:endParaRPr dirty="0">
              <a:latin typeface="Arial"/>
              <a:cs typeface="Arial"/>
            </a:endParaRPr>
          </a:p>
          <a:p>
            <a:pPr marL="355600" marR="107314" indent="-342900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>
                <a:tab pos="355600" algn="l"/>
                <a:tab pos="356235" algn="l"/>
              </a:tabLst>
            </a:pPr>
            <a:r>
              <a:rPr lang="en-US" b="1" spc="-15" dirty="0">
                <a:latin typeface="Arial"/>
                <a:cs typeface="Arial"/>
              </a:rPr>
              <a:t>On </a:t>
            </a:r>
            <a:r>
              <a:rPr lang="en-US" b="1" spc="-15" dirty="0">
                <a:solidFill>
                  <a:srgbClr val="0432FF"/>
                </a:solidFill>
                <a:latin typeface="Arial"/>
                <a:cs typeface="Arial"/>
              </a:rPr>
              <a:t>Unique Identifier Systems</a:t>
            </a:r>
            <a:r>
              <a:rPr lang="en-US" b="1" spc="-15" dirty="0">
                <a:latin typeface="Arial"/>
                <a:cs typeface="Arial"/>
              </a:rPr>
              <a:t>: </a:t>
            </a:r>
            <a:r>
              <a:rPr b="1" spc="-15" dirty="0">
                <a:solidFill>
                  <a:srgbClr val="0D436C"/>
                </a:solidFill>
                <a:latin typeface="Arial"/>
                <a:cs typeface="Arial"/>
              </a:rPr>
              <a:t>Evolve </a:t>
            </a:r>
            <a:r>
              <a:rPr b="1" dirty="0">
                <a:solidFill>
                  <a:srgbClr val="0D436C"/>
                </a:solidFill>
                <a:latin typeface="Arial"/>
                <a:cs typeface="Arial"/>
              </a:rPr>
              <a:t>the unique identifier </a:t>
            </a:r>
            <a:r>
              <a:rPr b="1" spc="-10" dirty="0">
                <a:solidFill>
                  <a:srgbClr val="0D436C"/>
                </a:solidFill>
                <a:latin typeface="Arial"/>
                <a:cs typeface="Arial"/>
              </a:rPr>
              <a:t>systems </a:t>
            </a:r>
            <a:r>
              <a:rPr lang="en-US" b="1" spc="-10" dirty="0">
                <a:solidFill>
                  <a:srgbClr val="0D436C"/>
                </a:solidFill>
                <a:latin typeface="Arial"/>
                <a:cs typeface="Arial"/>
              </a:rPr>
              <a:t>in coordination and collaboration with relevant parties </a:t>
            </a:r>
            <a:r>
              <a:rPr b="1" dirty="0">
                <a:solidFill>
                  <a:srgbClr val="0D436C"/>
                </a:solidFill>
                <a:latin typeface="Arial"/>
                <a:cs typeface="Arial"/>
              </a:rPr>
              <a:t>to continue to </a:t>
            </a:r>
            <a:r>
              <a:rPr b="1" spc="-15" dirty="0">
                <a:solidFill>
                  <a:srgbClr val="0D436C"/>
                </a:solidFill>
                <a:latin typeface="Arial"/>
                <a:cs typeface="Arial"/>
              </a:rPr>
              <a:t>serve </a:t>
            </a:r>
            <a:r>
              <a:rPr b="1" dirty="0">
                <a:solidFill>
                  <a:srgbClr val="0D436C"/>
                </a:solidFill>
                <a:latin typeface="Arial"/>
                <a:cs typeface="Arial"/>
              </a:rPr>
              <a:t>the </a:t>
            </a:r>
            <a:r>
              <a:rPr b="1" spc="-5" dirty="0">
                <a:solidFill>
                  <a:srgbClr val="0D436C"/>
                </a:solidFill>
                <a:latin typeface="Arial"/>
                <a:cs typeface="Arial"/>
              </a:rPr>
              <a:t>needs </a:t>
            </a:r>
            <a:r>
              <a:rPr b="1" dirty="0">
                <a:solidFill>
                  <a:srgbClr val="0D436C"/>
                </a:solidFill>
                <a:latin typeface="Arial"/>
                <a:cs typeface="Arial"/>
              </a:rPr>
              <a:t>of  the global </a:t>
            </a:r>
            <a:r>
              <a:rPr b="1" spc="-5" dirty="0">
                <a:solidFill>
                  <a:srgbClr val="0D436C"/>
                </a:solidFill>
                <a:latin typeface="Arial"/>
                <a:cs typeface="Arial"/>
              </a:rPr>
              <a:t>Internet user</a:t>
            </a:r>
            <a:r>
              <a:rPr b="1" spc="-40" dirty="0">
                <a:solidFill>
                  <a:srgbClr val="0D436C"/>
                </a:solidFill>
                <a:latin typeface="Arial"/>
                <a:cs typeface="Arial"/>
              </a:rPr>
              <a:t> </a:t>
            </a:r>
            <a:r>
              <a:rPr b="1" spc="-5" dirty="0">
                <a:solidFill>
                  <a:srgbClr val="0D436C"/>
                </a:solidFill>
                <a:latin typeface="Arial"/>
                <a:cs typeface="Arial"/>
              </a:rPr>
              <a:t>base.</a:t>
            </a:r>
            <a:endParaRPr dirty="0">
              <a:latin typeface="Arial"/>
              <a:cs typeface="Arial"/>
            </a:endParaRPr>
          </a:p>
          <a:p>
            <a:pPr marL="355600" marR="368935" indent="-342900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>
                <a:tab pos="355600" algn="l"/>
                <a:tab pos="356235" algn="l"/>
              </a:tabLst>
            </a:pPr>
            <a:r>
              <a:rPr lang="en-US" b="1" spc="-10" dirty="0">
                <a:latin typeface="Arial"/>
                <a:cs typeface="Arial"/>
              </a:rPr>
              <a:t>On </a:t>
            </a:r>
            <a:r>
              <a:rPr lang="en-US" b="1" spc="-10" dirty="0">
                <a:solidFill>
                  <a:srgbClr val="0432FF"/>
                </a:solidFill>
                <a:latin typeface="Arial"/>
                <a:cs typeface="Arial"/>
              </a:rPr>
              <a:t>Geopolitics</a:t>
            </a:r>
            <a:r>
              <a:rPr lang="en-US" b="1" spc="-10" dirty="0">
                <a:latin typeface="Arial"/>
                <a:cs typeface="Arial"/>
              </a:rPr>
              <a:t>: </a:t>
            </a:r>
            <a:r>
              <a:rPr b="1" spc="-10" dirty="0">
                <a:solidFill>
                  <a:srgbClr val="0D436C"/>
                </a:solidFill>
                <a:latin typeface="Arial"/>
                <a:cs typeface="Arial"/>
              </a:rPr>
              <a:t>Address </a:t>
            </a:r>
            <a:r>
              <a:rPr b="1" dirty="0">
                <a:solidFill>
                  <a:srgbClr val="0D436C"/>
                </a:solidFill>
                <a:latin typeface="Arial"/>
                <a:cs typeface="Arial"/>
              </a:rPr>
              <a:t>geopolitical </a:t>
            </a:r>
            <a:r>
              <a:rPr b="1" spc="-5" dirty="0">
                <a:solidFill>
                  <a:srgbClr val="0D436C"/>
                </a:solidFill>
                <a:latin typeface="Arial"/>
                <a:cs typeface="Arial"/>
              </a:rPr>
              <a:t>issues </a:t>
            </a:r>
            <a:r>
              <a:rPr b="1" dirty="0">
                <a:solidFill>
                  <a:srgbClr val="0D436C"/>
                </a:solidFill>
                <a:latin typeface="Arial"/>
                <a:cs typeface="Arial"/>
              </a:rPr>
              <a:t>impacting </a:t>
            </a:r>
            <a:r>
              <a:rPr b="1" spc="-20" dirty="0">
                <a:solidFill>
                  <a:srgbClr val="0D436C"/>
                </a:solidFill>
                <a:latin typeface="Arial"/>
                <a:cs typeface="Arial"/>
              </a:rPr>
              <a:t>ICANN’s </a:t>
            </a:r>
            <a:r>
              <a:rPr b="1" spc="-5" dirty="0">
                <a:solidFill>
                  <a:srgbClr val="0D436C"/>
                </a:solidFill>
                <a:latin typeface="Arial"/>
                <a:cs typeface="Arial"/>
              </a:rPr>
              <a:t>mission </a:t>
            </a:r>
            <a:r>
              <a:rPr b="1" dirty="0">
                <a:solidFill>
                  <a:srgbClr val="0D436C"/>
                </a:solidFill>
                <a:latin typeface="Arial"/>
                <a:cs typeface="Arial"/>
              </a:rPr>
              <a:t>to </a:t>
            </a:r>
            <a:r>
              <a:rPr b="1" spc="-5" dirty="0">
                <a:solidFill>
                  <a:srgbClr val="0D436C"/>
                </a:solidFill>
                <a:latin typeface="Arial"/>
                <a:cs typeface="Arial"/>
              </a:rPr>
              <a:t>ensure a </a:t>
            </a:r>
            <a:r>
              <a:rPr b="1" dirty="0">
                <a:solidFill>
                  <a:srgbClr val="0D436C"/>
                </a:solidFill>
                <a:latin typeface="Arial"/>
                <a:cs typeface="Arial"/>
              </a:rPr>
              <a:t>single and globally interoperable</a:t>
            </a:r>
            <a:r>
              <a:rPr b="1" spc="-90" dirty="0">
                <a:solidFill>
                  <a:srgbClr val="0D436C"/>
                </a:solidFill>
                <a:latin typeface="Arial"/>
                <a:cs typeface="Arial"/>
              </a:rPr>
              <a:t> </a:t>
            </a:r>
            <a:r>
              <a:rPr b="1" spc="-5" dirty="0">
                <a:solidFill>
                  <a:srgbClr val="0D436C"/>
                </a:solidFill>
                <a:latin typeface="Arial"/>
                <a:cs typeface="Arial"/>
              </a:rPr>
              <a:t>Internet.</a:t>
            </a:r>
            <a:endParaRPr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>
                <a:tab pos="355600" algn="l"/>
                <a:tab pos="356235" algn="l"/>
              </a:tabLst>
            </a:pPr>
            <a:r>
              <a:rPr lang="en-US" b="1" dirty="0">
                <a:latin typeface="Arial"/>
                <a:cs typeface="Arial"/>
              </a:rPr>
              <a:t>On </a:t>
            </a:r>
            <a:r>
              <a:rPr lang="en-US" b="1" dirty="0">
                <a:solidFill>
                  <a:srgbClr val="0432FF"/>
                </a:solidFill>
                <a:latin typeface="Arial"/>
                <a:cs typeface="Arial"/>
              </a:rPr>
              <a:t>Financials</a:t>
            </a:r>
            <a:r>
              <a:rPr lang="en-US" b="1" dirty="0">
                <a:latin typeface="Arial"/>
                <a:cs typeface="Arial"/>
              </a:rPr>
              <a:t>: </a:t>
            </a:r>
            <a:r>
              <a:rPr b="1" dirty="0">
                <a:solidFill>
                  <a:srgbClr val="0D436C"/>
                </a:solidFill>
                <a:latin typeface="Arial"/>
                <a:cs typeface="Arial"/>
              </a:rPr>
              <a:t>Ensure </a:t>
            </a:r>
            <a:r>
              <a:rPr b="1" spc="-20" dirty="0">
                <a:solidFill>
                  <a:srgbClr val="0D436C"/>
                </a:solidFill>
                <a:latin typeface="Arial"/>
                <a:cs typeface="Arial"/>
              </a:rPr>
              <a:t>ICANN’s </a:t>
            </a:r>
            <a:r>
              <a:rPr b="1" dirty="0">
                <a:solidFill>
                  <a:srgbClr val="0D436C"/>
                </a:solidFill>
                <a:latin typeface="Arial"/>
                <a:cs typeface="Arial"/>
              </a:rPr>
              <a:t>long-term </a:t>
            </a:r>
            <a:r>
              <a:rPr b="1" spc="-5" dirty="0">
                <a:solidFill>
                  <a:srgbClr val="0D436C"/>
                </a:solidFill>
                <a:latin typeface="Arial"/>
                <a:cs typeface="Arial"/>
              </a:rPr>
              <a:t>financial</a:t>
            </a:r>
            <a:r>
              <a:rPr b="1" spc="5" dirty="0">
                <a:solidFill>
                  <a:srgbClr val="0D436C"/>
                </a:solidFill>
                <a:latin typeface="Arial"/>
                <a:cs typeface="Arial"/>
              </a:rPr>
              <a:t> </a:t>
            </a:r>
            <a:r>
              <a:rPr b="1" spc="-10" dirty="0">
                <a:solidFill>
                  <a:srgbClr val="0D436C"/>
                </a:solidFill>
                <a:latin typeface="Arial"/>
                <a:cs typeface="Arial"/>
              </a:rPr>
              <a:t>sustainability.</a:t>
            </a:r>
            <a:endParaRPr dirty="0">
              <a:latin typeface="Arial"/>
              <a:cs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CB9847-F16E-754C-A0E7-7A42537CB7B4}"/>
              </a:ext>
            </a:extLst>
          </p:cNvPr>
          <p:cNvSpPr txBox="1"/>
          <p:nvPr/>
        </p:nvSpPr>
        <p:spPr>
          <a:xfrm>
            <a:off x="5619680" y="6423660"/>
            <a:ext cx="3188970" cy="2857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>
                <a:cs typeface="Source Sans Pro"/>
              </a:rPr>
              <a:t>For discussion purposes only</a:t>
            </a:r>
          </a:p>
        </p:txBody>
      </p:sp>
    </p:spTree>
    <p:extLst>
      <p:ext uri="{BB962C8B-B14F-4D97-AF65-F5344CB8AC3E}">
        <p14:creationId xmlns:p14="http://schemas.microsoft.com/office/powerpoint/2010/main" val="28593042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Readiness for Implementing Plans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27709" y="1068064"/>
            <a:ext cx="8308787" cy="5497119"/>
          </a:xfrm>
        </p:spPr>
        <p:txBody>
          <a:bodyPr/>
          <a:lstStyle/>
          <a:p>
            <a:pPr>
              <a:spcBef>
                <a:spcPts val="800"/>
              </a:spcBef>
            </a:pPr>
            <a:r>
              <a:rPr lang="en-US" sz="1800" dirty="0"/>
              <a:t>Three plans that will shape ICANN’s future:</a:t>
            </a:r>
          </a:p>
          <a:p>
            <a:pPr lvl="1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5-year </a:t>
            </a:r>
            <a:r>
              <a:rPr lang="en-US" sz="1800" b="1" dirty="0">
                <a:solidFill>
                  <a:srgbClr val="0432FF"/>
                </a:solidFill>
              </a:rPr>
              <a:t>Strategic Plan </a:t>
            </a:r>
            <a:r>
              <a:rPr lang="en-US" sz="1800" dirty="0"/>
              <a:t>FY21- FY25</a:t>
            </a:r>
          </a:p>
          <a:p>
            <a:pPr lvl="1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5-year </a:t>
            </a:r>
            <a:r>
              <a:rPr lang="en-US" sz="1800" b="1" dirty="0">
                <a:solidFill>
                  <a:srgbClr val="0432FF"/>
                </a:solidFill>
              </a:rPr>
              <a:t>Operating &amp; Financial Plan </a:t>
            </a:r>
            <a:r>
              <a:rPr lang="en-US" sz="1800" dirty="0"/>
              <a:t>FY21 – FY25</a:t>
            </a:r>
          </a:p>
          <a:p>
            <a:pPr lvl="1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Work Plan for Improving the </a:t>
            </a:r>
            <a:r>
              <a:rPr lang="en-US" sz="1800" b="1" dirty="0">
                <a:solidFill>
                  <a:srgbClr val="0432FF"/>
                </a:solidFill>
              </a:rPr>
              <a:t>Effectiveness of ICANN’s Multistakeholder Model.</a:t>
            </a:r>
          </a:p>
          <a:p>
            <a:pPr>
              <a:spcBef>
                <a:spcPts val="800"/>
              </a:spcBef>
            </a:pPr>
            <a:r>
              <a:rPr lang="en-US" sz="1800" dirty="0"/>
              <a:t>Bylaws mandate that plans are effective </a:t>
            </a:r>
            <a:r>
              <a:rPr lang="en-US" sz="1800" b="1" dirty="0">
                <a:solidFill>
                  <a:srgbClr val="FF0000"/>
                </a:solidFill>
              </a:rPr>
              <a:t>1 July 2020</a:t>
            </a:r>
            <a:r>
              <a:rPr lang="en-US" sz="1800" dirty="0"/>
              <a:t>.</a:t>
            </a:r>
          </a:p>
          <a:p>
            <a:pPr>
              <a:spcBef>
                <a:spcPts val="800"/>
              </a:spcBef>
            </a:pPr>
            <a:r>
              <a:rPr lang="en-US" sz="1800" dirty="0"/>
              <a:t>Community, Board and ICANN org must prepare thoroughly during </a:t>
            </a:r>
            <a:r>
              <a:rPr lang="en-US" sz="1800" b="1" dirty="0">
                <a:solidFill>
                  <a:srgbClr val="FF0000"/>
                </a:solidFill>
              </a:rPr>
              <a:t>first six months of 2020</a:t>
            </a:r>
            <a:r>
              <a:rPr lang="en-US" sz="1800" dirty="0"/>
              <a:t>, for successful implementation of the the three plans.</a:t>
            </a:r>
          </a:p>
          <a:p>
            <a:pPr>
              <a:spcBef>
                <a:spcPts val="800"/>
              </a:spcBef>
            </a:pPr>
            <a:r>
              <a:rPr lang="en-US" sz="1800" dirty="0"/>
              <a:t>Board asked for community input at ICANN64 on how this </a:t>
            </a:r>
            <a:r>
              <a:rPr lang="en-US" sz="1800" b="1" dirty="0">
                <a:solidFill>
                  <a:srgbClr val="FF0000"/>
                </a:solidFill>
              </a:rPr>
              <a:t>“readiness work” </a:t>
            </a:r>
            <a:r>
              <a:rPr lang="en-US" sz="1800" dirty="0"/>
              <a:t>gets done and what responsibilities each of the Community, Board, and ICANN org have for seeing this through. </a:t>
            </a:r>
          </a:p>
          <a:p>
            <a:pPr>
              <a:spcBef>
                <a:spcPts val="800"/>
              </a:spcBef>
            </a:pPr>
            <a:r>
              <a:rPr lang="en-US" sz="1800" dirty="0"/>
              <a:t>Community’s synthesized input appears on the following three slides. </a:t>
            </a:r>
          </a:p>
          <a:p>
            <a:pPr>
              <a:spcBef>
                <a:spcPts val="800"/>
              </a:spcBef>
            </a:pPr>
            <a:endParaRPr lang="en-US" sz="1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68D9FF-598E-D146-B98A-8EF8D396572F}"/>
              </a:ext>
            </a:extLst>
          </p:cNvPr>
          <p:cNvSpPr txBox="1"/>
          <p:nvPr/>
        </p:nvSpPr>
        <p:spPr>
          <a:xfrm>
            <a:off x="5619680" y="6423660"/>
            <a:ext cx="3188970" cy="2857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>
                <a:cs typeface="Source Sans Pro"/>
              </a:rPr>
              <a:t>For discussion purposes only</a:t>
            </a:r>
          </a:p>
        </p:txBody>
      </p:sp>
    </p:spTree>
    <p:extLst>
      <p:ext uri="{BB962C8B-B14F-4D97-AF65-F5344CB8AC3E}">
        <p14:creationId xmlns:p14="http://schemas.microsoft.com/office/powerpoint/2010/main" val="31213330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Board - suggested actions: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27709" y="1068064"/>
            <a:ext cx="8308787" cy="5497119"/>
          </a:xfrm>
        </p:spPr>
        <p:txBody>
          <a:bodyPr/>
          <a:lstStyle/>
          <a:p>
            <a:pPr>
              <a:spcBef>
                <a:spcPts val="800"/>
              </a:spcBef>
              <a:buFont typeface="+mj-lt"/>
              <a:buAutoNum type="arabicPeriod"/>
            </a:pPr>
            <a:r>
              <a:rPr lang="en-US" sz="1800" dirty="0"/>
              <a:t>Demonstrably </a:t>
            </a:r>
            <a:r>
              <a:rPr lang="en-US" sz="1800" b="1" dirty="0">
                <a:solidFill>
                  <a:srgbClr val="0432FF"/>
                </a:solidFill>
              </a:rPr>
              <a:t>championing</a:t>
            </a:r>
            <a:r>
              <a:rPr lang="en-US" sz="1800" dirty="0"/>
              <a:t> the new ICANN </a:t>
            </a:r>
            <a:r>
              <a:rPr lang="en-US" sz="1800" b="1" dirty="0">
                <a:solidFill>
                  <a:srgbClr val="0432FF"/>
                </a:solidFill>
              </a:rPr>
              <a:t>Vision</a:t>
            </a:r>
            <a:r>
              <a:rPr lang="en-US" sz="1800" dirty="0"/>
              <a:t>.</a:t>
            </a:r>
          </a:p>
          <a:p>
            <a:pPr>
              <a:spcBef>
                <a:spcPts val="800"/>
              </a:spcBef>
              <a:buFont typeface="+mj-lt"/>
              <a:buAutoNum type="arabicPeriod"/>
            </a:pPr>
            <a:r>
              <a:rPr lang="en-US" sz="1800" b="1" dirty="0">
                <a:solidFill>
                  <a:srgbClr val="0432FF"/>
                </a:solidFill>
              </a:rPr>
              <a:t>Aligning its work </a:t>
            </a:r>
            <a:r>
              <a:rPr lang="en-US" sz="1800" dirty="0"/>
              <a:t>with the Strategic Objectives. </a:t>
            </a:r>
          </a:p>
          <a:p>
            <a:pPr>
              <a:spcBef>
                <a:spcPts val="800"/>
              </a:spcBef>
              <a:buFont typeface="+mj-lt"/>
              <a:buAutoNum type="arabicPeriod"/>
            </a:pPr>
            <a:r>
              <a:rPr lang="en-US" sz="1800" dirty="0"/>
              <a:t>Engaging everyone (Board/Org/Community) in </a:t>
            </a:r>
            <a:r>
              <a:rPr lang="en-US" sz="1800" b="1" dirty="0">
                <a:solidFill>
                  <a:srgbClr val="0432FF"/>
                </a:solidFill>
              </a:rPr>
              <a:t>getting ready</a:t>
            </a:r>
            <a:r>
              <a:rPr lang="en-US" sz="1800" dirty="0"/>
              <a:t> for successful implementation.</a:t>
            </a:r>
          </a:p>
          <a:p>
            <a:pPr>
              <a:spcBef>
                <a:spcPts val="800"/>
              </a:spcBef>
              <a:buFont typeface="+mj-lt"/>
              <a:buAutoNum type="arabicPeriod"/>
            </a:pPr>
            <a:r>
              <a:rPr lang="en-US" sz="1800" dirty="0"/>
              <a:t>Providing </a:t>
            </a:r>
            <a:r>
              <a:rPr lang="en-US" sz="1800" b="1" dirty="0">
                <a:solidFill>
                  <a:srgbClr val="0432FF"/>
                </a:solidFill>
              </a:rPr>
              <a:t>ongoing oversight </a:t>
            </a:r>
            <a:r>
              <a:rPr lang="en-US" sz="1800" dirty="0"/>
              <a:t>of the implementation of the three plans.</a:t>
            </a:r>
          </a:p>
          <a:p>
            <a:pPr>
              <a:spcBef>
                <a:spcPts val="800"/>
              </a:spcBef>
              <a:buFont typeface="+mj-lt"/>
              <a:buAutoNum type="arabicPeriod"/>
            </a:pPr>
            <a:r>
              <a:rPr lang="en-US" sz="1800" dirty="0"/>
              <a:t>Ensuring the new Strategic Plan is a living document and not forgotten in a drawer.  The Board must engage the community in a </a:t>
            </a:r>
            <a:r>
              <a:rPr lang="en-US" sz="1800" b="1" dirty="0">
                <a:solidFill>
                  <a:srgbClr val="0432FF"/>
                </a:solidFill>
              </a:rPr>
              <a:t>review </a:t>
            </a:r>
            <a:r>
              <a:rPr lang="en-US" sz="1800" dirty="0"/>
              <a:t>of the Strategic Plan at </a:t>
            </a:r>
            <a:r>
              <a:rPr lang="en-US" sz="1800" b="1" dirty="0">
                <a:solidFill>
                  <a:srgbClr val="0432FF"/>
                </a:solidFill>
              </a:rPr>
              <a:t>regular intervals </a:t>
            </a:r>
            <a:r>
              <a:rPr lang="en-US" sz="1800" dirty="0"/>
              <a:t>and adjust it if necessary. </a:t>
            </a:r>
          </a:p>
          <a:p>
            <a:pPr>
              <a:spcBef>
                <a:spcPts val="800"/>
              </a:spcBef>
              <a:buFont typeface="+mj-lt"/>
              <a:buAutoNum type="arabicPeriod"/>
            </a:pPr>
            <a:endParaRPr lang="en-US" sz="1800" dirty="0"/>
          </a:p>
          <a:p>
            <a:pPr marL="457200" indent="-457200">
              <a:spcBef>
                <a:spcPts val="800"/>
              </a:spcBef>
              <a:buFont typeface="+mj-lt"/>
              <a:buAutoNum type="arabicPeriod"/>
            </a:pPr>
            <a:endParaRPr lang="en-US" sz="1800" dirty="0"/>
          </a:p>
          <a:p>
            <a:pPr marL="457200" indent="-457200">
              <a:spcBef>
                <a:spcPts val="800"/>
              </a:spcBef>
              <a:buFont typeface="+mj-lt"/>
              <a:buAutoNum type="arabicPeriod"/>
            </a:pPr>
            <a:endParaRPr lang="en-US" sz="1800" dirty="0"/>
          </a:p>
          <a:p>
            <a:pPr marL="912813" lvl="1" indent="-457200">
              <a:spcBef>
                <a:spcPts val="800"/>
              </a:spcBef>
              <a:buFont typeface="+mj-lt"/>
              <a:buAutoNum type="alphaLcPeriod"/>
            </a:pPr>
            <a:endParaRPr lang="en-US" sz="1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F55E82-1271-6E4E-A104-117D9CD2881C}"/>
              </a:ext>
            </a:extLst>
          </p:cNvPr>
          <p:cNvSpPr txBox="1"/>
          <p:nvPr/>
        </p:nvSpPr>
        <p:spPr>
          <a:xfrm>
            <a:off x="5619680" y="6435090"/>
            <a:ext cx="3188970" cy="2857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>
                <a:cs typeface="Source Sans Pro"/>
              </a:rPr>
              <a:t>For discussion purposes only</a:t>
            </a:r>
          </a:p>
        </p:txBody>
      </p:sp>
    </p:spTree>
    <p:extLst>
      <p:ext uri="{BB962C8B-B14F-4D97-AF65-F5344CB8AC3E}">
        <p14:creationId xmlns:p14="http://schemas.microsoft.com/office/powerpoint/2010/main" val="4623030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ICANN Org - suggested actions: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74904" y="804290"/>
            <a:ext cx="7907338" cy="5497119"/>
          </a:xfrm>
        </p:spPr>
        <p:txBody>
          <a:bodyPr/>
          <a:lstStyle/>
          <a:p>
            <a:pPr marL="457200" indent="-457200">
              <a:spcBef>
                <a:spcPts val="800"/>
              </a:spcBef>
              <a:buFont typeface="+mj-lt"/>
              <a:buAutoNum type="arabicPeriod"/>
            </a:pPr>
            <a:r>
              <a:rPr lang="en-US" sz="1800" dirty="0"/>
              <a:t>Serving as the </a:t>
            </a:r>
            <a:r>
              <a:rPr lang="en-US" sz="1800" b="1" dirty="0">
                <a:solidFill>
                  <a:srgbClr val="0432FF"/>
                </a:solidFill>
              </a:rPr>
              <a:t>implementation manager </a:t>
            </a:r>
            <a:r>
              <a:rPr lang="en-US" sz="1800" dirty="0"/>
              <a:t>for all three plans by:</a:t>
            </a:r>
          </a:p>
          <a:p>
            <a:pPr lvl="1" indent="-342900">
              <a:spcBef>
                <a:spcPts val="800"/>
              </a:spcBef>
              <a:buFont typeface="+mj-lt"/>
              <a:buAutoNum type="alphaLcParenR"/>
            </a:pPr>
            <a:r>
              <a:rPr lang="en-US" sz="1800" dirty="0"/>
              <a:t>Developing detailed plans plan and supporting transparent processes.</a:t>
            </a:r>
          </a:p>
          <a:p>
            <a:pPr lvl="1" indent="-342900">
              <a:spcBef>
                <a:spcPts val="800"/>
              </a:spcBef>
              <a:buFont typeface="+mj-lt"/>
              <a:buAutoNum type="alphaLcParenR"/>
            </a:pPr>
            <a:r>
              <a:rPr lang="en-US" sz="1800" dirty="0"/>
              <a:t>Demonstrably aligning its work with specific plan objectives.</a:t>
            </a:r>
          </a:p>
          <a:p>
            <a:pPr lvl="1" indent="-342900">
              <a:spcBef>
                <a:spcPts val="800"/>
              </a:spcBef>
              <a:buFont typeface="+mj-lt"/>
              <a:buAutoNum type="alphaLcParenR" startAt="3"/>
            </a:pPr>
            <a:r>
              <a:rPr lang="en-US" sz="1750" dirty="0"/>
              <a:t>Providing CEO level leadership. </a:t>
            </a:r>
          </a:p>
          <a:p>
            <a:pPr lvl="1" indent="-342900">
              <a:spcBef>
                <a:spcPts val="800"/>
              </a:spcBef>
              <a:buFont typeface="+mj-lt"/>
              <a:buAutoNum type="alphaLcParenR" startAt="3"/>
            </a:pPr>
            <a:r>
              <a:rPr lang="en-US" sz="1750" dirty="0"/>
              <a:t>Engaging with the SOs, ACs, and other community mechanisms.  </a:t>
            </a:r>
          </a:p>
          <a:p>
            <a:pPr marL="457200" indent="-457200">
              <a:spcBef>
                <a:spcPts val="800"/>
              </a:spcBef>
              <a:buFont typeface="+mj-lt"/>
              <a:buAutoNum type="arabicPeriod" startAt="2"/>
            </a:pPr>
            <a:r>
              <a:rPr lang="en-US" sz="1750" dirty="0"/>
              <a:t>Tightly </a:t>
            </a:r>
            <a:r>
              <a:rPr lang="en-US" sz="1750" dirty="0">
                <a:solidFill>
                  <a:schemeClr val="tx1"/>
                </a:solidFill>
              </a:rPr>
              <a:t>control </a:t>
            </a:r>
            <a:r>
              <a:rPr lang="en-US" sz="1750" b="1" dirty="0">
                <a:solidFill>
                  <a:srgbClr val="0432FF"/>
                </a:solidFill>
              </a:rPr>
              <a:t>ICANN’s operating expenses </a:t>
            </a:r>
            <a:r>
              <a:rPr lang="en-US" sz="1750" dirty="0"/>
              <a:t>to ensure ICANN’s long-term financial sustainability.</a:t>
            </a:r>
          </a:p>
          <a:p>
            <a:pPr marL="457200" indent="-457200">
              <a:spcBef>
                <a:spcPts val="800"/>
              </a:spcBef>
              <a:buFont typeface="+mj-lt"/>
              <a:buAutoNum type="arabicPeriod" startAt="2"/>
            </a:pPr>
            <a:r>
              <a:rPr lang="en-US" sz="1750" dirty="0">
                <a:solidFill>
                  <a:schemeClr val="tx1"/>
                </a:solidFill>
              </a:rPr>
              <a:t>Engaging with </a:t>
            </a:r>
            <a:r>
              <a:rPr lang="en-US" sz="1750" b="1" dirty="0">
                <a:solidFill>
                  <a:srgbClr val="0432FF"/>
                </a:solidFill>
              </a:rPr>
              <a:t>the appropriate partners </a:t>
            </a:r>
            <a:r>
              <a:rPr lang="en-US" sz="1750" dirty="0"/>
              <a:t>(e.g. RIRs, root server operators, and the IETF) to achieve common goals within ICANN’s remit, particularly in addressing security issues.</a:t>
            </a:r>
          </a:p>
          <a:p>
            <a:pPr marL="457200" indent="-457200">
              <a:spcBef>
                <a:spcPts val="800"/>
              </a:spcBef>
              <a:buFont typeface="+mj-lt"/>
              <a:buAutoNum type="arabicPeriod" startAt="2"/>
            </a:pPr>
            <a:r>
              <a:rPr lang="en-US" sz="1750" dirty="0"/>
              <a:t>Providing resources needed to anticipate, understand, and respond to changes in the global </a:t>
            </a:r>
            <a:r>
              <a:rPr lang="en-US" sz="1750" b="1" dirty="0">
                <a:solidFill>
                  <a:srgbClr val="0432FF"/>
                </a:solidFill>
              </a:rPr>
              <a:t>legislative and regulatory </a:t>
            </a:r>
            <a:r>
              <a:rPr lang="en-US" sz="1750" dirty="0"/>
              <a:t>environment. </a:t>
            </a:r>
          </a:p>
          <a:p>
            <a:pPr marL="457200" indent="-457200">
              <a:spcBef>
                <a:spcPts val="800"/>
              </a:spcBef>
              <a:buFont typeface="+mj-lt"/>
              <a:buAutoNum type="arabicPeriod" startAt="2"/>
            </a:pPr>
            <a:r>
              <a:rPr lang="en-US" sz="1750" dirty="0"/>
              <a:t>Ensuring the </a:t>
            </a:r>
            <a:r>
              <a:rPr lang="en-US" sz="1750" b="1" dirty="0">
                <a:solidFill>
                  <a:srgbClr val="0432FF"/>
                </a:solidFill>
              </a:rPr>
              <a:t>yearly Operating Plan &amp; Budget </a:t>
            </a:r>
            <a:r>
              <a:rPr lang="en-US" sz="1750" dirty="0"/>
              <a:t>is consistent with 5-year strategy.</a:t>
            </a:r>
          </a:p>
          <a:p>
            <a:pPr marL="457200" indent="-457200">
              <a:spcBef>
                <a:spcPts val="800"/>
              </a:spcBef>
              <a:buFont typeface="+mj-lt"/>
              <a:buAutoNum type="arabicPeriod" startAt="2"/>
            </a:pPr>
            <a:r>
              <a:rPr lang="en-US" sz="1750" dirty="0"/>
              <a:t>Provide regular </a:t>
            </a:r>
            <a:r>
              <a:rPr lang="en-US" sz="1750" b="1" dirty="0">
                <a:solidFill>
                  <a:srgbClr val="0432FF"/>
                </a:solidFill>
              </a:rPr>
              <a:t>progress reports </a:t>
            </a:r>
            <a:r>
              <a:rPr lang="en-US" sz="1750" dirty="0"/>
              <a:t>on the implementation of the three plans.</a:t>
            </a:r>
            <a:endParaRPr lang="en-US" sz="1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7EDAB4-06F4-9240-A815-8510882A7D08}"/>
              </a:ext>
            </a:extLst>
          </p:cNvPr>
          <p:cNvSpPr txBox="1"/>
          <p:nvPr/>
        </p:nvSpPr>
        <p:spPr>
          <a:xfrm>
            <a:off x="5619680" y="6423660"/>
            <a:ext cx="3188970" cy="2857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>
                <a:cs typeface="Source Sans Pro"/>
              </a:rPr>
              <a:t>For discussion purposes only</a:t>
            </a:r>
          </a:p>
        </p:txBody>
      </p:sp>
    </p:spTree>
    <p:extLst>
      <p:ext uri="{BB962C8B-B14F-4D97-AF65-F5344CB8AC3E}">
        <p14:creationId xmlns:p14="http://schemas.microsoft.com/office/powerpoint/2010/main" val="39411063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Community - suggested actions: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74904" y="804290"/>
            <a:ext cx="7907338" cy="5497119"/>
          </a:xfrm>
        </p:spPr>
        <p:txBody>
          <a:bodyPr/>
          <a:lstStyle/>
          <a:p>
            <a:pPr marL="457200" indent="-457200">
              <a:spcBef>
                <a:spcPts val="800"/>
              </a:spcBef>
              <a:buFont typeface="+mj-lt"/>
              <a:buAutoNum type="arabicPeriod"/>
            </a:pPr>
            <a:r>
              <a:rPr lang="en-US" sz="1800" dirty="0"/>
              <a:t>Ensuring a community wide  </a:t>
            </a:r>
            <a:r>
              <a:rPr lang="en-US" sz="1800" b="1" dirty="0">
                <a:solidFill>
                  <a:srgbClr val="0432FF"/>
                </a:solidFill>
              </a:rPr>
              <a:t>buy-in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/>
              <a:t>of the new Vision and Strategic Plan (i.e. </a:t>
            </a:r>
            <a:r>
              <a:rPr lang="en-US" sz="1800" dirty="0">
                <a:solidFill>
                  <a:schemeClr val="tx1"/>
                </a:solidFill>
              </a:rPr>
              <a:t>walk the talk</a:t>
            </a:r>
            <a:r>
              <a:rPr lang="en-US" sz="1800" dirty="0"/>
              <a:t>).</a:t>
            </a:r>
          </a:p>
          <a:p>
            <a:pPr marL="457200" indent="-457200">
              <a:spcBef>
                <a:spcPts val="800"/>
              </a:spcBef>
              <a:buFont typeface="+mj-lt"/>
              <a:buAutoNum type="arabicPeriod"/>
            </a:pPr>
            <a:r>
              <a:rPr lang="en-US" sz="1800" b="1" dirty="0">
                <a:solidFill>
                  <a:srgbClr val="0432FF"/>
                </a:solidFill>
              </a:rPr>
              <a:t>Aligning SO/ACs work </a:t>
            </a:r>
            <a:r>
              <a:rPr lang="en-US" sz="1800" dirty="0"/>
              <a:t>to the strategic objectives of the plan and working with ICANN Org to achieve the plans’ objectives.</a:t>
            </a:r>
          </a:p>
          <a:p>
            <a:pPr marL="457200" indent="-457200">
              <a:spcBef>
                <a:spcPts val="800"/>
              </a:spcBef>
              <a:buFont typeface="+mj-lt"/>
              <a:buAutoNum type="arabicPeriod"/>
            </a:pPr>
            <a:r>
              <a:rPr lang="en-US" sz="1800" dirty="0"/>
              <a:t>Striving to commit and successfully execute on the workplan to improve the </a:t>
            </a:r>
            <a:r>
              <a:rPr lang="en-US" sz="1800" b="1" dirty="0">
                <a:solidFill>
                  <a:srgbClr val="0432FF"/>
                </a:solidFill>
              </a:rPr>
              <a:t>effectiveness of the multistakeholder </a:t>
            </a:r>
            <a:r>
              <a:rPr lang="en-US" sz="1800" dirty="0"/>
              <a:t>model. </a:t>
            </a:r>
          </a:p>
          <a:p>
            <a:pPr marL="457200" indent="-457200">
              <a:spcBef>
                <a:spcPts val="800"/>
              </a:spcBef>
              <a:buFont typeface="+mj-lt"/>
              <a:buAutoNum type="arabicPeriod"/>
            </a:pPr>
            <a:r>
              <a:rPr lang="en-US" sz="1800" dirty="0"/>
              <a:t>Reviewing community processes to stay current </a:t>
            </a:r>
            <a:r>
              <a:rPr lang="en-US" sz="1800" b="1" dirty="0">
                <a:solidFill>
                  <a:srgbClr val="0432FF"/>
                </a:solidFill>
              </a:rPr>
              <a:t>with external trends </a:t>
            </a:r>
            <a:r>
              <a:rPr lang="en-US" sz="1800" dirty="0"/>
              <a:t>impacting ICANN’s future and participating in the review of the Strategic Plan at regular intervals. </a:t>
            </a:r>
          </a:p>
          <a:p>
            <a:pPr marL="457200" indent="-457200">
              <a:spcBef>
                <a:spcPts val="800"/>
              </a:spcBef>
              <a:buFont typeface="+mj-lt"/>
              <a:buAutoNum type="arabicPeriod"/>
            </a:pPr>
            <a:r>
              <a:rPr lang="en-US" sz="1800" dirty="0"/>
              <a:t>Becoming </a:t>
            </a:r>
            <a:r>
              <a:rPr lang="en-US" sz="1800" b="1" dirty="0">
                <a:solidFill>
                  <a:srgbClr val="0432FF"/>
                </a:solidFill>
              </a:rPr>
              <a:t>more productive </a:t>
            </a:r>
            <a:r>
              <a:rPr lang="en-US" sz="1800" dirty="0"/>
              <a:t>in the implementation of the plans:</a:t>
            </a:r>
          </a:p>
          <a:p>
            <a:pPr lvl="1">
              <a:spcBef>
                <a:spcPts val="800"/>
              </a:spcBef>
              <a:buFont typeface="Courier New" panose="02070309020205020404" pitchFamily="49" charset="0"/>
              <a:buChar char="o"/>
            </a:pPr>
            <a:r>
              <a:rPr lang="en-US" sz="1800" dirty="0"/>
              <a:t>Increasing the pool of volunteers (who actually do the work) by engaging new and diverse volunteers.</a:t>
            </a:r>
          </a:p>
          <a:p>
            <a:pPr lvl="1">
              <a:spcBef>
                <a:spcPts val="800"/>
              </a:spcBef>
              <a:buFont typeface="Courier New" panose="02070309020205020404" pitchFamily="49" charset="0"/>
              <a:buChar char="o"/>
            </a:pPr>
            <a:r>
              <a:rPr lang="en-US" sz="1800" dirty="0"/>
              <a:t>Delivering timely &amp; effective recommendations, policies and advice. </a:t>
            </a:r>
          </a:p>
          <a:p>
            <a:pPr lvl="1">
              <a:spcBef>
                <a:spcPts val="800"/>
              </a:spcBef>
              <a:buFont typeface="Courier New" panose="02070309020205020404" pitchFamily="49" charset="0"/>
              <a:buChar char="o"/>
            </a:pPr>
            <a:r>
              <a:rPr lang="en-US" sz="1800" dirty="0"/>
              <a:t>Fostering awareness about efficient use of ICANN’s resources.</a:t>
            </a:r>
          </a:p>
          <a:p>
            <a:pPr>
              <a:spcBef>
                <a:spcPts val="800"/>
              </a:spcBef>
            </a:pPr>
            <a:endParaRPr lang="en-US" sz="1800" dirty="0"/>
          </a:p>
          <a:p>
            <a:pPr marL="457200" indent="-457200">
              <a:spcBef>
                <a:spcPts val="800"/>
              </a:spcBef>
              <a:buFont typeface="+mj-lt"/>
              <a:buAutoNum type="arabicPeriod"/>
            </a:pPr>
            <a:endParaRPr lang="en-US" sz="1800" dirty="0"/>
          </a:p>
          <a:p>
            <a:pPr>
              <a:spcBef>
                <a:spcPts val="800"/>
              </a:spcBef>
            </a:pPr>
            <a:r>
              <a:rPr lang="en-US" sz="1800" dirty="0"/>
              <a:t>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904D29-9A6B-2B4D-ADBA-182F6F0D711A}"/>
              </a:ext>
            </a:extLst>
          </p:cNvPr>
          <p:cNvSpPr txBox="1"/>
          <p:nvPr/>
        </p:nvSpPr>
        <p:spPr>
          <a:xfrm>
            <a:off x="5619680" y="6435090"/>
            <a:ext cx="3188970" cy="2857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>
                <a:cs typeface="Source Sans Pro"/>
              </a:rPr>
              <a:t>For discussion purposes only</a:t>
            </a:r>
          </a:p>
        </p:txBody>
      </p:sp>
    </p:spTree>
    <p:extLst>
      <p:ext uri="{BB962C8B-B14F-4D97-AF65-F5344CB8AC3E}">
        <p14:creationId xmlns:p14="http://schemas.microsoft.com/office/powerpoint/2010/main" val="5986151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13656" y="685224"/>
            <a:ext cx="6830343" cy="18649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350" dirty="0">
              <a:solidFill>
                <a:prstClr val="white"/>
              </a:solidFill>
              <a:cs typeface="Arial"/>
            </a:endParaRPr>
          </a:p>
        </p:txBody>
      </p:sp>
      <p:sp>
        <p:nvSpPr>
          <p:cNvPr id="7" name="Text Placeholder 33"/>
          <p:cNvSpPr txBox="1">
            <a:spLocks/>
          </p:cNvSpPr>
          <p:nvPr/>
        </p:nvSpPr>
        <p:spPr bwMode="auto">
          <a:xfrm>
            <a:off x="2532059" y="1291741"/>
            <a:ext cx="5230690" cy="325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AU" sz="2700" b="1" dirty="0">
                <a:solidFill>
                  <a:schemeClr val="bg1"/>
                </a:solidFill>
                <a:latin typeface="+mn-lt"/>
                <a:ea typeface="Segoe UI" charset="0"/>
                <a:cs typeface="Arial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689724354"/>
      </p:ext>
    </p:extLst>
  </p:cSld>
  <p:clrMapOvr>
    <a:masterClrMapping/>
  </p:clrMapOvr>
</p:sld>
</file>

<file path=ppt/theme/theme1.xml><?xml version="1.0" encoding="utf-8"?>
<a:theme xmlns:a="http://schemas.openxmlformats.org/drawingml/2006/main" name="ICANNPPT_Arial_4x3_June 2017_potx">
  <a:themeElements>
    <a:clrScheme name="ICANN PPT Colors">
      <a:dk1>
        <a:srgbClr val="0A1F24"/>
      </a:dk1>
      <a:lt1>
        <a:sysClr val="window" lastClr="FFFFFF"/>
      </a:lt1>
      <a:dk2>
        <a:srgbClr val="1A87C9"/>
      </a:dk2>
      <a:lt2>
        <a:srgbClr val="EEECE1"/>
      </a:lt2>
      <a:accent1>
        <a:srgbClr val="1A87C9"/>
      </a:accent1>
      <a:accent2>
        <a:srgbClr val="0D436C"/>
      </a:accent2>
      <a:accent3>
        <a:srgbClr val="1B6F74"/>
      </a:accent3>
      <a:accent4>
        <a:srgbClr val="EA903A"/>
      </a:accent4>
      <a:accent5>
        <a:srgbClr val="DB6033"/>
      </a:accent5>
      <a:accent6>
        <a:srgbClr val="1768B1"/>
      </a:accent6>
      <a:hlink>
        <a:srgbClr val="1D98D3"/>
      </a:hlink>
      <a:folHlink>
        <a:srgbClr val="427BB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dirty="0" err="1" smtClean="0">
            <a:cs typeface="Source Sans Pro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ICANN PPT Mini Template 4x3 20170607.potx" id="{23F9D6BA-79F2-4D7C-8FC7-1A45FCD1A4D7}" vid="{DD793B72-49BD-4B04-B3B3-0BA0D2146D0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784</Words>
  <Application>Microsoft Macintosh PowerPoint</Application>
  <PresentationFormat>On-screen Show (4:3)</PresentationFormat>
  <Paragraphs>70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Courier New</vt:lpstr>
      <vt:lpstr>Wingdings</vt:lpstr>
      <vt:lpstr>ICANNPPT_Arial_4x3_June 2017_potx</vt:lpstr>
      <vt:lpstr>Community, Board and ICANN org readiness to implement the three critical plans that will shape ICANN’s future </vt:lpstr>
      <vt:lpstr>Strategic Plan for Fiscal Years 2021 to 2025</vt:lpstr>
      <vt:lpstr>Strategic Plan for Fiscal Years 2021 to 2025</vt:lpstr>
      <vt:lpstr>Readiness for Implementing Plans</vt:lpstr>
      <vt:lpstr>Board - suggested actions:</vt:lpstr>
      <vt:lpstr>ICANN Org - suggested actions:</vt:lpstr>
      <vt:lpstr>Community - suggested actions: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ICANN: The priorities of the next Strategic Plan</dc:title>
  <cp:lastModifiedBy>Vinciane Koenigsfeld</cp:lastModifiedBy>
  <cp:revision>31</cp:revision>
  <dcterms:modified xsi:type="dcterms:W3CDTF">2019-10-12T16:23:02Z</dcterms:modified>
</cp:coreProperties>
</file>