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714" r:id="rId3"/>
    <p:sldId id="715" r:id="rId4"/>
    <p:sldId id="257" r:id="rId5"/>
    <p:sldId id="703" r:id="rId6"/>
    <p:sldId id="710" r:id="rId7"/>
    <p:sldId id="711" r:id="rId8"/>
    <p:sldId id="261" r:id="rId9"/>
    <p:sldId id="698" r:id="rId10"/>
    <p:sldId id="699" r:id="rId11"/>
    <p:sldId id="264" r:id="rId12"/>
    <p:sldId id="709" r:id="rId13"/>
    <p:sldId id="718" r:id="rId14"/>
    <p:sldId id="704" r:id="rId15"/>
    <p:sldId id="705" r:id="rId16"/>
    <p:sldId id="260" r:id="rId17"/>
    <p:sldId id="707" r:id="rId18"/>
    <p:sldId id="700" r:id="rId19"/>
    <p:sldId id="706" r:id="rId20"/>
    <p:sldId id="265" r:id="rId21"/>
    <p:sldId id="712" r:id="rId22"/>
    <p:sldId id="701" r:id="rId23"/>
    <p:sldId id="717" r:id="rId24"/>
    <p:sldId id="716" r:id="rId25"/>
    <p:sldId id="697" r:id="rId26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6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E5509-51CC-1D44-883A-7290C0A04A5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3002C-CEA0-7C41-9661-1402FAC1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830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23002C-CEA0-7C41-9661-1402FAC107D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789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23002C-CEA0-7C41-9661-1402FAC107D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336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23002C-CEA0-7C41-9661-1402FAC107D8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56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60840-BCEB-8241-A968-733E568AA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2FB5CB-644D-0A4D-B1B0-2BC483AB0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5B649-6500-7A44-BAF7-6C4952A2A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F6F98-3165-0747-920D-73852218B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2C882-0130-8640-BB46-967BFBD9D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85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1495B-64C1-E449-8829-0CA0BEABD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0247D-4581-2449-925F-0D02A6F57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3F211-E571-4A42-A9D0-372BD38FE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5D2EA-D621-A448-B30B-1E15DBC0C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67077-E1BB-F742-95CF-254F3DD21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28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9E9787-7786-D64C-AD5B-3B04452F2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930660-32CE-A845-AE07-21DB5B20C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AED12-ED67-4B4C-9BEE-70F2D48C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56D13-56DD-ED47-B6C9-AE99AFA3E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ED9FF-939D-7342-AE70-16C14436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09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Backgrou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873" y="46180"/>
            <a:ext cx="10683935" cy="450663"/>
          </a:xfrm>
          <a:prstGeom prst="rect">
            <a:avLst/>
          </a:prstGeom>
        </p:spPr>
        <p:txBody>
          <a:bodyPr lIns="0" tIns="45720" rIns="0" bIns="45720"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23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C573E-407B-D54A-ABA9-776B083B7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FE10F-3746-3C45-96BF-34C8F6B8F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60390-71FB-C745-A744-A59464E83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CBE42-6F93-C947-A813-CC9D9181E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CD0BA-0CCE-8949-A44D-304B2FF3E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25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D1BFA-64C3-5D40-93EB-417EFF6DE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3F946-2231-3B4F-8D2A-91CA46CD0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51797-5F1E-F84D-8E1A-73627B81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69366-E2A2-AC46-A50D-35E0ECC6E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62B41-5469-7646-B573-734FF147A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84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813B6-491C-F74D-93FE-4DB72496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508DE-6340-FF4D-A11B-3734E1FB3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E8D54E-C81D-7543-ADF7-107A19132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9DEA5-6E61-334C-9B28-7CABAFA21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478FE2-C485-4041-B02D-92234F352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278CD-AD32-E944-B671-3824E342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76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9FB4E-B83C-5643-8326-A607AA336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87262-A9FC-D340-AA4D-7B9836B26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6E32D8-BA90-C346-A5F8-7D450CEC8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EDCAFB-DD06-7C41-8EC7-46B5C1673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FFAA4-FE53-5342-A16C-F28D253780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AEC64D-C984-DD4C-913D-C19D85F68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729F6C-1BFC-B84E-BDBD-68C70131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048138-9A63-874B-BD7D-F01A5EF3D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1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F6E0C-88A3-D644-B327-BA12DB7F8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B513BC-E1CE-6845-AE6F-0D7A0C5FD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34AE3-A598-4F43-B4DD-65F76DBD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B6F51-1E1D-F34A-B256-4A673650F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44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288A5-6D5A-F64B-942F-7E4034959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62AE65-B42E-094F-BDE2-D959B27D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D4B7CB-438A-DB45-8C9A-4832B22E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93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A0A2E-6178-FC48-8CE1-D7CC1C37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0E3BF-BB2D-734D-BAAF-3F5AC888F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2F028B-7535-6F42-BB2F-A786BB840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D8AF7-28B1-BE49-86EC-932426900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5B156-FE4D-5947-932B-FD4DB043A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D3F60-45BE-5444-AECE-59627236B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81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ADE2D-C455-694B-9884-1F4C7AB06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C07548-018D-E347-8F91-F62060C9AD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14190-DFD3-B147-AC8D-001A9F2FD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D8DE1-3FA5-A94A-9391-3458AE1B8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3A3D0-47EC-9C48-96F1-39EB3C69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00B1A-1A6B-0045-B38B-D8B0DE0D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6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E5D6F6-9C25-BD41-B1C8-DFB8C60D8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4A77A-3E0E-544E-BD0D-FCDED323D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A0DC9-2066-7D4E-AE06-AB997DB563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66118-BF8D-A242-A0A1-CBB2E358874E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8F9CD-4DBB-0146-A0A1-E4B4219159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ABE0F-2B17-4241-8A34-212AE0DE0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9743-6AAC-A54B-A501-620C18ADF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46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E4B5D-244F-2747-91F9-CC691D9A5D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Strategizing about the </a:t>
            </a:r>
            <a:r>
              <a:rPr lang="en-GB" dirty="0" err="1"/>
              <a:t>ccNSO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109900-31BE-2546-B746-CCF7CAC41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557" y="3602037"/>
            <a:ext cx="11121081" cy="2133599"/>
          </a:xfrm>
        </p:spPr>
        <p:txBody>
          <a:bodyPr>
            <a:normAutofit/>
          </a:bodyPr>
          <a:lstStyle/>
          <a:p>
            <a:pPr marL="1200150" lvl="1" indent="-742950" algn="l">
              <a:buFont typeface="+mj-lt"/>
              <a:buAutoNum type="arabicPeriod"/>
            </a:pPr>
            <a:endParaRPr lang="en-GB" sz="3600" dirty="0"/>
          </a:p>
          <a:p>
            <a:pPr marL="1200150" lvl="1" indent="-742950" algn="l">
              <a:buFont typeface="+mj-lt"/>
              <a:buAutoNum type="arabicPeriod"/>
            </a:pPr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4610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AEF05-55F5-164B-9944-2D1D25B82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b="1" dirty="0"/>
              <a:t>Delivering on the work items</a:t>
            </a:r>
          </a:p>
        </p:txBody>
      </p:sp>
    </p:spTree>
    <p:extLst>
      <p:ext uri="{BB962C8B-B14F-4D97-AF65-F5344CB8AC3E}">
        <p14:creationId xmlns:p14="http://schemas.microsoft.com/office/powerpoint/2010/main" val="21408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30346-830F-B14F-9415-377908482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Prioritization of work items: </a:t>
            </a:r>
            <a:br>
              <a:rPr lang="en-GB" b="1" dirty="0"/>
            </a:br>
            <a:r>
              <a:rPr lang="en-GB" b="1" dirty="0"/>
              <a:t>Level of Importance and Urgency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B9D48-31D7-B54A-A73C-8B0CE6C43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31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 </a:t>
            </a:r>
          </a:p>
          <a:p>
            <a:pPr lvl="1"/>
            <a:r>
              <a:rPr lang="en-GB" dirty="0"/>
              <a:t>What are important items?</a:t>
            </a:r>
          </a:p>
          <a:p>
            <a:pPr lvl="2"/>
            <a:r>
              <a:rPr lang="en-GB" dirty="0"/>
              <a:t>Which work items need to be completed anyway to maintain </a:t>
            </a:r>
            <a:r>
              <a:rPr lang="en-GB" dirty="0" err="1"/>
              <a:t>ccNSO</a:t>
            </a:r>
            <a:r>
              <a:rPr lang="en-GB" dirty="0"/>
              <a:t>?  </a:t>
            </a:r>
          </a:p>
          <a:p>
            <a:pPr lvl="2"/>
            <a:r>
              <a:rPr lang="en-GB" dirty="0"/>
              <a:t>What are the items that determine success of the </a:t>
            </a:r>
            <a:r>
              <a:rPr lang="en-GB" dirty="0" err="1"/>
              <a:t>ccNSO</a:t>
            </a:r>
            <a:r>
              <a:rPr lang="en-GB" dirty="0"/>
              <a:t>?</a:t>
            </a:r>
          </a:p>
          <a:p>
            <a:pPr lvl="2"/>
            <a:r>
              <a:rPr lang="en-GB" dirty="0"/>
              <a:t>What are the relevant items for ccTLD community/</a:t>
            </a:r>
            <a:r>
              <a:rPr lang="en-GB" dirty="0" err="1"/>
              <a:t>ccNSO</a:t>
            </a:r>
            <a:r>
              <a:rPr lang="en-GB" dirty="0"/>
              <a:t>? </a:t>
            </a:r>
          </a:p>
          <a:p>
            <a:pPr lvl="2"/>
            <a:endParaRPr lang="en-GB" dirty="0"/>
          </a:p>
          <a:p>
            <a:pPr lvl="1"/>
            <a:r>
              <a:rPr lang="en-GB" dirty="0"/>
              <a:t>What is urgent?</a:t>
            </a:r>
          </a:p>
          <a:p>
            <a:pPr lvl="2"/>
            <a:r>
              <a:rPr lang="en-GB" dirty="0"/>
              <a:t>When does a work item need to be delivered to be of value? </a:t>
            </a:r>
          </a:p>
          <a:p>
            <a:pPr lvl="2"/>
            <a:r>
              <a:rPr lang="en-GB" dirty="0"/>
              <a:t>What is the level of urgency? High &lt;-&gt; Low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67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0B3E4-668D-2146-A6B1-0CB401462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 Which are of the Areas of work items: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556BF-E2BD-E24A-9DF6-6426D85EA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313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1) Serves the needs of our members and the broader community best?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2) Strengthens the </a:t>
            </a:r>
            <a:r>
              <a:rPr lang="en-GB" sz="3600" dirty="0" err="1"/>
              <a:t>ccNSO</a:t>
            </a:r>
            <a:r>
              <a:rPr lang="en-GB" sz="3600" dirty="0"/>
              <a:t>?</a:t>
            </a:r>
          </a:p>
          <a:p>
            <a:pPr marL="0" indent="0">
              <a:buNone/>
            </a:pPr>
            <a:endParaRPr lang="en-GB" sz="3600" b="1" dirty="0"/>
          </a:p>
          <a:p>
            <a:endParaRPr lang="en-GB" sz="36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118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AEF05-55F5-164B-9944-2D1D25B82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075" y="1398114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b="1" dirty="0"/>
              <a:t>Delivering on work items</a:t>
            </a:r>
          </a:p>
          <a:p>
            <a:pPr marL="0" indent="0" algn="ctr">
              <a:buNone/>
            </a:pPr>
            <a:endParaRPr lang="en-GB" sz="5400" b="1" dirty="0"/>
          </a:p>
          <a:p>
            <a:pPr marL="0" indent="0" algn="ctr">
              <a:buNone/>
            </a:pPr>
            <a:r>
              <a:rPr lang="en-GB" sz="5400" b="1" dirty="0"/>
              <a:t>Is improvement of capabilities and competencies needed?</a:t>
            </a:r>
          </a:p>
        </p:txBody>
      </p:sp>
    </p:spTree>
    <p:extLst>
      <p:ext uri="{BB962C8B-B14F-4D97-AF65-F5344CB8AC3E}">
        <p14:creationId xmlns:p14="http://schemas.microsoft.com/office/powerpoint/2010/main" val="3602174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B23F7E0-AD98-BD4B-BDFF-18D290307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1622079"/>
            <a:ext cx="11303000" cy="42799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1D8248-51D6-F742-8E75-1E2F28E9E6D3}"/>
              </a:ext>
            </a:extLst>
          </p:cNvPr>
          <p:cNvSpPr txBox="1"/>
          <p:nvPr/>
        </p:nvSpPr>
        <p:spPr>
          <a:xfrm>
            <a:off x="2268862" y="450393"/>
            <a:ext cx="76542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Instruments Necessary to Achieve the Goals</a:t>
            </a:r>
          </a:p>
        </p:txBody>
      </p:sp>
    </p:spTree>
    <p:extLst>
      <p:ext uri="{BB962C8B-B14F-4D97-AF65-F5344CB8AC3E}">
        <p14:creationId xmlns:p14="http://schemas.microsoft.com/office/powerpoint/2010/main" val="1679716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6C56FD-289D-654B-951F-8547A5FDE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750" y="1606550"/>
            <a:ext cx="9588500" cy="364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430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E2569-6C51-0D4A-BFCB-CA08C554B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/>
              <a:t>ccNSO</a:t>
            </a:r>
            <a:r>
              <a:rPr lang="en-GB" b="1" dirty="0"/>
              <a:t>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11A22-FC13-4E46-92A8-A47EF0747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0632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Volunteers: people participating in WG, Committees and Council</a:t>
            </a:r>
          </a:p>
          <a:p>
            <a:pPr lvl="1"/>
            <a:r>
              <a:rPr lang="en-GB" dirty="0"/>
              <a:t>Limited in numbers </a:t>
            </a:r>
          </a:p>
          <a:p>
            <a:pPr lvl="1"/>
            <a:r>
              <a:rPr lang="en-GB" dirty="0"/>
              <a:t>Limited time (3-4 hours per week on average)</a:t>
            </a:r>
          </a:p>
          <a:p>
            <a:pPr lvl="1"/>
            <a:r>
              <a:rPr lang="en-GB" dirty="0"/>
              <a:t>Subset of community members</a:t>
            </a:r>
          </a:p>
          <a:p>
            <a:r>
              <a:rPr lang="en-GB" dirty="0"/>
              <a:t>Staff</a:t>
            </a:r>
          </a:p>
          <a:p>
            <a:pPr lvl="1"/>
            <a:r>
              <a:rPr lang="en-GB" dirty="0"/>
              <a:t>Secretariat, ICANN org subject matter experts (PTI, Legal, GDD, OCTO)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950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532E3-DD7E-1F4B-B4FF-0D1430C6C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Tools: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CB549-ED40-E445-A2C6-036117FAD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ccNSO</a:t>
            </a:r>
            <a:r>
              <a:rPr lang="en-US" dirty="0"/>
              <a:t> Website</a:t>
            </a:r>
          </a:p>
          <a:p>
            <a:r>
              <a:rPr lang="en-US" dirty="0"/>
              <a:t>WIKI space</a:t>
            </a:r>
          </a:p>
          <a:p>
            <a:r>
              <a:rPr lang="en-US" dirty="0"/>
              <a:t>Mailing lists</a:t>
            </a:r>
          </a:p>
          <a:p>
            <a:r>
              <a:rPr lang="en-US" dirty="0"/>
              <a:t>Zoom </a:t>
            </a:r>
          </a:p>
          <a:p>
            <a:r>
              <a:rPr lang="en-US" dirty="0"/>
              <a:t>Newsletter</a:t>
            </a:r>
          </a:p>
          <a:p>
            <a:r>
              <a:rPr lang="en-US" dirty="0"/>
              <a:t>Email announcements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328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2696-1527-124B-9FB6-C3B3927A7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211"/>
            <a:ext cx="10515600" cy="1714414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err="1"/>
              <a:t>ccNSO</a:t>
            </a:r>
            <a:r>
              <a:rPr lang="en-GB" b="1" dirty="0"/>
              <a:t> Competencies: </a:t>
            </a:r>
            <a:br>
              <a:rPr lang="en-GB" b="1" dirty="0"/>
            </a:br>
            <a:r>
              <a:rPr lang="en-GB" b="1" dirty="0"/>
              <a:t>How the resources and tools are organised to deliver on </a:t>
            </a:r>
            <a:r>
              <a:rPr lang="en-GB" b="1" dirty="0" err="1"/>
              <a:t>ccNSO</a:t>
            </a:r>
            <a:r>
              <a:rPr lang="en-GB" b="1" dirty="0"/>
              <a:t>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9B7B6-4169-1042-BCB2-92D0FB6E1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88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WG &amp; Committees</a:t>
            </a:r>
          </a:p>
          <a:p>
            <a:pPr lvl="1"/>
            <a:r>
              <a:rPr lang="en-GB" dirty="0"/>
              <a:t>Intersessional and in person. Limited use of tools, limited participation, interactive </a:t>
            </a:r>
          </a:p>
          <a:p>
            <a:r>
              <a:rPr lang="en-GB" dirty="0"/>
              <a:t>Council</a:t>
            </a:r>
          </a:p>
          <a:p>
            <a:pPr lvl="1"/>
            <a:r>
              <a:rPr lang="en-GB" dirty="0"/>
              <a:t>Intersessional and in person. Limited use of tools, limited participation, interactive</a:t>
            </a:r>
          </a:p>
          <a:p>
            <a:r>
              <a:rPr lang="en-GB" dirty="0"/>
              <a:t>ccTLD community meetings </a:t>
            </a:r>
          </a:p>
          <a:p>
            <a:pPr lvl="1"/>
            <a:r>
              <a:rPr lang="en-GB" dirty="0"/>
              <a:t>attendance ( 120-130 attendees) 50+ ccTLDs</a:t>
            </a:r>
          </a:p>
          <a:p>
            <a:pPr lvl="1"/>
            <a:r>
              <a:rPr lang="en-GB" dirty="0"/>
              <a:t>Format of the meeting focused on in person. Limited use of tools. No transcription, no translation, limited in interaction</a:t>
            </a:r>
          </a:p>
          <a:p>
            <a:r>
              <a:rPr lang="en-GB" dirty="0"/>
              <a:t>Webinars</a:t>
            </a:r>
          </a:p>
          <a:p>
            <a:pPr lvl="1"/>
            <a:r>
              <a:rPr lang="en-GB" dirty="0"/>
              <a:t>Attendance fluctuates</a:t>
            </a:r>
          </a:p>
          <a:p>
            <a:pPr lvl="1"/>
            <a:r>
              <a:rPr lang="en-GB" dirty="0"/>
              <a:t>Presentations, limited in interaction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3952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4A5D3B4-A602-6C48-BAA9-288FB27C0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317" y="256478"/>
            <a:ext cx="7222347" cy="64873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BFDD3F-99FB-4545-AA66-A4D7527A2D55}"/>
              </a:ext>
            </a:extLst>
          </p:cNvPr>
          <p:cNvSpPr txBox="1"/>
          <p:nvPr/>
        </p:nvSpPr>
        <p:spPr>
          <a:xfrm>
            <a:off x="4560849" y="1137424"/>
            <a:ext cx="2506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Decision making</a:t>
            </a:r>
          </a:p>
          <a:p>
            <a:r>
              <a:rPr lang="en-US" dirty="0"/>
              <a:t>Council &amp; Members vote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DD2ABC-BBF5-8642-9496-B43E30CA0B4D}"/>
              </a:ext>
            </a:extLst>
          </p:cNvPr>
          <p:cNvSpPr txBox="1"/>
          <p:nvPr/>
        </p:nvSpPr>
        <p:spPr>
          <a:xfrm>
            <a:off x="4560849" y="2460702"/>
            <a:ext cx="3112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Operational</a:t>
            </a:r>
            <a:r>
              <a:rPr lang="en-US" dirty="0"/>
              <a:t>:</a:t>
            </a:r>
          </a:p>
          <a:p>
            <a:r>
              <a:rPr lang="en-US" dirty="0"/>
              <a:t>Focused work, practical results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819130-0223-5646-AF5B-D57D5F1CBB77}"/>
              </a:ext>
            </a:extLst>
          </p:cNvPr>
          <p:cNvSpPr txBox="1"/>
          <p:nvPr/>
        </p:nvSpPr>
        <p:spPr>
          <a:xfrm>
            <a:off x="4560849" y="3955923"/>
            <a:ext cx="4618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Communication</a:t>
            </a:r>
            <a:r>
              <a:rPr lang="en-US" dirty="0"/>
              <a:t>:</a:t>
            </a:r>
          </a:p>
          <a:p>
            <a:r>
              <a:rPr lang="en-US" dirty="0"/>
              <a:t>To foster collaboration, raise awareness, inform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B37A19-192D-5A48-A6C7-B05FDB59EA0B}"/>
              </a:ext>
            </a:extLst>
          </p:cNvPr>
          <p:cNvSpPr txBox="1"/>
          <p:nvPr/>
        </p:nvSpPr>
        <p:spPr>
          <a:xfrm>
            <a:off x="4560849" y="5348705"/>
            <a:ext cx="4433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Information sharing, Engagement:</a:t>
            </a:r>
          </a:p>
          <a:p>
            <a:r>
              <a:rPr lang="en-US" dirty="0"/>
              <a:t>Tech Day, </a:t>
            </a:r>
            <a:r>
              <a:rPr lang="en-US" dirty="0" err="1"/>
              <a:t>ccNSO</a:t>
            </a:r>
            <a:r>
              <a:rPr lang="en-US" dirty="0"/>
              <a:t> Members Day, WG meetings</a:t>
            </a:r>
          </a:p>
        </p:txBody>
      </p:sp>
    </p:spTree>
    <p:extLst>
      <p:ext uri="{BB962C8B-B14F-4D97-AF65-F5344CB8AC3E}">
        <p14:creationId xmlns:p14="http://schemas.microsoft.com/office/powerpoint/2010/main" val="622297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83C79-954C-1542-BB57-A45A04457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What do we need to do to…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387C9-5303-0F4B-9F43-10F0061C7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4000" dirty="0"/>
          </a:p>
          <a:p>
            <a:pPr marL="1200150" lvl="1" indent="-742950">
              <a:buFont typeface="+mj-lt"/>
              <a:buAutoNum type="arabicPeriod"/>
            </a:pPr>
            <a:r>
              <a:rPr lang="en-GB" sz="3600" dirty="0"/>
              <a:t>Serve the needs of our members and broader community?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3600" dirty="0"/>
              <a:t>Strengthen the </a:t>
            </a:r>
            <a:r>
              <a:rPr lang="en-GB" sz="3600" dirty="0" err="1"/>
              <a:t>ccNSO</a:t>
            </a:r>
            <a:r>
              <a:rPr lang="en-GB" sz="36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865887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9A1D3-6044-4C46-9E1B-8FF762A37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What are strengths and weaknesses?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DCC40-CF70-5C4F-8091-43409312F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6305"/>
            <a:ext cx="10515600" cy="4110657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Weaknesses?</a:t>
            </a:r>
          </a:p>
          <a:p>
            <a:pPr lvl="1"/>
            <a:r>
              <a:rPr lang="en-GB" dirty="0"/>
              <a:t>Limited use of potential of on-line tools (whiteboarding, break-out sessions, polling etc.)</a:t>
            </a:r>
          </a:p>
          <a:p>
            <a:pPr lvl="1"/>
            <a:r>
              <a:rPr lang="en-GB" dirty="0"/>
              <a:t>Format of meetings. “Furrow in the road” syndrome. We have done it so long in the same way, changing that way is exceptionally resource demanding</a:t>
            </a:r>
          </a:p>
          <a:p>
            <a:pPr lvl="1"/>
            <a:r>
              <a:rPr lang="en-GB" dirty="0"/>
              <a:t>Leadership of groups</a:t>
            </a:r>
          </a:p>
          <a:p>
            <a:pPr lvl="1"/>
            <a:r>
              <a:rPr lang="en-GB" dirty="0"/>
              <a:t>Participation levels</a:t>
            </a:r>
          </a:p>
          <a:p>
            <a:pPr lvl="1"/>
            <a:endParaRPr lang="en-GB" dirty="0"/>
          </a:p>
          <a:p>
            <a:r>
              <a:rPr lang="en-GB" dirty="0"/>
              <a:t>Strengths?</a:t>
            </a:r>
          </a:p>
          <a:p>
            <a:pPr lvl="1"/>
            <a:r>
              <a:rPr lang="en-GB" dirty="0"/>
              <a:t>Culture of cooperation &amp; collaboration</a:t>
            </a:r>
          </a:p>
          <a:p>
            <a:pPr lvl="1"/>
            <a:r>
              <a:rPr lang="en-GB" dirty="0"/>
              <a:t>Solidarity (ccTLD for ccTLDs)</a:t>
            </a:r>
          </a:p>
          <a:p>
            <a:pPr lvl="1"/>
            <a:r>
              <a:rPr lang="en-GB" dirty="0"/>
              <a:t>Flexibility and Operational focus on organising activities</a:t>
            </a:r>
          </a:p>
          <a:p>
            <a:pPr lvl="1"/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340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BEF3A-0034-4648-8F61-E56311ECE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Strengths and weaknesses of the </a:t>
            </a:r>
            <a:r>
              <a:rPr lang="en-GB" b="1" dirty="0" err="1"/>
              <a:t>ccNSO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E6D80-1475-AF4C-8B5A-F4E6E20D7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What do you consider the strengths and weaknesses of the </a:t>
            </a:r>
            <a:r>
              <a:rPr lang="en-GB" dirty="0" err="1"/>
              <a:t>ccNSO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Capabilities (Tools and resources)</a:t>
            </a:r>
          </a:p>
          <a:p>
            <a:pPr lvl="1"/>
            <a:r>
              <a:rPr lang="en-GB" dirty="0"/>
              <a:t>Competencies (how we organise of our work) </a:t>
            </a:r>
          </a:p>
          <a:p>
            <a:pPr marL="0" indent="0">
              <a:buNone/>
            </a:pPr>
            <a:endParaRPr lang="en-GB" dirty="0"/>
          </a:p>
          <a:p>
            <a:pPr marL="285750" indent="-285750"/>
            <a:r>
              <a:rPr lang="en-GB" dirty="0"/>
              <a:t>Which weaknesses need to be addressed first? </a:t>
            </a:r>
          </a:p>
          <a:p>
            <a:pPr marL="285750" indent="-285750"/>
            <a:r>
              <a:rPr lang="en-GB" dirty="0"/>
              <a:t>What is the most critical weakness, if any?</a:t>
            </a:r>
          </a:p>
          <a:p>
            <a:pPr marL="285750" indent="-285750"/>
            <a:r>
              <a:rPr lang="en-GB" dirty="0"/>
              <a:t>How should weakness(es) be addressed?</a:t>
            </a:r>
          </a:p>
          <a:p>
            <a:pPr marL="285750" indent="-285750"/>
            <a:endParaRPr lang="en-GB" dirty="0"/>
          </a:p>
          <a:p>
            <a:pPr marL="285750" indent="-285750"/>
            <a:r>
              <a:rPr lang="en-GB" dirty="0"/>
              <a:t>Which strengths can be leveraged? </a:t>
            </a:r>
          </a:p>
          <a:p>
            <a:pPr marL="285750" indent="-285750"/>
            <a:r>
              <a:rPr lang="en-GB" dirty="0"/>
              <a:t>How can the strength be leveraged?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35875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F61984-EF78-3C4D-ADF5-006D0752BE14}"/>
              </a:ext>
            </a:extLst>
          </p:cNvPr>
          <p:cNvSpPr txBox="1"/>
          <p:nvPr/>
        </p:nvSpPr>
        <p:spPr>
          <a:xfrm>
            <a:off x="776448" y="2051222"/>
            <a:ext cx="103982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Environmental Scan</a:t>
            </a:r>
          </a:p>
          <a:p>
            <a:pPr algn="ctr"/>
            <a:r>
              <a:rPr lang="en-US" sz="5400" b="1" dirty="0"/>
              <a:t>The Opportunities and Threats</a:t>
            </a:r>
            <a:endParaRPr lang="en-GB" sz="5400" b="1" dirty="0"/>
          </a:p>
        </p:txBody>
      </p:sp>
    </p:spTree>
    <p:extLst>
      <p:ext uri="{BB962C8B-B14F-4D97-AF65-F5344CB8AC3E}">
        <p14:creationId xmlns:p14="http://schemas.microsoft.com/office/powerpoint/2010/main" val="1506212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33F04-2279-CF47-B8D1-6952A058F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Environmental assumptions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3EDD0-2617-894E-80C0-D373CF123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6305"/>
            <a:ext cx="10515600" cy="411065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Impact pandemic will not go away -&gt;</a:t>
            </a:r>
          </a:p>
          <a:p>
            <a:pPr lvl="1"/>
            <a:r>
              <a:rPr lang="en-US" dirty="0"/>
              <a:t>impact on behaviors, </a:t>
            </a:r>
          </a:p>
          <a:p>
            <a:pPr lvl="1"/>
            <a:r>
              <a:rPr lang="en-US" dirty="0"/>
              <a:t>changing role of governments (some of the measures taken now will not go away). </a:t>
            </a:r>
          </a:p>
          <a:p>
            <a:r>
              <a:rPr lang="en-US" dirty="0"/>
              <a:t>Increased demand for safe and secure on-line services</a:t>
            </a:r>
          </a:p>
          <a:p>
            <a:pPr lvl="0"/>
            <a:r>
              <a:rPr lang="en-US" dirty="0"/>
              <a:t>Recession may/will hit DNS industry</a:t>
            </a:r>
            <a:endParaRPr lang="en-NL" dirty="0"/>
          </a:p>
          <a:p>
            <a:pPr lvl="0"/>
            <a:r>
              <a:rPr lang="en-US" dirty="0"/>
              <a:t>Recession &amp; “Climate change”</a:t>
            </a:r>
            <a:endParaRPr lang="en-NL" dirty="0"/>
          </a:p>
          <a:p>
            <a:pPr lvl="1"/>
            <a:endParaRPr lang="en-NL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6702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AAFC7-44A7-1140-B91E-EB662F462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What do you see as threats and opportunities for the </a:t>
            </a:r>
            <a:r>
              <a:rPr lang="en-GB" b="1" dirty="0" err="1"/>
              <a:t>ccNSO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C8753-A99F-2849-B03D-163863E84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8821"/>
            <a:ext cx="10515600" cy="3588142"/>
          </a:xfrm>
        </p:spPr>
        <p:txBody>
          <a:bodyPr>
            <a:normAutofit/>
          </a:bodyPr>
          <a:lstStyle/>
          <a:p>
            <a:r>
              <a:rPr lang="en-GB" sz="4000" dirty="0"/>
              <a:t>To achieve the objectives </a:t>
            </a:r>
            <a:r>
              <a:rPr lang="en-GB" sz="4000" dirty="0" err="1"/>
              <a:t>ccNSO</a:t>
            </a:r>
            <a:r>
              <a:rPr lang="en-GB" sz="4000" dirty="0"/>
              <a:t>?</a:t>
            </a:r>
          </a:p>
          <a:p>
            <a:endParaRPr lang="en-GB" sz="4000" dirty="0"/>
          </a:p>
          <a:p>
            <a:r>
              <a:rPr lang="en-GB" sz="4000" dirty="0"/>
              <a:t>To be of a value? </a:t>
            </a:r>
          </a:p>
          <a:p>
            <a:endParaRPr lang="en-GB" sz="4000" dirty="0"/>
          </a:p>
          <a:p>
            <a:r>
              <a:rPr lang="en-GB" sz="4000" dirty="0"/>
              <a:t>To deliver on the Work Items?</a:t>
            </a:r>
          </a:p>
        </p:txBody>
      </p:sp>
    </p:spTree>
    <p:extLst>
      <p:ext uri="{BB962C8B-B14F-4D97-AF65-F5344CB8AC3E}">
        <p14:creationId xmlns:p14="http://schemas.microsoft.com/office/powerpoint/2010/main" val="960242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956F5-01B1-FE49-B68C-0ACC84E8A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/>
              <a:t>So what do we </a:t>
            </a:r>
            <a:r>
              <a:rPr lang="en-GB" sz="4000"/>
              <a:t>need to:</a:t>
            </a:r>
            <a:endParaRPr lang="en-GB" sz="4000" dirty="0"/>
          </a:p>
          <a:p>
            <a:pPr marL="1200150" lvl="1" indent="-742950">
              <a:buFont typeface="+mj-lt"/>
              <a:buAutoNum type="arabicPeriod"/>
            </a:pPr>
            <a:r>
              <a:rPr lang="en-GB" sz="3600" dirty="0"/>
              <a:t>Serve the needs of our members and broader community?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3600" dirty="0"/>
              <a:t>Strengthen the </a:t>
            </a:r>
            <a:r>
              <a:rPr lang="en-GB" sz="3600" dirty="0" err="1"/>
              <a:t>ccNSO</a:t>
            </a:r>
            <a:r>
              <a:rPr lang="en-GB" sz="36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77150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23460-D189-6C4A-B9DB-0AAAB687B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b="1" dirty="0"/>
              <a:t>Purpose &amp; value of the </a:t>
            </a:r>
            <a:r>
              <a:rPr lang="en-GB" sz="4400" b="1" dirty="0" err="1"/>
              <a:t>ccNSO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349314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FEC2E-E87D-0E4A-90BC-A1AB34C39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Purpose of the </a:t>
            </a:r>
            <a:r>
              <a:rPr lang="en-GB" b="1" dirty="0" err="1"/>
              <a:t>ccNSO</a:t>
            </a:r>
            <a:r>
              <a:rPr lang="en-GB" b="1" dirty="0"/>
              <a:t> &amp; value for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307C9-D4D2-4F4E-840B-32AE7E4A7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ccNSO</a:t>
            </a:r>
            <a:r>
              <a:rPr lang="en-US" dirty="0"/>
              <a:t> provides </a:t>
            </a:r>
            <a:r>
              <a:rPr lang="en-US" b="1" dirty="0"/>
              <a:t>a global platform </a:t>
            </a:r>
            <a:r>
              <a:rPr lang="en-US" dirty="0"/>
              <a:t>for </a:t>
            </a:r>
            <a:r>
              <a:rPr lang="en-NL" dirty="0"/>
              <a:t>country code Top Level Domain (ccTLD) Managers </a:t>
            </a:r>
            <a:r>
              <a:rPr lang="en-US" dirty="0"/>
              <a:t>to: </a:t>
            </a:r>
            <a:endParaRPr lang="en-NL" dirty="0"/>
          </a:p>
          <a:p>
            <a:pPr lvl="1"/>
            <a:r>
              <a:rPr lang="en-US" dirty="0"/>
              <a:t>Undertake policy and policy related work, </a:t>
            </a:r>
            <a:endParaRPr lang="en-NL" dirty="0"/>
          </a:p>
          <a:p>
            <a:pPr lvl="1"/>
            <a:r>
              <a:rPr lang="en-US" dirty="0"/>
              <a:t>Nurture </a:t>
            </a:r>
            <a:r>
              <a:rPr lang="en-NL" dirty="0"/>
              <a:t>technical cooperation and skill building</a:t>
            </a:r>
            <a:r>
              <a:rPr lang="en-US" dirty="0"/>
              <a:t>, share practices and discuss topics of mutual interest and concern,</a:t>
            </a:r>
            <a:endParaRPr lang="en-NL" dirty="0"/>
          </a:p>
          <a:p>
            <a:pPr lvl="1"/>
            <a:r>
              <a:rPr lang="en-US" dirty="0"/>
              <a:t>Engage with and be informed about other stakeholders in the ICANN environment on topics of mutual interest.</a:t>
            </a:r>
            <a:endParaRPr lang="en-NL" dirty="0"/>
          </a:p>
          <a:p>
            <a:r>
              <a:rPr lang="en-US" dirty="0"/>
              <a:t>The </a:t>
            </a:r>
            <a:r>
              <a:rPr lang="en-US" dirty="0" err="1"/>
              <a:t>ccNSO</a:t>
            </a:r>
            <a:r>
              <a:rPr lang="en-US" dirty="0"/>
              <a:t> is (1) of (3) ICANN SOs and (1) of  (5) DPs and has to carry out related responsibilities required and mandated by the Bylaws.</a:t>
            </a:r>
            <a:r>
              <a:rPr lang="en-NL" dirty="0">
                <a:effectLst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0858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D820227-77C7-AC49-AE71-6D5BAE3AE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039" y="1458177"/>
            <a:ext cx="10617200" cy="44323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D3A272A-E545-3047-BF65-1CD58265F4E2}"/>
              </a:ext>
            </a:extLst>
          </p:cNvPr>
          <p:cNvSpPr txBox="1"/>
          <p:nvPr/>
        </p:nvSpPr>
        <p:spPr>
          <a:xfrm>
            <a:off x="3332332" y="402891"/>
            <a:ext cx="5639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Purpose and Value of the </a:t>
            </a:r>
            <a:r>
              <a:rPr lang="en-US" sz="3200" b="1" dirty="0" err="1"/>
              <a:t>ccNSO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40817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D803C-76AC-E040-993A-1F5D19B02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Purpose &amp;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3A439-9F5B-E546-B770-3B4FF68A3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825625"/>
            <a:ext cx="9525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6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GB" dirty="0"/>
              <a:t>Do you agree with the purpose and the value as stated?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GB" dirty="0"/>
              <a:t>Is the </a:t>
            </a:r>
            <a:r>
              <a:rPr lang="en-GB" dirty="0" err="1"/>
              <a:t>ccNSO</a:t>
            </a:r>
            <a:r>
              <a:rPr lang="en-GB" dirty="0"/>
              <a:t> successful in achieving its purpose?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GB" dirty="0"/>
              <a:t>Does the </a:t>
            </a:r>
            <a:r>
              <a:rPr lang="en-GB" dirty="0" err="1"/>
              <a:t>ccNSO</a:t>
            </a:r>
            <a:r>
              <a:rPr lang="en-GB" dirty="0"/>
              <a:t> provide value to its community?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8181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AEF05-55F5-164B-9944-2D1D25B82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91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b="1" dirty="0"/>
              <a:t>Delivering on the purpose</a:t>
            </a:r>
          </a:p>
          <a:p>
            <a:pPr marL="0" indent="0" algn="ctr">
              <a:buNone/>
            </a:pPr>
            <a:r>
              <a:rPr lang="en-GB" sz="5400" b="1" dirty="0"/>
              <a:t>Providing value</a:t>
            </a:r>
          </a:p>
        </p:txBody>
      </p:sp>
    </p:spTree>
    <p:extLst>
      <p:ext uri="{BB962C8B-B14F-4D97-AF65-F5344CB8AC3E}">
        <p14:creationId xmlns:p14="http://schemas.microsoft.com/office/powerpoint/2010/main" val="677612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5B263-2AC8-2E4A-8223-A3A70782B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How do areas of work items relate to the purpose of the </a:t>
            </a:r>
            <a:r>
              <a:rPr lang="en-GB" b="1" dirty="0" err="1"/>
              <a:t>ccNSO</a:t>
            </a:r>
            <a:r>
              <a:rPr lang="en-GB" b="1" dirty="0"/>
              <a:t>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F2A42-BE7D-534A-8DD3-4F7339EEA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0696"/>
            <a:ext cx="10515600" cy="3996047"/>
          </a:xfrm>
        </p:spPr>
        <p:txBody>
          <a:bodyPr>
            <a:normAutofit/>
          </a:bodyPr>
          <a:lstStyle/>
          <a:p>
            <a:r>
              <a:rPr lang="en-GB" dirty="0"/>
              <a:t>Policy and policy related work</a:t>
            </a:r>
          </a:p>
          <a:p>
            <a:r>
              <a:rPr lang="en-GB" dirty="0"/>
              <a:t>Cooperation and discussion</a:t>
            </a:r>
          </a:p>
          <a:p>
            <a:r>
              <a:rPr lang="en-GB" dirty="0"/>
              <a:t>Engagement with other stakeholders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Maintain and Improve platform function</a:t>
            </a:r>
          </a:p>
          <a:p>
            <a:r>
              <a:rPr lang="en-GB" dirty="0"/>
              <a:t>Organisational &amp; Administrative Activities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249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ext, map&#10;&#10;Description automatically generated">
            <a:extLst>
              <a:ext uri="{FF2B5EF4-FFF2-40B4-BE49-F238E27FC236}">
                <a16:creationId xmlns:a16="http://schemas.microsoft.com/office/drawing/2014/main" id="{81446471-B378-D245-8DDC-EE067A7603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855" r="1" b="1"/>
          <a:stretch/>
        </p:blipFill>
        <p:spPr>
          <a:xfrm>
            <a:off x="833437" y="973009"/>
            <a:ext cx="10525125" cy="489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946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4640</TotalTime>
  <Words>795</Words>
  <Application>Microsoft Macintosh PowerPoint</Application>
  <PresentationFormat>Widescreen</PresentationFormat>
  <Paragraphs>135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Strategizing about the ccNSO</vt:lpstr>
      <vt:lpstr>What do we need to do to…</vt:lpstr>
      <vt:lpstr>PowerPoint Presentation</vt:lpstr>
      <vt:lpstr>Purpose of the ccNSO &amp; value for members</vt:lpstr>
      <vt:lpstr>PowerPoint Presentation</vt:lpstr>
      <vt:lpstr>Purpose &amp; value</vt:lpstr>
      <vt:lpstr>PowerPoint Presentation</vt:lpstr>
      <vt:lpstr>How do areas of work items relate to the purpose of the ccNSO ?</vt:lpstr>
      <vt:lpstr>PowerPoint Presentation</vt:lpstr>
      <vt:lpstr>PowerPoint Presentation</vt:lpstr>
      <vt:lpstr>Prioritization of work items:  Level of Importance and Urgency</vt:lpstr>
      <vt:lpstr> Which are of the Areas of work items:</vt:lpstr>
      <vt:lpstr>PowerPoint Presentation</vt:lpstr>
      <vt:lpstr>PowerPoint Presentation</vt:lpstr>
      <vt:lpstr>PowerPoint Presentation</vt:lpstr>
      <vt:lpstr>ccNSO Resources</vt:lpstr>
      <vt:lpstr>Tools:</vt:lpstr>
      <vt:lpstr>ccNSO Competencies:  How the resources and tools are organised to deliver on ccNSO activities</vt:lpstr>
      <vt:lpstr>PowerPoint Presentation</vt:lpstr>
      <vt:lpstr>What are strengths and weaknesses?</vt:lpstr>
      <vt:lpstr>Strengths and weaknesses of the ccNSO</vt:lpstr>
      <vt:lpstr>PowerPoint Presentation</vt:lpstr>
      <vt:lpstr>Environmental assumptions</vt:lpstr>
      <vt:lpstr>What do you see as threats and opportunities for the ccNSO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Strategizing about ccNSO Activities</dc:title>
  <dc:creator>Microsoft Office User</dc:creator>
  <cp:lastModifiedBy>Microsoft Office User</cp:lastModifiedBy>
  <cp:revision>42</cp:revision>
  <dcterms:created xsi:type="dcterms:W3CDTF">2020-04-07T10:25:48Z</dcterms:created>
  <dcterms:modified xsi:type="dcterms:W3CDTF">2020-06-02T14:52:58Z</dcterms:modified>
</cp:coreProperties>
</file>