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96" r:id="rId3"/>
    <p:sldId id="257" r:id="rId4"/>
    <p:sldId id="273" r:id="rId5"/>
    <p:sldId id="289" r:id="rId6"/>
    <p:sldId id="297" r:id="rId7"/>
    <p:sldId id="300" r:id="rId8"/>
    <p:sldId id="298" r:id="rId9"/>
    <p:sldId id="291" r:id="rId10"/>
    <p:sldId id="292" r:id="rId11"/>
    <p:sldId id="293" r:id="rId12"/>
    <p:sldId id="294" r:id="rId13"/>
    <p:sldId id="299" r:id="rId14"/>
    <p:sldId id="295" r:id="rId15"/>
    <p:sldId id="271" r:id="rId16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rina Sataki" initials="KS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>
      <p:cViewPr varScale="1">
        <p:scale>
          <a:sx n="106" d="100"/>
          <a:sy n="106" d="100"/>
        </p:scale>
        <p:origin x="18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commentAuthors" Target="commentAuthors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3C35D4-A25E-4711-89F2-4F3B1EEA2EAC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5CD1C160-F26F-4EA1-BCCB-DB9142EFBB88}">
      <dgm:prSet phldrT="[Text]"/>
      <dgm:spPr/>
      <dgm:t>
        <a:bodyPr/>
        <a:lstStyle/>
        <a:p>
          <a:r>
            <a:rPr lang="lv-LV"/>
            <a:t>Guideline developed and adopted:</a:t>
          </a:r>
        </a:p>
        <a:p>
          <a:r>
            <a:rPr lang="lv-LV">
              <a:solidFill>
                <a:schemeClr val="accent2">
                  <a:lumMod val="75000"/>
                </a:schemeClr>
              </a:solidFill>
            </a:rPr>
            <a:t>16 June</a:t>
          </a:r>
        </a:p>
      </dgm:t>
    </dgm:pt>
    <dgm:pt modelId="{9D1B402A-5EDA-46D6-9D26-C64352C57138}" type="parTrans" cxnId="{663FB599-E1A5-4A8B-A48F-E52323D3BF9B}">
      <dgm:prSet/>
      <dgm:spPr/>
      <dgm:t>
        <a:bodyPr/>
        <a:lstStyle/>
        <a:p>
          <a:endParaRPr lang="lv-LV"/>
        </a:p>
      </dgm:t>
    </dgm:pt>
    <dgm:pt modelId="{647A30E7-38FA-4207-9C3B-EEADA1707BF0}" type="sibTrans" cxnId="{663FB599-E1A5-4A8B-A48F-E52323D3BF9B}">
      <dgm:prSet/>
      <dgm:spPr/>
      <dgm:t>
        <a:bodyPr/>
        <a:lstStyle/>
        <a:p>
          <a:endParaRPr lang="lv-LV"/>
        </a:p>
      </dgm:t>
    </dgm:pt>
    <dgm:pt modelId="{673EDFEC-9411-4C0C-953B-9D1B0087CCCC}">
      <dgm:prSet phldrT="[Text]"/>
      <dgm:spPr/>
      <dgm:t>
        <a:bodyPr/>
        <a:lstStyle/>
        <a:p>
          <a:r>
            <a:rPr lang="lv-LV"/>
            <a:t>Call for Expression of Interest:</a:t>
          </a:r>
        </a:p>
        <a:p>
          <a:r>
            <a:rPr lang="lv-LV">
              <a:solidFill>
                <a:schemeClr val="accent2">
                  <a:lumMod val="75000"/>
                </a:schemeClr>
              </a:solidFill>
            </a:rPr>
            <a:t>30 June</a:t>
          </a:r>
        </a:p>
      </dgm:t>
    </dgm:pt>
    <dgm:pt modelId="{BE323928-C676-4A08-AA21-606E497FC2A8}" type="parTrans" cxnId="{4B6B8B96-1FA9-4CA4-A527-4EED67140229}">
      <dgm:prSet/>
      <dgm:spPr/>
      <dgm:t>
        <a:bodyPr/>
        <a:lstStyle/>
        <a:p>
          <a:endParaRPr lang="lv-LV"/>
        </a:p>
      </dgm:t>
    </dgm:pt>
    <dgm:pt modelId="{82B83A12-0482-470E-B50C-0895B98C0C32}" type="sibTrans" cxnId="{4B6B8B96-1FA9-4CA4-A527-4EED67140229}">
      <dgm:prSet/>
      <dgm:spPr/>
      <dgm:t>
        <a:bodyPr/>
        <a:lstStyle/>
        <a:p>
          <a:endParaRPr lang="lv-LV"/>
        </a:p>
      </dgm:t>
    </dgm:pt>
    <dgm:pt modelId="{0E36B89A-E021-4431-836E-448BFB42001A}">
      <dgm:prSet phldrT="[Text]"/>
      <dgm:spPr/>
      <dgm:t>
        <a:bodyPr/>
        <a:lstStyle/>
        <a:p>
          <a:r>
            <a:rPr lang="lv-LV"/>
            <a:t>EoIs submitted:</a:t>
          </a:r>
        </a:p>
        <a:p>
          <a:r>
            <a:rPr lang="lv-LV">
              <a:solidFill>
                <a:schemeClr val="accent2">
                  <a:lumMod val="75000"/>
                </a:schemeClr>
              </a:solidFill>
            </a:rPr>
            <a:t>15 July</a:t>
          </a:r>
        </a:p>
      </dgm:t>
    </dgm:pt>
    <dgm:pt modelId="{1145197B-16E3-42FA-B380-A7C8E0DD53AF}" type="parTrans" cxnId="{0F0E60A6-84D7-4124-9A5E-E1F67065D51C}">
      <dgm:prSet/>
      <dgm:spPr/>
      <dgm:t>
        <a:bodyPr/>
        <a:lstStyle/>
        <a:p>
          <a:endParaRPr lang="lv-LV"/>
        </a:p>
      </dgm:t>
    </dgm:pt>
    <dgm:pt modelId="{A3BA20E8-71F6-4CC0-992F-6B4819F81781}" type="sibTrans" cxnId="{0F0E60A6-84D7-4124-9A5E-E1F67065D51C}">
      <dgm:prSet/>
      <dgm:spPr/>
      <dgm:t>
        <a:bodyPr/>
        <a:lstStyle/>
        <a:p>
          <a:endParaRPr lang="lv-LV"/>
        </a:p>
      </dgm:t>
    </dgm:pt>
    <dgm:pt modelId="{2FAE8993-2454-4EF7-A3B3-0AF82A4B0801}">
      <dgm:prSet phldrT="[Text]"/>
      <dgm:spPr/>
      <dgm:t>
        <a:bodyPr/>
        <a:lstStyle/>
        <a:p>
          <a:r>
            <a:rPr lang="lv-LV"/>
            <a:t>CSC (full slate) adopted: </a:t>
          </a:r>
        </a:p>
        <a:p>
          <a:r>
            <a:rPr lang="lv-LV">
              <a:solidFill>
                <a:schemeClr val="accent2">
                  <a:lumMod val="75000"/>
                </a:schemeClr>
              </a:solidFill>
            </a:rPr>
            <a:t>10 August</a:t>
          </a:r>
        </a:p>
      </dgm:t>
    </dgm:pt>
    <dgm:pt modelId="{31086E54-786B-45E5-8E83-406352A43C8A}" type="parTrans" cxnId="{BDAD7693-3DF2-4F07-A83A-938CDEE0664E}">
      <dgm:prSet/>
      <dgm:spPr/>
      <dgm:t>
        <a:bodyPr/>
        <a:lstStyle/>
        <a:p>
          <a:endParaRPr lang="lv-LV"/>
        </a:p>
      </dgm:t>
    </dgm:pt>
    <dgm:pt modelId="{0158A890-FA5B-41A9-B7BB-3D15F37D0DF0}" type="sibTrans" cxnId="{BDAD7693-3DF2-4F07-A83A-938CDEE0664E}">
      <dgm:prSet/>
      <dgm:spPr/>
      <dgm:t>
        <a:bodyPr/>
        <a:lstStyle/>
        <a:p>
          <a:endParaRPr lang="lv-LV"/>
        </a:p>
      </dgm:t>
    </dgm:pt>
    <dgm:pt modelId="{1132E49E-252E-450B-8B19-3F2246D85856}">
      <dgm:prSet phldrT="[Text]"/>
      <dgm:spPr/>
      <dgm:t>
        <a:bodyPr/>
        <a:lstStyle/>
        <a:p>
          <a:r>
            <a:rPr lang="lv-LV">
              <a:solidFill>
                <a:sysClr val="windowText" lastClr="000000"/>
              </a:solidFill>
            </a:rPr>
            <a:t>ccNSO members selected</a:t>
          </a:r>
        </a:p>
        <a:p>
          <a:r>
            <a:rPr lang="lv-LV">
              <a:solidFill>
                <a:schemeClr val="accent2">
                  <a:lumMod val="75000"/>
                </a:schemeClr>
              </a:solidFill>
            </a:rPr>
            <a:t>22 July</a:t>
          </a:r>
        </a:p>
      </dgm:t>
    </dgm:pt>
    <dgm:pt modelId="{1F4B190C-8D0C-432E-BC5E-25FB75CA6D8D}" type="parTrans" cxnId="{51AA9543-1FCE-41D0-9FEC-DF9B73F6BA04}">
      <dgm:prSet/>
      <dgm:spPr/>
      <dgm:t>
        <a:bodyPr/>
        <a:lstStyle/>
        <a:p>
          <a:endParaRPr lang="lv-LV"/>
        </a:p>
      </dgm:t>
    </dgm:pt>
    <dgm:pt modelId="{437FC207-87D8-46C4-955A-F5E1F9C2106C}" type="sibTrans" cxnId="{51AA9543-1FCE-41D0-9FEC-DF9B73F6BA04}">
      <dgm:prSet/>
      <dgm:spPr/>
      <dgm:t>
        <a:bodyPr/>
        <a:lstStyle/>
        <a:p>
          <a:endParaRPr lang="lv-LV"/>
        </a:p>
      </dgm:t>
    </dgm:pt>
    <dgm:pt modelId="{2087B62A-C69D-4CA1-80AB-4E5C77F0231D}">
      <dgm:prSet phldrT="[Text]"/>
      <dgm:spPr/>
      <dgm:t>
        <a:bodyPr/>
        <a:lstStyle/>
        <a:p>
          <a:r>
            <a:rPr lang="lv-LV">
              <a:solidFill>
                <a:sysClr val="windowText" lastClr="000000"/>
              </a:solidFill>
            </a:rPr>
            <a:t>ccNSO/GNSO</a:t>
          </a:r>
          <a:br>
            <a:rPr lang="lv-LV">
              <a:solidFill>
                <a:sysClr val="windowText" lastClr="000000"/>
              </a:solidFill>
            </a:rPr>
          </a:br>
          <a:r>
            <a:rPr lang="lv-LV">
              <a:solidFill>
                <a:sysClr val="windowText" lastClr="000000"/>
              </a:solidFill>
            </a:rPr>
            <a:t> consultation</a:t>
          </a:r>
          <a:br>
            <a:rPr lang="lv-LV">
              <a:solidFill>
                <a:sysClr val="windowText" lastClr="000000"/>
              </a:solidFill>
            </a:rPr>
          </a:br>
          <a:r>
            <a:rPr lang="lv-LV">
              <a:solidFill>
                <a:schemeClr val="accent2">
                  <a:lumMod val="75000"/>
                </a:schemeClr>
              </a:solidFill>
            </a:rPr>
            <a:t>23-28 July</a:t>
          </a:r>
        </a:p>
      </dgm:t>
    </dgm:pt>
    <dgm:pt modelId="{0BE3E96D-1774-4609-B651-E324C2ED8B45}" type="parTrans" cxnId="{AD76755A-FCD5-4C5F-B4E2-065EA39C807F}">
      <dgm:prSet/>
      <dgm:spPr/>
      <dgm:t>
        <a:bodyPr/>
        <a:lstStyle/>
        <a:p>
          <a:endParaRPr lang="lv-LV"/>
        </a:p>
      </dgm:t>
    </dgm:pt>
    <dgm:pt modelId="{388C1F7A-777C-4ACA-98D7-B4EF2C88556A}" type="sibTrans" cxnId="{AD76755A-FCD5-4C5F-B4E2-065EA39C807F}">
      <dgm:prSet/>
      <dgm:spPr/>
      <dgm:t>
        <a:bodyPr/>
        <a:lstStyle/>
        <a:p>
          <a:endParaRPr lang="lv-LV"/>
        </a:p>
      </dgm:t>
    </dgm:pt>
    <dgm:pt modelId="{2224051D-F209-458D-8643-4694831B5C35}">
      <dgm:prSet phldrT="[Text]"/>
      <dgm:spPr/>
      <dgm:t>
        <a:bodyPr/>
        <a:lstStyle/>
        <a:p>
          <a:r>
            <a:rPr lang="lv-LV">
              <a:solidFill>
                <a:sysClr val="windowText" lastClr="000000"/>
              </a:solidFill>
            </a:rPr>
            <a:t>ccNSO/RySG</a:t>
          </a:r>
          <a:br>
            <a:rPr lang="lv-LV">
              <a:solidFill>
                <a:sysClr val="windowText" lastClr="000000"/>
              </a:solidFill>
            </a:rPr>
          </a:br>
          <a:r>
            <a:rPr lang="lv-LV">
              <a:solidFill>
                <a:sysClr val="windowText" lastClr="000000"/>
              </a:solidFill>
            </a:rPr>
            <a:t>consultation</a:t>
          </a:r>
          <a:r>
            <a:rPr lang="lv-LV">
              <a:solidFill>
                <a:schemeClr val="accent2">
                  <a:lumMod val="75000"/>
                </a:schemeClr>
              </a:solidFill>
            </a:rPr>
            <a:t/>
          </a:r>
          <a:br>
            <a:rPr lang="lv-LV">
              <a:solidFill>
                <a:schemeClr val="accent2">
                  <a:lumMod val="75000"/>
                </a:schemeClr>
              </a:solidFill>
            </a:rPr>
          </a:br>
          <a:r>
            <a:rPr lang="lv-LV">
              <a:solidFill>
                <a:schemeClr val="accent2">
                  <a:lumMod val="75000"/>
                </a:schemeClr>
              </a:solidFill>
            </a:rPr>
            <a:t>15-22 July</a:t>
          </a:r>
        </a:p>
      </dgm:t>
    </dgm:pt>
    <dgm:pt modelId="{26911FFB-7D0E-4FF7-93D3-231EF58586C3}" type="parTrans" cxnId="{A25277FF-16A3-457C-BDDA-407A749123E2}">
      <dgm:prSet/>
      <dgm:spPr/>
      <dgm:t>
        <a:bodyPr/>
        <a:lstStyle/>
        <a:p>
          <a:endParaRPr lang="lv-LV"/>
        </a:p>
      </dgm:t>
    </dgm:pt>
    <dgm:pt modelId="{87360A34-EBFD-40A7-A71A-30AB3C82119D}" type="sibTrans" cxnId="{A25277FF-16A3-457C-BDDA-407A749123E2}">
      <dgm:prSet/>
      <dgm:spPr/>
      <dgm:t>
        <a:bodyPr/>
        <a:lstStyle/>
        <a:p>
          <a:endParaRPr lang="lv-LV"/>
        </a:p>
      </dgm:t>
    </dgm:pt>
    <dgm:pt modelId="{6300B9D2-2590-4212-A8AF-EE4F4F43CEFF}" type="pres">
      <dgm:prSet presAssocID="{423C35D4-A25E-4711-89F2-4F3B1EEA2EAC}" presName="Name0" presStyleCnt="0">
        <dgm:presLayoutVars>
          <dgm:dir/>
          <dgm:resizeHandles val="exact"/>
        </dgm:presLayoutVars>
      </dgm:prSet>
      <dgm:spPr/>
    </dgm:pt>
    <dgm:pt modelId="{0279122E-821A-4496-B0FF-72734EF78E1D}" type="pres">
      <dgm:prSet presAssocID="{423C35D4-A25E-4711-89F2-4F3B1EEA2EAC}" presName="arrow" presStyleLbl="bgShp" presStyleIdx="0" presStyleCnt="1"/>
      <dgm:spPr/>
    </dgm:pt>
    <dgm:pt modelId="{F089A17F-2350-4894-9FEC-CCEAC5192312}" type="pres">
      <dgm:prSet presAssocID="{423C35D4-A25E-4711-89F2-4F3B1EEA2EAC}" presName="points" presStyleCnt="0"/>
      <dgm:spPr/>
    </dgm:pt>
    <dgm:pt modelId="{CB22CCE6-BE87-4F5B-9F84-89FAA5AA4601}" type="pres">
      <dgm:prSet presAssocID="{5CD1C160-F26F-4EA1-BCCB-DB9142EFBB88}" presName="compositeA" presStyleCnt="0"/>
      <dgm:spPr/>
    </dgm:pt>
    <dgm:pt modelId="{51DC1E4B-D9A8-4DDE-80BE-348DAB2E6087}" type="pres">
      <dgm:prSet presAssocID="{5CD1C160-F26F-4EA1-BCCB-DB9142EFBB88}" presName="textA" presStyleLbl="revTx" presStyleIdx="0" presStyleCnt="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FE6508D-739F-439C-910E-6D7A5D037C1D}" type="pres">
      <dgm:prSet presAssocID="{5CD1C160-F26F-4EA1-BCCB-DB9142EFBB88}" presName="circleA" presStyleLbl="node1" presStyleIdx="0" presStyleCnt="7"/>
      <dgm:spPr/>
    </dgm:pt>
    <dgm:pt modelId="{FF4EBB21-7E83-47B2-8AF9-397618AC925F}" type="pres">
      <dgm:prSet presAssocID="{5CD1C160-F26F-4EA1-BCCB-DB9142EFBB88}" presName="spaceA" presStyleCnt="0"/>
      <dgm:spPr/>
    </dgm:pt>
    <dgm:pt modelId="{19E03E59-9E14-447E-A00F-AC984AE0993C}" type="pres">
      <dgm:prSet presAssocID="{647A30E7-38FA-4207-9C3B-EEADA1707BF0}" presName="space" presStyleCnt="0"/>
      <dgm:spPr/>
    </dgm:pt>
    <dgm:pt modelId="{4F04F5FE-C883-4DA5-AF99-DC3AC28AAB69}" type="pres">
      <dgm:prSet presAssocID="{673EDFEC-9411-4C0C-953B-9D1B0087CCCC}" presName="compositeB" presStyleCnt="0"/>
      <dgm:spPr/>
    </dgm:pt>
    <dgm:pt modelId="{BB5AF487-BA45-47CE-829B-83A18674FDC8}" type="pres">
      <dgm:prSet presAssocID="{673EDFEC-9411-4C0C-953B-9D1B0087CCCC}" presName="textB" presStyleLbl="revTx" presStyleIdx="1" presStyleCnt="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65A23DC-AC6B-4D5F-8101-EF6E800C9D48}" type="pres">
      <dgm:prSet presAssocID="{673EDFEC-9411-4C0C-953B-9D1B0087CCCC}" presName="circleB" presStyleLbl="node1" presStyleIdx="1" presStyleCnt="7"/>
      <dgm:spPr/>
    </dgm:pt>
    <dgm:pt modelId="{75E15B32-37B3-4896-89AA-1760730A7CCE}" type="pres">
      <dgm:prSet presAssocID="{673EDFEC-9411-4C0C-953B-9D1B0087CCCC}" presName="spaceB" presStyleCnt="0"/>
      <dgm:spPr/>
    </dgm:pt>
    <dgm:pt modelId="{D7E5C019-96F1-4A9E-B383-AE4724D99966}" type="pres">
      <dgm:prSet presAssocID="{82B83A12-0482-470E-B50C-0895B98C0C32}" presName="space" presStyleCnt="0"/>
      <dgm:spPr/>
    </dgm:pt>
    <dgm:pt modelId="{E8CD15E3-8DF5-4A7D-AC9D-F953A515EFFB}" type="pres">
      <dgm:prSet presAssocID="{0E36B89A-E021-4431-836E-448BFB42001A}" presName="compositeA" presStyleCnt="0"/>
      <dgm:spPr/>
    </dgm:pt>
    <dgm:pt modelId="{8DC8BC53-2C36-451F-B4F0-DE93C1BE7A9E}" type="pres">
      <dgm:prSet presAssocID="{0E36B89A-E021-4431-836E-448BFB42001A}" presName="textA" presStyleLbl="revTx" presStyleIdx="2" presStyleCnt="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EF0A52A-F625-47ED-99B4-426EF168E2A8}" type="pres">
      <dgm:prSet presAssocID="{0E36B89A-E021-4431-836E-448BFB42001A}" presName="circleA" presStyleLbl="node1" presStyleIdx="2" presStyleCnt="7"/>
      <dgm:spPr/>
    </dgm:pt>
    <dgm:pt modelId="{1E7CBB4A-F359-4262-9FDF-4B2C8B211C80}" type="pres">
      <dgm:prSet presAssocID="{0E36B89A-E021-4431-836E-448BFB42001A}" presName="spaceA" presStyleCnt="0"/>
      <dgm:spPr/>
    </dgm:pt>
    <dgm:pt modelId="{C3514E78-F9A4-4A35-9BE7-5EB8E23C7C5A}" type="pres">
      <dgm:prSet presAssocID="{A3BA20E8-71F6-4CC0-992F-6B4819F81781}" presName="space" presStyleCnt="0"/>
      <dgm:spPr/>
    </dgm:pt>
    <dgm:pt modelId="{52761057-CBB1-403C-BC56-5186A31FA37E}" type="pres">
      <dgm:prSet presAssocID="{2224051D-F209-458D-8643-4694831B5C35}" presName="compositeB" presStyleCnt="0"/>
      <dgm:spPr/>
    </dgm:pt>
    <dgm:pt modelId="{8BF28288-0BB5-4307-8C2E-D1DB41F53F08}" type="pres">
      <dgm:prSet presAssocID="{2224051D-F209-458D-8643-4694831B5C35}" presName="textB" presStyleLbl="revTx" presStyleIdx="3" presStyleCnt="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0D46F88-3F42-4186-AB20-934065D33CC6}" type="pres">
      <dgm:prSet presAssocID="{2224051D-F209-458D-8643-4694831B5C35}" presName="circleB" presStyleLbl="node1" presStyleIdx="3" presStyleCnt="7"/>
      <dgm:spPr/>
    </dgm:pt>
    <dgm:pt modelId="{FFC598D6-FFBC-499C-8262-5CFAC11EF43D}" type="pres">
      <dgm:prSet presAssocID="{2224051D-F209-458D-8643-4694831B5C35}" presName="spaceB" presStyleCnt="0"/>
      <dgm:spPr/>
    </dgm:pt>
    <dgm:pt modelId="{C036EBF9-04C9-4542-A880-87DA2085AF0A}" type="pres">
      <dgm:prSet presAssocID="{87360A34-EBFD-40A7-A71A-30AB3C82119D}" presName="space" presStyleCnt="0"/>
      <dgm:spPr/>
    </dgm:pt>
    <dgm:pt modelId="{6C7B9005-44DB-4279-A218-4D8193927AF3}" type="pres">
      <dgm:prSet presAssocID="{1132E49E-252E-450B-8B19-3F2246D85856}" presName="compositeA" presStyleCnt="0"/>
      <dgm:spPr/>
    </dgm:pt>
    <dgm:pt modelId="{9BB465F1-B368-4C48-8DA7-81F770F3CA49}" type="pres">
      <dgm:prSet presAssocID="{1132E49E-252E-450B-8B19-3F2246D85856}" presName="textA" presStyleLbl="revTx" presStyleIdx="4" presStyleCnt="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1A36CA4-AC2F-4CB6-81F5-42EF5D888EF0}" type="pres">
      <dgm:prSet presAssocID="{1132E49E-252E-450B-8B19-3F2246D85856}" presName="circleA" presStyleLbl="node1" presStyleIdx="4" presStyleCnt="7"/>
      <dgm:spPr/>
    </dgm:pt>
    <dgm:pt modelId="{DFAE0823-C3EF-42FA-A71F-8CC155AA81B5}" type="pres">
      <dgm:prSet presAssocID="{1132E49E-252E-450B-8B19-3F2246D85856}" presName="spaceA" presStyleCnt="0"/>
      <dgm:spPr/>
    </dgm:pt>
    <dgm:pt modelId="{BABFFDA6-FA28-4239-9D70-6C685C0AD48E}" type="pres">
      <dgm:prSet presAssocID="{437FC207-87D8-46C4-955A-F5E1F9C2106C}" presName="space" presStyleCnt="0"/>
      <dgm:spPr/>
    </dgm:pt>
    <dgm:pt modelId="{D7A6DFDB-DFCD-4742-9940-F57FA1205123}" type="pres">
      <dgm:prSet presAssocID="{2087B62A-C69D-4CA1-80AB-4E5C77F0231D}" presName="compositeB" presStyleCnt="0"/>
      <dgm:spPr/>
    </dgm:pt>
    <dgm:pt modelId="{EF504A6B-7300-419A-8C3B-3AA158ECCE3C}" type="pres">
      <dgm:prSet presAssocID="{2087B62A-C69D-4CA1-80AB-4E5C77F0231D}" presName="textB" presStyleLbl="revTx" presStyleIdx="5" presStyleCnt="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367E65D-356E-4AEC-9FED-2D45901E4D23}" type="pres">
      <dgm:prSet presAssocID="{2087B62A-C69D-4CA1-80AB-4E5C77F0231D}" presName="circleB" presStyleLbl="node1" presStyleIdx="5" presStyleCnt="7"/>
      <dgm:spPr/>
    </dgm:pt>
    <dgm:pt modelId="{F9E086D6-2F97-4432-8A1D-F276B1E6687A}" type="pres">
      <dgm:prSet presAssocID="{2087B62A-C69D-4CA1-80AB-4E5C77F0231D}" presName="spaceB" presStyleCnt="0"/>
      <dgm:spPr/>
    </dgm:pt>
    <dgm:pt modelId="{0C37A28E-B245-43B0-B7CC-1C75A29F628C}" type="pres">
      <dgm:prSet presAssocID="{388C1F7A-777C-4ACA-98D7-B4EF2C88556A}" presName="space" presStyleCnt="0"/>
      <dgm:spPr/>
    </dgm:pt>
    <dgm:pt modelId="{EDCE44A9-4326-4E39-B865-7C92805F2D56}" type="pres">
      <dgm:prSet presAssocID="{2FAE8993-2454-4EF7-A3B3-0AF82A4B0801}" presName="compositeA" presStyleCnt="0"/>
      <dgm:spPr/>
    </dgm:pt>
    <dgm:pt modelId="{5191FBC3-5C9A-45FC-98C7-F1B64CF176C2}" type="pres">
      <dgm:prSet presAssocID="{2FAE8993-2454-4EF7-A3B3-0AF82A4B0801}" presName="textA" presStyleLbl="revTx" presStyleIdx="6" presStyleCnt="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4F46129-7DEE-49A9-844B-D6766C0F5DB3}" type="pres">
      <dgm:prSet presAssocID="{2FAE8993-2454-4EF7-A3B3-0AF82A4B0801}" presName="circleA" presStyleLbl="node1" presStyleIdx="6" presStyleCnt="7"/>
      <dgm:spPr/>
    </dgm:pt>
    <dgm:pt modelId="{45956992-3AA1-4A5D-8328-780CFF1A7257}" type="pres">
      <dgm:prSet presAssocID="{2FAE8993-2454-4EF7-A3B3-0AF82A4B0801}" presName="spaceA" presStyleCnt="0"/>
      <dgm:spPr/>
    </dgm:pt>
  </dgm:ptLst>
  <dgm:cxnLst>
    <dgm:cxn modelId="{96C92100-71C4-44CF-AE5A-BA0B2802FDFF}" type="presOf" srcId="{673EDFEC-9411-4C0C-953B-9D1B0087CCCC}" destId="{BB5AF487-BA45-47CE-829B-83A18674FDC8}" srcOrd="0" destOrd="0" presId="urn:microsoft.com/office/officeart/2005/8/layout/hProcess11"/>
    <dgm:cxn modelId="{C11BA208-0712-42E5-89C2-014720153A46}" type="presOf" srcId="{2224051D-F209-458D-8643-4694831B5C35}" destId="{8BF28288-0BB5-4307-8C2E-D1DB41F53F08}" srcOrd="0" destOrd="0" presId="urn:microsoft.com/office/officeart/2005/8/layout/hProcess11"/>
    <dgm:cxn modelId="{4B6B8B96-1FA9-4CA4-A527-4EED67140229}" srcId="{423C35D4-A25E-4711-89F2-4F3B1EEA2EAC}" destId="{673EDFEC-9411-4C0C-953B-9D1B0087CCCC}" srcOrd="1" destOrd="0" parTransId="{BE323928-C676-4A08-AA21-606E497FC2A8}" sibTransId="{82B83A12-0482-470E-B50C-0895B98C0C32}"/>
    <dgm:cxn modelId="{BDAD7693-3DF2-4F07-A83A-938CDEE0664E}" srcId="{423C35D4-A25E-4711-89F2-4F3B1EEA2EAC}" destId="{2FAE8993-2454-4EF7-A3B3-0AF82A4B0801}" srcOrd="6" destOrd="0" parTransId="{31086E54-786B-45E5-8E83-406352A43C8A}" sibTransId="{0158A890-FA5B-41A9-B7BB-3D15F37D0DF0}"/>
    <dgm:cxn modelId="{F1365224-9DF8-4F30-8E5C-E05F9392C8E1}" type="presOf" srcId="{2087B62A-C69D-4CA1-80AB-4E5C77F0231D}" destId="{EF504A6B-7300-419A-8C3B-3AA158ECCE3C}" srcOrd="0" destOrd="0" presId="urn:microsoft.com/office/officeart/2005/8/layout/hProcess11"/>
    <dgm:cxn modelId="{0F0E60A6-84D7-4124-9A5E-E1F67065D51C}" srcId="{423C35D4-A25E-4711-89F2-4F3B1EEA2EAC}" destId="{0E36B89A-E021-4431-836E-448BFB42001A}" srcOrd="2" destOrd="0" parTransId="{1145197B-16E3-42FA-B380-A7C8E0DD53AF}" sibTransId="{A3BA20E8-71F6-4CC0-992F-6B4819F81781}"/>
    <dgm:cxn modelId="{964A5792-4FF4-4FD4-8DBC-4522D2150D11}" type="presOf" srcId="{0E36B89A-E021-4431-836E-448BFB42001A}" destId="{8DC8BC53-2C36-451F-B4F0-DE93C1BE7A9E}" srcOrd="0" destOrd="0" presId="urn:microsoft.com/office/officeart/2005/8/layout/hProcess11"/>
    <dgm:cxn modelId="{AD76755A-FCD5-4C5F-B4E2-065EA39C807F}" srcId="{423C35D4-A25E-4711-89F2-4F3B1EEA2EAC}" destId="{2087B62A-C69D-4CA1-80AB-4E5C77F0231D}" srcOrd="5" destOrd="0" parTransId="{0BE3E96D-1774-4609-B651-E324C2ED8B45}" sibTransId="{388C1F7A-777C-4ACA-98D7-B4EF2C88556A}"/>
    <dgm:cxn modelId="{B1F15364-6C69-41E2-8AA1-893D4910BF70}" type="presOf" srcId="{423C35D4-A25E-4711-89F2-4F3B1EEA2EAC}" destId="{6300B9D2-2590-4212-A8AF-EE4F4F43CEFF}" srcOrd="0" destOrd="0" presId="urn:microsoft.com/office/officeart/2005/8/layout/hProcess11"/>
    <dgm:cxn modelId="{A25277FF-16A3-457C-BDDA-407A749123E2}" srcId="{423C35D4-A25E-4711-89F2-4F3B1EEA2EAC}" destId="{2224051D-F209-458D-8643-4694831B5C35}" srcOrd="3" destOrd="0" parTransId="{26911FFB-7D0E-4FF7-93D3-231EF58586C3}" sibTransId="{87360A34-EBFD-40A7-A71A-30AB3C82119D}"/>
    <dgm:cxn modelId="{51AA9543-1FCE-41D0-9FEC-DF9B73F6BA04}" srcId="{423C35D4-A25E-4711-89F2-4F3B1EEA2EAC}" destId="{1132E49E-252E-450B-8B19-3F2246D85856}" srcOrd="4" destOrd="0" parTransId="{1F4B190C-8D0C-432E-BC5E-25FB75CA6D8D}" sibTransId="{437FC207-87D8-46C4-955A-F5E1F9C2106C}"/>
    <dgm:cxn modelId="{71FBF793-75E2-421C-95D3-707EE2D24C18}" type="presOf" srcId="{1132E49E-252E-450B-8B19-3F2246D85856}" destId="{9BB465F1-B368-4C48-8DA7-81F770F3CA49}" srcOrd="0" destOrd="0" presId="urn:microsoft.com/office/officeart/2005/8/layout/hProcess11"/>
    <dgm:cxn modelId="{663FB599-E1A5-4A8B-A48F-E52323D3BF9B}" srcId="{423C35D4-A25E-4711-89F2-4F3B1EEA2EAC}" destId="{5CD1C160-F26F-4EA1-BCCB-DB9142EFBB88}" srcOrd="0" destOrd="0" parTransId="{9D1B402A-5EDA-46D6-9D26-C64352C57138}" sibTransId="{647A30E7-38FA-4207-9C3B-EEADA1707BF0}"/>
    <dgm:cxn modelId="{00BAFB48-FBF6-4F52-B4E9-CDB9EFC70572}" type="presOf" srcId="{5CD1C160-F26F-4EA1-BCCB-DB9142EFBB88}" destId="{51DC1E4B-D9A8-4DDE-80BE-348DAB2E6087}" srcOrd="0" destOrd="0" presId="urn:microsoft.com/office/officeart/2005/8/layout/hProcess11"/>
    <dgm:cxn modelId="{BBDC8F15-2E2A-4B75-942B-A7B4413E16E2}" type="presOf" srcId="{2FAE8993-2454-4EF7-A3B3-0AF82A4B0801}" destId="{5191FBC3-5C9A-45FC-98C7-F1B64CF176C2}" srcOrd="0" destOrd="0" presId="urn:microsoft.com/office/officeart/2005/8/layout/hProcess11"/>
    <dgm:cxn modelId="{97BFF6F7-59EF-4ADC-AEFC-E27DC2AF6222}" type="presParOf" srcId="{6300B9D2-2590-4212-A8AF-EE4F4F43CEFF}" destId="{0279122E-821A-4496-B0FF-72734EF78E1D}" srcOrd="0" destOrd="0" presId="urn:microsoft.com/office/officeart/2005/8/layout/hProcess11"/>
    <dgm:cxn modelId="{554186EA-EC2C-475A-A9DB-7249C1C6E1D7}" type="presParOf" srcId="{6300B9D2-2590-4212-A8AF-EE4F4F43CEFF}" destId="{F089A17F-2350-4894-9FEC-CCEAC5192312}" srcOrd="1" destOrd="0" presId="urn:microsoft.com/office/officeart/2005/8/layout/hProcess11"/>
    <dgm:cxn modelId="{1ABB1EC7-FC8D-486E-B3E0-3019A9B9B813}" type="presParOf" srcId="{F089A17F-2350-4894-9FEC-CCEAC5192312}" destId="{CB22CCE6-BE87-4F5B-9F84-89FAA5AA4601}" srcOrd="0" destOrd="0" presId="urn:microsoft.com/office/officeart/2005/8/layout/hProcess11"/>
    <dgm:cxn modelId="{933AE2A0-E54E-4944-8F14-FACDA42B8764}" type="presParOf" srcId="{CB22CCE6-BE87-4F5B-9F84-89FAA5AA4601}" destId="{51DC1E4B-D9A8-4DDE-80BE-348DAB2E6087}" srcOrd="0" destOrd="0" presId="urn:microsoft.com/office/officeart/2005/8/layout/hProcess11"/>
    <dgm:cxn modelId="{92144F8E-46D9-4CA1-A10D-D55A2590CF56}" type="presParOf" srcId="{CB22CCE6-BE87-4F5B-9F84-89FAA5AA4601}" destId="{6FE6508D-739F-439C-910E-6D7A5D037C1D}" srcOrd="1" destOrd="0" presId="urn:microsoft.com/office/officeart/2005/8/layout/hProcess11"/>
    <dgm:cxn modelId="{8DFB48F1-E001-40C2-9E46-9A7177F01E13}" type="presParOf" srcId="{CB22CCE6-BE87-4F5B-9F84-89FAA5AA4601}" destId="{FF4EBB21-7E83-47B2-8AF9-397618AC925F}" srcOrd="2" destOrd="0" presId="urn:microsoft.com/office/officeart/2005/8/layout/hProcess11"/>
    <dgm:cxn modelId="{6590E7B0-27E3-4853-8F16-5E513FF7E894}" type="presParOf" srcId="{F089A17F-2350-4894-9FEC-CCEAC5192312}" destId="{19E03E59-9E14-447E-A00F-AC984AE0993C}" srcOrd="1" destOrd="0" presId="urn:microsoft.com/office/officeart/2005/8/layout/hProcess11"/>
    <dgm:cxn modelId="{C10FE3BC-4E82-4067-96B4-CADF44CB3FB2}" type="presParOf" srcId="{F089A17F-2350-4894-9FEC-CCEAC5192312}" destId="{4F04F5FE-C883-4DA5-AF99-DC3AC28AAB69}" srcOrd="2" destOrd="0" presId="urn:microsoft.com/office/officeart/2005/8/layout/hProcess11"/>
    <dgm:cxn modelId="{B429BA21-48C1-4B29-9CB4-9746ED4297A3}" type="presParOf" srcId="{4F04F5FE-C883-4DA5-AF99-DC3AC28AAB69}" destId="{BB5AF487-BA45-47CE-829B-83A18674FDC8}" srcOrd="0" destOrd="0" presId="urn:microsoft.com/office/officeart/2005/8/layout/hProcess11"/>
    <dgm:cxn modelId="{56A383A7-B0D9-44F8-BF66-10859488C9BC}" type="presParOf" srcId="{4F04F5FE-C883-4DA5-AF99-DC3AC28AAB69}" destId="{065A23DC-AC6B-4D5F-8101-EF6E800C9D48}" srcOrd="1" destOrd="0" presId="urn:microsoft.com/office/officeart/2005/8/layout/hProcess11"/>
    <dgm:cxn modelId="{10E72551-87F9-41C9-8E1D-66B6C1FD927B}" type="presParOf" srcId="{4F04F5FE-C883-4DA5-AF99-DC3AC28AAB69}" destId="{75E15B32-37B3-4896-89AA-1760730A7CCE}" srcOrd="2" destOrd="0" presId="urn:microsoft.com/office/officeart/2005/8/layout/hProcess11"/>
    <dgm:cxn modelId="{68074558-30A2-4554-AF6D-525B71428295}" type="presParOf" srcId="{F089A17F-2350-4894-9FEC-CCEAC5192312}" destId="{D7E5C019-96F1-4A9E-B383-AE4724D99966}" srcOrd="3" destOrd="0" presId="urn:microsoft.com/office/officeart/2005/8/layout/hProcess11"/>
    <dgm:cxn modelId="{E32D40B3-BC8C-400F-A81A-43A3A649B1F0}" type="presParOf" srcId="{F089A17F-2350-4894-9FEC-CCEAC5192312}" destId="{E8CD15E3-8DF5-4A7D-AC9D-F953A515EFFB}" srcOrd="4" destOrd="0" presId="urn:microsoft.com/office/officeart/2005/8/layout/hProcess11"/>
    <dgm:cxn modelId="{2B0DB9B4-B445-4AB3-9AD1-F712E4A70B35}" type="presParOf" srcId="{E8CD15E3-8DF5-4A7D-AC9D-F953A515EFFB}" destId="{8DC8BC53-2C36-451F-B4F0-DE93C1BE7A9E}" srcOrd="0" destOrd="0" presId="urn:microsoft.com/office/officeart/2005/8/layout/hProcess11"/>
    <dgm:cxn modelId="{349FBC7A-3557-4C99-9AB5-43E5AF17D437}" type="presParOf" srcId="{E8CD15E3-8DF5-4A7D-AC9D-F953A515EFFB}" destId="{2EF0A52A-F625-47ED-99B4-426EF168E2A8}" srcOrd="1" destOrd="0" presId="urn:microsoft.com/office/officeart/2005/8/layout/hProcess11"/>
    <dgm:cxn modelId="{72D04EE2-6EBD-437A-8ED5-10C6F3FF1668}" type="presParOf" srcId="{E8CD15E3-8DF5-4A7D-AC9D-F953A515EFFB}" destId="{1E7CBB4A-F359-4262-9FDF-4B2C8B211C80}" srcOrd="2" destOrd="0" presId="urn:microsoft.com/office/officeart/2005/8/layout/hProcess11"/>
    <dgm:cxn modelId="{D1D506F2-1EDF-460A-B01E-4EB787F6D61E}" type="presParOf" srcId="{F089A17F-2350-4894-9FEC-CCEAC5192312}" destId="{C3514E78-F9A4-4A35-9BE7-5EB8E23C7C5A}" srcOrd="5" destOrd="0" presId="urn:microsoft.com/office/officeart/2005/8/layout/hProcess11"/>
    <dgm:cxn modelId="{25E6565B-1F2A-4D83-9499-5638F7584BF5}" type="presParOf" srcId="{F089A17F-2350-4894-9FEC-CCEAC5192312}" destId="{52761057-CBB1-403C-BC56-5186A31FA37E}" srcOrd="6" destOrd="0" presId="urn:microsoft.com/office/officeart/2005/8/layout/hProcess11"/>
    <dgm:cxn modelId="{B0A18E98-62BF-4C41-BE9C-8FD34E06A1EB}" type="presParOf" srcId="{52761057-CBB1-403C-BC56-5186A31FA37E}" destId="{8BF28288-0BB5-4307-8C2E-D1DB41F53F08}" srcOrd="0" destOrd="0" presId="urn:microsoft.com/office/officeart/2005/8/layout/hProcess11"/>
    <dgm:cxn modelId="{9EA1E446-ADE9-45EF-8DCE-E0B7EF59739A}" type="presParOf" srcId="{52761057-CBB1-403C-BC56-5186A31FA37E}" destId="{10D46F88-3F42-4186-AB20-934065D33CC6}" srcOrd="1" destOrd="0" presId="urn:microsoft.com/office/officeart/2005/8/layout/hProcess11"/>
    <dgm:cxn modelId="{E3BC3434-8987-45A0-8B49-9079B27CDB3B}" type="presParOf" srcId="{52761057-CBB1-403C-BC56-5186A31FA37E}" destId="{FFC598D6-FFBC-499C-8262-5CFAC11EF43D}" srcOrd="2" destOrd="0" presId="urn:microsoft.com/office/officeart/2005/8/layout/hProcess11"/>
    <dgm:cxn modelId="{6CC84C01-A056-45F1-8ABE-9F20E28650B2}" type="presParOf" srcId="{F089A17F-2350-4894-9FEC-CCEAC5192312}" destId="{C036EBF9-04C9-4542-A880-87DA2085AF0A}" srcOrd="7" destOrd="0" presId="urn:microsoft.com/office/officeart/2005/8/layout/hProcess11"/>
    <dgm:cxn modelId="{8B48C7A9-FAA8-4C23-A8A5-C73E40EF0CD8}" type="presParOf" srcId="{F089A17F-2350-4894-9FEC-CCEAC5192312}" destId="{6C7B9005-44DB-4279-A218-4D8193927AF3}" srcOrd="8" destOrd="0" presId="urn:microsoft.com/office/officeart/2005/8/layout/hProcess11"/>
    <dgm:cxn modelId="{3865C79B-F540-4712-BFBA-B715683AD6B5}" type="presParOf" srcId="{6C7B9005-44DB-4279-A218-4D8193927AF3}" destId="{9BB465F1-B368-4C48-8DA7-81F770F3CA49}" srcOrd="0" destOrd="0" presId="urn:microsoft.com/office/officeart/2005/8/layout/hProcess11"/>
    <dgm:cxn modelId="{080083E8-9C9E-4D00-B626-9F915D33582A}" type="presParOf" srcId="{6C7B9005-44DB-4279-A218-4D8193927AF3}" destId="{B1A36CA4-AC2F-4CB6-81F5-42EF5D888EF0}" srcOrd="1" destOrd="0" presId="urn:microsoft.com/office/officeart/2005/8/layout/hProcess11"/>
    <dgm:cxn modelId="{53C75BA7-4534-4D5D-8527-2E283B0569A9}" type="presParOf" srcId="{6C7B9005-44DB-4279-A218-4D8193927AF3}" destId="{DFAE0823-C3EF-42FA-A71F-8CC155AA81B5}" srcOrd="2" destOrd="0" presId="urn:microsoft.com/office/officeart/2005/8/layout/hProcess11"/>
    <dgm:cxn modelId="{EA5E2235-0312-4916-BC4A-0C6C1BEAD839}" type="presParOf" srcId="{F089A17F-2350-4894-9FEC-CCEAC5192312}" destId="{BABFFDA6-FA28-4239-9D70-6C685C0AD48E}" srcOrd="9" destOrd="0" presId="urn:microsoft.com/office/officeart/2005/8/layout/hProcess11"/>
    <dgm:cxn modelId="{626281B2-130B-402B-910D-1A5F70E00929}" type="presParOf" srcId="{F089A17F-2350-4894-9FEC-CCEAC5192312}" destId="{D7A6DFDB-DFCD-4742-9940-F57FA1205123}" srcOrd="10" destOrd="0" presId="urn:microsoft.com/office/officeart/2005/8/layout/hProcess11"/>
    <dgm:cxn modelId="{3FEC8B22-5452-49A8-928F-6180341B661E}" type="presParOf" srcId="{D7A6DFDB-DFCD-4742-9940-F57FA1205123}" destId="{EF504A6B-7300-419A-8C3B-3AA158ECCE3C}" srcOrd="0" destOrd="0" presId="urn:microsoft.com/office/officeart/2005/8/layout/hProcess11"/>
    <dgm:cxn modelId="{210ECA79-8A04-4558-B9C8-D329C818F117}" type="presParOf" srcId="{D7A6DFDB-DFCD-4742-9940-F57FA1205123}" destId="{C367E65D-356E-4AEC-9FED-2D45901E4D23}" srcOrd="1" destOrd="0" presId="urn:microsoft.com/office/officeart/2005/8/layout/hProcess11"/>
    <dgm:cxn modelId="{F7E6689F-9972-4833-8D8D-A9CA42FFD62B}" type="presParOf" srcId="{D7A6DFDB-DFCD-4742-9940-F57FA1205123}" destId="{F9E086D6-2F97-4432-8A1D-F276B1E6687A}" srcOrd="2" destOrd="0" presId="urn:microsoft.com/office/officeart/2005/8/layout/hProcess11"/>
    <dgm:cxn modelId="{984DBE9C-D44D-4132-BDB3-16E7B3A69D5B}" type="presParOf" srcId="{F089A17F-2350-4894-9FEC-CCEAC5192312}" destId="{0C37A28E-B245-43B0-B7CC-1C75A29F628C}" srcOrd="11" destOrd="0" presId="urn:microsoft.com/office/officeart/2005/8/layout/hProcess11"/>
    <dgm:cxn modelId="{0C8EB1B7-5382-4C30-BACF-309B5EA069ED}" type="presParOf" srcId="{F089A17F-2350-4894-9FEC-CCEAC5192312}" destId="{EDCE44A9-4326-4E39-B865-7C92805F2D56}" srcOrd="12" destOrd="0" presId="urn:microsoft.com/office/officeart/2005/8/layout/hProcess11"/>
    <dgm:cxn modelId="{7BF04AD3-4C29-49D6-A5B0-7E96D84542C5}" type="presParOf" srcId="{EDCE44A9-4326-4E39-B865-7C92805F2D56}" destId="{5191FBC3-5C9A-45FC-98C7-F1B64CF176C2}" srcOrd="0" destOrd="0" presId="urn:microsoft.com/office/officeart/2005/8/layout/hProcess11"/>
    <dgm:cxn modelId="{7D73AABC-E39A-48B7-A2DF-AAA0D8CA32D8}" type="presParOf" srcId="{EDCE44A9-4326-4E39-B865-7C92805F2D56}" destId="{04F46129-7DEE-49A9-844B-D6766C0F5DB3}" srcOrd="1" destOrd="0" presId="urn:microsoft.com/office/officeart/2005/8/layout/hProcess11"/>
    <dgm:cxn modelId="{939B8FC8-4CA0-417F-8C6A-FA1452749889}" type="presParOf" srcId="{EDCE44A9-4326-4E39-B865-7C92805F2D56}" destId="{45956992-3AA1-4A5D-8328-780CFF1A7257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79122E-821A-4496-B0FF-72734EF78E1D}">
      <dsp:nvSpPr>
        <dsp:cNvPr id="0" name=""/>
        <dsp:cNvSpPr/>
      </dsp:nvSpPr>
      <dsp:spPr>
        <a:xfrm>
          <a:off x="0" y="924880"/>
          <a:ext cx="7920880" cy="123317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DC1E4B-D9A8-4DDE-80BE-348DAB2E6087}">
      <dsp:nvSpPr>
        <dsp:cNvPr id="0" name=""/>
        <dsp:cNvSpPr/>
      </dsp:nvSpPr>
      <dsp:spPr>
        <a:xfrm>
          <a:off x="609" y="0"/>
          <a:ext cx="976379" cy="1233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/>
            <a:t>Guideline developed and adopted: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>
              <a:solidFill>
                <a:schemeClr val="accent2">
                  <a:lumMod val="75000"/>
                </a:schemeClr>
              </a:solidFill>
            </a:rPr>
            <a:t>16 June</a:t>
          </a:r>
        </a:p>
      </dsp:txBody>
      <dsp:txXfrm>
        <a:off x="609" y="0"/>
        <a:ext cx="976379" cy="1233174"/>
      </dsp:txXfrm>
    </dsp:sp>
    <dsp:sp modelId="{6FE6508D-739F-439C-910E-6D7A5D037C1D}">
      <dsp:nvSpPr>
        <dsp:cNvPr id="0" name=""/>
        <dsp:cNvSpPr/>
      </dsp:nvSpPr>
      <dsp:spPr>
        <a:xfrm>
          <a:off x="334652" y="1387320"/>
          <a:ext cx="308293" cy="3082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5AF487-BA45-47CE-829B-83A18674FDC8}">
      <dsp:nvSpPr>
        <dsp:cNvPr id="0" name=""/>
        <dsp:cNvSpPr/>
      </dsp:nvSpPr>
      <dsp:spPr>
        <a:xfrm>
          <a:off x="1025808" y="1849761"/>
          <a:ext cx="976379" cy="1233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/>
            <a:t>Call for Expression of Interest: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>
              <a:solidFill>
                <a:schemeClr val="accent2">
                  <a:lumMod val="75000"/>
                </a:schemeClr>
              </a:solidFill>
            </a:rPr>
            <a:t>30 June</a:t>
          </a:r>
        </a:p>
      </dsp:txBody>
      <dsp:txXfrm>
        <a:off x="1025808" y="1849761"/>
        <a:ext cx="976379" cy="1233174"/>
      </dsp:txXfrm>
    </dsp:sp>
    <dsp:sp modelId="{065A23DC-AC6B-4D5F-8101-EF6E800C9D48}">
      <dsp:nvSpPr>
        <dsp:cNvPr id="0" name=""/>
        <dsp:cNvSpPr/>
      </dsp:nvSpPr>
      <dsp:spPr>
        <a:xfrm>
          <a:off x="1359851" y="1387320"/>
          <a:ext cx="308293" cy="3082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C8BC53-2C36-451F-B4F0-DE93C1BE7A9E}">
      <dsp:nvSpPr>
        <dsp:cNvPr id="0" name=""/>
        <dsp:cNvSpPr/>
      </dsp:nvSpPr>
      <dsp:spPr>
        <a:xfrm>
          <a:off x="2051007" y="0"/>
          <a:ext cx="976379" cy="1233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/>
            <a:t>EoIs submitted: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>
              <a:solidFill>
                <a:schemeClr val="accent2">
                  <a:lumMod val="75000"/>
                </a:schemeClr>
              </a:solidFill>
            </a:rPr>
            <a:t>15 July</a:t>
          </a:r>
        </a:p>
      </dsp:txBody>
      <dsp:txXfrm>
        <a:off x="2051007" y="0"/>
        <a:ext cx="976379" cy="1233174"/>
      </dsp:txXfrm>
    </dsp:sp>
    <dsp:sp modelId="{2EF0A52A-F625-47ED-99B4-426EF168E2A8}">
      <dsp:nvSpPr>
        <dsp:cNvPr id="0" name=""/>
        <dsp:cNvSpPr/>
      </dsp:nvSpPr>
      <dsp:spPr>
        <a:xfrm>
          <a:off x="2385050" y="1387320"/>
          <a:ext cx="308293" cy="3082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28288-0BB5-4307-8C2E-D1DB41F53F08}">
      <dsp:nvSpPr>
        <dsp:cNvPr id="0" name=""/>
        <dsp:cNvSpPr/>
      </dsp:nvSpPr>
      <dsp:spPr>
        <a:xfrm>
          <a:off x="3076206" y="1849761"/>
          <a:ext cx="976379" cy="1233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>
              <a:solidFill>
                <a:sysClr val="windowText" lastClr="000000"/>
              </a:solidFill>
            </a:rPr>
            <a:t>ccNSO/RySG</a:t>
          </a:r>
          <a:br>
            <a:rPr lang="lv-LV" sz="1100" kern="1200">
              <a:solidFill>
                <a:sysClr val="windowText" lastClr="000000"/>
              </a:solidFill>
            </a:rPr>
          </a:br>
          <a:r>
            <a:rPr lang="lv-LV" sz="1100" kern="1200">
              <a:solidFill>
                <a:sysClr val="windowText" lastClr="000000"/>
              </a:solidFill>
            </a:rPr>
            <a:t>consultation</a:t>
          </a:r>
          <a:r>
            <a:rPr lang="lv-LV" sz="1100" kern="1200">
              <a:solidFill>
                <a:schemeClr val="accent2">
                  <a:lumMod val="75000"/>
                </a:schemeClr>
              </a:solidFill>
            </a:rPr>
            <a:t/>
          </a:r>
          <a:br>
            <a:rPr lang="lv-LV" sz="1100" kern="1200">
              <a:solidFill>
                <a:schemeClr val="accent2">
                  <a:lumMod val="75000"/>
                </a:schemeClr>
              </a:solidFill>
            </a:rPr>
          </a:br>
          <a:r>
            <a:rPr lang="lv-LV" sz="1100" kern="1200">
              <a:solidFill>
                <a:schemeClr val="accent2">
                  <a:lumMod val="75000"/>
                </a:schemeClr>
              </a:solidFill>
            </a:rPr>
            <a:t>15-22 July</a:t>
          </a:r>
        </a:p>
      </dsp:txBody>
      <dsp:txXfrm>
        <a:off x="3076206" y="1849761"/>
        <a:ext cx="976379" cy="1233174"/>
      </dsp:txXfrm>
    </dsp:sp>
    <dsp:sp modelId="{10D46F88-3F42-4186-AB20-934065D33CC6}">
      <dsp:nvSpPr>
        <dsp:cNvPr id="0" name=""/>
        <dsp:cNvSpPr/>
      </dsp:nvSpPr>
      <dsp:spPr>
        <a:xfrm>
          <a:off x="3410249" y="1387320"/>
          <a:ext cx="308293" cy="3082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B465F1-B368-4C48-8DA7-81F770F3CA49}">
      <dsp:nvSpPr>
        <dsp:cNvPr id="0" name=""/>
        <dsp:cNvSpPr/>
      </dsp:nvSpPr>
      <dsp:spPr>
        <a:xfrm>
          <a:off x="4101404" y="0"/>
          <a:ext cx="976379" cy="1233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>
              <a:solidFill>
                <a:sysClr val="windowText" lastClr="000000"/>
              </a:solidFill>
            </a:rPr>
            <a:t>ccNSO members selected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>
              <a:solidFill>
                <a:schemeClr val="accent2">
                  <a:lumMod val="75000"/>
                </a:schemeClr>
              </a:solidFill>
            </a:rPr>
            <a:t>22 July</a:t>
          </a:r>
        </a:p>
      </dsp:txBody>
      <dsp:txXfrm>
        <a:off x="4101404" y="0"/>
        <a:ext cx="976379" cy="1233174"/>
      </dsp:txXfrm>
    </dsp:sp>
    <dsp:sp modelId="{B1A36CA4-AC2F-4CB6-81F5-42EF5D888EF0}">
      <dsp:nvSpPr>
        <dsp:cNvPr id="0" name=""/>
        <dsp:cNvSpPr/>
      </dsp:nvSpPr>
      <dsp:spPr>
        <a:xfrm>
          <a:off x="4435448" y="1387320"/>
          <a:ext cx="308293" cy="3082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504A6B-7300-419A-8C3B-3AA158ECCE3C}">
      <dsp:nvSpPr>
        <dsp:cNvPr id="0" name=""/>
        <dsp:cNvSpPr/>
      </dsp:nvSpPr>
      <dsp:spPr>
        <a:xfrm>
          <a:off x="5126603" y="1849761"/>
          <a:ext cx="976379" cy="1233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>
              <a:solidFill>
                <a:sysClr val="windowText" lastClr="000000"/>
              </a:solidFill>
            </a:rPr>
            <a:t>ccNSO/GNSO</a:t>
          </a:r>
          <a:br>
            <a:rPr lang="lv-LV" sz="1100" kern="1200">
              <a:solidFill>
                <a:sysClr val="windowText" lastClr="000000"/>
              </a:solidFill>
            </a:rPr>
          </a:br>
          <a:r>
            <a:rPr lang="lv-LV" sz="1100" kern="1200">
              <a:solidFill>
                <a:sysClr val="windowText" lastClr="000000"/>
              </a:solidFill>
            </a:rPr>
            <a:t> consultation</a:t>
          </a:r>
          <a:br>
            <a:rPr lang="lv-LV" sz="1100" kern="1200">
              <a:solidFill>
                <a:sysClr val="windowText" lastClr="000000"/>
              </a:solidFill>
            </a:rPr>
          </a:br>
          <a:r>
            <a:rPr lang="lv-LV" sz="1100" kern="1200">
              <a:solidFill>
                <a:schemeClr val="accent2">
                  <a:lumMod val="75000"/>
                </a:schemeClr>
              </a:solidFill>
            </a:rPr>
            <a:t>23-28 July</a:t>
          </a:r>
        </a:p>
      </dsp:txBody>
      <dsp:txXfrm>
        <a:off x="5126603" y="1849761"/>
        <a:ext cx="976379" cy="1233174"/>
      </dsp:txXfrm>
    </dsp:sp>
    <dsp:sp modelId="{C367E65D-356E-4AEC-9FED-2D45901E4D23}">
      <dsp:nvSpPr>
        <dsp:cNvPr id="0" name=""/>
        <dsp:cNvSpPr/>
      </dsp:nvSpPr>
      <dsp:spPr>
        <a:xfrm>
          <a:off x="5460647" y="1387320"/>
          <a:ext cx="308293" cy="3082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91FBC3-5C9A-45FC-98C7-F1B64CF176C2}">
      <dsp:nvSpPr>
        <dsp:cNvPr id="0" name=""/>
        <dsp:cNvSpPr/>
      </dsp:nvSpPr>
      <dsp:spPr>
        <a:xfrm>
          <a:off x="6151802" y="0"/>
          <a:ext cx="976379" cy="12331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b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/>
            <a:t>CSC (full slate) adopted: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>
              <a:solidFill>
                <a:schemeClr val="accent2">
                  <a:lumMod val="75000"/>
                </a:schemeClr>
              </a:solidFill>
            </a:rPr>
            <a:t>10 August</a:t>
          </a:r>
        </a:p>
      </dsp:txBody>
      <dsp:txXfrm>
        <a:off x="6151802" y="0"/>
        <a:ext cx="976379" cy="1233174"/>
      </dsp:txXfrm>
    </dsp:sp>
    <dsp:sp modelId="{04F46129-7DEE-49A9-844B-D6766C0F5DB3}">
      <dsp:nvSpPr>
        <dsp:cNvPr id="0" name=""/>
        <dsp:cNvSpPr/>
      </dsp:nvSpPr>
      <dsp:spPr>
        <a:xfrm>
          <a:off x="6485846" y="1387320"/>
          <a:ext cx="308293" cy="3082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139AE-EF4C-2F45-81AC-109B8DF4B100}" type="datetimeFigureOut">
              <a:rPr lang="en-US" smtClean="0"/>
              <a:t>6/14/16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5BB5F-3B2F-0545-A0E8-208989743C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0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programme working group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5BB5F-3B2F-0545-A0E8-208989743C2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77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programme working group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5BB5F-3B2F-0545-A0E8-208989743C2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330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programme working group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5BB5F-3B2F-0545-A0E8-208989743C2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2213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programme working group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5BB5F-3B2F-0545-A0E8-208989743C2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347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programme working group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5BB5F-3B2F-0545-A0E8-208989743C2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12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programme working group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5BB5F-3B2F-0545-A0E8-208989743C2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50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programme working group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5BB5F-3B2F-0545-A0E8-208989743C2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853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programme working group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25BB5F-3B2F-0545-A0E8-208989743C21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832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238B6-07F9-4DDE-88A1-35D09FB26838}" type="datetimeFigureOut">
              <a:rPr lang="lv-LV" smtClean="0"/>
              <a:t>14.06.16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00ACB-89C0-45D6-BD04-391B4B203D14}" type="slidenum">
              <a:rPr lang="lv-LV" smtClean="0"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diagramData" Target="../diagrams/data1.xml"/><Relationship Id="rId6" Type="http://schemas.openxmlformats.org/officeDocument/2006/relationships/diagramLayout" Target="../diagrams/layout1.xml"/><Relationship Id="rId7" Type="http://schemas.openxmlformats.org/officeDocument/2006/relationships/diagramQuickStyle" Target="../diagrams/quickStyle1.xml"/><Relationship Id="rId8" Type="http://schemas.openxmlformats.org/officeDocument/2006/relationships/diagramColors" Target="../diagrams/colors1.xml"/><Relationship Id="rId9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5.emf"/><Relationship Id="rId6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5.emf"/><Relationship Id="rId6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524" y="4221088"/>
            <a:ext cx="8568952" cy="1470025"/>
          </a:xfrm>
        </p:spPr>
        <p:txBody>
          <a:bodyPr>
            <a:normAutofit fontScale="90000"/>
          </a:bodyPr>
          <a:lstStyle/>
          <a:p>
            <a:r>
              <a:rPr lang="lv-LV" b="1" dirty="0" err="1" smtClean="0"/>
              <a:t>Guideline</a:t>
            </a:r>
            <a:r>
              <a:rPr lang="lv-LV" b="1" dirty="0" smtClean="0"/>
              <a:t>: ccNSO </a:t>
            </a:r>
            <a:r>
              <a:rPr lang="lv-LV" b="1" dirty="0" err="1" smtClean="0"/>
              <a:t>Actions</a:t>
            </a:r>
            <a:r>
              <a:rPr lang="lv-LV" b="1" dirty="0" smtClean="0"/>
              <a:t> </a:t>
            </a:r>
            <a:r>
              <a:rPr lang="lv-LV" b="1" dirty="0" err="1" smtClean="0"/>
              <a:t>Respecting</a:t>
            </a:r>
            <a:r>
              <a:rPr lang="lv-LV" b="1" dirty="0" smtClean="0"/>
              <a:t> </a:t>
            </a:r>
            <a:r>
              <a:rPr lang="lv-LV" b="1" dirty="0" err="1" smtClean="0"/>
              <a:t>the</a:t>
            </a:r>
            <a:r>
              <a:rPr lang="lv-LV" b="1" dirty="0" smtClean="0"/>
              <a:t> </a:t>
            </a:r>
            <a:r>
              <a:rPr lang="lv-LV" b="1" dirty="0" err="1" smtClean="0"/>
              <a:t>Customer</a:t>
            </a:r>
            <a:r>
              <a:rPr lang="lv-LV" b="1" dirty="0" smtClean="0"/>
              <a:t> </a:t>
            </a:r>
            <a:r>
              <a:rPr lang="lv-LV" b="1" dirty="0" err="1" smtClean="0"/>
              <a:t>Standing</a:t>
            </a:r>
            <a:r>
              <a:rPr lang="lv-LV" b="1" dirty="0" smtClean="0"/>
              <a:t> </a:t>
            </a:r>
            <a:r>
              <a:rPr lang="lv-LV" b="1" dirty="0" err="1" smtClean="0"/>
              <a:t>Committee</a:t>
            </a:r>
            <a:endParaRPr lang="lv-LV" b="1" dirty="0"/>
          </a:p>
        </p:txBody>
      </p:sp>
      <p:pic>
        <p:nvPicPr>
          <p:cNvPr id="4" name="Picture 3" descr="ccNSO_Facebook_cover_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388658"/>
          </a:xfrm>
          <a:prstGeom prst="rect">
            <a:avLst/>
          </a:prstGeom>
        </p:spPr>
      </p:pic>
      <p:pic>
        <p:nvPicPr>
          <p:cNvPr id="5" name="Picture 4" descr="ccNSO_Facebook_logo.png"/>
          <p:cNvPicPr>
            <a:picLocks noChangeAspect="1"/>
          </p:cNvPicPr>
          <p:nvPr/>
        </p:nvPicPr>
        <p:blipFill>
          <a:blip r:embed="rId3" cstate="print"/>
          <a:srcRect b="5000"/>
          <a:stretch>
            <a:fillRect/>
          </a:stretch>
        </p:blipFill>
        <p:spPr>
          <a:xfrm>
            <a:off x="179512" y="1988840"/>
            <a:ext cx="1512168" cy="136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/>
          <a:lstStyle/>
          <a:p>
            <a:r>
              <a:rPr lang="lv-LV" b="1" dirty="0" err="1" smtClean="0"/>
              <a:t>Diversity</a:t>
            </a:r>
            <a:r>
              <a:rPr lang="lv-LV" b="1" dirty="0" smtClean="0"/>
              <a:t> </a:t>
            </a:r>
            <a:r>
              <a:rPr lang="lv-LV" b="1" dirty="0" err="1" smtClean="0"/>
              <a:t>Criteria</a:t>
            </a:r>
            <a:endParaRPr lang="lv-LV" b="1" dirty="0"/>
          </a:p>
        </p:txBody>
      </p:sp>
      <p:pic>
        <p:nvPicPr>
          <p:cNvPr id="4" name="Picture 3" descr="ccNSO_Facebook_cover_2.png"/>
          <p:cNvPicPr>
            <a:picLocks noChangeAspect="1"/>
          </p:cNvPicPr>
          <p:nvPr/>
        </p:nvPicPr>
        <p:blipFill>
          <a:blip r:embed="rId3" cstate="print"/>
          <a:srcRect t="77307"/>
          <a:stretch>
            <a:fillRect/>
          </a:stretch>
        </p:blipFill>
        <p:spPr>
          <a:xfrm>
            <a:off x="0" y="0"/>
            <a:ext cx="9144000" cy="768986"/>
          </a:xfrm>
          <a:prstGeom prst="rect">
            <a:avLst/>
          </a:prstGeom>
        </p:spPr>
      </p:pic>
      <p:pic>
        <p:nvPicPr>
          <p:cNvPr id="5" name="Picture 4" descr="ccNSO_Facebook_logo.png"/>
          <p:cNvPicPr>
            <a:picLocks noChangeAspect="1"/>
          </p:cNvPicPr>
          <p:nvPr/>
        </p:nvPicPr>
        <p:blipFill>
          <a:blip r:embed="rId4" cstate="print"/>
          <a:srcRect t="9100" b="37801"/>
          <a:stretch>
            <a:fillRect/>
          </a:stretch>
        </p:blipFill>
        <p:spPr>
          <a:xfrm>
            <a:off x="179512" y="0"/>
            <a:ext cx="1512168" cy="76470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87624" y="2420888"/>
            <a:ext cx="65527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400" dirty="0" err="1" smtClean="0"/>
              <a:t>The</a:t>
            </a:r>
            <a:r>
              <a:rPr lang="lv-LV" sz="2400" dirty="0" smtClean="0"/>
              <a:t> </a:t>
            </a:r>
            <a:r>
              <a:rPr lang="lv-LV" sz="2400" dirty="0" err="1"/>
              <a:t>following</a:t>
            </a:r>
            <a:r>
              <a:rPr lang="lv-LV" sz="2400" dirty="0"/>
              <a:t> </a:t>
            </a:r>
            <a:r>
              <a:rPr lang="lv-LV" sz="2400" dirty="0" err="1"/>
              <a:t>diversity</a:t>
            </a:r>
            <a:r>
              <a:rPr lang="lv-LV" sz="2400" dirty="0"/>
              <a:t> </a:t>
            </a:r>
            <a:r>
              <a:rPr lang="lv-LV" sz="2400" dirty="0" err="1"/>
              <a:t>criteria</a:t>
            </a:r>
            <a:r>
              <a:rPr lang="lv-LV" sz="2400" dirty="0"/>
              <a:t> </a:t>
            </a:r>
            <a:r>
              <a:rPr lang="lv-LV" sz="2400" dirty="0" err="1"/>
              <a:t>should</a:t>
            </a:r>
            <a:r>
              <a:rPr lang="lv-LV" sz="2400" dirty="0"/>
              <a:t> </a:t>
            </a:r>
            <a:r>
              <a:rPr lang="lv-LV" sz="2400" dirty="0" err="1" smtClean="0"/>
              <a:t>be</a:t>
            </a:r>
            <a:r>
              <a:rPr lang="lv-LV" sz="2400" dirty="0" smtClean="0"/>
              <a:t> </a:t>
            </a:r>
            <a:r>
              <a:rPr lang="lv-LV" sz="2400" dirty="0" err="1" smtClean="0"/>
              <a:t>taken</a:t>
            </a:r>
            <a:r>
              <a:rPr lang="lv-LV" sz="2400" dirty="0" smtClean="0"/>
              <a:t> </a:t>
            </a:r>
            <a:r>
              <a:rPr lang="lv-LV" sz="2400" dirty="0" err="1" smtClean="0"/>
              <a:t>into</a:t>
            </a:r>
            <a:r>
              <a:rPr lang="lv-LV" sz="2400" dirty="0" smtClean="0"/>
              <a:t> </a:t>
            </a:r>
            <a:r>
              <a:rPr lang="lv-LV" sz="2400" dirty="0" err="1" smtClean="0"/>
              <a:t>account</a:t>
            </a:r>
            <a:r>
              <a:rPr lang="lv-LV" sz="2400" dirty="0" smtClean="0"/>
              <a:t>:</a:t>
            </a:r>
          </a:p>
          <a:p>
            <a:endParaRPr lang="lv-LV" sz="2400" dirty="0" smtClean="0"/>
          </a:p>
          <a:p>
            <a:pPr marL="285750" indent="-285750">
              <a:buFontTx/>
              <a:buChar char="-"/>
            </a:pPr>
            <a:r>
              <a:rPr lang="lv-LV" sz="2400" dirty="0" err="1" smtClean="0"/>
              <a:t>Geographic</a:t>
            </a:r>
            <a:r>
              <a:rPr lang="lv-LV" sz="2400" dirty="0" smtClean="0"/>
              <a:t> </a:t>
            </a:r>
            <a:r>
              <a:rPr lang="lv-LV" sz="2400" dirty="0" err="1" smtClean="0"/>
              <a:t>regions</a:t>
            </a:r>
            <a:endParaRPr lang="lv-LV" sz="2400" dirty="0" smtClean="0"/>
          </a:p>
          <a:p>
            <a:pPr marL="285750" indent="-285750">
              <a:buFontTx/>
              <a:buChar char="-"/>
            </a:pPr>
            <a:r>
              <a:rPr lang="lv-LV" sz="2400" dirty="0" err="1" smtClean="0"/>
              <a:t>Gender</a:t>
            </a:r>
            <a:r>
              <a:rPr lang="lv-LV" sz="2400" dirty="0" smtClean="0"/>
              <a:t> </a:t>
            </a:r>
            <a:r>
              <a:rPr lang="lv-LV" sz="2400" dirty="0" err="1" smtClean="0"/>
              <a:t>diversity</a:t>
            </a:r>
            <a:endParaRPr lang="lv-LV" sz="2400" dirty="0"/>
          </a:p>
          <a:p>
            <a:pPr marL="285750" indent="-285750">
              <a:buFontTx/>
              <a:buChar char="-"/>
            </a:pPr>
            <a:r>
              <a:rPr lang="lv-LV" sz="2400" dirty="0" err="1" smtClean="0"/>
              <a:t>Type</a:t>
            </a:r>
            <a:r>
              <a:rPr lang="lv-LV" sz="2400" dirty="0"/>
              <a:t>, </a:t>
            </a:r>
            <a:r>
              <a:rPr lang="lv-LV" sz="2400" dirty="0" err="1"/>
              <a:t>experience</a:t>
            </a:r>
            <a:r>
              <a:rPr lang="lv-LV" sz="2400" dirty="0"/>
              <a:t> </a:t>
            </a:r>
            <a:r>
              <a:rPr lang="lv-LV" sz="2400" dirty="0" err="1"/>
              <a:t>and</a:t>
            </a:r>
            <a:r>
              <a:rPr lang="lv-LV" sz="2400" dirty="0"/>
              <a:t> </a:t>
            </a:r>
            <a:r>
              <a:rPr lang="lv-LV" sz="2400" dirty="0" err="1"/>
              <a:t>size</a:t>
            </a:r>
            <a:r>
              <a:rPr lang="lv-LV" sz="2400" dirty="0"/>
              <a:t> </a:t>
            </a:r>
            <a:r>
              <a:rPr lang="lv-LV" sz="2400" dirty="0" err="1"/>
              <a:t>of</a:t>
            </a:r>
            <a:r>
              <a:rPr lang="lv-LV" sz="2400" dirty="0"/>
              <a:t> ccTLD </a:t>
            </a:r>
            <a:r>
              <a:rPr lang="lv-LV" sz="2400" dirty="0" err="1"/>
              <a:t>manager</a:t>
            </a:r>
            <a:r>
              <a:rPr lang="lv-LV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952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cNSO_Facebook_cover_2.png"/>
          <p:cNvPicPr>
            <a:picLocks noChangeAspect="1"/>
          </p:cNvPicPr>
          <p:nvPr/>
        </p:nvPicPr>
        <p:blipFill>
          <a:blip r:embed="rId3" cstate="print"/>
          <a:srcRect t="77307"/>
          <a:stretch>
            <a:fillRect/>
          </a:stretch>
        </p:blipFill>
        <p:spPr>
          <a:xfrm>
            <a:off x="0" y="0"/>
            <a:ext cx="9144000" cy="768986"/>
          </a:xfrm>
          <a:prstGeom prst="rect">
            <a:avLst/>
          </a:prstGeom>
        </p:spPr>
      </p:pic>
      <p:pic>
        <p:nvPicPr>
          <p:cNvPr id="5" name="Picture 4" descr="ccNSO_Facebook_logo.png"/>
          <p:cNvPicPr>
            <a:picLocks noChangeAspect="1"/>
          </p:cNvPicPr>
          <p:nvPr/>
        </p:nvPicPr>
        <p:blipFill>
          <a:blip r:embed="rId4" cstate="print"/>
          <a:srcRect t="9100" b="37801"/>
          <a:stretch>
            <a:fillRect/>
          </a:stretch>
        </p:blipFill>
        <p:spPr>
          <a:xfrm>
            <a:off x="179512" y="0"/>
            <a:ext cx="1512168" cy="7647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" y="1553553"/>
            <a:ext cx="9144000" cy="5259823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376328"/>
              </p:ext>
            </p:extLst>
          </p:nvPr>
        </p:nvGraphicFramePr>
        <p:xfrm>
          <a:off x="3203848" y="2780928"/>
          <a:ext cx="1008112" cy="2088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298319">
                <a:tc>
                  <a:txBody>
                    <a:bodyPr/>
                    <a:lstStyle/>
                    <a:p>
                      <a:r>
                        <a:rPr lang="lv-LV" sz="1200" dirty="0" err="1" smtClean="0"/>
                        <a:t>Candidates</a:t>
                      </a:r>
                      <a:endParaRPr lang="lv-LV" sz="1200" dirty="0"/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r>
                        <a:rPr lang="lv-LV" sz="1200" dirty="0" err="1" smtClean="0"/>
                        <a:t>Candidate</a:t>
                      </a:r>
                      <a:r>
                        <a:rPr lang="lv-LV" sz="1200" dirty="0" smtClean="0"/>
                        <a:t> A</a:t>
                      </a:r>
                      <a:endParaRPr lang="lv-LV" sz="1200" dirty="0"/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r>
                        <a:rPr lang="lv-LV" sz="1200" dirty="0" err="1" smtClean="0"/>
                        <a:t>Candidate</a:t>
                      </a:r>
                      <a:r>
                        <a:rPr lang="lv-LV" sz="1200" dirty="0" smtClean="0"/>
                        <a:t> B</a:t>
                      </a:r>
                      <a:endParaRPr lang="lv-LV" sz="1200" dirty="0"/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r>
                        <a:rPr lang="lv-LV" sz="1200" dirty="0" err="1" smtClean="0"/>
                        <a:t>Candidate</a:t>
                      </a:r>
                      <a:r>
                        <a:rPr lang="lv-LV" sz="1200" dirty="0" smtClean="0"/>
                        <a:t> C</a:t>
                      </a:r>
                      <a:endParaRPr lang="lv-LV" sz="1200" dirty="0"/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r>
                        <a:rPr lang="lv-LV" sz="1200" dirty="0" err="1" smtClean="0"/>
                        <a:t>Candidate</a:t>
                      </a:r>
                      <a:r>
                        <a:rPr lang="lv-LV" sz="1200" dirty="0" smtClean="0"/>
                        <a:t> D</a:t>
                      </a:r>
                      <a:endParaRPr lang="lv-LV" sz="1200" dirty="0"/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r>
                        <a:rPr lang="lv-LV" sz="1200" dirty="0" err="1" smtClean="0"/>
                        <a:t>Candidate</a:t>
                      </a:r>
                      <a:r>
                        <a:rPr lang="lv-LV" sz="1200" dirty="0" smtClean="0"/>
                        <a:t> E</a:t>
                      </a:r>
                      <a:endParaRPr lang="lv-LV" sz="1200" dirty="0"/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...</a:t>
                      </a:r>
                      <a:endParaRPr lang="lv-LV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ight Arrow 12"/>
          <p:cNvSpPr/>
          <p:nvPr/>
        </p:nvSpPr>
        <p:spPr>
          <a:xfrm rot="19106762">
            <a:off x="2439354" y="3918091"/>
            <a:ext cx="790794" cy="432048"/>
          </a:xfrm>
          <a:prstGeom prst="rightArrow">
            <a:avLst/>
          </a:prstGeom>
          <a:solidFill>
            <a:srgbClr val="00B05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4" name="Right Arrow 13"/>
          <p:cNvSpPr/>
          <p:nvPr/>
        </p:nvSpPr>
        <p:spPr>
          <a:xfrm rot="1390307">
            <a:off x="2359948" y="3131324"/>
            <a:ext cx="790794" cy="432048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5" name="Right Arrow 14"/>
          <p:cNvSpPr/>
          <p:nvPr/>
        </p:nvSpPr>
        <p:spPr>
          <a:xfrm rot="9667075">
            <a:off x="4260593" y="3131324"/>
            <a:ext cx="790794" cy="4320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6" name="Right Arrow 15"/>
          <p:cNvSpPr/>
          <p:nvPr/>
        </p:nvSpPr>
        <p:spPr>
          <a:xfrm rot="12454173">
            <a:off x="4195036" y="4342025"/>
            <a:ext cx="790794" cy="432048"/>
          </a:xfrm>
          <a:prstGeom prst="rightArrow">
            <a:avLst/>
          </a:prstGeom>
          <a:solidFill>
            <a:srgbClr val="FFC0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7" name="Right Arrow 16"/>
          <p:cNvSpPr/>
          <p:nvPr/>
        </p:nvSpPr>
        <p:spPr>
          <a:xfrm rot="11480933">
            <a:off x="4290762" y="3846141"/>
            <a:ext cx="2023619" cy="432048"/>
          </a:xfrm>
          <a:prstGeom prst="rightArrow">
            <a:avLst/>
          </a:prstGeom>
          <a:solidFill>
            <a:srgbClr val="00B0F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>
            <a:normAutofit/>
          </a:bodyPr>
          <a:lstStyle/>
          <a:p>
            <a:r>
              <a:rPr lang="lv-LV" sz="3600" b="1" dirty="0" err="1" smtClean="0"/>
              <a:t>Representatives</a:t>
            </a:r>
            <a:r>
              <a:rPr lang="lv-LV" sz="3600" b="1" dirty="0" smtClean="0"/>
              <a:t> </a:t>
            </a:r>
            <a:r>
              <a:rPr lang="lv-LV" sz="3600" b="1" dirty="0" err="1" smtClean="0"/>
              <a:t>from</a:t>
            </a:r>
            <a:r>
              <a:rPr lang="lv-LV" sz="3600" b="1" dirty="0" smtClean="0"/>
              <a:t> </a:t>
            </a:r>
            <a:r>
              <a:rPr lang="lv-LV" sz="3600" b="1" dirty="0" err="1" smtClean="0"/>
              <a:t>any</a:t>
            </a:r>
            <a:r>
              <a:rPr lang="lv-LV" sz="3600" b="1" dirty="0" smtClean="0"/>
              <a:t> ccTLD </a:t>
            </a:r>
            <a:r>
              <a:rPr lang="lv-LV" sz="3600" b="1" dirty="0" err="1" smtClean="0"/>
              <a:t>can</a:t>
            </a:r>
            <a:r>
              <a:rPr lang="lv-LV" sz="3600" b="1" dirty="0" smtClean="0"/>
              <a:t> </a:t>
            </a:r>
            <a:r>
              <a:rPr lang="lv-LV" sz="3600" b="1" dirty="0" err="1" smtClean="0"/>
              <a:t>apply</a:t>
            </a:r>
            <a:endParaRPr lang="lv-LV" sz="3600" b="1" dirty="0"/>
          </a:p>
        </p:txBody>
      </p:sp>
    </p:spTree>
    <p:extLst>
      <p:ext uri="{BB962C8B-B14F-4D97-AF65-F5344CB8AC3E}">
        <p14:creationId xmlns:p14="http://schemas.microsoft.com/office/powerpoint/2010/main" val="276020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3553"/>
            <a:ext cx="9144000" cy="5259823"/>
          </a:xfrm>
          <a:prstGeom prst="rect">
            <a:avLst/>
          </a:prstGeom>
        </p:spPr>
      </p:pic>
      <p:pic>
        <p:nvPicPr>
          <p:cNvPr id="4" name="Picture 3" descr="ccNSO_Facebook_cover_2.png"/>
          <p:cNvPicPr>
            <a:picLocks noChangeAspect="1"/>
          </p:cNvPicPr>
          <p:nvPr/>
        </p:nvPicPr>
        <p:blipFill>
          <a:blip r:embed="rId4" cstate="print"/>
          <a:srcRect t="77307"/>
          <a:stretch>
            <a:fillRect/>
          </a:stretch>
        </p:blipFill>
        <p:spPr>
          <a:xfrm>
            <a:off x="0" y="0"/>
            <a:ext cx="9144000" cy="768986"/>
          </a:xfrm>
          <a:prstGeom prst="rect">
            <a:avLst/>
          </a:prstGeom>
        </p:spPr>
      </p:pic>
      <p:pic>
        <p:nvPicPr>
          <p:cNvPr id="5" name="Picture 4" descr="ccNSO_Facebook_logo.png"/>
          <p:cNvPicPr>
            <a:picLocks noChangeAspect="1"/>
          </p:cNvPicPr>
          <p:nvPr/>
        </p:nvPicPr>
        <p:blipFill>
          <a:blip r:embed="rId5" cstate="print"/>
          <a:srcRect t="9100" b="37801"/>
          <a:stretch>
            <a:fillRect/>
          </a:stretch>
        </p:blipFill>
        <p:spPr>
          <a:xfrm>
            <a:off x="179512" y="0"/>
            <a:ext cx="1512168" cy="764704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188294"/>
              </p:ext>
            </p:extLst>
          </p:nvPr>
        </p:nvGraphicFramePr>
        <p:xfrm>
          <a:off x="3203848" y="2780928"/>
          <a:ext cx="1008112" cy="2088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</a:tblGrid>
              <a:tr h="298319"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Top</a:t>
                      </a:r>
                      <a:endParaRPr lang="lv-LV" sz="1200" dirty="0"/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lv-LV" sz="1200" b="1" dirty="0" smtClean="0">
                          <a:solidFill>
                            <a:srgbClr val="C00000"/>
                          </a:solidFill>
                        </a:rPr>
                        <a:t>1</a:t>
                      </a:r>
                      <a:endParaRPr lang="lv-LV" sz="1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lv-LV" sz="1200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lv-LV" sz="12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lv-LV" sz="1200" b="1" dirty="0" smtClean="0"/>
                        <a:t>3</a:t>
                      </a:r>
                      <a:endParaRPr lang="lv-LV" sz="1200" b="1" dirty="0"/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lv-LV" sz="1200" b="1" dirty="0" smtClean="0"/>
                        <a:t>4</a:t>
                      </a:r>
                      <a:endParaRPr lang="lv-LV" sz="1200" b="1" dirty="0"/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lv-LV" sz="1200" b="1" dirty="0" smtClean="0"/>
                        <a:t>5</a:t>
                      </a:r>
                      <a:endParaRPr lang="lv-LV" sz="1200" b="1" dirty="0"/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lv-LV" sz="1200" b="1" dirty="0" smtClean="0"/>
                        <a:t>...</a:t>
                      </a:r>
                      <a:endParaRPr lang="lv-LV" sz="1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Right Arrow 12"/>
          <p:cNvSpPr/>
          <p:nvPr/>
        </p:nvSpPr>
        <p:spPr>
          <a:xfrm rot="19067196">
            <a:off x="1385134" y="4501725"/>
            <a:ext cx="1919777" cy="432048"/>
          </a:xfrm>
          <a:prstGeom prst="rightArrow">
            <a:avLst/>
          </a:prstGeom>
          <a:solidFill>
            <a:srgbClr val="00B05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4" name="Right Arrow 13"/>
          <p:cNvSpPr/>
          <p:nvPr/>
        </p:nvSpPr>
        <p:spPr>
          <a:xfrm rot="460099">
            <a:off x="1454622" y="3320466"/>
            <a:ext cx="1640048" cy="432048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5" name="Right Arrow 14"/>
          <p:cNvSpPr/>
          <p:nvPr/>
        </p:nvSpPr>
        <p:spPr>
          <a:xfrm rot="8350223">
            <a:off x="4147220" y="2826715"/>
            <a:ext cx="1722588" cy="43204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6" name="Right Arrow 15"/>
          <p:cNvSpPr/>
          <p:nvPr/>
        </p:nvSpPr>
        <p:spPr>
          <a:xfrm rot="14875456">
            <a:off x="3738248" y="5031521"/>
            <a:ext cx="559034" cy="432048"/>
          </a:xfrm>
          <a:prstGeom prst="rightArrow">
            <a:avLst/>
          </a:prstGeom>
          <a:solidFill>
            <a:srgbClr val="FFC0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7" name="Right Arrow 16"/>
          <p:cNvSpPr/>
          <p:nvPr/>
        </p:nvSpPr>
        <p:spPr>
          <a:xfrm rot="11232733">
            <a:off x="4285292" y="3932912"/>
            <a:ext cx="3405937" cy="432048"/>
          </a:xfrm>
          <a:prstGeom prst="rightArrow">
            <a:avLst/>
          </a:prstGeom>
          <a:solidFill>
            <a:srgbClr val="00B0F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8" name="Right Arrow 17"/>
          <p:cNvSpPr/>
          <p:nvPr/>
        </p:nvSpPr>
        <p:spPr>
          <a:xfrm rot="12996904">
            <a:off x="4125695" y="4816622"/>
            <a:ext cx="2180091" cy="432048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23528" y="679879"/>
            <a:ext cx="8229600" cy="1143000"/>
          </a:xfrm>
        </p:spPr>
        <p:txBody>
          <a:bodyPr>
            <a:normAutofit/>
          </a:bodyPr>
          <a:lstStyle/>
          <a:p>
            <a:r>
              <a:rPr lang="lv-LV" sz="2400" b="1" dirty="0" err="1" smtClean="0"/>
              <a:t>Councillors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apply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selection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criteria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and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diversity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criteria</a:t>
            </a:r>
            <a:r>
              <a:rPr lang="lv-LV" sz="2400" b="1" dirty="0"/>
              <a:t/>
            </a:r>
            <a:br>
              <a:rPr lang="lv-LV" sz="2400" b="1" dirty="0"/>
            </a:br>
            <a:r>
              <a:rPr lang="lv-LV" sz="2400" b="1" dirty="0" err="1" smtClean="0"/>
              <a:t>and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select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two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best</a:t>
            </a:r>
            <a:r>
              <a:rPr lang="lv-LV" sz="2400" b="1" dirty="0" smtClean="0"/>
              <a:t> </a:t>
            </a:r>
            <a:r>
              <a:rPr lang="lv-LV" sz="2400" b="1" dirty="0" err="1" smtClean="0"/>
              <a:t>candidates</a:t>
            </a:r>
            <a:endParaRPr lang="lv-LV" sz="2400" b="1" dirty="0"/>
          </a:p>
        </p:txBody>
      </p:sp>
    </p:spTree>
    <p:extLst>
      <p:ext uri="{BB962C8B-B14F-4D97-AF65-F5344CB8AC3E}">
        <p14:creationId xmlns:p14="http://schemas.microsoft.com/office/powerpoint/2010/main" val="3336778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_bg_ma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01087" y="2136339"/>
            <a:ext cx="31422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v-LV" sz="4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Timeline</a:t>
            </a:r>
            <a:endParaRPr lang="lv-LV" sz="4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31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cNSO_Facebook_cover_2.png"/>
          <p:cNvPicPr>
            <a:picLocks noChangeAspect="1"/>
          </p:cNvPicPr>
          <p:nvPr/>
        </p:nvPicPr>
        <p:blipFill>
          <a:blip r:embed="rId3" cstate="print"/>
          <a:srcRect t="77307"/>
          <a:stretch>
            <a:fillRect/>
          </a:stretch>
        </p:blipFill>
        <p:spPr>
          <a:xfrm>
            <a:off x="0" y="0"/>
            <a:ext cx="9144000" cy="768986"/>
          </a:xfrm>
          <a:prstGeom prst="rect">
            <a:avLst/>
          </a:prstGeom>
        </p:spPr>
      </p:pic>
      <p:pic>
        <p:nvPicPr>
          <p:cNvPr id="5" name="Picture 4" descr="ccNSO_Facebook_logo.png"/>
          <p:cNvPicPr>
            <a:picLocks noChangeAspect="1"/>
          </p:cNvPicPr>
          <p:nvPr/>
        </p:nvPicPr>
        <p:blipFill>
          <a:blip r:embed="rId4" cstate="print"/>
          <a:srcRect t="9100" b="37801"/>
          <a:stretch>
            <a:fillRect/>
          </a:stretch>
        </p:blipFill>
        <p:spPr>
          <a:xfrm>
            <a:off x="179512" y="0"/>
            <a:ext cx="1512168" cy="764704"/>
          </a:xfrm>
          <a:prstGeom prst="rect">
            <a:avLst/>
          </a:prstGeom>
        </p:spPr>
      </p:pic>
      <p:sp>
        <p:nvSpPr>
          <p:cNvPr id="8" name="TextBox 8"/>
          <p:cNvSpPr txBox="1"/>
          <p:nvPr/>
        </p:nvSpPr>
        <p:spPr>
          <a:xfrm>
            <a:off x="541144" y="1628800"/>
            <a:ext cx="81430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The CSC must be adopted by the </a:t>
            </a:r>
            <a:r>
              <a:rPr lang="en-GB" dirty="0" err="1"/>
              <a:t>ccNSO</a:t>
            </a:r>
            <a:r>
              <a:rPr lang="en-GB" dirty="0"/>
              <a:t> Council and the GNSO Council by 10 August. </a:t>
            </a:r>
            <a:endParaRPr lang="en-GB" dirty="0" smtClean="0"/>
          </a:p>
          <a:p>
            <a:r>
              <a:rPr lang="en-GB" dirty="0" smtClean="0"/>
              <a:t>Here </a:t>
            </a:r>
            <a:r>
              <a:rPr lang="en-GB" dirty="0"/>
              <a:t>is the proposed timeline:</a:t>
            </a:r>
            <a:endParaRPr lang="en-US" dirty="0"/>
          </a:p>
          <a:p>
            <a:endParaRPr lang="en-US" dirty="0" smtClean="0">
              <a:latin typeface="Source Sans Pro"/>
              <a:cs typeface="Source Sans Pro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107295881"/>
              </p:ext>
            </p:extLst>
          </p:nvPr>
        </p:nvGraphicFramePr>
        <p:xfrm>
          <a:off x="564238" y="3068960"/>
          <a:ext cx="7920880" cy="3082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8114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08912" cy="2016224"/>
          </a:xfrm>
        </p:spPr>
        <p:txBody>
          <a:bodyPr>
            <a:noAutofit/>
          </a:bodyPr>
          <a:lstStyle/>
          <a:p>
            <a:r>
              <a:rPr lang="lv-LV" sz="5400" b="1" dirty="0" err="1" smtClean="0"/>
              <a:t>Thank</a:t>
            </a:r>
            <a:r>
              <a:rPr lang="lv-LV" sz="5400" b="1" dirty="0" smtClean="0"/>
              <a:t> </a:t>
            </a:r>
            <a:r>
              <a:rPr lang="lv-LV" sz="5400" b="1" dirty="0" err="1" smtClean="0"/>
              <a:t>you</a:t>
            </a:r>
            <a:r>
              <a:rPr lang="lv-LV" sz="5400" b="1" dirty="0" smtClean="0"/>
              <a:t>!</a:t>
            </a:r>
            <a:endParaRPr lang="lv-LV" sz="5400" b="1" dirty="0"/>
          </a:p>
        </p:txBody>
      </p:sp>
      <p:pic>
        <p:nvPicPr>
          <p:cNvPr id="4" name="Picture 3" descr="ccNSO_Facebook_cover_2.png"/>
          <p:cNvPicPr>
            <a:picLocks noChangeAspect="1"/>
          </p:cNvPicPr>
          <p:nvPr/>
        </p:nvPicPr>
        <p:blipFill>
          <a:blip r:embed="rId2" cstate="print"/>
          <a:srcRect t="77307"/>
          <a:stretch>
            <a:fillRect/>
          </a:stretch>
        </p:blipFill>
        <p:spPr>
          <a:xfrm>
            <a:off x="0" y="0"/>
            <a:ext cx="9144000" cy="768986"/>
          </a:xfrm>
          <a:prstGeom prst="rect">
            <a:avLst/>
          </a:prstGeom>
        </p:spPr>
      </p:pic>
      <p:pic>
        <p:nvPicPr>
          <p:cNvPr id="5" name="Picture 4" descr="ccNSO_Facebook_logo.png"/>
          <p:cNvPicPr>
            <a:picLocks noChangeAspect="1"/>
          </p:cNvPicPr>
          <p:nvPr/>
        </p:nvPicPr>
        <p:blipFill>
          <a:blip r:embed="rId3" cstate="print"/>
          <a:srcRect t="9100" b="37801"/>
          <a:stretch>
            <a:fillRect/>
          </a:stretch>
        </p:blipFill>
        <p:spPr>
          <a:xfrm>
            <a:off x="179512" y="0"/>
            <a:ext cx="1512168" cy="7647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_bg_ma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19945" y="2136339"/>
            <a:ext cx="690445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v-LV" sz="5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What</a:t>
            </a:r>
            <a:r>
              <a:rPr lang="lv-LV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</a:t>
            </a:r>
            <a:r>
              <a:rPr lang="lv-LV" sz="5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will</a:t>
            </a:r>
            <a:r>
              <a:rPr lang="lv-LV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</a:t>
            </a:r>
            <a:r>
              <a:rPr lang="lv-LV" sz="5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change</a:t>
            </a:r>
            <a:r>
              <a:rPr lang="lv-LV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/>
            </a:r>
            <a:br>
              <a:rPr lang="lv-LV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</a:br>
            <a:r>
              <a:rPr lang="lv-LV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post </a:t>
            </a:r>
            <a:r>
              <a:rPr lang="lv-LV" sz="5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transition</a:t>
            </a:r>
            <a:endParaRPr lang="lv-LV" sz="54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048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cNSO_Facebook_cover_2.png"/>
          <p:cNvPicPr>
            <a:picLocks noChangeAspect="1"/>
          </p:cNvPicPr>
          <p:nvPr/>
        </p:nvPicPr>
        <p:blipFill>
          <a:blip r:embed="rId2" cstate="print"/>
          <a:srcRect t="77307"/>
          <a:stretch>
            <a:fillRect/>
          </a:stretch>
        </p:blipFill>
        <p:spPr>
          <a:xfrm>
            <a:off x="0" y="0"/>
            <a:ext cx="9144000" cy="768986"/>
          </a:xfrm>
          <a:prstGeom prst="rect">
            <a:avLst/>
          </a:prstGeom>
        </p:spPr>
      </p:pic>
      <p:pic>
        <p:nvPicPr>
          <p:cNvPr id="5" name="Picture 4" descr="ccNSO_Facebook_logo.png"/>
          <p:cNvPicPr>
            <a:picLocks noChangeAspect="1"/>
          </p:cNvPicPr>
          <p:nvPr/>
        </p:nvPicPr>
        <p:blipFill>
          <a:blip r:embed="rId3" cstate="print"/>
          <a:srcRect t="9100" b="37801"/>
          <a:stretch>
            <a:fillRect/>
          </a:stretch>
        </p:blipFill>
        <p:spPr>
          <a:xfrm>
            <a:off x="179512" y="0"/>
            <a:ext cx="1512168" cy="764704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3843646" y="2497622"/>
            <a:ext cx="5191760" cy="4187371"/>
          </a:xfrm>
          <a:prstGeom prst="roundRect">
            <a:avLst>
              <a:gd name="adj" fmla="val 5992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943857" y="2655716"/>
            <a:ext cx="2416314" cy="351139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3217" y="4565729"/>
            <a:ext cx="2418754" cy="1599283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990585" y="4842729"/>
            <a:ext cx="1915705" cy="1682896"/>
          </a:xfrm>
          <a:prstGeom prst="roundRect">
            <a:avLst/>
          </a:prstGeom>
          <a:solidFill>
            <a:srgbClr val="A6A6A6"/>
          </a:solidFill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1670710" y="6073188"/>
            <a:ext cx="1155231" cy="301625"/>
          </a:xfrm>
          <a:prstGeom prst="roundRect">
            <a:avLst/>
          </a:prstGeom>
          <a:solidFill>
            <a:srgbClr val="A6A6A6"/>
          </a:solidFill>
          <a:ln>
            <a:solidFill>
              <a:srgbClr val="7F7F7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TextBox 5"/>
          <p:cNvSpPr txBox="1"/>
          <p:nvPr/>
        </p:nvSpPr>
        <p:spPr>
          <a:xfrm>
            <a:off x="1120526" y="4909836"/>
            <a:ext cx="897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ICANN</a:t>
            </a:r>
          </a:p>
        </p:txBody>
      </p:sp>
      <p:sp>
        <p:nvSpPr>
          <p:cNvPr id="14" name="TextBox 6"/>
          <p:cNvSpPr txBox="1">
            <a:spLocks noChangeArrowheads="1"/>
          </p:cNvSpPr>
          <p:nvPr/>
        </p:nvSpPr>
        <p:spPr bwMode="auto">
          <a:xfrm>
            <a:off x="1991747" y="6033084"/>
            <a:ext cx="8665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6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IANA</a:t>
            </a:r>
            <a:endParaRPr lang="id-ID" sz="12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pic>
        <p:nvPicPr>
          <p:cNvPr id="15" name="Picture 14" descr="0037-file-empty.eps"/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7267" y="3545152"/>
            <a:ext cx="571500" cy="673100"/>
          </a:xfrm>
          <a:prstGeom prst="rect">
            <a:avLst/>
          </a:prstGeom>
          <a:effectLst/>
        </p:spPr>
      </p:pic>
      <p:pic>
        <p:nvPicPr>
          <p:cNvPr id="16" name="Picture 15" descr="0207-eye.eps"/>
          <p:cNvPicPr>
            <a:picLocks noChangeAspect="1"/>
          </p:cNvPicPr>
          <p:nvPr/>
        </p:nvPicPr>
        <p:blipFill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49219" y="3711232"/>
            <a:ext cx="660400" cy="406400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 flipV="1">
            <a:off x="1383017" y="3039467"/>
            <a:ext cx="0" cy="519053"/>
          </a:xfrm>
          <a:prstGeom prst="straightConnector1">
            <a:avLst/>
          </a:prstGeom>
          <a:ln>
            <a:solidFill>
              <a:srgbClr val="7F7F7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5" idx="2"/>
          </p:cNvCxnSpPr>
          <p:nvPr/>
        </p:nvCxnSpPr>
        <p:spPr>
          <a:xfrm>
            <a:off x="1383017" y="4218252"/>
            <a:ext cx="4823" cy="617439"/>
          </a:xfrm>
          <a:prstGeom prst="straightConnector1">
            <a:avLst/>
          </a:prstGeom>
          <a:ln>
            <a:solidFill>
              <a:srgbClr val="7F7F7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379419" y="4144368"/>
            <a:ext cx="0" cy="668526"/>
          </a:xfrm>
          <a:prstGeom prst="straightConnector1">
            <a:avLst/>
          </a:prstGeom>
          <a:ln>
            <a:solidFill>
              <a:srgbClr val="7F7F7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380774" y="3095098"/>
            <a:ext cx="1" cy="568693"/>
          </a:xfrm>
          <a:prstGeom prst="line">
            <a:avLst/>
          </a:prstGeom>
          <a:ln>
            <a:solidFill>
              <a:srgbClr val="7F7F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990585" y="2472073"/>
            <a:ext cx="1915705" cy="554026"/>
          </a:xfrm>
          <a:prstGeom prst="roundRect">
            <a:avLst>
              <a:gd name="adj" fmla="val 35971"/>
            </a:avLst>
          </a:prstGeom>
          <a:solidFill>
            <a:srgbClr val="A6A6A6"/>
          </a:solidFill>
          <a:ln>
            <a:solidFill>
              <a:srgbClr val="7F7F7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2" name="TextBox 19"/>
          <p:cNvSpPr txBox="1"/>
          <p:nvPr/>
        </p:nvSpPr>
        <p:spPr>
          <a:xfrm>
            <a:off x="1164458" y="2548422"/>
            <a:ext cx="7232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NTIA</a:t>
            </a:r>
          </a:p>
        </p:txBody>
      </p:sp>
      <p:sp>
        <p:nvSpPr>
          <p:cNvPr id="23" name="TextBox 20"/>
          <p:cNvSpPr txBox="1"/>
          <p:nvPr/>
        </p:nvSpPr>
        <p:spPr>
          <a:xfrm>
            <a:off x="257146" y="3844445"/>
            <a:ext cx="838691" cy="30777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Source Sans Pro"/>
                <a:cs typeface="Source Sans Pro"/>
              </a:rPr>
              <a:t>Contract</a:t>
            </a:r>
          </a:p>
        </p:txBody>
      </p:sp>
      <p:sp>
        <p:nvSpPr>
          <p:cNvPr id="24" name="TextBox 21"/>
          <p:cNvSpPr txBox="1"/>
          <p:nvPr/>
        </p:nvSpPr>
        <p:spPr>
          <a:xfrm>
            <a:off x="2668979" y="3823609"/>
            <a:ext cx="903876" cy="307777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Source Sans Pro"/>
                <a:cs typeface="Source Sans Pro"/>
              </a:rPr>
              <a:t>Oversight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98104" y="3821764"/>
            <a:ext cx="423368" cy="5412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4149534" y="4937111"/>
            <a:ext cx="2012673" cy="1011903"/>
          </a:xfrm>
          <a:prstGeom prst="roundRect">
            <a:avLst>
              <a:gd name="adj" fmla="val 1138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7" name="TextBox 28"/>
          <p:cNvSpPr txBox="1"/>
          <p:nvPr/>
        </p:nvSpPr>
        <p:spPr>
          <a:xfrm>
            <a:off x="4188945" y="4915899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Post Transition</a:t>
            </a:r>
          </a:p>
          <a:p>
            <a:r>
              <a:rPr lang="en-US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IANA (PTI)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912005" y="5598259"/>
            <a:ext cx="1155231" cy="30162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9" name="TextBox 30"/>
          <p:cNvSpPr txBox="1">
            <a:spLocks noChangeArrowheads="1"/>
          </p:cNvSpPr>
          <p:nvPr/>
        </p:nvSpPr>
        <p:spPr bwMode="auto">
          <a:xfrm>
            <a:off x="5134255" y="5547226"/>
            <a:ext cx="8665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6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Board</a:t>
            </a:r>
            <a:endParaRPr lang="id-ID" sz="12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3943217" y="4562180"/>
            <a:ext cx="2417431" cy="0"/>
          </a:xfrm>
          <a:prstGeom prst="line">
            <a:avLst/>
          </a:prstGeom>
          <a:ln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2"/>
          <p:cNvSpPr txBox="1"/>
          <p:nvPr/>
        </p:nvSpPr>
        <p:spPr>
          <a:xfrm>
            <a:off x="4127732" y="2757615"/>
            <a:ext cx="897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ICANN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006976" y="2811087"/>
            <a:ext cx="1155231" cy="30162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3" name="TextBox 34"/>
          <p:cNvSpPr txBox="1">
            <a:spLocks noChangeArrowheads="1"/>
          </p:cNvSpPr>
          <p:nvPr/>
        </p:nvSpPr>
        <p:spPr bwMode="auto">
          <a:xfrm>
            <a:off x="5292534" y="2788581"/>
            <a:ext cx="8665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6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Board</a:t>
            </a:r>
            <a:endParaRPr lang="id-ID" sz="12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pic>
        <p:nvPicPr>
          <p:cNvPr id="34" name="Picture 33" descr="0037-file-empty.eps"/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9347" y="3742389"/>
            <a:ext cx="571500" cy="673100"/>
          </a:xfrm>
          <a:prstGeom prst="rect">
            <a:avLst/>
          </a:prstGeom>
          <a:effectLst/>
        </p:spPr>
      </p:pic>
      <p:cxnSp>
        <p:nvCxnSpPr>
          <p:cNvPr id="35" name="Straight Arrow Connector 34"/>
          <p:cNvCxnSpPr/>
          <p:nvPr/>
        </p:nvCxnSpPr>
        <p:spPr>
          <a:xfrm flipV="1">
            <a:off x="5703133" y="3294575"/>
            <a:ext cx="0" cy="491463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703133" y="4415489"/>
            <a:ext cx="0" cy="512822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8"/>
          <p:cNvSpPr txBox="1">
            <a:spLocks noChangeArrowheads="1"/>
          </p:cNvSpPr>
          <p:nvPr/>
        </p:nvSpPr>
        <p:spPr bwMode="auto">
          <a:xfrm>
            <a:off x="3977013" y="4527914"/>
            <a:ext cx="21401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400" dirty="0" smtClean="0">
                <a:solidFill>
                  <a:schemeClr val="bg1"/>
                </a:solidFill>
                <a:latin typeface="Source Sans Pro"/>
                <a:cs typeface="Source Sans Pro"/>
              </a:rPr>
              <a:t>Legal Separation</a:t>
            </a:r>
            <a:endParaRPr lang="id-ID" sz="1100" dirty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084940" y="3832587"/>
            <a:ext cx="1814540" cy="139105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7092820" y="5325553"/>
            <a:ext cx="1814540" cy="124692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40" name="Straight Arrow Connector 39"/>
          <p:cNvCxnSpPr>
            <a:stCxn id="39" idx="1"/>
          </p:cNvCxnSpPr>
          <p:nvPr/>
        </p:nvCxnSpPr>
        <p:spPr>
          <a:xfrm flipH="1">
            <a:off x="6457967" y="5949014"/>
            <a:ext cx="634853" cy="0"/>
          </a:xfrm>
          <a:prstGeom prst="straightConnector1">
            <a:avLst/>
          </a:prstGeom>
          <a:ln>
            <a:solidFill>
              <a:srgbClr val="145357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6162207" y="5547226"/>
            <a:ext cx="930613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6457967" y="4220173"/>
            <a:ext cx="344207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6457967" y="4912324"/>
            <a:ext cx="344207" cy="1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810051" y="4209277"/>
            <a:ext cx="0" cy="356453"/>
          </a:xfrm>
          <a:prstGeom prst="line">
            <a:avLst/>
          </a:prstGeom>
          <a:ln>
            <a:solidFill>
              <a:srgbClr val="14535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810051" y="4565730"/>
            <a:ext cx="0" cy="356453"/>
          </a:xfrm>
          <a:prstGeom prst="line">
            <a:avLst/>
          </a:prstGeom>
          <a:ln>
            <a:solidFill>
              <a:srgbClr val="145357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38" idx="1"/>
          </p:cNvCxnSpPr>
          <p:nvPr/>
        </p:nvCxnSpPr>
        <p:spPr>
          <a:xfrm flipH="1">
            <a:off x="6802172" y="4528116"/>
            <a:ext cx="282768" cy="13368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8"/>
          <p:cNvSpPr txBox="1">
            <a:spLocks noChangeArrowheads="1"/>
          </p:cNvSpPr>
          <p:nvPr/>
        </p:nvSpPr>
        <p:spPr bwMode="auto">
          <a:xfrm>
            <a:off x="6442360" y="4984467"/>
            <a:ext cx="77905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id-ID" sz="1200" dirty="0" smtClean="0">
                <a:solidFill>
                  <a:schemeClr val="accent3">
                    <a:lumMod val="75000"/>
                  </a:schemeClr>
                </a:solidFill>
                <a:latin typeface="Source Sans Pro"/>
                <a:cs typeface="Source Sans Pro"/>
              </a:rPr>
              <a:t>Reviews</a:t>
            </a:r>
            <a:endParaRPr lang="id-ID" sz="1200" dirty="0">
              <a:solidFill>
                <a:schemeClr val="accent3">
                  <a:lumMod val="75000"/>
                </a:schemeClr>
              </a:solidFill>
              <a:latin typeface="Source Sans Pro"/>
              <a:cs typeface="Source Sans Pro"/>
            </a:endParaRPr>
          </a:p>
        </p:txBody>
      </p:sp>
      <p:sp>
        <p:nvSpPr>
          <p:cNvPr id="48" name="TextBox 49"/>
          <p:cNvSpPr txBox="1"/>
          <p:nvPr/>
        </p:nvSpPr>
        <p:spPr>
          <a:xfrm>
            <a:off x="7283643" y="3914001"/>
            <a:ext cx="553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IFR</a:t>
            </a:r>
          </a:p>
        </p:txBody>
      </p:sp>
      <p:sp>
        <p:nvSpPr>
          <p:cNvPr id="49" name="TextBox 50"/>
          <p:cNvSpPr txBox="1">
            <a:spLocks noChangeArrowheads="1"/>
          </p:cNvSpPr>
          <p:nvPr/>
        </p:nvSpPr>
        <p:spPr bwMode="auto">
          <a:xfrm>
            <a:off x="7357390" y="4262938"/>
            <a:ext cx="117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IANA Function Review</a:t>
            </a:r>
            <a:endParaRPr lang="id-ID" sz="1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50" name="TextBox 51"/>
          <p:cNvSpPr txBox="1"/>
          <p:nvPr/>
        </p:nvSpPr>
        <p:spPr>
          <a:xfrm>
            <a:off x="7177985" y="5379330"/>
            <a:ext cx="6206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CSC</a:t>
            </a:r>
          </a:p>
        </p:txBody>
      </p:sp>
      <p:sp>
        <p:nvSpPr>
          <p:cNvPr id="51" name="TextBox 52"/>
          <p:cNvSpPr txBox="1">
            <a:spLocks noChangeArrowheads="1"/>
          </p:cNvSpPr>
          <p:nvPr/>
        </p:nvSpPr>
        <p:spPr bwMode="auto">
          <a:xfrm>
            <a:off x="7251731" y="5808475"/>
            <a:ext cx="16556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Customer Standing</a:t>
            </a:r>
          </a:p>
          <a:p>
            <a:pPr eaLnBrk="1" hangingPunct="1"/>
            <a:r>
              <a:rPr lang="en-US" sz="1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Committee</a:t>
            </a:r>
            <a:endParaRPr lang="id-ID" sz="1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>
            <a:off x="7092820" y="4863000"/>
            <a:ext cx="1814540" cy="0"/>
          </a:xfrm>
          <a:prstGeom prst="line">
            <a:avLst/>
          </a:prstGeom>
          <a:ln>
            <a:solidFill>
              <a:srgbClr val="145357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3676472" y="1839191"/>
            <a:ext cx="0" cy="4896602"/>
          </a:xfrm>
          <a:prstGeom prst="line">
            <a:avLst/>
          </a:prstGeom>
          <a:ln>
            <a:solidFill>
              <a:srgbClr val="06223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3501945" y="5146860"/>
            <a:ext cx="441912" cy="2"/>
          </a:xfrm>
          <a:prstGeom prst="straightConnector1">
            <a:avLst/>
          </a:prstGeom>
          <a:ln>
            <a:solidFill>
              <a:srgbClr val="7F7F7F"/>
            </a:solidFill>
            <a:prstDash val="dot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501945" y="5146862"/>
            <a:ext cx="7125" cy="1020252"/>
          </a:xfrm>
          <a:prstGeom prst="line">
            <a:avLst/>
          </a:prstGeom>
          <a:ln>
            <a:solidFill>
              <a:srgbClr val="7F7F7F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919110" y="6242690"/>
            <a:ext cx="589960" cy="0"/>
          </a:xfrm>
          <a:prstGeom prst="line">
            <a:avLst/>
          </a:prstGeom>
          <a:ln>
            <a:solidFill>
              <a:srgbClr val="7F7F7F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613495" y="2948532"/>
            <a:ext cx="363518" cy="0"/>
          </a:xfrm>
          <a:prstGeom prst="straightConnector1">
            <a:avLst/>
          </a:prstGeom>
          <a:ln>
            <a:solidFill>
              <a:srgbClr val="7F7F7F"/>
            </a:solidFill>
            <a:prstDash val="dot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3558414" y="2948532"/>
            <a:ext cx="0" cy="2035935"/>
          </a:xfrm>
          <a:prstGeom prst="line">
            <a:avLst/>
          </a:prstGeom>
          <a:ln>
            <a:solidFill>
              <a:srgbClr val="7F7F7F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931810" y="4975396"/>
            <a:ext cx="639304" cy="0"/>
          </a:xfrm>
          <a:prstGeom prst="line">
            <a:avLst/>
          </a:prstGeom>
          <a:ln>
            <a:solidFill>
              <a:srgbClr val="7F7F7F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06366" y="4541484"/>
            <a:ext cx="6253805" cy="0"/>
          </a:xfrm>
          <a:prstGeom prst="line">
            <a:avLst/>
          </a:prstGeom>
          <a:ln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110"/>
          <p:cNvSpPr txBox="1"/>
          <p:nvPr/>
        </p:nvSpPr>
        <p:spPr>
          <a:xfrm>
            <a:off x="-7137" y="4270162"/>
            <a:ext cx="1325267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>
                <a:solidFill>
                  <a:srgbClr val="7F7F7F"/>
                </a:solidFill>
                <a:latin typeface="Source Sans Pro"/>
                <a:cs typeface="Source Sans Pro"/>
              </a:rPr>
              <a:t>IANA Stewardship</a:t>
            </a:r>
          </a:p>
        </p:txBody>
      </p:sp>
      <p:sp>
        <p:nvSpPr>
          <p:cNvPr id="62" name="TextBox 111"/>
          <p:cNvSpPr txBox="1"/>
          <p:nvPr/>
        </p:nvSpPr>
        <p:spPr>
          <a:xfrm>
            <a:off x="6231" y="4538018"/>
            <a:ext cx="1152612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>
                <a:solidFill>
                  <a:srgbClr val="7F7F7F"/>
                </a:solidFill>
                <a:latin typeface="Source Sans Pro"/>
                <a:cs typeface="Source Sans Pro"/>
              </a:rPr>
              <a:t>IANA Functions</a:t>
            </a:r>
          </a:p>
          <a:p>
            <a:r>
              <a:rPr lang="en-US" sz="1200" dirty="0" smtClean="0">
                <a:solidFill>
                  <a:srgbClr val="7F7F7F"/>
                </a:solidFill>
                <a:latin typeface="Source Sans Pro"/>
                <a:cs typeface="Source Sans Pro"/>
              </a:rPr>
              <a:t>Operator</a:t>
            </a:r>
          </a:p>
        </p:txBody>
      </p:sp>
      <p:sp>
        <p:nvSpPr>
          <p:cNvPr id="63" name="TextBox 57"/>
          <p:cNvSpPr txBox="1"/>
          <p:nvPr/>
        </p:nvSpPr>
        <p:spPr>
          <a:xfrm>
            <a:off x="227206" y="1772816"/>
            <a:ext cx="20954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  <a:latin typeface="Source Sans Pro"/>
                <a:cs typeface="Source Sans Pro"/>
              </a:rPr>
              <a:t>Current Contract</a:t>
            </a:r>
          </a:p>
        </p:txBody>
      </p:sp>
      <p:sp>
        <p:nvSpPr>
          <p:cNvPr id="64" name="TextBox 58"/>
          <p:cNvSpPr txBox="1"/>
          <p:nvPr/>
        </p:nvSpPr>
        <p:spPr>
          <a:xfrm>
            <a:off x="3931449" y="1759448"/>
            <a:ext cx="1893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accent2"/>
                </a:solidFill>
                <a:latin typeface="Source Sans Pro"/>
                <a:cs typeface="Source Sans Pro"/>
              </a:rPr>
              <a:t>Post Transition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6962766" y="2323501"/>
            <a:ext cx="2008088" cy="523655"/>
          </a:xfrm>
          <a:prstGeom prst="roundRect">
            <a:avLst>
              <a:gd name="adj" fmla="val 28308"/>
            </a:avLst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6" name="TextBox 73"/>
          <p:cNvSpPr txBox="1">
            <a:spLocks noChangeArrowheads="1"/>
          </p:cNvSpPr>
          <p:nvPr/>
        </p:nvSpPr>
        <p:spPr bwMode="auto">
          <a:xfrm>
            <a:off x="7038428" y="2344851"/>
            <a:ext cx="19425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Accountability Mechanisms</a:t>
            </a:r>
          </a:p>
          <a:p>
            <a:pPr eaLnBrk="1" hangingPunct="1"/>
            <a:r>
              <a:rPr lang="en-US" sz="12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from CCWG-Accountability</a:t>
            </a:r>
            <a:endParaRPr lang="id-ID" sz="1050" b="1" dirty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67" name="Title 1"/>
          <p:cNvSpPr>
            <a:spLocks noGrp="1"/>
          </p:cNvSpPr>
          <p:nvPr>
            <p:ph type="title"/>
          </p:nvPr>
        </p:nvSpPr>
        <p:spPr>
          <a:xfrm>
            <a:off x="395536" y="559484"/>
            <a:ext cx="8229600" cy="1143000"/>
          </a:xfrm>
        </p:spPr>
        <p:txBody>
          <a:bodyPr/>
          <a:lstStyle/>
          <a:p>
            <a:r>
              <a:rPr lang="lv-LV" b="1" dirty="0" err="1" smtClean="0"/>
              <a:t>Structural</a:t>
            </a:r>
            <a:r>
              <a:rPr lang="lv-LV" b="1" dirty="0" smtClean="0"/>
              <a:t> </a:t>
            </a:r>
            <a:r>
              <a:rPr lang="lv-LV" b="1" dirty="0" err="1" smtClean="0"/>
              <a:t>Overview</a:t>
            </a:r>
            <a:endParaRPr lang="lv-LV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/>
          <a:lstStyle/>
          <a:p>
            <a:r>
              <a:rPr lang="lv-LV" b="1" dirty="0" err="1" smtClean="0"/>
              <a:t>Purpose</a:t>
            </a:r>
            <a:r>
              <a:rPr lang="lv-LV" b="1" dirty="0" smtClean="0"/>
              <a:t> &amp; </a:t>
            </a:r>
            <a:r>
              <a:rPr lang="lv-LV" b="1" dirty="0" err="1" smtClean="0"/>
              <a:t>Tasks</a:t>
            </a:r>
            <a:r>
              <a:rPr lang="lv-LV" b="1" dirty="0" smtClean="0"/>
              <a:t> </a:t>
            </a:r>
            <a:r>
              <a:rPr lang="lv-LV" b="1" dirty="0" err="1" smtClean="0"/>
              <a:t>of</a:t>
            </a:r>
            <a:r>
              <a:rPr lang="lv-LV" b="1" dirty="0" smtClean="0"/>
              <a:t> </a:t>
            </a:r>
            <a:r>
              <a:rPr lang="lv-LV" b="1" dirty="0" err="1" smtClean="0"/>
              <a:t>the</a:t>
            </a:r>
            <a:r>
              <a:rPr lang="lv-LV" b="1" dirty="0" smtClean="0"/>
              <a:t> CSC</a:t>
            </a:r>
            <a:endParaRPr lang="lv-LV" b="1" dirty="0"/>
          </a:p>
        </p:txBody>
      </p:sp>
      <p:pic>
        <p:nvPicPr>
          <p:cNvPr id="4" name="Picture 3" descr="ccNSO_Facebook_cover_2.png"/>
          <p:cNvPicPr>
            <a:picLocks noChangeAspect="1"/>
          </p:cNvPicPr>
          <p:nvPr/>
        </p:nvPicPr>
        <p:blipFill>
          <a:blip r:embed="rId3" cstate="print"/>
          <a:srcRect t="77307"/>
          <a:stretch>
            <a:fillRect/>
          </a:stretch>
        </p:blipFill>
        <p:spPr>
          <a:xfrm>
            <a:off x="0" y="0"/>
            <a:ext cx="9144000" cy="768986"/>
          </a:xfrm>
          <a:prstGeom prst="rect">
            <a:avLst/>
          </a:prstGeom>
        </p:spPr>
      </p:pic>
      <p:pic>
        <p:nvPicPr>
          <p:cNvPr id="5" name="Picture 4" descr="ccNSO_Facebook_logo.png"/>
          <p:cNvPicPr>
            <a:picLocks noChangeAspect="1"/>
          </p:cNvPicPr>
          <p:nvPr/>
        </p:nvPicPr>
        <p:blipFill>
          <a:blip r:embed="rId4" cstate="print"/>
          <a:srcRect t="9100" b="37801"/>
          <a:stretch>
            <a:fillRect/>
          </a:stretch>
        </p:blipFill>
        <p:spPr>
          <a:xfrm>
            <a:off x="179512" y="0"/>
            <a:ext cx="1512168" cy="76470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331640" y="2492896"/>
            <a:ext cx="64087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GB" sz="2000" dirty="0"/>
              <a:t>Ensure continued </a:t>
            </a:r>
            <a:r>
              <a:rPr lang="en-GB" sz="2000" b="1" dirty="0"/>
              <a:t>satisfactory performance of the IANA naming function</a:t>
            </a:r>
            <a:r>
              <a:rPr lang="en-GB" sz="2000" dirty="0"/>
              <a:t> for the </a:t>
            </a:r>
            <a:r>
              <a:rPr lang="en-GB" sz="2000" b="1" dirty="0"/>
              <a:t>direct</a:t>
            </a:r>
            <a:r>
              <a:rPr lang="en-GB" sz="2000" dirty="0"/>
              <a:t> customers of the naming services. </a:t>
            </a:r>
          </a:p>
          <a:p>
            <a:endParaRPr lang="en-GB" sz="2000" dirty="0"/>
          </a:p>
          <a:p>
            <a:pPr marL="457200" indent="-457200">
              <a:buFont typeface="Arial" charset="0"/>
              <a:buChar char="•"/>
            </a:pPr>
            <a:r>
              <a:rPr lang="en-GB" sz="2000" dirty="0" smtClean="0"/>
              <a:t>Regular </a:t>
            </a:r>
            <a:r>
              <a:rPr lang="en-GB" sz="2000" b="1" dirty="0"/>
              <a:t>monitoring</a:t>
            </a:r>
            <a:r>
              <a:rPr lang="en-GB" sz="2000" dirty="0"/>
              <a:t> of the performance of the IANA naming function against the IANA Naming Function Contract and IANA Naming Function SOW and through mechanisms to engage with PTI to </a:t>
            </a:r>
            <a:r>
              <a:rPr lang="en-GB" sz="2000" b="1" dirty="0"/>
              <a:t>remedy identified areas of concern</a:t>
            </a:r>
            <a:r>
              <a:rPr lang="en-GB" dirty="0"/>
              <a:t>.</a:t>
            </a:r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100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cNSO_Facebook_cover_2.png"/>
          <p:cNvPicPr>
            <a:picLocks noChangeAspect="1"/>
          </p:cNvPicPr>
          <p:nvPr/>
        </p:nvPicPr>
        <p:blipFill>
          <a:blip r:embed="rId3" cstate="print"/>
          <a:srcRect t="77307"/>
          <a:stretch>
            <a:fillRect/>
          </a:stretch>
        </p:blipFill>
        <p:spPr>
          <a:xfrm>
            <a:off x="0" y="0"/>
            <a:ext cx="9144000" cy="768986"/>
          </a:xfrm>
          <a:prstGeom prst="rect">
            <a:avLst/>
          </a:prstGeom>
        </p:spPr>
      </p:pic>
      <p:pic>
        <p:nvPicPr>
          <p:cNvPr id="5" name="Picture 4" descr="ccNSO_Facebook_logo.png"/>
          <p:cNvPicPr>
            <a:picLocks noChangeAspect="1"/>
          </p:cNvPicPr>
          <p:nvPr/>
        </p:nvPicPr>
        <p:blipFill>
          <a:blip r:embed="rId4" cstate="print"/>
          <a:srcRect t="9100" b="37801"/>
          <a:stretch>
            <a:fillRect/>
          </a:stretch>
        </p:blipFill>
        <p:spPr>
          <a:xfrm>
            <a:off x="179512" y="0"/>
            <a:ext cx="1512168" cy="764704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281125" y="1422375"/>
            <a:ext cx="5191760" cy="4187371"/>
          </a:xfrm>
          <a:prstGeom prst="roundRect">
            <a:avLst>
              <a:gd name="adj" fmla="val 5992"/>
            </a:avLst>
          </a:prstGeom>
          <a:solidFill>
            <a:schemeClr val="bg1">
              <a:lumMod val="75000"/>
            </a:schemeClr>
          </a:solidFill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81336" y="1580469"/>
            <a:ext cx="2416314" cy="351139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935583" y="2746517"/>
            <a:ext cx="423368" cy="5412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87013" y="3861864"/>
            <a:ext cx="2012673" cy="1011903"/>
          </a:xfrm>
          <a:prstGeom prst="roundRect">
            <a:avLst>
              <a:gd name="adj" fmla="val 11383"/>
            </a:avLst>
          </a:prstGeom>
          <a:solidFill>
            <a:srgbClr val="A6A6A6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TextBox 60"/>
          <p:cNvSpPr txBox="1"/>
          <p:nvPr/>
        </p:nvSpPr>
        <p:spPr>
          <a:xfrm>
            <a:off x="626424" y="3840652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Post Transition</a:t>
            </a:r>
          </a:p>
          <a:p>
            <a:r>
              <a:rPr lang="en-US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IANA (PTI)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349484" y="4523012"/>
            <a:ext cx="1155231" cy="301625"/>
          </a:xfrm>
          <a:prstGeom prst="roundRect">
            <a:avLst/>
          </a:prstGeom>
          <a:solidFill>
            <a:srgbClr val="A6A6A6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TextBox 62"/>
          <p:cNvSpPr txBox="1">
            <a:spLocks noChangeArrowheads="1"/>
          </p:cNvSpPr>
          <p:nvPr/>
        </p:nvSpPr>
        <p:spPr bwMode="auto">
          <a:xfrm>
            <a:off x="1571734" y="4471979"/>
            <a:ext cx="8665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6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Board</a:t>
            </a:r>
            <a:endParaRPr lang="id-ID" sz="12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80696" y="3486933"/>
            <a:ext cx="2417431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64"/>
          <p:cNvSpPr txBox="1"/>
          <p:nvPr/>
        </p:nvSpPr>
        <p:spPr>
          <a:xfrm>
            <a:off x="565211" y="1682368"/>
            <a:ext cx="897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ICANN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444455" y="1735840"/>
            <a:ext cx="1155231" cy="30162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" name="TextBox 66"/>
          <p:cNvSpPr txBox="1">
            <a:spLocks noChangeArrowheads="1"/>
          </p:cNvSpPr>
          <p:nvPr/>
        </p:nvSpPr>
        <p:spPr bwMode="auto">
          <a:xfrm>
            <a:off x="1730013" y="1713334"/>
            <a:ext cx="8665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6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Board</a:t>
            </a:r>
            <a:endParaRPr lang="id-ID" sz="12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pic>
        <p:nvPicPr>
          <p:cNvPr id="19" name="Picture 18" descr="0037-file-empty.eps"/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6826" y="2667142"/>
            <a:ext cx="571500" cy="673100"/>
          </a:xfrm>
          <a:prstGeom prst="rect">
            <a:avLst/>
          </a:prstGeom>
          <a:effectLst/>
        </p:spPr>
      </p:pic>
      <p:cxnSp>
        <p:nvCxnSpPr>
          <p:cNvPr id="20" name="Straight Arrow Connector 19"/>
          <p:cNvCxnSpPr/>
          <p:nvPr/>
        </p:nvCxnSpPr>
        <p:spPr>
          <a:xfrm flipV="1">
            <a:off x="2140612" y="2219328"/>
            <a:ext cx="0" cy="491463"/>
          </a:xfrm>
          <a:prstGeom prst="straightConnector1">
            <a:avLst/>
          </a:prstGeom>
          <a:ln>
            <a:solidFill>
              <a:srgbClr val="7F7F7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140612" y="3340242"/>
            <a:ext cx="0" cy="512822"/>
          </a:xfrm>
          <a:prstGeom prst="straightConnector1">
            <a:avLst/>
          </a:prstGeom>
          <a:ln>
            <a:solidFill>
              <a:srgbClr val="7F7F7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70"/>
          <p:cNvSpPr txBox="1">
            <a:spLocks noChangeArrowheads="1"/>
          </p:cNvSpPr>
          <p:nvPr/>
        </p:nvSpPr>
        <p:spPr bwMode="auto">
          <a:xfrm>
            <a:off x="414492" y="3452667"/>
            <a:ext cx="21401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400" dirty="0" smtClean="0">
                <a:solidFill>
                  <a:schemeClr val="bg1"/>
                </a:solidFill>
                <a:latin typeface="Source Sans Pro"/>
                <a:cs typeface="Source Sans Pro"/>
              </a:rPr>
              <a:t>Legal Separation</a:t>
            </a:r>
            <a:endParaRPr lang="id-ID" sz="1100" dirty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522419" y="2757340"/>
            <a:ext cx="1814540" cy="139105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3530299" y="4250306"/>
            <a:ext cx="1814540" cy="1246922"/>
          </a:xfrm>
          <a:prstGeom prst="round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25" name="Straight Arrow Connector 24"/>
          <p:cNvCxnSpPr>
            <a:stCxn id="24" idx="1"/>
          </p:cNvCxnSpPr>
          <p:nvPr/>
        </p:nvCxnSpPr>
        <p:spPr>
          <a:xfrm flipH="1">
            <a:off x="2895446" y="4873767"/>
            <a:ext cx="634853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599686" y="4471979"/>
            <a:ext cx="930613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2895446" y="3144926"/>
            <a:ext cx="344207" cy="0"/>
          </a:xfrm>
          <a:prstGeom prst="straightConnector1">
            <a:avLst/>
          </a:prstGeom>
          <a:ln>
            <a:solidFill>
              <a:srgbClr val="7F7F7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2895446" y="3837077"/>
            <a:ext cx="344207" cy="1"/>
          </a:xfrm>
          <a:prstGeom prst="straightConnector1">
            <a:avLst/>
          </a:prstGeom>
          <a:ln>
            <a:solidFill>
              <a:srgbClr val="7F7F7F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247530" y="3134030"/>
            <a:ext cx="0" cy="356453"/>
          </a:xfrm>
          <a:prstGeom prst="line">
            <a:avLst/>
          </a:prstGeom>
          <a:ln>
            <a:solidFill>
              <a:srgbClr val="7F7F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247530" y="3490483"/>
            <a:ext cx="0" cy="356453"/>
          </a:xfrm>
          <a:prstGeom prst="line">
            <a:avLst/>
          </a:prstGeom>
          <a:ln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3" idx="1"/>
          </p:cNvCxnSpPr>
          <p:nvPr/>
        </p:nvCxnSpPr>
        <p:spPr>
          <a:xfrm flipH="1">
            <a:off x="3239651" y="3452869"/>
            <a:ext cx="282768" cy="13368"/>
          </a:xfrm>
          <a:prstGeom prst="line">
            <a:avLst/>
          </a:prstGeom>
          <a:ln>
            <a:solidFill>
              <a:srgbClr val="7F7F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80"/>
          <p:cNvSpPr txBox="1">
            <a:spLocks noChangeArrowheads="1"/>
          </p:cNvSpPr>
          <p:nvPr/>
        </p:nvSpPr>
        <p:spPr bwMode="auto">
          <a:xfrm>
            <a:off x="2879839" y="3909220"/>
            <a:ext cx="77905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id-ID" sz="1200" dirty="0" smtClean="0">
                <a:solidFill>
                  <a:schemeClr val="bg1">
                    <a:lumMod val="50000"/>
                  </a:schemeClr>
                </a:solidFill>
                <a:latin typeface="Source Sans Pro"/>
                <a:cs typeface="Source Sans Pro"/>
              </a:rPr>
              <a:t>Reviews</a:t>
            </a:r>
            <a:endParaRPr lang="id-ID" sz="1200" dirty="0">
              <a:solidFill>
                <a:schemeClr val="bg1">
                  <a:lumMod val="50000"/>
                </a:schemeClr>
              </a:solidFill>
              <a:latin typeface="Source Sans Pro"/>
              <a:cs typeface="Source Sans Pro"/>
            </a:endParaRPr>
          </a:p>
        </p:txBody>
      </p:sp>
      <p:sp>
        <p:nvSpPr>
          <p:cNvPr id="33" name="TextBox 81"/>
          <p:cNvSpPr txBox="1"/>
          <p:nvPr/>
        </p:nvSpPr>
        <p:spPr>
          <a:xfrm>
            <a:off x="3721122" y="2838754"/>
            <a:ext cx="553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IFR</a:t>
            </a:r>
          </a:p>
        </p:txBody>
      </p:sp>
      <p:sp>
        <p:nvSpPr>
          <p:cNvPr id="34" name="TextBox 82"/>
          <p:cNvSpPr txBox="1">
            <a:spLocks noChangeArrowheads="1"/>
          </p:cNvSpPr>
          <p:nvPr/>
        </p:nvSpPr>
        <p:spPr bwMode="auto">
          <a:xfrm>
            <a:off x="3794869" y="3187691"/>
            <a:ext cx="11795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IANA Function Review</a:t>
            </a:r>
            <a:endParaRPr lang="id-ID" sz="1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extBox 83"/>
          <p:cNvSpPr txBox="1"/>
          <p:nvPr/>
        </p:nvSpPr>
        <p:spPr>
          <a:xfrm>
            <a:off x="3615464" y="4304083"/>
            <a:ext cx="6206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CSC</a:t>
            </a:r>
          </a:p>
        </p:txBody>
      </p:sp>
      <p:sp>
        <p:nvSpPr>
          <p:cNvPr id="36" name="TextBox 84"/>
          <p:cNvSpPr txBox="1">
            <a:spLocks noChangeArrowheads="1"/>
          </p:cNvSpPr>
          <p:nvPr/>
        </p:nvSpPr>
        <p:spPr bwMode="auto">
          <a:xfrm>
            <a:off x="3689210" y="4733228"/>
            <a:ext cx="16556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Customer Standing</a:t>
            </a:r>
          </a:p>
          <a:p>
            <a:pPr eaLnBrk="1" hangingPunct="1"/>
            <a:r>
              <a:rPr lang="en-US" sz="14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Committee</a:t>
            </a:r>
            <a:endParaRPr lang="id-ID" sz="14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3530299" y="3787753"/>
            <a:ext cx="1814540" cy="0"/>
          </a:xfrm>
          <a:prstGeom prst="line">
            <a:avLst/>
          </a:prstGeom>
          <a:ln>
            <a:solidFill>
              <a:srgbClr val="7F7F7F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3400245" y="1248254"/>
            <a:ext cx="2008088" cy="523655"/>
          </a:xfrm>
          <a:prstGeom prst="roundRect">
            <a:avLst>
              <a:gd name="adj" fmla="val 28308"/>
            </a:avLst>
          </a:prstGeom>
          <a:solidFill>
            <a:schemeClr val="bg1">
              <a:lumMod val="65000"/>
            </a:schemeClr>
          </a:solidFill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9" name="TextBox 87"/>
          <p:cNvSpPr txBox="1">
            <a:spLocks noChangeArrowheads="1"/>
          </p:cNvSpPr>
          <p:nvPr/>
        </p:nvSpPr>
        <p:spPr bwMode="auto">
          <a:xfrm>
            <a:off x="3475907" y="1269604"/>
            <a:ext cx="19425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Accountability Mechanisms</a:t>
            </a:r>
          </a:p>
          <a:p>
            <a:pPr eaLnBrk="1" hangingPunct="1"/>
            <a:r>
              <a:rPr lang="en-US" sz="12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from CCWG-Accountability</a:t>
            </a:r>
            <a:endParaRPr lang="id-ID" sz="1050" b="1" dirty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40" name="TextBox 88"/>
          <p:cNvSpPr txBox="1"/>
          <p:nvPr/>
        </p:nvSpPr>
        <p:spPr>
          <a:xfrm>
            <a:off x="6208554" y="1273914"/>
            <a:ext cx="2654322" cy="38010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CSC Composition: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Source Sans Pro"/>
              <a:cs typeface="Source Sans Pro"/>
            </a:endParaRPr>
          </a:p>
          <a:p>
            <a:pPr>
              <a:spcBef>
                <a:spcPts val="600"/>
              </a:spcBef>
            </a:pPr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Members</a:t>
            </a:r>
          </a:p>
          <a:p>
            <a:pPr>
              <a:spcBef>
                <a:spcPts val="600"/>
              </a:spcBef>
            </a:pPr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2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gTLD registry operators</a:t>
            </a:r>
          </a:p>
          <a:p>
            <a:pPr>
              <a:spcBef>
                <a:spcPts val="600"/>
              </a:spcBef>
            </a:pPr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2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ccTLD registry operators</a:t>
            </a:r>
          </a:p>
          <a:p>
            <a:pPr>
              <a:spcBef>
                <a:spcPts val="600"/>
              </a:spcBef>
            </a:pPr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1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additional TLD representative (non-gTLD and non-</a:t>
            </a:r>
            <a:r>
              <a:rPr lang="en-US" sz="1200" dirty="0" err="1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ccTLD</a:t>
            </a:r>
            <a:r>
              <a:rPr lang="en-US" sz="1200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)</a:t>
            </a:r>
          </a:p>
          <a:p>
            <a:pPr>
              <a:spcBef>
                <a:spcPts val="600"/>
              </a:spcBef>
            </a:pPr>
            <a:endParaRPr lang="en-US" sz="1200" dirty="0">
              <a:solidFill>
                <a:schemeClr val="accent6">
                  <a:lumMod val="50000"/>
                </a:schemeClr>
              </a:solidFill>
              <a:latin typeface="Source Sans Pro"/>
              <a:cs typeface="Source Sans Pro"/>
            </a:endParaRPr>
          </a:p>
          <a:p>
            <a:pPr>
              <a:spcBef>
                <a:spcPts val="600"/>
              </a:spcBef>
            </a:pPr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Liaisons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Source Sans Pro"/>
              <a:cs typeface="Source Sans Pro"/>
            </a:endParaRPr>
          </a:p>
          <a:p>
            <a:pPr>
              <a:spcBef>
                <a:spcPts val="600"/>
              </a:spcBef>
            </a:pPr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1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Liaison from IANA</a:t>
            </a:r>
          </a:p>
          <a:p>
            <a:pPr>
              <a:spcBef>
                <a:spcPts val="600"/>
              </a:spcBef>
            </a:pPr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1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Liaison </a:t>
            </a:r>
            <a:r>
              <a:rPr lang="en-US" sz="1200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from 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each ICANN Supporting Organization &amp; Advisory Committee </a:t>
            </a:r>
            <a:r>
              <a:rPr lang="en-US" sz="1200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(</a:t>
            </a:r>
            <a:r>
              <a:rPr lang="en-US" sz="1200" dirty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total of 5</a:t>
            </a:r>
            <a:r>
              <a:rPr lang="en-US" sz="1200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)</a:t>
            </a:r>
          </a:p>
          <a:p>
            <a:pPr>
              <a:spcBef>
                <a:spcPts val="600"/>
              </a:spcBef>
            </a:pPr>
            <a:endParaRPr lang="en-US" sz="1200" dirty="0">
              <a:solidFill>
                <a:schemeClr val="accent6">
                  <a:lumMod val="50000"/>
                </a:schemeClr>
              </a:solidFill>
              <a:latin typeface="Source Sans Pro"/>
              <a:cs typeface="Source Sans Pro"/>
            </a:endParaRPr>
          </a:p>
          <a:p>
            <a:pPr>
              <a:spcBef>
                <a:spcPts val="600"/>
              </a:spcBef>
            </a:pPr>
            <a:endParaRPr lang="en-US" sz="1200" dirty="0" smtClean="0">
              <a:solidFill>
                <a:schemeClr val="accent6">
                  <a:lumMod val="50000"/>
                </a:schemeClr>
              </a:solidFill>
              <a:latin typeface="Source Sans Pro"/>
              <a:cs typeface="Source Sans Pro"/>
            </a:endParaRPr>
          </a:p>
          <a:p>
            <a:pPr>
              <a:spcBef>
                <a:spcPts val="600"/>
              </a:spcBef>
            </a:pPr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Members </a:t>
            </a:r>
            <a:r>
              <a:rPr lang="lv-LV" sz="1200" b="1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+ </a:t>
            </a:r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Source Sans Pro"/>
                <a:cs typeface="Source Sans Pro"/>
              </a:rPr>
              <a:t>Liaisons = Full slate</a:t>
            </a:r>
          </a:p>
        </p:txBody>
      </p:sp>
      <p:pic>
        <p:nvPicPr>
          <p:cNvPr id="41" name="Picture 40" descr="0114-user.eps"/>
          <p:cNvPicPr>
            <a:picLocks noChangeAspect="1"/>
          </p:cNvPicPr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1647" y="1406977"/>
            <a:ext cx="435787" cy="416419"/>
          </a:xfrm>
          <a:prstGeom prst="rect">
            <a:avLst/>
          </a:prstGeom>
        </p:spPr>
      </p:pic>
      <p:sp>
        <p:nvSpPr>
          <p:cNvPr id="42" name="TextBox 37"/>
          <p:cNvSpPr txBox="1">
            <a:spLocks noChangeArrowheads="1"/>
          </p:cNvSpPr>
          <p:nvPr/>
        </p:nvSpPr>
        <p:spPr bwMode="auto">
          <a:xfrm>
            <a:off x="3780650" y="3826917"/>
            <a:ext cx="19487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000" rIns="27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2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Special IFR</a:t>
            </a:r>
            <a:endParaRPr lang="id-ID" sz="12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76386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_bg_ma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03179" y="2136339"/>
            <a:ext cx="773801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v-LV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Guideline</a:t>
            </a:r>
            <a:r>
              <a:rPr lang="lv-LV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: ccNSO </a:t>
            </a:r>
            <a:r>
              <a:rPr lang="lv-LV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Actions</a:t>
            </a:r>
            <a:r>
              <a:rPr lang="lv-LV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</a:t>
            </a:r>
            <a:r>
              <a:rPr lang="lv-LV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Respecting</a:t>
            </a:r>
            <a:r>
              <a:rPr lang="lv-LV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</a:t>
            </a:r>
            <a:br>
              <a:rPr lang="lv-LV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</a:br>
            <a:r>
              <a:rPr lang="lv-LV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the</a:t>
            </a:r>
            <a:r>
              <a:rPr lang="lv-LV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</a:t>
            </a:r>
            <a:r>
              <a:rPr lang="lv-LV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Customer</a:t>
            </a:r>
            <a:r>
              <a:rPr lang="lv-LV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</a:t>
            </a:r>
            <a:r>
              <a:rPr lang="lv-LV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Standing</a:t>
            </a:r>
            <a:r>
              <a:rPr lang="lv-LV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</a:t>
            </a:r>
            <a:r>
              <a:rPr lang="lv-LV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Committee</a:t>
            </a:r>
            <a:endParaRPr lang="lv-LV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863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_bg_ma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49520" y="2136339"/>
            <a:ext cx="52453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lv-LV" sz="40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Selection</a:t>
            </a:r>
            <a:r>
              <a:rPr lang="lv-LV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 Process</a:t>
            </a:r>
          </a:p>
        </p:txBody>
      </p:sp>
    </p:spTree>
    <p:extLst>
      <p:ext uri="{BB962C8B-B14F-4D97-AF65-F5344CB8AC3E}">
        <p14:creationId xmlns:p14="http://schemas.microsoft.com/office/powerpoint/2010/main" val="4174837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fad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/>
          <a:lstStyle/>
          <a:p>
            <a:r>
              <a:rPr lang="lv-LV" b="1" dirty="0" err="1" smtClean="0"/>
              <a:t>Selection</a:t>
            </a:r>
            <a:r>
              <a:rPr lang="lv-LV" b="1" dirty="0" smtClean="0"/>
              <a:t> </a:t>
            </a:r>
            <a:r>
              <a:rPr lang="lv-LV" b="1" dirty="0" err="1" smtClean="0"/>
              <a:t>Criteria</a:t>
            </a:r>
            <a:endParaRPr lang="lv-LV" b="1" dirty="0"/>
          </a:p>
        </p:txBody>
      </p:sp>
      <p:pic>
        <p:nvPicPr>
          <p:cNvPr id="4" name="Picture 3" descr="ccNSO_Facebook_cover_2.png"/>
          <p:cNvPicPr>
            <a:picLocks noChangeAspect="1"/>
          </p:cNvPicPr>
          <p:nvPr/>
        </p:nvPicPr>
        <p:blipFill>
          <a:blip r:embed="rId3" cstate="print"/>
          <a:srcRect t="77307"/>
          <a:stretch>
            <a:fillRect/>
          </a:stretch>
        </p:blipFill>
        <p:spPr>
          <a:xfrm>
            <a:off x="0" y="0"/>
            <a:ext cx="9144000" cy="768986"/>
          </a:xfrm>
          <a:prstGeom prst="rect">
            <a:avLst/>
          </a:prstGeom>
        </p:spPr>
      </p:pic>
      <p:pic>
        <p:nvPicPr>
          <p:cNvPr id="5" name="Picture 4" descr="ccNSO_Facebook_logo.png"/>
          <p:cNvPicPr>
            <a:picLocks noChangeAspect="1"/>
          </p:cNvPicPr>
          <p:nvPr/>
        </p:nvPicPr>
        <p:blipFill>
          <a:blip r:embed="rId4" cstate="print"/>
          <a:srcRect t="9100" b="37801"/>
          <a:stretch>
            <a:fillRect/>
          </a:stretch>
        </p:blipFill>
        <p:spPr>
          <a:xfrm>
            <a:off x="179512" y="0"/>
            <a:ext cx="1512168" cy="76470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63588" y="2191454"/>
            <a:ext cx="74168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000" b="1" dirty="0"/>
              <a:t>Direct experience and knowledge </a:t>
            </a:r>
            <a:r>
              <a:rPr lang="en-US" sz="2000" dirty="0"/>
              <a:t>of the IANA naming function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 smtClean="0"/>
              <a:t>Analytical </a:t>
            </a:r>
            <a:r>
              <a:rPr lang="en-US" sz="2000" dirty="0"/>
              <a:t>skills, ability to interpret quantitative and qualitative </a:t>
            </a:r>
            <a:r>
              <a:rPr lang="en-US" sz="2000" dirty="0" smtClean="0"/>
              <a:t>evidence,</a:t>
            </a:r>
            <a:r>
              <a:rPr lang="lv-LV" sz="2000" dirty="0" smtClean="0"/>
              <a:t> </a:t>
            </a:r>
            <a:r>
              <a:rPr lang="en-US" sz="2000" dirty="0" smtClean="0"/>
              <a:t>and </a:t>
            </a:r>
            <a:r>
              <a:rPr lang="en-US" sz="2000" dirty="0"/>
              <a:t>capacity to draw conclusions purely based on evidence.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 smtClean="0"/>
              <a:t>Experience </a:t>
            </a:r>
            <a:r>
              <a:rPr lang="en-US" sz="2000" dirty="0"/>
              <a:t>in managing and/or participating in committees (e.g. </a:t>
            </a:r>
            <a:r>
              <a:rPr lang="en-US" sz="2000" dirty="0" smtClean="0"/>
              <a:t>Meeting</a:t>
            </a:r>
            <a:r>
              <a:rPr lang="lv-LV" sz="2000" dirty="0" smtClean="0"/>
              <a:t> </a:t>
            </a:r>
            <a:r>
              <a:rPr lang="en-US" sz="2000" dirty="0" smtClean="0"/>
              <a:t>coordination</a:t>
            </a:r>
            <a:r>
              <a:rPr lang="en-US" sz="2000" dirty="0"/>
              <a:t>, reporting, and escalation) in order to contribute </a:t>
            </a:r>
            <a:r>
              <a:rPr lang="en-US" sz="2000" dirty="0" smtClean="0"/>
              <a:t>meaningfully</a:t>
            </a:r>
            <a:r>
              <a:rPr lang="lv-LV" sz="2000" dirty="0" smtClean="0"/>
              <a:t> </a:t>
            </a:r>
            <a:r>
              <a:rPr lang="en-US" sz="2000" dirty="0" smtClean="0"/>
              <a:t>to </a:t>
            </a:r>
            <a:r>
              <a:rPr lang="en-US" sz="2000" dirty="0"/>
              <a:t>CSC processes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 smtClean="0"/>
              <a:t>Demonstrated </a:t>
            </a:r>
            <a:r>
              <a:rPr lang="en-US" sz="2000" dirty="0"/>
              <a:t>ability in relationship management to support </a:t>
            </a:r>
            <a:r>
              <a:rPr lang="en-US" sz="2000" dirty="0" smtClean="0"/>
              <a:t>diplomatic</a:t>
            </a:r>
            <a:r>
              <a:rPr lang="lv-LV" sz="2000" dirty="0" smtClean="0"/>
              <a:t> </a:t>
            </a:r>
            <a:r>
              <a:rPr lang="en-US" sz="2000" dirty="0" smtClean="0"/>
              <a:t>discussion</a:t>
            </a:r>
            <a:r>
              <a:rPr lang="en-US" sz="2000" dirty="0"/>
              <a:t>, consensus driven decision making, and productive negotiation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 smtClean="0"/>
              <a:t>The </a:t>
            </a:r>
            <a:r>
              <a:rPr lang="en-US" sz="2000" dirty="0"/>
              <a:t>candidates have </a:t>
            </a:r>
            <a:r>
              <a:rPr lang="en-US" sz="2000" b="1" dirty="0"/>
              <a:t>excellent communication skills in order to </a:t>
            </a:r>
            <a:r>
              <a:rPr lang="en-US" sz="2000" b="1" dirty="0" smtClean="0"/>
              <a:t>represent</a:t>
            </a:r>
            <a:r>
              <a:rPr lang="lv-LV" sz="2000" b="1" dirty="0" smtClean="0"/>
              <a:t> </a:t>
            </a:r>
            <a:r>
              <a:rPr lang="en-US" sz="2000" b="1" dirty="0" smtClean="0"/>
              <a:t>ccTLD </a:t>
            </a:r>
            <a:r>
              <a:rPr lang="en-US" sz="2000" b="1" dirty="0"/>
              <a:t>interests</a:t>
            </a:r>
            <a:r>
              <a:rPr lang="en-US" sz="2000" dirty="0"/>
              <a:t> and to </a:t>
            </a:r>
            <a:r>
              <a:rPr lang="en-US" sz="2000" b="1" dirty="0"/>
              <a:t>keep the ccNSO and broader ccTLD </a:t>
            </a:r>
            <a:r>
              <a:rPr lang="en-US" sz="2000" b="1" dirty="0" smtClean="0"/>
              <a:t>community</a:t>
            </a:r>
            <a:r>
              <a:rPr lang="lv-LV" sz="2000" b="1" dirty="0" smtClean="0"/>
              <a:t> </a:t>
            </a:r>
            <a:r>
              <a:rPr lang="en-US" sz="2000" b="1" dirty="0" smtClean="0"/>
              <a:t>informed</a:t>
            </a:r>
            <a:r>
              <a:rPr lang="en-US" sz="2000" dirty="0" smtClean="0"/>
              <a:t> </a:t>
            </a:r>
            <a:r>
              <a:rPr lang="en-US" sz="2000" dirty="0"/>
              <a:t>on progress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 smtClean="0"/>
              <a:t>Able </a:t>
            </a:r>
            <a:r>
              <a:rPr lang="en-US" sz="2000" dirty="0"/>
              <a:t>to work and communicate in written and spoken English.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189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/>
          <a:lstStyle/>
          <a:p>
            <a:r>
              <a:rPr lang="lv-LV" b="1" dirty="0" err="1" smtClean="0"/>
              <a:t>Further</a:t>
            </a:r>
            <a:r>
              <a:rPr lang="lv-LV" b="1" dirty="0" smtClean="0"/>
              <a:t> </a:t>
            </a:r>
            <a:r>
              <a:rPr lang="lv-LV" b="1" dirty="0" err="1" smtClean="0"/>
              <a:t>Requirements</a:t>
            </a:r>
            <a:endParaRPr lang="lv-LV" b="1" dirty="0"/>
          </a:p>
        </p:txBody>
      </p:sp>
      <p:pic>
        <p:nvPicPr>
          <p:cNvPr id="4" name="Picture 3" descr="ccNSO_Facebook_cover_2.png"/>
          <p:cNvPicPr>
            <a:picLocks noChangeAspect="1"/>
          </p:cNvPicPr>
          <p:nvPr/>
        </p:nvPicPr>
        <p:blipFill>
          <a:blip r:embed="rId3" cstate="print"/>
          <a:srcRect t="77307"/>
          <a:stretch>
            <a:fillRect/>
          </a:stretch>
        </p:blipFill>
        <p:spPr>
          <a:xfrm>
            <a:off x="0" y="0"/>
            <a:ext cx="9144000" cy="768986"/>
          </a:xfrm>
          <a:prstGeom prst="rect">
            <a:avLst/>
          </a:prstGeom>
        </p:spPr>
      </p:pic>
      <p:pic>
        <p:nvPicPr>
          <p:cNvPr id="5" name="Picture 4" descr="ccNSO_Facebook_logo.png"/>
          <p:cNvPicPr>
            <a:picLocks noChangeAspect="1"/>
          </p:cNvPicPr>
          <p:nvPr/>
        </p:nvPicPr>
        <p:blipFill>
          <a:blip r:embed="rId4" cstate="print"/>
          <a:srcRect t="9100" b="37801"/>
          <a:stretch>
            <a:fillRect/>
          </a:stretch>
        </p:blipFill>
        <p:spPr>
          <a:xfrm>
            <a:off x="179512" y="0"/>
            <a:ext cx="1512168" cy="76470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305980" y="2708920"/>
            <a:ext cx="64087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000" dirty="0"/>
              <a:t>Should </a:t>
            </a:r>
            <a:r>
              <a:rPr lang="en-US" sz="2000" b="1" dirty="0"/>
              <a:t>commit to actively participate </a:t>
            </a:r>
            <a:r>
              <a:rPr lang="en-US" sz="2000" dirty="0"/>
              <a:t>in the activities of the CSC on an </a:t>
            </a:r>
            <a:r>
              <a:rPr lang="en-US" sz="2000" dirty="0" smtClean="0"/>
              <a:t>on‐going </a:t>
            </a:r>
            <a:r>
              <a:rPr lang="en-US" sz="2000" dirty="0"/>
              <a:t>basis</a:t>
            </a:r>
          </a:p>
          <a:p>
            <a:pPr marL="457200" indent="-457200">
              <a:buFont typeface="Arial" charset="0"/>
              <a:buChar char="•"/>
            </a:pPr>
            <a:endParaRPr lang="en-US" sz="2000" dirty="0"/>
          </a:p>
          <a:p>
            <a:pPr marL="457200" indent="-457200">
              <a:buFont typeface="Arial" charset="0"/>
              <a:buChar char="•"/>
            </a:pPr>
            <a:r>
              <a:rPr lang="en-US" sz="2000" dirty="0"/>
              <a:t>Should be </a:t>
            </a:r>
            <a:r>
              <a:rPr lang="en-US" sz="2000" b="1" dirty="0"/>
              <a:t>employed or have active backing by a ccTLD manager</a:t>
            </a:r>
            <a:r>
              <a:rPr lang="en-US" sz="2000" dirty="0"/>
              <a:t> and </a:t>
            </a:r>
            <a:r>
              <a:rPr lang="en-US" sz="2000" dirty="0" smtClean="0"/>
              <a:t>should</a:t>
            </a:r>
            <a:r>
              <a:rPr lang="lv-LV" sz="2000" dirty="0" smtClean="0"/>
              <a:t> </a:t>
            </a:r>
            <a:r>
              <a:rPr lang="en-US" sz="2000" dirty="0" smtClean="0"/>
              <a:t>demonstrate </a:t>
            </a:r>
            <a:r>
              <a:rPr lang="en-US" sz="2000" dirty="0"/>
              <a:t>the support by the ccTLD manager in respect to the </a:t>
            </a:r>
            <a:r>
              <a:rPr lang="en-US" sz="2000" dirty="0" smtClean="0"/>
              <a:t>required</a:t>
            </a:r>
            <a:r>
              <a:rPr lang="lv-LV" sz="2000" dirty="0" smtClean="0"/>
              <a:t> </a:t>
            </a:r>
            <a:r>
              <a:rPr lang="en-US" sz="2000" dirty="0" smtClean="0"/>
              <a:t>time </a:t>
            </a:r>
            <a:r>
              <a:rPr lang="en-US" sz="2000" dirty="0"/>
              <a:t>commitment to participate actively in the CSC.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26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505</Words>
  <Application>Microsoft Macintosh PowerPoint</Application>
  <PresentationFormat>On-screen Show (4:3)</PresentationFormat>
  <Paragraphs>125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Source Sans Pro</vt:lpstr>
      <vt:lpstr>Verdana</vt:lpstr>
      <vt:lpstr>Arial</vt:lpstr>
      <vt:lpstr>Office Theme</vt:lpstr>
      <vt:lpstr>Guideline: ccNSO Actions Respecting the Customer Standing Committee</vt:lpstr>
      <vt:lpstr>PowerPoint Presentation</vt:lpstr>
      <vt:lpstr>Structural Overview</vt:lpstr>
      <vt:lpstr>Purpose &amp; Tasks of the CSC</vt:lpstr>
      <vt:lpstr>PowerPoint Presentation</vt:lpstr>
      <vt:lpstr>PowerPoint Presentation</vt:lpstr>
      <vt:lpstr>PowerPoint Presentation</vt:lpstr>
      <vt:lpstr>Selection Criteria</vt:lpstr>
      <vt:lpstr>Further Requirements</vt:lpstr>
      <vt:lpstr>Diversity Criteria</vt:lpstr>
      <vt:lpstr>Representatives from any ccTLD can apply</vt:lpstr>
      <vt:lpstr>Councillors apply selection criteria and diversity criteria and select two best candidates</vt:lpstr>
      <vt:lpstr>PowerPoint Presentation</vt:lpstr>
      <vt:lpstr>PowerPoint Presentation</vt:lpstr>
      <vt:lpstr>Thank you!</vt:lpstr>
    </vt:vector>
  </TitlesOfParts>
  <Company>LU MII</Company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ccNSO Election Review Study Group</dc:title>
  <dc:creator>Katrina Sataki</dc:creator>
  <cp:lastModifiedBy>Bart Boswinkel</cp:lastModifiedBy>
  <cp:revision>74</cp:revision>
  <dcterms:created xsi:type="dcterms:W3CDTF">2013-04-04T09:06:45Z</dcterms:created>
  <dcterms:modified xsi:type="dcterms:W3CDTF">2016-06-14T07:34:35Z</dcterms:modified>
</cp:coreProperties>
</file>