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4" r:id="rId2"/>
    <p:sldId id="288" r:id="rId3"/>
    <p:sldId id="291" r:id="rId4"/>
    <p:sldId id="325" r:id="rId5"/>
    <p:sldId id="312" r:id="rId6"/>
    <p:sldId id="266" r:id="rId7"/>
    <p:sldId id="314" r:id="rId8"/>
    <p:sldId id="315" r:id="rId9"/>
    <p:sldId id="316" r:id="rId10"/>
    <p:sldId id="318" r:id="rId11"/>
    <p:sldId id="320" r:id="rId12"/>
    <p:sldId id="321" r:id="rId13"/>
    <p:sldId id="323" r:id="rId14"/>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08"/>
    <p:restoredTop sz="96327"/>
  </p:normalViewPr>
  <p:slideViewPr>
    <p:cSldViewPr snapToGrid="0" snapToObjects="1">
      <p:cViewPr varScale="1">
        <p:scale>
          <a:sx n="125" d="100"/>
          <a:sy n="125" d="100"/>
        </p:scale>
        <p:origin x="16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7.jpg"/></Relationships>
</file>

<file path=ppt/diagrams/_rels/drawing1.xml.rels><?xml version="1.0" encoding="UTF-8" standalone="yes"?>
<Relationships xmlns="http://schemas.openxmlformats.org/package/2006/relationships"><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74D95C-DC23-4E4D-BC76-0834D1D37269}" type="doc">
      <dgm:prSet loTypeId="urn:microsoft.com/office/officeart/2008/layout/PictureStrips" loCatId="" qsTypeId="urn:microsoft.com/office/officeart/2005/8/quickstyle/simple1" qsCatId="simple" csTypeId="urn:microsoft.com/office/officeart/2005/8/colors/accent1_2" csCatId="accent1" phldr="1"/>
      <dgm:spPr/>
      <dgm:t>
        <a:bodyPr/>
        <a:lstStyle/>
        <a:p>
          <a:endParaRPr lang="en-GB"/>
        </a:p>
      </dgm:t>
    </dgm:pt>
    <dgm:pt modelId="{5FEC0ADF-62BF-5F4F-B654-EEE4337CCF7B}">
      <dgm:prSet phldrT="[Text]" custT="1"/>
      <dgm:spPr/>
      <dgm:t>
        <a:bodyPr/>
        <a:lstStyle/>
        <a:p>
          <a:r>
            <a:rPr lang="en-GB" sz="1800" dirty="0"/>
            <a:t>Irina Danelia (.ru), member of the ccNSO Council for the European ICANN geographic region will chair this session.</a:t>
          </a:r>
        </a:p>
      </dgm:t>
    </dgm:pt>
    <dgm:pt modelId="{F579B881-9002-4B45-932F-8CA8AEAC8032}" type="parTrans" cxnId="{9F418386-9BCC-994B-ADDC-CF53FD111B2D}">
      <dgm:prSet/>
      <dgm:spPr/>
      <dgm:t>
        <a:bodyPr/>
        <a:lstStyle/>
        <a:p>
          <a:endParaRPr lang="en-GB"/>
        </a:p>
      </dgm:t>
    </dgm:pt>
    <dgm:pt modelId="{2C714024-6167-F44A-9A4E-82975CD6EFA1}" type="sibTrans" cxnId="{9F418386-9BCC-994B-ADDC-CF53FD111B2D}">
      <dgm:prSet/>
      <dgm:spPr/>
      <dgm:t>
        <a:bodyPr/>
        <a:lstStyle/>
        <a:p>
          <a:endParaRPr lang="en-GB"/>
        </a:p>
      </dgm:t>
    </dgm:pt>
    <dgm:pt modelId="{ADD4FD32-CD95-FE4F-87A3-4CCCDA29B97C}" type="pres">
      <dgm:prSet presAssocID="{BC74D95C-DC23-4E4D-BC76-0834D1D37269}" presName="Name0" presStyleCnt="0">
        <dgm:presLayoutVars>
          <dgm:dir/>
          <dgm:resizeHandles val="exact"/>
        </dgm:presLayoutVars>
      </dgm:prSet>
      <dgm:spPr/>
    </dgm:pt>
    <dgm:pt modelId="{D5B5F08B-CB54-4942-BA34-9353EF5F516E}" type="pres">
      <dgm:prSet presAssocID="{5FEC0ADF-62BF-5F4F-B654-EEE4337CCF7B}" presName="composite" presStyleCnt="0"/>
      <dgm:spPr/>
    </dgm:pt>
    <dgm:pt modelId="{F39682D3-EFE3-AF45-9119-8E065A20F7A9}" type="pres">
      <dgm:prSet presAssocID="{5FEC0ADF-62BF-5F4F-B654-EEE4337CCF7B}" presName="rect1" presStyleLbl="trAlignAcc1" presStyleIdx="0" presStyleCnt="1">
        <dgm:presLayoutVars>
          <dgm:bulletEnabled val="1"/>
        </dgm:presLayoutVars>
      </dgm:prSet>
      <dgm:spPr/>
    </dgm:pt>
    <dgm:pt modelId="{9170F1FE-E5B3-814E-BF44-C5206A93D729}" type="pres">
      <dgm:prSet presAssocID="{5FEC0ADF-62BF-5F4F-B654-EEE4337CCF7B}" presName="rect2" presStyleLbl="fgImgPlace1" presStyleIdx="0" presStyleCnt="1"/>
      <dgm:spPr>
        <a:blipFill>
          <a:blip xmlns:r="http://schemas.openxmlformats.org/officeDocument/2006/relationships" r:embed="rId1"/>
          <a:srcRect/>
          <a:stretch>
            <a:fillRect/>
          </a:stretch>
        </a:blipFill>
      </dgm:spPr>
    </dgm:pt>
  </dgm:ptLst>
  <dgm:cxnLst>
    <dgm:cxn modelId="{9F418386-9BCC-994B-ADDC-CF53FD111B2D}" srcId="{BC74D95C-DC23-4E4D-BC76-0834D1D37269}" destId="{5FEC0ADF-62BF-5F4F-B654-EEE4337CCF7B}" srcOrd="0" destOrd="0" parTransId="{F579B881-9002-4B45-932F-8CA8AEAC8032}" sibTransId="{2C714024-6167-F44A-9A4E-82975CD6EFA1}"/>
    <dgm:cxn modelId="{5A8F17C0-9734-CA4B-A98E-5EA50037C19E}" type="presOf" srcId="{5FEC0ADF-62BF-5F4F-B654-EEE4337CCF7B}" destId="{F39682D3-EFE3-AF45-9119-8E065A20F7A9}" srcOrd="0" destOrd="0" presId="urn:microsoft.com/office/officeart/2008/layout/PictureStrips"/>
    <dgm:cxn modelId="{9788C3E6-0E46-7D4A-BC6E-BF9DFA232BAA}" type="presOf" srcId="{BC74D95C-DC23-4E4D-BC76-0834D1D37269}" destId="{ADD4FD32-CD95-FE4F-87A3-4CCCDA29B97C}" srcOrd="0" destOrd="0" presId="urn:microsoft.com/office/officeart/2008/layout/PictureStrips"/>
    <dgm:cxn modelId="{18BA8350-6A8F-CA41-8C5E-711C1D083B20}" type="presParOf" srcId="{ADD4FD32-CD95-FE4F-87A3-4CCCDA29B97C}" destId="{D5B5F08B-CB54-4942-BA34-9353EF5F516E}" srcOrd="0" destOrd="0" presId="urn:microsoft.com/office/officeart/2008/layout/PictureStrips"/>
    <dgm:cxn modelId="{D4E6D74D-55F1-2548-BB1D-3597B8423DCC}" type="presParOf" srcId="{D5B5F08B-CB54-4942-BA34-9353EF5F516E}" destId="{F39682D3-EFE3-AF45-9119-8E065A20F7A9}" srcOrd="0" destOrd="0" presId="urn:microsoft.com/office/officeart/2008/layout/PictureStrips"/>
    <dgm:cxn modelId="{42E2B430-6F76-6F4C-A5A5-633ED76B978C}" type="presParOf" srcId="{D5B5F08B-CB54-4942-BA34-9353EF5F516E}" destId="{9170F1FE-E5B3-814E-BF44-C5206A93D72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682D3-EFE3-AF45-9119-8E065A20F7A9}">
      <dsp:nvSpPr>
        <dsp:cNvPr id="0" name=""/>
        <dsp:cNvSpPr/>
      </dsp:nvSpPr>
      <dsp:spPr>
        <a:xfrm>
          <a:off x="249733" y="1271772"/>
          <a:ext cx="5993611" cy="187300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68648"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Irina Danelia (.ru), member of the ccNSO Council for the European ICANN geographic region will chair this session.</a:t>
          </a:r>
        </a:p>
      </dsp:txBody>
      <dsp:txXfrm>
        <a:off x="249733" y="1271772"/>
        <a:ext cx="5993611" cy="1873003"/>
      </dsp:txXfrm>
    </dsp:sp>
    <dsp:sp modelId="{9170F1FE-E5B3-814E-BF44-C5206A93D729}">
      <dsp:nvSpPr>
        <dsp:cNvPr id="0" name=""/>
        <dsp:cNvSpPr/>
      </dsp:nvSpPr>
      <dsp:spPr>
        <a:xfrm>
          <a:off x="0" y="1001227"/>
          <a:ext cx="1311102" cy="1966653"/>
        </a:xfrm>
        <a:prstGeom prst="rect">
          <a:avLst/>
        </a:prstGeom>
        <a:blipFill>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5ED79-2478-2948-BABC-9ADB7DC154E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BD55F3F-C352-1A40-9949-CE041400EE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97F0964-8D3A-8E4D-A480-1A23CB5301AF}"/>
              </a:ext>
            </a:extLst>
          </p:cNvPr>
          <p:cNvSpPr>
            <a:spLocks noGrp="1"/>
          </p:cNvSpPr>
          <p:nvPr>
            <p:ph type="dt" sz="half" idx="10"/>
          </p:nvPr>
        </p:nvSpPr>
        <p:spPr/>
        <p:txBody>
          <a:bodyPr/>
          <a:lstStyle/>
          <a:p>
            <a:fld id="{87CE5FC9-FF79-FF46-8C17-12BBEDBE6CFD}" type="datetimeFigureOut">
              <a:rPr lang="en-GB" smtClean="0"/>
              <a:t>02/11/2021</a:t>
            </a:fld>
            <a:endParaRPr lang="en-GB"/>
          </a:p>
        </p:txBody>
      </p:sp>
      <p:sp>
        <p:nvSpPr>
          <p:cNvPr id="5" name="Footer Placeholder 4">
            <a:extLst>
              <a:ext uri="{FF2B5EF4-FFF2-40B4-BE49-F238E27FC236}">
                <a16:creationId xmlns:a16="http://schemas.microsoft.com/office/drawing/2014/main" id="{87BA3FB4-0EA0-6346-A13A-C20AF8950E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393297-5D6F-5645-950D-2CBF890B319F}"/>
              </a:ext>
            </a:extLst>
          </p:cNvPr>
          <p:cNvSpPr>
            <a:spLocks noGrp="1"/>
          </p:cNvSpPr>
          <p:nvPr>
            <p:ph type="sldNum" sz="quarter" idx="12"/>
          </p:nvPr>
        </p:nvSpPr>
        <p:spPr/>
        <p:txBody>
          <a:bodyPr/>
          <a:lstStyle/>
          <a:p>
            <a:fld id="{4AEA69A7-5DA8-9F4B-A284-8FF5CC6FCFA9}" type="slidenum">
              <a:rPr lang="en-GB" smtClean="0"/>
              <a:t>‹#›</a:t>
            </a:fld>
            <a:endParaRPr lang="en-GB"/>
          </a:p>
        </p:txBody>
      </p:sp>
    </p:spTree>
    <p:extLst>
      <p:ext uri="{BB962C8B-B14F-4D97-AF65-F5344CB8AC3E}">
        <p14:creationId xmlns:p14="http://schemas.microsoft.com/office/powerpoint/2010/main" val="2757389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0525-30CB-3646-AD38-E14B8CDAF6E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2503243-D4A1-E145-BB19-0A2494F194D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F76A269-7272-C049-A246-08DFAF522215}"/>
              </a:ext>
            </a:extLst>
          </p:cNvPr>
          <p:cNvSpPr>
            <a:spLocks noGrp="1"/>
          </p:cNvSpPr>
          <p:nvPr>
            <p:ph type="dt" sz="half" idx="10"/>
          </p:nvPr>
        </p:nvSpPr>
        <p:spPr/>
        <p:txBody>
          <a:bodyPr/>
          <a:lstStyle/>
          <a:p>
            <a:fld id="{87CE5FC9-FF79-FF46-8C17-12BBEDBE6CFD}" type="datetimeFigureOut">
              <a:rPr lang="en-GB" smtClean="0"/>
              <a:t>02/11/2021</a:t>
            </a:fld>
            <a:endParaRPr lang="en-GB"/>
          </a:p>
        </p:txBody>
      </p:sp>
      <p:sp>
        <p:nvSpPr>
          <p:cNvPr id="5" name="Footer Placeholder 4">
            <a:extLst>
              <a:ext uri="{FF2B5EF4-FFF2-40B4-BE49-F238E27FC236}">
                <a16:creationId xmlns:a16="http://schemas.microsoft.com/office/drawing/2014/main" id="{A8B5D0F1-795C-3E46-9F88-7AE4AB426A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5981B4-3758-374D-A66C-33A54D124C45}"/>
              </a:ext>
            </a:extLst>
          </p:cNvPr>
          <p:cNvSpPr>
            <a:spLocks noGrp="1"/>
          </p:cNvSpPr>
          <p:nvPr>
            <p:ph type="sldNum" sz="quarter" idx="12"/>
          </p:nvPr>
        </p:nvSpPr>
        <p:spPr/>
        <p:txBody>
          <a:bodyPr/>
          <a:lstStyle/>
          <a:p>
            <a:fld id="{4AEA69A7-5DA8-9F4B-A284-8FF5CC6FCFA9}" type="slidenum">
              <a:rPr lang="en-GB" smtClean="0"/>
              <a:t>‹#›</a:t>
            </a:fld>
            <a:endParaRPr lang="en-GB"/>
          </a:p>
        </p:txBody>
      </p:sp>
    </p:spTree>
    <p:extLst>
      <p:ext uri="{BB962C8B-B14F-4D97-AF65-F5344CB8AC3E}">
        <p14:creationId xmlns:p14="http://schemas.microsoft.com/office/powerpoint/2010/main" val="294425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3B76F7-D429-734F-BFC3-9E7744752B6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FC6BD8B-59E7-6A4D-B123-529F1642B03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5F5DB06-AE39-D840-9658-4FDFD5DB65C4}"/>
              </a:ext>
            </a:extLst>
          </p:cNvPr>
          <p:cNvSpPr>
            <a:spLocks noGrp="1"/>
          </p:cNvSpPr>
          <p:nvPr>
            <p:ph type="dt" sz="half" idx="10"/>
          </p:nvPr>
        </p:nvSpPr>
        <p:spPr/>
        <p:txBody>
          <a:bodyPr/>
          <a:lstStyle/>
          <a:p>
            <a:fld id="{87CE5FC9-FF79-FF46-8C17-12BBEDBE6CFD}" type="datetimeFigureOut">
              <a:rPr lang="en-GB" smtClean="0"/>
              <a:t>02/11/2021</a:t>
            </a:fld>
            <a:endParaRPr lang="en-GB"/>
          </a:p>
        </p:txBody>
      </p:sp>
      <p:sp>
        <p:nvSpPr>
          <p:cNvPr id="5" name="Footer Placeholder 4">
            <a:extLst>
              <a:ext uri="{FF2B5EF4-FFF2-40B4-BE49-F238E27FC236}">
                <a16:creationId xmlns:a16="http://schemas.microsoft.com/office/drawing/2014/main" id="{E7518979-1B5C-0A45-AA64-0039855B52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D8F693-BDEF-5F42-8546-C0A6A53CACDF}"/>
              </a:ext>
            </a:extLst>
          </p:cNvPr>
          <p:cNvSpPr>
            <a:spLocks noGrp="1"/>
          </p:cNvSpPr>
          <p:nvPr>
            <p:ph type="sldNum" sz="quarter" idx="12"/>
          </p:nvPr>
        </p:nvSpPr>
        <p:spPr/>
        <p:txBody>
          <a:bodyPr/>
          <a:lstStyle/>
          <a:p>
            <a:fld id="{4AEA69A7-5DA8-9F4B-A284-8FF5CC6FCFA9}" type="slidenum">
              <a:rPr lang="en-GB" smtClean="0"/>
              <a:t>‹#›</a:t>
            </a:fld>
            <a:endParaRPr lang="en-GB"/>
          </a:p>
        </p:txBody>
      </p:sp>
    </p:spTree>
    <p:extLst>
      <p:ext uri="{BB962C8B-B14F-4D97-AF65-F5344CB8AC3E}">
        <p14:creationId xmlns:p14="http://schemas.microsoft.com/office/powerpoint/2010/main" val="867674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2D450-4383-E04C-9A8C-8E038E44F69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1CFFDE8-2372-174C-8020-D50FC7AB447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3FC9BE7-3861-2D4D-8382-71AE9ACBB637}"/>
              </a:ext>
            </a:extLst>
          </p:cNvPr>
          <p:cNvSpPr>
            <a:spLocks noGrp="1"/>
          </p:cNvSpPr>
          <p:nvPr>
            <p:ph type="dt" sz="half" idx="10"/>
          </p:nvPr>
        </p:nvSpPr>
        <p:spPr/>
        <p:txBody>
          <a:bodyPr/>
          <a:lstStyle/>
          <a:p>
            <a:fld id="{87CE5FC9-FF79-FF46-8C17-12BBEDBE6CFD}" type="datetimeFigureOut">
              <a:rPr lang="en-GB" smtClean="0"/>
              <a:t>02/11/2021</a:t>
            </a:fld>
            <a:endParaRPr lang="en-GB"/>
          </a:p>
        </p:txBody>
      </p:sp>
      <p:sp>
        <p:nvSpPr>
          <p:cNvPr id="5" name="Footer Placeholder 4">
            <a:extLst>
              <a:ext uri="{FF2B5EF4-FFF2-40B4-BE49-F238E27FC236}">
                <a16:creationId xmlns:a16="http://schemas.microsoft.com/office/drawing/2014/main" id="{C5A846E8-E3E0-EF41-AE39-C754652B3B5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92CF2A6-6C57-AF49-9BC3-5CDD94B87CCC}"/>
              </a:ext>
            </a:extLst>
          </p:cNvPr>
          <p:cNvSpPr>
            <a:spLocks noGrp="1"/>
          </p:cNvSpPr>
          <p:nvPr>
            <p:ph type="sldNum" sz="quarter" idx="12"/>
          </p:nvPr>
        </p:nvSpPr>
        <p:spPr/>
        <p:txBody>
          <a:bodyPr/>
          <a:lstStyle/>
          <a:p>
            <a:fld id="{4AEA69A7-5DA8-9F4B-A284-8FF5CC6FCFA9}" type="slidenum">
              <a:rPr lang="en-GB" smtClean="0"/>
              <a:t>‹#›</a:t>
            </a:fld>
            <a:endParaRPr lang="en-GB"/>
          </a:p>
        </p:txBody>
      </p:sp>
      <p:pic>
        <p:nvPicPr>
          <p:cNvPr id="8" name="Picture 7" descr="A picture containing text, clipart&#10;&#10;Description automatically generated">
            <a:extLst>
              <a:ext uri="{FF2B5EF4-FFF2-40B4-BE49-F238E27FC236}">
                <a16:creationId xmlns:a16="http://schemas.microsoft.com/office/drawing/2014/main" id="{5F7CE2A2-51AA-C645-BC48-03F779CFAA97}"/>
              </a:ext>
            </a:extLst>
          </p:cNvPr>
          <p:cNvPicPr>
            <a:picLocks noChangeAspect="1"/>
          </p:cNvPicPr>
          <p:nvPr userDrawn="1"/>
        </p:nvPicPr>
        <p:blipFill>
          <a:blip r:embed="rId2"/>
          <a:stretch>
            <a:fillRect/>
          </a:stretch>
        </p:blipFill>
        <p:spPr>
          <a:xfrm>
            <a:off x="10434434" y="6378594"/>
            <a:ext cx="919366" cy="365125"/>
          </a:xfrm>
          <a:prstGeom prst="rect">
            <a:avLst/>
          </a:prstGeom>
        </p:spPr>
      </p:pic>
    </p:spTree>
    <p:extLst>
      <p:ext uri="{BB962C8B-B14F-4D97-AF65-F5344CB8AC3E}">
        <p14:creationId xmlns:p14="http://schemas.microsoft.com/office/powerpoint/2010/main" val="2857892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0123C-E2C2-D943-BD0E-E31F3CF4BC6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DDDE0A6-9D39-DB41-B0A8-9EFDEDB427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C92F2C3-2AD7-3044-9A1B-5074BBFB2236}"/>
              </a:ext>
            </a:extLst>
          </p:cNvPr>
          <p:cNvSpPr>
            <a:spLocks noGrp="1"/>
          </p:cNvSpPr>
          <p:nvPr>
            <p:ph type="dt" sz="half" idx="10"/>
          </p:nvPr>
        </p:nvSpPr>
        <p:spPr/>
        <p:txBody>
          <a:bodyPr/>
          <a:lstStyle/>
          <a:p>
            <a:fld id="{87CE5FC9-FF79-FF46-8C17-12BBEDBE6CFD}" type="datetimeFigureOut">
              <a:rPr lang="en-GB" smtClean="0"/>
              <a:t>02/11/2021</a:t>
            </a:fld>
            <a:endParaRPr lang="en-GB"/>
          </a:p>
        </p:txBody>
      </p:sp>
      <p:sp>
        <p:nvSpPr>
          <p:cNvPr id="5" name="Footer Placeholder 4">
            <a:extLst>
              <a:ext uri="{FF2B5EF4-FFF2-40B4-BE49-F238E27FC236}">
                <a16:creationId xmlns:a16="http://schemas.microsoft.com/office/drawing/2014/main" id="{5E59CF95-6F2A-304A-8192-552274E715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424CB2-8DCD-4346-B6B3-DC72143736B0}"/>
              </a:ext>
            </a:extLst>
          </p:cNvPr>
          <p:cNvSpPr>
            <a:spLocks noGrp="1"/>
          </p:cNvSpPr>
          <p:nvPr>
            <p:ph type="sldNum" sz="quarter" idx="12"/>
          </p:nvPr>
        </p:nvSpPr>
        <p:spPr/>
        <p:txBody>
          <a:bodyPr/>
          <a:lstStyle/>
          <a:p>
            <a:fld id="{4AEA69A7-5DA8-9F4B-A284-8FF5CC6FCFA9}" type="slidenum">
              <a:rPr lang="en-GB" smtClean="0"/>
              <a:t>‹#›</a:t>
            </a:fld>
            <a:endParaRPr lang="en-GB"/>
          </a:p>
        </p:txBody>
      </p:sp>
    </p:spTree>
    <p:extLst>
      <p:ext uri="{BB962C8B-B14F-4D97-AF65-F5344CB8AC3E}">
        <p14:creationId xmlns:p14="http://schemas.microsoft.com/office/powerpoint/2010/main" val="2775530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458E3-A4EC-B142-A03B-68723511D39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4783888-8A0D-9541-8079-DBF052940A1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DA9BFA7-F4AE-F646-87A2-4494ED0770B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4A6B8EF-EDA8-6342-B525-34885AA8A712}"/>
              </a:ext>
            </a:extLst>
          </p:cNvPr>
          <p:cNvSpPr>
            <a:spLocks noGrp="1"/>
          </p:cNvSpPr>
          <p:nvPr>
            <p:ph type="dt" sz="half" idx="10"/>
          </p:nvPr>
        </p:nvSpPr>
        <p:spPr/>
        <p:txBody>
          <a:bodyPr/>
          <a:lstStyle/>
          <a:p>
            <a:fld id="{87CE5FC9-FF79-FF46-8C17-12BBEDBE6CFD}" type="datetimeFigureOut">
              <a:rPr lang="en-GB" smtClean="0"/>
              <a:t>02/11/2021</a:t>
            </a:fld>
            <a:endParaRPr lang="en-GB"/>
          </a:p>
        </p:txBody>
      </p:sp>
      <p:sp>
        <p:nvSpPr>
          <p:cNvPr id="6" name="Footer Placeholder 5">
            <a:extLst>
              <a:ext uri="{FF2B5EF4-FFF2-40B4-BE49-F238E27FC236}">
                <a16:creationId xmlns:a16="http://schemas.microsoft.com/office/drawing/2014/main" id="{C20CB222-6856-CA4A-A82A-35EBC47C1E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0A0B6B-EAC4-074F-8C68-422B26D18EDA}"/>
              </a:ext>
            </a:extLst>
          </p:cNvPr>
          <p:cNvSpPr>
            <a:spLocks noGrp="1"/>
          </p:cNvSpPr>
          <p:nvPr>
            <p:ph type="sldNum" sz="quarter" idx="12"/>
          </p:nvPr>
        </p:nvSpPr>
        <p:spPr/>
        <p:txBody>
          <a:bodyPr/>
          <a:lstStyle/>
          <a:p>
            <a:fld id="{4AEA69A7-5DA8-9F4B-A284-8FF5CC6FCFA9}" type="slidenum">
              <a:rPr lang="en-GB" smtClean="0"/>
              <a:t>‹#›</a:t>
            </a:fld>
            <a:endParaRPr lang="en-GB"/>
          </a:p>
        </p:txBody>
      </p:sp>
    </p:spTree>
    <p:extLst>
      <p:ext uri="{BB962C8B-B14F-4D97-AF65-F5344CB8AC3E}">
        <p14:creationId xmlns:p14="http://schemas.microsoft.com/office/powerpoint/2010/main" val="284912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AA536-EB12-1C4C-BB1C-817535E75053}"/>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7E4D667-5FC5-9543-9211-5BD7DA2AEE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B58B2AC-6DAC-0F4C-B8EA-42B588B191F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CEC262B-D58B-EA43-96E7-35F6D234BB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DC34E2B-5B73-8446-BB21-22FBBDFA1A6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2B359DB-1915-5741-80D7-7B4D09531744}"/>
              </a:ext>
            </a:extLst>
          </p:cNvPr>
          <p:cNvSpPr>
            <a:spLocks noGrp="1"/>
          </p:cNvSpPr>
          <p:nvPr>
            <p:ph type="dt" sz="half" idx="10"/>
          </p:nvPr>
        </p:nvSpPr>
        <p:spPr/>
        <p:txBody>
          <a:bodyPr/>
          <a:lstStyle/>
          <a:p>
            <a:fld id="{87CE5FC9-FF79-FF46-8C17-12BBEDBE6CFD}" type="datetimeFigureOut">
              <a:rPr lang="en-GB" smtClean="0"/>
              <a:t>02/11/2021</a:t>
            </a:fld>
            <a:endParaRPr lang="en-GB"/>
          </a:p>
        </p:txBody>
      </p:sp>
      <p:sp>
        <p:nvSpPr>
          <p:cNvPr id="8" name="Footer Placeholder 7">
            <a:extLst>
              <a:ext uri="{FF2B5EF4-FFF2-40B4-BE49-F238E27FC236}">
                <a16:creationId xmlns:a16="http://schemas.microsoft.com/office/drawing/2014/main" id="{8F6F2E9D-AAD1-9F47-A401-530B574BA0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9A4AF65-6F2C-6048-9347-DEDC88F9AFB9}"/>
              </a:ext>
            </a:extLst>
          </p:cNvPr>
          <p:cNvSpPr>
            <a:spLocks noGrp="1"/>
          </p:cNvSpPr>
          <p:nvPr>
            <p:ph type="sldNum" sz="quarter" idx="12"/>
          </p:nvPr>
        </p:nvSpPr>
        <p:spPr/>
        <p:txBody>
          <a:bodyPr/>
          <a:lstStyle/>
          <a:p>
            <a:fld id="{4AEA69A7-5DA8-9F4B-A284-8FF5CC6FCFA9}" type="slidenum">
              <a:rPr lang="en-GB" smtClean="0"/>
              <a:t>‹#›</a:t>
            </a:fld>
            <a:endParaRPr lang="en-GB"/>
          </a:p>
        </p:txBody>
      </p:sp>
    </p:spTree>
    <p:extLst>
      <p:ext uri="{BB962C8B-B14F-4D97-AF65-F5344CB8AC3E}">
        <p14:creationId xmlns:p14="http://schemas.microsoft.com/office/powerpoint/2010/main" val="4112908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023AD-3E30-C94B-8B7A-F3905CDF225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61821FF-77A1-D44D-B056-AF838B4E96DB}"/>
              </a:ext>
            </a:extLst>
          </p:cNvPr>
          <p:cNvSpPr>
            <a:spLocks noGrp="1"/>
          </p:cNvSpPr>
          <p:nvPr>
            <p:ph type="dt" sz="half" idx="10"/>
          </p:nvPr>
        </p:nvSpPr>
        <p:spPr/>
        <p:txBody>
          <a:bodyPr/>
          <a:lstStyle/>
          <a:p>
            <a:fld id="{87CE5FC9-FF79-FF46-8C17-12BBEDBE6CFD}" type="datetimeFigureOut">
              <a:rPr lang="en-GB" smtClean="0"/>
              <a:t>02/11/2021</a:t>
            </a:fld>
            <a:endParaRPr lang="en-GB"/>
          </a:p>
        </p:txBody>
      </p:sp>
      <p:sp>
        <p:nvSpPr>
          <p:cNvPr id="4" name="Footer Placeholder 3">
            <a:extLst>
              <a:ext uri="{FF2B5EF4-FFF2-40B4-BE49-F238E27FC236}">
                <a16:creationId xmlns:a16="http://schemas.microsoft.com/office/drawing/2014/main" id="{340F25AC-5C05-B341-9417-8AA13F368E7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ACB1F71-73DA-F14E-9102-961EF6BC58F0}"/>
              </a:ext>
            </a:extLst>
          </p:cNvPr>
          <p:cNvSpPr>
            <a:spLocks noGrp="1"/>
          </p:cNvSpPr>
          <p:nvPr>
            <p:ph type="sldNum" sz="quarter" idx="12"/>
          </p:nvPr>
        </p:nvSpPr>
        <p:spPr/>
        <p:txBody>
          <a:bodyPr/>
          <a:lstStyle/>
          <a:p>
            <a:fld id="{4AEA69A7-5DA8-9F4B-A284-8FF5CC6FCFA9}" type="slidenum">
              <a:rPr lang="en-GB" smtClean="0"/>
              <a:t>‹#›</a:t>
            </a:fld>
            <a:endParaRPr lang="en-GB"/>
          </a:p>
        </p:txBody>
      </p:sp>
    </p:spTree>
    <p:extLst>
      <p:ext uri="{BB962C8B-B14F-4D97-AF65-F5344CB8AC3E}">
        <p14:creationId xmlns:p14="http://schemas.microsoft.com/office/powerpoint/2010/main" val="321542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BB7EAD-BD32-C64D-BCD7-BFD1A7542D3C}"/>
              </a:ext>
            </a:extLst>
          </p:cNvPr>
          <p:cNvSpPr>
            <a:spLocks noGrp="1"/>
          </p:cNvSpPr>
          <p:nvPr>
            <p:ph type="dt" sz="half" idx="10"/>
          </p:nvPr>
        </p:nvSpPr>
        <p:spPr/>
        <p:txBody>
          <a:bodyPr/>
          <a:lstStyle/>
          <a:p>
            <a:fld id="{87CE5FC9-FF79-FF46-8C17-12BBEDBE6CFD}" type="datetimeFigureOut">
              <a:rPr lang="en-GB" smtClean="0"/>
              <a:t>02/11/2021</a:t>
            </a:fld>
            <a:endParaRPr lang="en-GB"/>
          </a:p>
        </p:txBody>
      </p:sp>
      <p:sp>
        <p:nvSpPr>
          <p:cNvPr id="3" name="Footer Placeholder 2">
            <a:extLst>
              <a:ext uri="{FF2B5EF4-FFF2-40B4-BE49-F238E27FC236}">
                <a16:creationId xmlns:a16="http://schemas.microsoft.com/office/drawing/2014/main" id="{BE644BF8-6C47-BB45-9493-15999462F64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1DE7CD3-B66A-9940-84A1-1AEF76E1770C}"/>
              </a:ext>
            </a:extLst>
          </p:cNvPr>
          <p:cNvSpPr>
            <a:spLocks noGrp="1"/>
          </p:cNvSpPr>
          <p:nvPr>
            <p:ph type="sldNum" sz="quarter" idx="12"/>
          </p:nvPr>
        </p:nvSpPr>
        <p:spPr/>
        <p:txBody>
          <a:bodyPr/>
          <a:lstStyle/>
          <a:p>
            <a:fld id="{4AEA69A7-5DA8-9F4B-A284-8FF5CC6FCFA9}" type="slidenum">
              <a:rPr lang="en-GB" smtClean="0"/>
              <a:t>‹#›</a:t>
            </a:fld>
            <a:endParaRPr lang="en-GB"/>
          </a:p>
        </p:txBody>
      </p:sp>
    </p:spTree>
    <p:extLst>
      <p:ext uri="{BB962C8B-B14F-4D97-AF65-F5344CB8AC3E}">
        <p14:creationId xmlns:p14="http://schemas.microsoft.com/office/powerpoint/2010/main" val="2447621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A0903-0E5C-024A-93AE-C0482E8495A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70A8096-D495-FF4F-8F3D-D78F3B1DCC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41A9887-7196-C944-ADF3-D6B81FEBC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85E2BD3-9DD3-B34A-85FC-5913A1D00676}"/>
              </a:ext>
            </a:extLst>
          </p:cNvPr>
          <p:cNvSpPr>
            <a:spLocks noGrp="1"/>
          </p:cNvSpPr>
          <p:nvPr>
            <p:ph type="dt" sz="half" idx="10"/>
          </p:nvPr>
        </p:nvSpPr>
        <p:spPr/>
        <p:txBody>
          <a:bodyPr/>
          <a:lstStyle/>
          <a:p>
            <a:fld id="{87CE5FC9-FF79-FF46-8C17-12BBEDBE6CFD}" type="datetimeFigureOut">
              <a:rPr lang="en-GB" smtClean="0"/>
              <a:t>02/11/2021</a:t>
            </a:fld>
            <a:endParaRPr lang="en-GB"/>
          </a:p>
        </p:txBody>
      </p:sp>
      <p:sp>
        <p:nvSpPr>
          <p:cNvPr id="6" name="Footer Placeholder 5">
            <a:extLst>
              <a:ext uri="{FF2B5EF4-FFF2-40B4-BE49-F238E27FC236}">
                <a16:creationId xmlns:a16="http://schemas.microsoft.com/office/drawing/2014/main" id="{B14F054E-895D-2248-849E-A3D97A002C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F251C8-6D31-AE49-A04A-59BE9C3BFD1D}"/>
              </a:ext>
            </a:extLst>
          </p:cNvPr>
          <p:cNvSpPr>
            <a:spLocks noGrp="1"/>
          </p:cNvSpPr>
          <p:nvPr>
            <p:ph type="sldNum" sz="quarter" idx="12"/>
          </p:nvPr>
        </p:nvSpPr>
        <p:spPr/>
        <p:txBody>
          <a:bodyPr/>
          <a:lstStyle/>
          <a:p>
            <a:fld id="{4AEA69A7-5DA8-9F4B-A284-8FF5CC6FCFA9}" type="slidenum">
              <a:rPr lang="en-GB" smtClean="0"/>
              <a:t>‹#›</a:t>
            </a:fld>
            <a:endParaRPr lang="en-GB"/>
          </a:p>
        </p:txBody>
      </p:sp>
    </p:spTree>
    <p:extLst>
      <p:ext uri="{BB962C8B-B14F-4D97-AF65-F5344CB8AC3E}">
        <p14:creationId xmlns:p14="http://schemas.microsoft.com/office/powerpoint/2010/main" val="3149465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82385-76BD-9244-873C-1AF552C06C3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9B281B6-2620-C044-9AB7-88A8E5797B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DAFBC483-44E3-4A49-A084-A94831631E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CB7C132-64B9-0E49-AB51-6FBE587BB6A0}"/>
              </a:ext>
            </a:extLst>
          </p:cNvPr>
          <p:cNvSpPr>
            <a:spLocks noGrp="1"/>
          </p:cNvSpPr>
          <p:nvPr>
            <p:ph type="dt" sz="half" idx="10"/>
          </p:nvPr>
        </p:nvSpPr>
        <p:spPr/>
        <p:txBody>
          <a:bodyPr/>
          <a:lstStyle/>
          <a:p>
            <a:fld id="{87CE5FC9-FF79-FF46-8C17-12BBEDBE6CFD}" type="datetimeFigureOut">
              <a:rPr lang="en-GB" smtClean="0"/>
              <a:t>02/11/2021</a:t>
            </a:fld>
            <a:endParaRPr lang="en-GB"/>
          </a:p>
        </p:txBody>
      </p:sp>
      <p:sp>
        <p:nvSpPr>
          <p:cNvPr id="6" name="Footer Placeholder 5">
            <a:extLst>
              <a:ext uri="{FF2B5EF4-FFF2-40B4-BE49-F238E27FC236}">
                <a16:creationId xmlns:a16="http://schemas.microsoft.com/office/drawing/2014/main" id="{CED03186-E4E0-E141-81B0-D2378FCEA7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5E995B-F495-2143-A3D6-CA031610F3A0}"/>
              </a:ext>
            </a:extLst>
          </p:cNvPr>
          <p:cNvSpPr>
            <a:spLocks noGrp="1"/>
          </p:cNvSpPr>
          <p:nvPr>
            <p:ph type="sldNum" sz="quarter" idx="12"/>
          </p:nvPr>
        </p:nvSpPr>
        <p:spPr/>
        <p:txBody>
          <a:bodyPr/>
          <a:lstStyle/>
          <a:p>
            <a:fld id="{4AEA69A7-5DA8-9F4B-A284-8FF5CC6FCFA9}" type="slidenum">
              <a:rPr lang="en-GB" smtClean="0"/>
              <a:t>‹#›</a:t>
            </a:fld>
            <a:endParaRPr lang="en-GB"/>
          </a:p>
        </p:txBody>
      </p:sp>
    </p:spTree>
    <p:extLst>
      <p:ext uri="{BB962C8B-B14F-4D97-AF65-F5344CB8AC3E}">
        <p14:creationId xmlns:p14="http://schemas.microsoft.com/office/powerpoint/2010/main" val="766884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11F0B-BCDD-CD44-A9C8-C8D6B5CCF4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9070FC0-000C-8A4A-8E82-B9E18D28A8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6DAEA1B-39C6-AE42-8FEB-0C17CE35EE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E5FC9-FF79-FF46-8C17-12BBEDBE6CFD}" type="datetimeFigureOut">
              <a:rPr lang="en-GB" smtClean="0"/>
              <a:t>02/11/2021</a:t>
            </a:fld>
            <a:endParaRPr lang="en-GB"/>
          </a:p>
        </p:txBody>
      </p:sp>
      <p:sp>
        <p:nvSpPr>
          <p:cNvPr id="5" name="Footer Placeholder 4">
            <a:extLst>
              <a:ext uri="{FF2B5EF4-FFF2-40B4-BE49-F238E27FC236}">
                <a16:creationId xmlns:a16="http://schemas.microsoft.com/office/drawing/2014/main" id="{483AA994-E289-714F-888D-A9B601A268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79B75F3-EFCF-A142-BA6E-74ABBF055B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A69A7-5DA8-9F4B-A284-8FF5CC6FCFA9}" type="slidenum">
              <a:rPr lang="en-GB" smtClean="0"/>
              <a:t>‹#›</a:t>
            </a:fld>
            <a:endParaRPr lang="en-GB"/>
          </a:p>
        </p:txBody>
      </p:sp>
    </p:spTree>
    <p:extLst>
      <p:ext uri="{BB962C8B-B14F-4D97-AF65-F5344CB8AC3E}">
        <p14:creationId xmlns:p14="http://schemas.microsoft.com/office/powerpoint/2010/main" val="3595955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ommunity.icann.org/x/hAEuC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community.icann.org/x/hAEuC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ommunity.icann.org/x/sYS1CQ" TargetMode="External"/><Relationship Id="rId2" Type="http://schemas.openxmlformats.org/officeDocument/2006/relationships/hyperlink" Target="https://community.icann.org/x/hAEuCg"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ccnso.icann.org/en/resources/tld-ops-secure-communication.htm" TargetMode="External"/><Relationship Id="rId2" Type="http://schemas.openxmlformats.org/officeDocument/2006/relationships/hyperlink" Target="https://community.icann.org/x/hAEuCg"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s://ccnso.icann.org/workinggroups/tld-ops-standing.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hyperlink" Target="https://community.icann.org/display/ccnsowkspc/ccNSO+Webina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hyperlink" Target="https://community.icann.org/display/ccnsowkspc/ccNSO+Webinar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ommunity.icann.org/x/zgJyCg" TargetMode="Externa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community.icann.org/x/hAEuCg"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ommunity.icann.org/x/hAEuCg" TargetMode="Externa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ommunity.icann.org/x/hAEuCg" TargetMode="External"/><Relationship Id="rId1" Type="http://schemas.openxmlformats.org/officeDocument/2006/relationships/slideLayout" Target="../slideLayouts/slideLayout2.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94D86C-E8FD-C840-ABEB-45AD3DBA62E6}"/>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5400" kern="1200">
                <a:solidFill>
                  <a:schemeClr val="bg1"/>
                </a:solidFill>
                <a:latin typeface="+mj-lt"/>
                <a:ea typeface="+mj-ea"/>
                <a:cs typeface="+mj-cs"/>
              </a:rPr>
              <a:t>ccNSO Sessions</a:t>
            </a:r>
          </a:p>
        </p:txBody>
      </p:sp>
      <p:sp>
        <p:nvSpPr>
          <p:cNvPr id="3" name="Text Placeholder 2">
            <a:extLst>
              <a:ext uri="{FF2B5EF4-FFF2-40B4-BE49-F238E27FC236}">
                <a16:creationId xmlns:a16="http://schemas.microsoft.com/office/drawing/2014/main" id="{A39AF191-47E9-4D41-815D-A0CAB46124B4}"/>
              </a:ext>
            </a:extLst>
          </p:cNvPr>
          <p:cNvSpPr>
            <a:spLocks noGrp="1"/>
          </p:cNvSpPr>
          <p:nvPr>
            <p:ph type="body" idx="1"/>
          </p:nvPr>
        </p:nvSpPr>
        <p:spPr>
          <a:xfrm>
            <a:off x="838199" y="1335726"/>
            <a:ext cx="10515599" cy="420624"/>
          </a:xfrm>
        </p:spPr>
        <p:txBody>
          <a:bodyPr vert="horz" lIns="91440" tIns="45720" rIns="91440" bIns="45720" rtlCol="0">
            <a:normAutofit/>
          </a:bodyPr>
          <a:lstStyle/>
          <a:p>
            <a:pPr algn="ctr"/>
            <a:r>
              <a:rPr lang="en-US" kern="1200">
                <a:solidFill>
                  <a:schemeClr val="accent1">
                    <a:lumMod val="20000"/>
                    <a:lumOff val="80000"/>
                  </a:schemeClr>
                </a:solidFill>
                <a:latin typeface="+mn-lt"/>
                <a:ea typeface="+mn-ea"/>
                <a:cs typeface="+mn-cs"/>
              </a:rPr>
              <a:t>Pre-ICANN72</a:t>
            </a:r>
          </a:p>
        </p:txBody>
      </p:sp>
      <p:pic>
        <p:nvPicPr>
          <p:cNvPr id="5" name="Picture 4" descr="A picture containing text, clipart&#10;&#10;Description automatically generated">
            <a:extLst>
              <a:ext uri="{FF2B5EF4-FFF2-40B4-BE49-F238E27FC236}">
                <a16:creationId xmlns:a16="http://schemas.microsoft.com/office/drawing/2014/main" id="{FEAF2C98-80B2-8C4A-B6AA-5638C3245682}"/>
              </a:ext>
            </a:extLst>
          </p:cNvPr>
          <p:cNvPicPr>
            <a:picLocks noChangeAspect="1"/>
          </p:cNvPicPr>
          <p:nvPr/>
        </p:nvPicPr>
        <p:blipFill>
          <a:blip r:embed="rId2"/>
          <a:stretch>
            <a:fillRect/>
          </a:stretch>
        </p:blipFill>
        <p:spPr>
          <a:xfrm>
            <a:off x="856759" y="2139351"/>
            <a:ext cx="10478480" cy="4165196"/>
          </a:xfrm>
          <a:prstGeom prst="rect">
            <a:avLst/>
          </a:prstGeom>
        </p:spPr>
      </p:pic>
    </p:spTree>
    <p:extLst>
      <p:ext uri="{BB962C8B-B14F-4D97-AF65-F5344CB8AC3E}">
        <p14:creationId xmlns:p14="http://schemas.microsoft.com/office/powerpoint/2010/main" val="1450747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CF29AA-5B5C-5F4F-B270-B92CCFB97CDA}"/>
              </a:ext>
            </a:extLst>
          </p:cNvPr>
          <p:cNvSpPr>
            <a:spLocks noGrp="1"/>
          </p:cNvSpPr>
          <p:nvPr>
            <p:ph type="title"/>
          </p:nvPr>
        </p:nvSpPr>
        <p:spPr>
          <a:xfrm>
            <a:off x="1046745" y="586822"/>
            <a:ext cx="3834281" cy="1645920"/>
          </a:xfrm>
        </p:spPr>
        <p:txBody>
          <a:bodyPr>
            <a:normAutofit/>
          </a:bodyPr>
          <a:lstStyle/>
          <a:p>
            <a:r>
              <a:rPr lang="en-GB" sz="3600" b="1" dirty="0"/>
              <a:t>DNS Abuse session</a:t>
            </a:r>
            <a:br>
              <a:rPr lang="en-GB" sz="2700" b="1" dirty="0"/>
            </a:br>
            <a:r>
              <a:rPr lang="en-GB" sz="1800" dirty="0"/>
              <a:t>Wednesday, 27 October</a:t>
            </a:r>
            <a:br>
              <a:rPr lang="en-GB" sz="1800" dirty="0"/>
            </a:br>
            <a:r>
              <a:rPr lang="en-GB" sz="1800" dirty="0"/>
              <a:t>Part 1: 21:30-23:00 UTC </a:t>
            </a:r>
            <a:br>
              <a:rPr lang="en-GB" sz="1800" dirty="0"/>
            </a:br>
            <a:r>
              <a:rPr lang="en-GB" sz="1800" dirty="0"/>
              <a:t>Part 2: 23:30-00:30 UTC</a:t>
            </a:r>
          </a:p>
        </p:txBody>
      </p:sp>
      <p:sp>
        <p:nvSpPr>
          <p:cNvPr id="18" name="Rectangle 17">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Content Placeholder 10">
            <a:extLst>
              <a:ext uri="{FF2B5EF4-FFF2-40B4-BE49-F238E27FC236}">
                <a16:creationId xmlns:a16="http://schemas.microsoft.com/office/drawing/2014/main" id="{F3A46102-5A00-4EF6-BF11-478AA35A3D4E}"/>
              </a:ext>
            </a:extLst>
          </p:cNvPr>
          <p:cNvSpPr>
            <a:spLocks noGrp="1"/>
          </p:cNvSpPr>
          <p:nvPr>
            <p:ph idx="1"/>
          </p:nvPr>
        </p:nvSpPr>
        <p:spPr>
          <a:xfrm>
            <a:off x="5351164" y="586822"/>
            <a:ext cx="6002636" cy="1645920"/>
          </a:xfrm>
        </p:spPr>
        <p:txBody>
          <a:bodyPr anchor="ctr">
            <a:normAutofit fontScale="92500" lnSpcReduction="20000"/>
          </a:bodyPr>
          <a:lstStyle/>
          <a:p>
            <a:pPr marL="0" indent="0">
              <a:buNone/>
            </a:pPr>
            <a:r>
              <a:rPr lang="en-GB" dirty="0"/>
              <a:t>What should the ccNSO do with respect to DNS abuse, in addition to what is already happening at the local and regional ccTLD level? </a:t>
            </a:r>
          </a:p>
          <a:p>
            <a:pPr marL="0" indent="0">
              <a:buNone/>
            </a:pPr>
            <a:r>
              <a:rPr lang="en-GB" sz="1800" dirty="0"/>
              <a:t>R</a:t>
            </a:r>
            <a:r>
              <a:rPr lang="en-BE" sz="1800" dirty="0"/>
              <a:t>ead more: </a:t>
            </a:r>
            <a:r>
              <a:rPr lang="en-US" sz="1800" dirty="0">
                <a:hlinkClick r:id="rId2"/>
              </a:rPr>
              <a:t>https://community.icann.org/x/hAEuCg</a:t>
            </a:r>
            <a:r>
              <a:rPr lang="en-US" sz="1800" dirty="0"/>
              <a:t> </a:t>
            </a:r>
          </a:p>
        </p:txBody>
      </p:sp>
      <p:sp>
        <p:nvSpPr>
          <p:cNvPr id="9" name="TextBox 8">
            <a:extLst>
              <a:ext uri="{FF2B5EF4-FFF2-40B4-BE49-F238E27FC236}">
                <a16:creationId xmlns:a16="http://schemas.microsoft.com/office/drawing/2014/main" id="{9B956C02-5A44-7D4A-8866-150AE8EF7388}"/>
              </a:ext>
            </a:extLst>
          </p:cNvPr>
          <p:cNvSpPr txBox="1"/>
          <p:nvPr/>
        </p:nvSpPr>
        <p:spPr>
          <a:xfrm>
            <a:off x="5351164" y="2819567"/>
            <a:ext cx="6353768" cy="2308324"/>
          </a:xfrm>
          <a:prstGeom prst="rect">
            <a:avLst/>
          </a:prstGeom>
          <a:noFill/>
        </p:spPr>
        <p:txBody>
          <a:bodyPr wrap="square" rtlCol="0">
            <a:spAutoFit/>
          </a:bodyPr>
          <a:lstStyle/>
          <a:p>
            <a:pPr algn="just"/>
            <a:r>
              <a:rPr lang="en-GB" dirty="0"/>
              <a:t>The goal of the session is to understand what the ccNSO should do with respect to DNS abuse, in addition to what is already happening at the local and regional ccTLD level. Based on the guidance of the ccTLD community, the ccNSO Council will plan the ccNSO involvement in the discussions pertaining to DNS abuse and related activities that could assist ccTLDs. If a plan moves forward, it will be shared with the community during ICANN73 or an intersessional webinar.</a:t>
            </a:r>
          </a:p>
        </p:txBody>
      </p:sp>
      <p:sp>
        <p:nvSpPr>
          <p:cNvPr id="3" name="TextBox 2">
            <a:extLst>
              <a:ext uri="{FF2B5EF4-FFF2-40B4-BE49-F238E27FC236}">
                <a16:creationId xmlns:a16="http://schemas.microsoft.com/office/drawing/2014/main" id="{6F5B6F91-9272-2D47-B013-84B347701B50}"/>
              </a:ext>
            </a:extLst>
          </p:cNvPr>
          <p:cNvSpPr txBox="1"/>
          <p:nvPr/>
        </p:nvSpPr>
        <p:spPr>
          <a:xfrm>
            <a:off x="554415" y="2925356"/>
            <a:ext cx="4411501" cy="1754326"/>
          </a:xfrm>
          <a:prstGeom prst="rect">
            <a:avLst/>
          </a:prstGeom>
          <a:noFill/>
        </p:spPr>
        <p:txBody>
          <a:bodyPr wrap="square" rtlCol="0">
            <a:spAutoFit/>
          </a:bodyPr>
          <a:lstStyle/>
          <a:p>
            <a:pPr algn="just"/>
            <a:r>
              <a:rPr lang="en-GB" b="1" dirty="0"/>
              <a:t>Session Chair: </a:t>
            </a:r>
            <a:r>
              <a:rPr lang="en-GB" dirty="0"/>
              <a:t>Alejandra Reynoso (.gt)</a:t>
            </a:r>
            <a:br>
              <a:rPr lang="en-GB" b="1" dirty="0"/>
            </a:br>
            <a:r>
              <a:rPr lang="en-GB" b="1" dirty="0"/>
              <a:t>Moderator: </a:t>
            </a:r>
            <a:r>
              <a:rPr lang="en-GB" dirty="0"/>
              <a:t>Nick Wenban-Smith (.uk)</a:t>
            </a:r>
          </a:p>
          <a:p>
            <a:pPr algn="just"/>
            <a:r>
              <a:rPr lang="en-GB" b="1" dirty="0"/>
              <a:t>Panellists: </a:t>
            </a:r>
            <a:r>
              <a:rPr lang="en-GB" dirty="0"/>
              <a:t>Jim Galvin (GNSO), Gabriel Andrews (GAC), John Crain (ICANN org), Kristof Tuyteleers (.be, .brussels), Anil Kumar Jain (.in), Byron Holland (.ca)</a:t>
            </a:r>
          </a:p>
        </p:txBody>
      </p:sp>
      <p:pic>
        <p:nvPicPr>
          <p:cNvPr id="5" name="Picture 4" descr="A picture containing text, looking, watching&#10;&#10;Description automatically generated">
            <a:extLst>
              <a:ext uri="{FF2B5EF4-FFF2-40B4-BE49-F238E27FC236}">
                <a16:creationId xmlns:a16="http://schemas.microsoft.com/office/drawing/2014/main" id="{B0B2887F-E187-C046-9055-A33A2D6E335F}"/>
              </a:ext>
            </a:extLst>
          </p:cNvPr>
          <p:cNvPicPr>
            <a:picLocks noChangeAspect="1"/>
          </p:cNvPicPr>
          <p:nvPr/>
        </p:nvPicPr>
        <p:blipFill rotWithShape="1">
          <a:blip r:embed="rId3"/>
          <a:srcRect t="13979" b="38857"/>
          <a:stretch/>
        </p:blipFill>
        <p:spPr>
          <a:xfrm>
            <a:off x="689839" y="5255172"/>
            <a:ext cx="10896600" cy="1036248"/>
          </a:xfrm>
          <a:prstGeom prst="rect">
            <a:avLst/>
          </a:prstGeom>
        </p:spPr>
      </p:pic>
    </p:spTree>
    <p:extLst>
      <p:ext uri="{BB962C8B-B14F-4D97-AF65-F5344CB8AC3E}">
        <p14:creationId xmlns:p14="http://schemas.microsoft.com/office/powerpoint/2010/main" val="1437504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CF29AA-5B5C-5F4F-B270-B92CCFB97CDA}"/>
              </a:ext>
            </a:extLst>
          </p:cNvPr>
          <p:cNvSpPr>
            <a:spLocks noGrp="1"/>
          </p:cNvSpPr>
          <p:nvPr>
            <p:ph type="title"/>
          </p:nvPr>
        </p:nvSpPr>
        <p:spPr>
          <a:xfrm>
            <a:off x="1046745" y="586822"/>
            <a:ext cx="3834281" cy="1645920"/>
          </a:xfrm>
        </p:spPr>
        <p:txBody>
          <a:bodyPr>
            <a:normAutofit/>
          </a:bodyPr>
          <a:lstStyle/>
          <a:p>
            <a:r>
              <a:rPr lang="en-GB" sz="3600" b="1" dirty="0"/>
              <a:t>ccNSO Council &amp; ICANN Board</a:t>
            </a:r>
            <a:br>
              <a:rPr lang="en-GB" sz="2700" b="1" dirty="0"/>
            </a:br>
            <a:r>
              <a:rPr lang="en-GB" sz="1800" dirty="0"/>
              <a:t>Thursday, 28 October | 16-17 UTC</a:t>
            </a:r>
          </a:p>
        </p:txBody>
      </p:sp>
      <p:sp>
        <p:nvSpPr>
          <p:cNvPr id="18" name="Rectangle 17">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Content Placeholder 10">
            <a:extLst>
              <a:ext uri="{FF2B5EF4-FFF2-40B4-BE49-F238E27FC236}">
                <a16:creationId xmlns:a16="http://schemas.microsoft.com/office/drawing/2014/main" id="{F3A46102-5A00-4EF6-BF11-478AA35A3D4E}"/>
              </a:ext>
            </a:extLst>
          </p:cNvPr>
          <p:cNvSpPr>
            <a:spLocks noGrp="1"/>
          </p:cNvSpPr>
          <p:nvPr>
            <p:ph idx="1"/>
          </p:nvPr>
        </p:nvSpPr>
        <p:spPr>
          <a:xfrm>
            <a:off x="5351164" y="586822"/>
            <a:ext cx="6002636" cy="1645920"/>
          </a:xfrm>
        </p:spPr>
        <p:txBody>
          <a:bodyPr anchor="ctr">
            <a:normAutofit/>
          </a:bodyPr>
          <a:lstStyle/>
          <a:p>
            <a:pPr marL="0" indent="0">
              <a:buNone/>
            </a:pPr>
            <a:r>
              <a:rPr lang="en-GB" dirty="0"/>
              <a:t>Participate in the joint session between the ICANN Board of Directors and ccNSO Council</a:t>
            </a:r>
          </a:p>
          <a:p>
            <a:pPr marL="0" indent="0">
              <a:buNone/>
            </a:pPr>
            <a:r>
              <a:rPr lang="en-GB" sz="1800" dirty="0"/>
              <a:t>R</a:t>
            </a:r>
            <a:r>
              <a:rPr lang="en-BE" sz="1800" dirty="0"/>
              <a:t>ead more: </a:t>
            </a:r>
            <a:r>
              <a:rPr lang="en-US" sz="1800" dirty="0">
                <a:hlinkClick r:id="rId2"/>
              </a:rPr>
              <a:t>https://community.icann.org/x/hAEuCg</a:t>
            </a:r>
            <a:r>
              <a:rPr lang="en-US" sz="1800" dirty="0"/>
              <a:t> </a:t>
            </a:r>
          </a:p>
        </p:txBody>
      </p:sp>
      <p:sp>
        <p:nvSpPr>
          <p:cNvPr id="9" name="TextBox 8">
            <a:extLst>
              <a:ext uri="{FF2B5EF4-FFF2-40B4-BE49-F238E27FC236}">
                <a16:creationId xmlns:a16="http://schemas.microsoft.com/office/drawing/2014/main" id="{9B956C02-5A44-7D4A-8866-150AE8EF7388}"/>
              </a:ext>
            </a:extLst>
          </p:cNvPr>
          <p:cNvSpPr txBox="1"/>
          <p:nvPr/>
        </p:nvSpPr>
        <p:spPr>
          <a:xfrm>
            <a:off x="537485" y="2819567"/>
            <a:ext cx="11167447" cy="3416320"/>
          </a:xfrm>
          <a:prstGeom prst="rect">
            <a:avLst/>
          </a:prstGeom>
          <a:noFill/>
        </p:spPr>
        <p:txBody>
          <a:bodyPr wrap="square" rtlCol="0">
            <a:spAutoFit/>
          </a:bodyPr>
          <a:lstStyle/>
          <a:p>
            <a:r>
              <a:rPr lang="en-GB" b="1" dirty="0"/>
              <a:t>ccNSO topics:</a:t>
            </a:r>
          </a:p>
          <a:p>
            <a:pPr marL="285750" indent="-285750">
              <a:buFont typeface="Arial" panose="020B0604020202020204" pitchFamily="34" charset="0"/>
              <a:buChar char="•"/>
            </a:pPr>
            <a:r>
              <a:rPr lang="en-GB" dirty="0"/>
              <a:t>ccNSO recommended policy on the retirement of ccTLDs: introduction of the policy, its scope, why we believe it is needed. In preparation of a possible implementation process: what are the next steps from a Board perspective, and how does the roadmap look like?  </a:t>
            </a:r>
          </a:p>
          <a:p>
            <a:pPr marL="285750" indent="-285750">
              <a:buFont typeface="Arial" panose="020B0604020202020204" pitchFamily="34" charset="0"/>
              <a:buChar char="•"/>
            </a:pPr>
            <a:r>
              <a:rPr lang="en-GB" dirty="0"/>
              <a:t>change of Article 10 and Annex B of the ICANN Bylaws to allow the inclusion of interested IDN ccTLD Managers in the ccNSO: what are the next steps of the process?</a:t>
            </a:r>
          </a:p>
          <a:p>
            <a:pPr marL="285750" indent="-285750">
              <a:buFont typeface="Arial" panose="020B0604020202020204" pitchFamily="34" charset="0"/>
              <a:buChar char="•"/>
            </a:pPr>
            <a:r>
              <a:rPr lang="en-GB" dirty="0"/>
              <a:t>At the end of ICANN72, Nigel Roberts will be stepping down as member of the ICANN BoD.  What are Nigel's views on his years on the Board, the relation between ICANN and the ccTLD community in general, and the ICANN Board and ccNSO specifically?</a:t>
            </a:r>
          </a:p>
          <a:p>
            <a:r>
              <a:rPr lang="en-GB" b="1" dirty="0"/>
              <a:t> ICANN Board topic:</a:t>
            </a:r>
          </a:p>
          <a:p>
            <a:pPr marL="285750" indent="-285750">
              <a:buFont typeface="Arial" panose="020B0604020202020204" pitchFamily="34" charset="0"/>
              <a:buChar char="•"/>
            </a:pPr>
            <a:r>
              <a:rPr lang="en-GB" dirty="0"/>
              <a:t>how to efficiently identify and work more closely with governments globally, as well as educate, train and interact when it comes to geopolitical issues relating to ICANN’s mission</a:t>
            </a:r>
          </a:p>
        </p:txBody>
      </p:sp>
    </p:spTree>
    <p:extLst>
      <p:ext uri="{BB962C8B-B14F-4D97-AF65-F5344CB8AC3E}">
        <p14:creationId xmlns:p14="http://schemas.microsoft.com/office/powerpoint/2010/main" val="1517991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CF29AA-5B5C-5F4F-B270-B92CCFB97CDA}"/>
              </a:ext>
            </a:extLst>
          </p:cNvPr>
          <p:cNvSpPr>
            <a:spLocks noGrp="1"/>
          </p:cNvSpPr>
          <p:nvPr>
            <p:ph type="title"/>
          </p:nvPr>
        </p:nvSpPr>
        <p:spPr>
          <a:xfrm>
            <a:off x="1046745" y="586822"/>
            <a:ext cx="3936356" cy="1645920"/>
          </a:xfrm>
        </p:spPr>
        <p:txBody>
          <a:bodyPr>
            <a:normAutofit/>
          </a:bodyPr>
          <a:lstStyle/>
          <a:p>
            <a:r>
              <a:rPr lang="en-GB" sz="3600" b="1" dirty="0"/>
              <a:t>ccNSO Council</a:t>
            </a:r>
            <a:br>
              <a:rPr lang="en-GB" sz="2700" b="1" dirty="0"/>
            </a:br>
            <a:r>
              <a:rPr lang="en-GB" sz="1800" dirty="0"/>
              <a:t>Thursday, 28 October | 17:30-19:00 UTC</a:t>
            </a:r>
          </a:p>
        </p:txBody>
      </p:sp>
      <p:sp>
        <p:nvSpPr>
          <p:cNvPr id="18" name="Rectangle 17">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Content Placeholder 10">
            <a:extLst>
              <a:ext uri="{FF2B5EF4-FFF2-40B4-BE49-F238E27FC236}">
                <a16:creationId xmlns:a16="http://schemas.microsoft.com/office/drawing/2014/main" id="{F3A46102-5A00-4EF6-BF11-478AA35A3D4E}"/>
              </a:ext>
            </a:extLst>
          </p:cNvPr>
          <p:cNvSpPr>
            <a:spLocks noGrp="1"/>
          </p:cNvSpPr>
          <p:nvPr>
            <p:ph idx="1"/>
          </p:nvPr>
        </p:nvSpPr>
        <p:spPr>
          <a:xfrm>
            <a:off x="5351164" y="586822"/>
            <a:ext cx="6002636" cy="1645920"/>
          </a:xfrm>
        </p:spPr>
        <p:txBody>
          <a:bodyPr anchor="ctr">
            <a:normAutofit/>
          </a:bodyPr>
          <a:lstStyle/>
          <a:p>
            <a:pPr marL="0" indent="0">
              <a:buNone/>
            </a:pPr>
            <a:r>
              <a:rPr lang="en-GB" sz="1800" dirty="0"/>
              <a:t>R</a:t>
            </a:r>
            <a:r>
              <a:rPr lang="en-BE" sz="1800" dirty="0"/>
              <a:t>ead more: </a:t>
            </a:r>
            <a:r>
              <a:rPr lang="en-US" sz="1800" dirty="0">
                <a:hlinkClick r:id="rId2"/>
              </a:rPr>
              <a:t>https://community.icann.org/x/hAEuCg</a:t>
            </a:r>
            <a:r>
              <a:rPr lang="en-US" sz="1800" dirty="0"/>
              <a:t> </a:t>
            </a:r>
          </a:p>
        </p:txBody>
      </p:sp>
      <p:sp>
        <p:nvSpPr>
          <p:cNvPr id="9" name="TextBox 8">
            <a:extLst>
              <a:ext uri="{FF2B5EF4-FFF2-40B4-BE49-F238E27FC236}">
                <a16:creationId xmlns:a16="http://schemas.microsoft.com/office/drawing/2014/main" id="{9B956C02-5A44-7D4A-8866-150AE8EF7388}"/>
              </a:ext>
            </a:extLst>
          </p:cNvPr>
          <p:cNvSpPr txBox="1"/>
          <p:nvPr/>
        </p:nvSpPr>
        <p:spPr>
          <a:xfrm>
            <a:off x="537485" y="2819567"/>
            <a:ext cx="4313999" cy="3693319"/>
          </a:xfrm>
          <a:prstGeom prst="rect">
            <a:avLst/>
          </a:prstGeom>
          <a:noFill/>
        </p:spPr>
        <p:txBody>
          <a:bodyPr wrap="square" rtlCol="0">
            <a:spAutoFit/>
          </a:bodyPr>
          <a:lstStyle/>
          <a:p>
            <a:pPr algn="just"/>
            <a:r>
              <a:rPr lang="en-GB" dirty="0"/>
              <a:t>The ccNSO Council will have its 177th meeting at ICANN72 on Thursday, 28 October 2021 (17:30-19:00 UTC). All Council meetings are open to observers. </a:t>
            </a:r>
          </a:p>
          <a:p>
            <a:pPr algn="just"/>
            <a:endParaRPr lang="en-GB" dirty="0"/>
          </a:p>
          <a:p>
            <a:pPr algn="just"/>
            <a:r>
              <a:rPr lang="en-GB" dirty="0"/>
              <a:t>Topics for discussion will include next steps following the ICANN72 ccNSO Members Meeting, DNS abuse session, and the ccNSO request to change ICANN Bylaws to include Internationalized Domain Name (IDN) ccTLD managers in the ccNSO. Additional topics for the ccNSO Council meeting will be made available on the </a:t>
            </a:r>
            <a:r>
              <a:rPr lang="en-GB" dirty="0">
                <a:hlinkClick r:id="rId3"/>
              </a:rPr>
              <a:t>ccNSO Council workspace.</a:t>
            </a:r>
            <a:endParaRPr lang="en-GB" dirty="0"/>
          </a:p>
        </p:txBody>
      </p:sp>
      <p:pic>
        <p:nvPicPr>
          <p:cNvPr id="4" name="Picture 3" descr="Graphical user interface, application&#10;&#10;Description automatically generated">
            <a:extLst>
              <a:ext uri="{FF2B5EF4-FFF2-40B4-BE49-F238E27FC236}">
                <a16:creationId xmlns:a16="http://schemas.microsoft.com/office/drawing/2014/main" id="{23FB75EC-1DE9-BD41-A025-23EED0CE3FCE}"/>
              </a:ext>
            </a:extLst>
          </p:cNvPr>
          <p:cNvPicPr>
            <a:picLocks noChangeAspect="1"/>
          </p:cNvPicPr>
          <p:nvPr/>
        </p:nvPicPr>
        <p:blipFill>
          <a:blip r:embed="rId4"/>
          <a:stretch>
            <a:fillRect/>
          </a:stretch>
        </p:blipFill>
        <p:spPr>
          <a:xfrm>
            <a:off x="5033265" y="2642857"/>
            <a:ext cx="6688598" cy="3936885"/>
          </a:xfrm>
          <a:prstGeom prst="rect">
            <a:avLst/>
          </a:prstGeom>
        </p:spPr>
      </p:pic>
    </p:spTree>
    <p:extLst>
      <p:ext uri="{BB962C8B-B14F-4D97-AF65-F5344CB8AC3E}">
        <p14:creationId xmlns:p14="http://schemas.microsoft.com/office/powerpoint/2010/main" val="4041133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CF29AA-5B5C-5F4F-B270-B92CCFB97CDA}"/>
              </a:ext>
            </a:extLst>
          </p:cNvPr>
          <p:cNvSpPr>
            <a:spLocks noGrp="1"/>
          </p:cNvSpPr>
          <p:nvPr>
            <p:ph type="title"/>
          </p:nvPr>
        </p:nvSpPr>
        <p:spPr>
          <a:xfrm>
            <a:off x="1046745" y="586822"/>
            <a:ext cx="3936356" cy="1645920"/>
          </a:xfrm>
        </p:spPr>
        <p:txBody>
          <a:bodyPr>
            <a:normAutofit/>
          </a:bodyPr>
          <a:lstStyle/>
          <a:p>
            <a:r>
              <a:rPr lang="en-GB" sz="2700" b="1" dirty="0"/>
              <a:t>TLD-OPS</a:t>
            </a:r>
            <a:br>
              <a:rPr lang="en-GB" sz="2700" b="1" dirty="0"/>
            </a:br>
            <a:r>
              <a:rPr lang="en-GB" sz="1800" dirty="0"/>
              <a:t>Thursday, 28 October | 19:30-21:00 UTC</a:t>
            </a:r>
          </a:p>
        </p:txBody>
      </p:sp>
      <p:sp>
        <p:nvSpPr>
          <p:cNvPr id="18" name="Rectangle 17">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Content Placeholder 10">
            <a:extLst>
              <a:ext uri="{FF2B5EF4-FFF2-40B4-BE49-F238E27FC236}">
                <a16:creationId xmlns:a16="http://schemas.microsoft.com/office/drawing/2014/main" id="{F3A46102-5A00-4EF6-BF11-478AA35A3D4E}"/>
              </a:ext>
            </a:extLst>
          </p:cNvPr>
          <p:cNvSpPr>
            <a:spLocks noGrp="1"/>
          </p:cNvSpPr>
          <p:nvPr>
            <p:ph idx="1"/>
          </p:nvPr>
        </p:nvSpPr>
        <p:spPr>
          <a:xfrm>
            <a:off x="5351164" y="586822"/>
            <a:ext cx="6002636" cy="1645920"/>
          </a:xfrm>
        </p:spPr>
        <p:txBody>
          <a:bodyPr anchor="ctr">
            <a:normAutofit/>
          </a:bodyPr>
          <a:lstStyle/>
          <a:p>
            <a:pPr marL="0" indent="0">
              <a:buNone/>
            </a:pPr>
            <a:r>
              <a:rPr lang="en-GB" sz="1800" dirty="0"/>
              <a:t>R</a:t>
            </a:r>
            <a:r>
              <a:rPr lang="en-BE" sz="1800" dirty="0"/>
              <a:t>ead more: </a:t>
            </a:r>
            <a:r>
              <a:rPr lang="en-US" sz="1800" dirty="0">
                <a:hlinkClick r:id="rId2"/>
              </a:rPr>
              <a:t>https://community.icann.org/x/hAEuCg</a:t>
            </a:r>
            <a:r>
              <a:rPr lang="en-US" sz="1800" dirty="0"/>
              <a:t> </a:t>
            </a:r>
          </a:p>
        </p:txBody>
      </p:sp>
      <p:sp>
        <p:nvSpPr>
          <p:cNvPr id="9" name="TextBox 8">
            <a:extLst>
              <a:ext uri="{FF2B5EF4-FFF2-40B4-BE49-F238E27FC236}">
                <a16:creationId xmlns:a16="http://schemas.microsoft.com/office/drawing/2014/main" id="{9B956C02-5A44-7D4A-8866-150AE8EF7388}"/>
              </a:ext>
            </a:extLst>
          </p:cNvPr>
          <p:cNvSpPr txBox="1"/>
          <p:nvPr/>
        </p:nvSpPr>
        <p:spPr>
          <a:xfrm>
            <a:off x="4047067" y="2767579"/>
            <a:ext cx="7674796" cy="3970318"/>
          </a:xfrm>
          <a:prstGeom prst="rect">
            <a:avLst/>
          </a:prstGeom>
          <a:noFill/>
        </p:spPr>
        <p:txBody>
          <a:bodyPr wrap="square" rtlCol="0">
            <a:spAutoFit/>
          </a:bodyPr>
          <a:lstStyle/>
          <a:p>
            <a:pPr algn="just"/>
            <a:r>
              <a:rPr lang="en-GB" dirty="0">
                <a:hlinkClick r:id="rId3"/>
              </a:rPr>
              <a:t>TLD-OPS</a:t>
            </a:r>
            <a:r>
              <a:rPr lang="en-GB" dirty="0"/>
              <a:t> is the incident response community for and by ccTLDs that brings together people who are responsible for the operational security and stability of their ccTLD. The goal of the TLD-OPS community is to enable ccTLD operators worldwide to detect and mitigate incidents that may affect the security and stability of ccTLD services, such as distributed denial-of-service (DDoS) attacks, malware infections, and phishing attacks. </a:t>
            </a:r>
          </a:p>
          <a:p>
            <a:pPr algn="just"/>
            <a:endParaRPr lang="en-GB" dirty="0"/>
          </a:p>
          <a:p>
            <a:pPr algn="just"/>
            <a:r>
              <a:rPr lang="en-GB" dirty="0"/>
              <a:t>TLD-OPS is fully governed by the ccTLD community through the </a:t>
            </a:r>
            <a:r>
              <a:rPr lang="en-GB" dirty="0">
                <a:hlinkClick r:id="rId4"/>
              </a:rPr>
              <a:t>TLD-OPS Standing Committee</a:t>
            </a:r>
            <a:r>
              <a:rPr lang="en-GB" dirty="0"/>
              <a:t>, which consists of representatives of ccTLDs and liaisons from the Security and Stability Advisory Committee (SSAC), the Internet Assigned Numbers Authority (IANA), and the ICANN security team. The TLD-OPS Standing Committee will meet during ICANN72 to reflect on its past activities and determine next steps</a:t>
            </a:r>
          </a:p>
          <a:p>
            <a:pPr algn="just"/>
            <a:endParaRPr lang="en-GB" dirty="0"/>
          </a:p>
        </p:txBody>
      </p:sp>
      <p:pic>
        <p:nvPicPr>
          <p:cNvPr id="1026" name="Picture 2">
            <a:extLst>
              <a:ext uri="{FF2B5EF4-FFF2-40B4-BE49-F238E27FC236}">
                <a16:creationId xmlns:a16="http://schemas.microsoft.com/office/drawing/2014/main" id="{7E8E48B4-1AEA-6548-AC31-DA43F1B8A2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416" y="2925356"/>
            <a:ext cx="3153984" cy="315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751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10D71-284D-5344-9BBF-6C2BA8C33FF7}"/>
              </a:ext>
            </a:extLst>
          </p:cNvPr>
          <p:cNvSpPr>
            <a:spLocks noGrp="1"/>
          </p:cNvSpPr>
          <p:nvPr>
            <p:ph type="title"/>
          </p:nvPr>
        </p:nvSpPr>
        <p:spPr>
          <a:xfrm>
            <a:off x="793662" y="386930"/>
            <a:ext cx="10381334" cy="1298448"/>
          </a:xfrm>
        </p:spPr>
        <p:txBody>
          <a:bodyPr vert="horz" lIns="91440" tIns="45720" rIns="91440" bIns="45720" rtlCol="0" anchor="b">
            <a:normAutofit/>
          </a:bodyPr>
          <a:lstStyle/>
          <a:p>
            <a:r>
              <a:rPr lang="en-US" b="1" dirty="0"/>
              <a:t>AGENDA ccTLD News Session #1</a:t>
            </a:r>
            <a:br>
              <a:rPr lang="en-US" b="1" dirty="0"/>
            </a:br>
            <a:r>
              <a:rPr lang="en-US" sz="3200" dirty="0"/>
              <a:t>Wednesday, 6 October 2021| 13-15 UTC</a:t>
            </a:r>
          </a:p>
        </p:txBody>
      </p:sp>
      <p:sp>
        <p:nvSpPr>
          <p:cNvPr id="3" name="Content Placeholder 2">
            <a:extLst>
              <a:ext uri="{FF2B5EF4-FFF2-40B4-BE49-F238E27FC236}">
                <a16:creationId xmlns:a16="http://schemas.microsoft.com/office/drawing/2014/main" id="{36BAD956-E6B7-C942-8B37-70EE5342F38F}"/>
              </a:ext>
            </a:extLst>
          </p:cNvPr>
          <p:cNvSpPr>
            <a:spLocks noGrp="1"/>
          </p:cNvSpPr>
          <p:nvPr>
            <p:ph sz="half" idx="1"/>
          </p:nvPr>
        </p:nvSpPr>
        <p:spPr>
          <a:xfrm>
            <a:off x="793660" y="2599509"/>
            <a:ext cx="9226640" cy="3639450"/>
          </a:xfrm>
        </p:spPr>
        <p:txBody>
          <a:bodyPr vert="horz" lIns="91440" tIns="45720" rIns="91440" bIns="45720" rtlCol="0" anchor="ctr">
            <a:noAutofit/>
          </a:bodyPr>
          <a:lstStyle/>
          <a:p>
            <a:pPr marL="0" indent="0">
              <a:lnSpc>
                <a:spcPct val="100000"/>
              </a:lnSpc>
              <a:spcBef>
                <a:spcPts val="0"/>
              </a:spcBef>
              <a:buNone/>
            </a:pPr>
            <a:r>
              <a:rPr lang="en-US" sz="1800" dirty="0"/>
              <a:t>Guðrun Poulsen (.fo), Session Chair </a:t>
            </a:r>
          </a:p>
          <a:p>
            <a:pPr marL="0" indent="0">
              <a:lnSpc>
                <a:spcPct val="100000"/>
              </a:lnSpc>
              <a:spcBef>
                <a:spcPts val="0"/>
              </a:spcBef>
              <a:buNone/>
            </a:pPr>
            <a:r>
              <a:rPr lang="en-US" sz="1800" b="1" dirty="0"/>
              <a:t>PART 1: Marketing </a:t>
            </a:r>
            <a:endParaRPr lang="en-US" sz="1800" dirty="0"/>
          </a:p>
          <a:p>
            <a:pPr marL="0" indent="0">
              <a:lnSpc>
                <a:spcPct val="100000"/>
              </a:lnSpc>
              <a:spcBef>
                <a:spcPts val="0"/>
              </a:spcBef>
              <a:buNone/>
            </a:pPr>
            <a:r>
              <a:rPr lang="en-US" sz="1800" dirty="0">
                <a:sym typeface="Symbol" pitchFamily="2" charset="2"/>
              </a:rPr>
              <a:t></a:t>
            </a:r>
            <a:r>
              <a:rPr lang="en-US" sz="1800" dirty="0"/>
              <a:t> The .ng promo experience | Chioma Keke (.ng)</a:t>
            </a:r>
          </a:p>
          <a:p>
            <a:pPr marL="0" indent="0">
              <a:lnSpc>
                <a:spcPct val="100000"/>
              </a:lnSpc>
              <a:spcBef>
                <a:spcPts val="0"/>
              </a:spcBef>
              <a:buNone/>
            </a:pPr>
            <a:r>
              <a:rPr lang="en-US" sz="1800" dirty="0">
                <a:sym typeface="Symbol" pitchFamily="2" charset="2"/>
              </a:rPr>
              <a:t></a:t>
            </a:r>
            <a:r>
              <a:rPr lang="en-US" sz="1800" dirty="0"/>
              <a:t> If I had a million dollars | Dana Ludviga (.lv)</a:t>
            </a:r>
          </a:p>
          <a:p>
            <a:pPr marL="0" indent="0">
              <a:lnSpc>
                <a:spcPct val="100000"/>
              </a:lnSpc>
              <a:spcBef>
                <a:spcPts val="0"/>
              </a:spcBef>
              <a:buNone/>
            </a:pPr>
            <a:r>
              <a:rPr lang="en-US" sz="1800" dirty="0">
                <a:sym typeface="Symbol" pitchFamily="2" charset="2"/>
              </a:rPr>
              <a:t></a:t>
            </a:r>
            <a:r>
              <a:rPr lang="en-US" sz="1800" dirty="0"/>
              <a:t> Promoting .ar web accessibility | Romina Guirado (.ar)</a:t>
            </a:r>
          </a:p>
          <a:p>
            <a:pPr>
              <a:lnSpc>
                <a:spcPct val="100000"/>
              </a:lnSpc>
              <a:spcBef>
                <a:spcPts val="0"/>
              </a:spcBef>
              <a:buFont typeface="Symbol" pitchFamily="2" charset="2"/>
              <a:buChar char="·"/>
            </a:pPr>
            <a:endParaRPr lang="en-US" sz="1800" dirty="0"/>
          </a:p>
          <a:p>
            <a:pPr marL="0" indent="0">
              <a:lnSpc>
                <a:spcPct val="100000"/>
              </a:lnSpc>
              <a:spcBef>
                <a:spcPts val="0"/>
              </a:spcBef>
              <a:buNone/>
            </a:pPr>
            <a:r>
              <a:rPr lang="en-US" sz="1800" dirty="0"/>
              <a:t>	Break</a:t>
            </a:r>
          </a:p>
          <a:p>
            <a:pPr marL="0" indent="0">
              <a:lnSpc>
                <a:spcPct val="100000"/>
              </a:lnSpc>
              <a:spcBef>
                <a:spcPts val="0"/>
              </a:spcBef>
              <a:buNone/>
            </a:pPr>
            <a:endParaRPr lang="en-US" sz="1800" dirty="0"/>
          </a:p>
          <a:p>
            <a:pPr marL="0" indent="0">
              <a:lnSpc>
                <a:spcPct val="100000"/>
              </a:lnSpc>
              <a:spcBef>
                <a:spcPts val="0"/>
              </a:spcBef>
              <a:buNone/>
            </a:pPr>
            <a:r>
              <a:rPr lang="en-US" sz="1800" b="1" dirty="0"/>
              <a:t>PART 2: Policy, Operations &amp; Finance </a:t>
            </a:r>
            <a:endParaRPr lang="en-US" sz="1800" dirty="0"/>
          </a:p>
          <a:p>
            <a:pPr marL="0" indent="0">
              <a:lnSpc>
                <a:spcPct val="100000"/>
              </a:lnSpc>
              <a:spcBef>
                <a:spcPts val="0"/>
              </a:spcBef>
              <a:buNone/>
            </a:pPr>
            <a:r>
              <a:rPr lang="en-US" sz="1800" dirty="0">
                <a:sym typeface="Symbol" pitchFamily="2" charset="2"/>
              </a:rPr>
              <a:t></a:t>
            </a:r>
            <a:r>
              <a:rPr lang="en-US" sz="1800" dirty="0"/>
              <a:t>  Launch of 2nd level registrations in .au | Bruce Tonkin (.au)</a:t>
            </a:r>
          </a:p>
          <a:p>
            <a:pPr marL="0" indent="0">
              <a:lnSpc>
                <a:spcPct val="100000"/>
              </a:lnSpc>
              <a:spcBef>
                <a:spcPts val="0"/>
              </a:spcBef>
              <a:buNone/>
            </a:pPr>
            <a:r>
              <a:rPr lang="en-US" sz="1800" dirty="0">
                <a:sym typeface="Symbol" pitchFamily="2" charset="2"/>
              </a:rPr>
              <a:t></a:t>
            </a:r>
            <a:r>
              <a:rPr lang="en-US" sz="1800" dirty="0"/>
              <a:t>  3 projects to increase domain name stability &amp; security in .RU/.РФ | Irina Danelia (.ru/.РФ)</a:t>
            </a:r>
          </a:p>
          <a:p>
            <a:pPr marL="0" indent="0">
              <a:lnSpc>
                <a:spcPct val="100000"/>
              </a:lnSpc>
              <a:spcBef>
                <a:spcPts val="0"/>
              </a:spcBef>
              <a:buNone/>
            </a:pPr>
            <a:r>
              <a:rPr lang="en-US" sz="1800" dirty="0">
                <a:sym typeface="Symbol" pitchFamily="2" charset="2"/>
              </a:rPr>
              <a:t></a:t>
            </a:r>
            <a:r>
              <a:rPr lang="en-US" sz="1800" dirty="0"/>
              <a:t>  ccTLD voluntary financial contributions | Cecibel Izaguirre (ICANN org)</a:t>
            </a:r>
          </a:p>
        </p:txBody>
      </p:sp>
      <p:pic>
        <p:nvPicPr>
          <p:cNvPr id="11" name="Picture 10">
            <a:extLst>
              <a:ext uri="{FF2B5EF4-FFF2-40B4-BE49-F238E27FC236}">
                <a16:creationId xmlns:a16="http://schemas.microsoft.com/office/drawing/2014/main" id="{7D2226DF-7352-8C49-8878-5B2EB3E01519}"/>
              </a:ext>
            </a:extLst>
          </p:cNvPr>
          <p:cNvPicPr>
            <a:picLocks noChangeAspect="1"/>
          </p:cNvPicPr>
          <p:nvPr/>
        </p:nvPicPr>
        <p:blipFill rotWithShape="1">
          <a:blip r:embed="rId2"/>
          <a:srcRect t="3404" r="-2" b="30824"/>
          <a:stretch/>
        </p:blipFill>
        <p:spPr>
          <a:xfrm flipV="1">
            <a:off x="8591550" y="207345"/>
            <a:ext cx="3600450" cy="1657618"/>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pic>
        <p:nvPicPr>
          <p:cNvPr id="8" name="Content Placeholder 7" descr="A collage of people&#10;&#10;Description automatically generated with low confidence">
            <a:extLst>
              <a:ext uri="{FF2B5EF4-FFF2-40B4-BE49-F238E27FC236}">
                <a16:creationId xmlns:a16="http://schemas.microsoft.com/office/drawing/2014/main" id="{011800D0-A731-9047-9222-9530C717ED1A}"/>
              </a:ext>
            </a:extLst>
          </p:cNvPr>
          <p:cNvPicPr>
            <a:picLocks noGrp="1" noChangeAspect="1"/>
          </p:cNvPicPr>
          <p:nvPr>
            <p:ph sz="half" idx="2"/>
          </p:nvPr>
        </p:nvPicPr>
        <p:blipFill>
          <a:blip r:embed="rId3"/>
          <a:stretch>
            <a:fillRect/>
          </a:stretch>
        </p:blipFill>
        <p:spPr>
          <a:xfrm>
            <a:off x="6807200" y="2473771"/>
            <a:ext cx="4546600" cy="2680654"/>
          </a:xfrm>
        </p:spPr>
      </p:pic>
      <p:sp>
        <p:nvSpPr>
          <p:cNvPr id="4" name="TextBox 3">
            <a:extLst>
              <a:ext uri="{FF2B5EF4-FFF2-40B4-BE49-F238E27FC236}">
                <a16:creationId xmlns:a16="http://schemas.microsoft.com/office/drawing/2014/main" id="{7CD692CD-1820-7242-BD87-C847CFA00B72}"/>
              </a:ext>
            </a:extLst>
          </p:cNvPr>
          <p:cNvSpPr txBox="1"/>
          <p:nvPr/>
        </p:nvSpPr>
        <p:spPr>
          <a:xfrm>
            <a:off x="793660" y="1758413"/>
            <a:ext cx="6623140" cy="715089"/>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Recordings: </a:t>
            </a:r>
            <a:r>
              <a:rPr lang="en-GB" dirty="0">
                <a:hlinkClick r:id="rId4"/>
              </a:rPr>
              <a:t>https://community.icann.org/display/ccnsowkspc/ccNSO+Webinars</a:t>
            </a:r>
            <a:endParaRPr lang="en-GB" dirty="0"/>
          </a:p>
        </p:txBody>
      </p:sp>
    </p:spTree>
    <p:extLst>
      <p:ext uri="{BB962C8B-B14F-4D97-AF65-F5344CB8AC3E}">
        <p14:creationId xmlns:p14="http://schemas.microsoft.com/office/powerpoint/2010/main" val="859559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10D71-284D-5344-9BBF-6C2BA8C33FF7}"/>
              </a:ext>
            </a:extLst>
          </p:cNvPr>
          <p:cNvSpPr>
            <a:spLocks noGrp="1"/>
          </p:cNvSpPr>
          <p:nvPr>
            <p:ph type="title"/>
          </p:nvPr>
        </p:nvSpPr>
        <p:spPr>
          <a:xfrm>
            <a:off x="793662" y="386930"/>
            <a:ext cx="10381334" cy="1298448"/>
          </a:xfrm>
        </p:spPr>
        <p:txBody>
          <a:bodyPr vert="horz" lIns="91440" tIns="45720" rIns="91440" bIns="45720" rtlCol="0" anchor="b">
            <a:normAutofit/>
          </a:bodyPr>
          <a:lstStyle/>
          <a:p>
            <a:r>
              <a:rPr lang="en-US" b="1" dirty="0"/>
              <a:t>AGENDA ccTLD News Session #2</a:t>
            </a:r>
            <a:br>
              <a:rPr lang="en-US" b="1" dirty="0"/>
            </a:br>
            <a:r>
              <a:rPr lang="en-US" sz="3200" dirty="0"/>
              <a:t>Thursday, 7 October 2021 | 6-8 UTC</a:t>
            </a:r>
          </a:p>
        </p:txBody>
      </p:sp>
      <p:sp>
        <p:nvSpPr>
          <p:cNvPr id="3" name="Content Placeholder 2">
            <a:extLst>
              <a:ext uri="{FF2B5EF4-FFF2-40B4-BE49-F238E27FC236}">
                <a16:creationId xmlns:a16="http://schemas.microsoft.com/office/drawing/2014/main" id="{36BAD956-E6B7-C942-8B37-70EE5342F38F}"/>
              </a:ext>
            </a:extLst>
          </p:cNvPr>
          <p:cNvSpPr>
            <a:spLocks noGrp="1"/>
          </p:cNvSpPr>
          <p:nvPr>
            <p:ph sz="half" idx="1"/>
          </p:nvPr>
        </p:nvSpPr>
        <p:spPr>
          <a:xfrm>
            <a:off x="793662" y="2286966"/>
            <a:ext cx="10655390" cy="3639450"/>
          </a:xfrm>
        </p:spPr>
        <p:txBody>
          <a:bodyPr vert="horz" lIns="91440" tIns="45720" rIns="91440" bIns="45720" rtlCol="0" anchor="ctr">
            <a:noAutofit/>
          </a:bodyPr>
          <a:lstStyle/>
          <a:p>
            <a:pPr marL="0" indent="0">
              <a:lnSpc>
                <a:spcPct val="100000"/>
              </a:lnSpc>
              <a:spcBef>
                <a:spcPts val="0"/>
              </a:spcBef>
              <a:buNone/>
            </a:pPr>
            <a:r>
              <a:rPr lang="en-US" sz="2000" dirty="0"/>
              <a:t>Annaliese Williams (.au), </a:t>
            </a:r>
            <a:r>
              <a:rPr lang="en-BE" sz="2000" dirty="0"/>
              <a:t>Session Chair </a:t>
            </a:r>
          </a:p>
          <a:p>
            <a:pPr marL="0" indent="0">
              <a:lnSpc>
                <a:spcPct val="100000"/>
              </a:lnSpc>
              <a:spcBef>
                <a:spcPts val="0"/>
              </a:spcBef>
              <a:buNone/>
            </a:pPr>
            <a:r>
              <a:rPr lang="en-US" sz="2000" dirty="0"/>
              <a:t> </a:t>
            </a:r>
            <a:endParaRPr lang="en-BE" sz="2000" dirty="0"/>
          </a:p>
          <a:p>
            <a:pPr marL="0" indent="0">
              <a:lnSpc>
                <a:spcPct val="100000"/>
              </a:lnSpc>
              <a:spcBef>
                <a:spcPts val="0"/>
              </a:spcBef>
              <a:buNone/>
            </a:pPr>
            <a:r>
              <a:rPr lang="en-US" sz="2000" b="1" dirty="0"/>
              <a:t>PART 1: Internet Governance</a:t>
            </a:r>
            <a:endParaRPr lang="en-BE" sz="2000" dirty="0"/>
          </a:p>
          <a:p>
            <a:pPr marL="0" indent="0">
              <a:lnSpc>
                <a:spcPct val="100000"/>
              </a:lnSpc>
              <a:spcBef>
                <a:spcPts val="0"/>
              </a:spcBef>
              <a:buNone/>
            </a:pPr>
            <a:r>
              <a:rPr lang="en-US" sz="2000" dirty="0">
                <a:sym typeface="Symbol" pitchFamily="2" charset="2"/>
              </a:rPr>
              <a:t></a:t>
            </a:r>
            <a:r>
              <a:rPr lang="en-US" sz="2000" dirty="0"/>
              <a:t> </a:t>
            </a:r>
            <a:r>
              <a:rPr lang="en-GB" sz="2000" dirty="0"/>
              <a:t>Laurent Ferrali (ICANN org) </a:t>
            </a:r>
            <a:endParaRPr lang="en-BE" sz="2000" dirty="0"/>
          </a:p>
          <a:p>
            <a:pPr marL="0" indent="0">
              <a:lnSpc>
                <a:spcPct val="100000"/>
              </a:lnSpc>
              <a:spcBef>
                <a:spcPts val="0"/>
              </a:spcBef>
              <a:buNone/>
            </a:pPr>
            <a:r>
              <a:rPr lang="en-US" sz="2000" dirty="0">
                <a:sym typeface="Symbol" pitchFamily="2" charset="2"/>
              </a:rPr>
              <a:t></a:t>
            </a:r>
            <a:r>
              <a:rPr lang="en-US" sz="2000" dirty="0"/>
              <a:t> </a:t>
            </a:r>
            <a:r>
              <a:rPr lang="en-GB" sz="2000" dirty="0"/>
              <a:t>Mary Uduma (African IGF) </a:t>
            </a:r>
            <a:endParaRPr lang="en-BE" sz="2000" dirty="0"/>
          </a:p>
          <a:p>
            <a:pPr marL="0" indent="0">
              <a:lnSpc>
                <a:spcPct val="100000"/>
              </a:lnSpc>
              <a:spcBef>
                <a:spcPts val="0"/>
              </a:spcBef>
              <a:buNone/>
            </a:pPr>
            <a:r>
              <a:rPr lang="en-US" sz="2000" dirty="0">
                <a:sym typeface="Symbol" pitchFamily="2" charset="2"/>
              </a:rPr>
              <a:t></a:t>
            </a:r>
            <a:r>
              <a:rPr lang="en-US" sz="2000" dirty="0"/>
              <a:t> </a:t>
            </a:r>
            <a:r>
              <a:rPr lang="en-GB" sz="2000" dirty="0"/>
              <a:t>Jordan Carter (.nz) </a:t>
            </a:r>
            <a:endParaRPr lang="en-BE" sz="2000" dirty="0"/>
          </a:p>
          <a:p>
            <a:pPr marL="0" indent="0">
              <a:lnSpc>
                <a:spcPct val="100000"/>
              </a:lnSpc>
              <a:spcBef>
                <a:spcPts val="0"/>
              </a:spcBef>
              <a:buNone/>
            </a:pPr>
            <a:r>
              <a:rPr lang="en-US" sz="2000" dirty="0"/>
              <a:t> </a:t>
            </a:r>
            <a:endParaRPr lang="en-BE" sz="2000" dirty="0"/>
          </a:p>
          <a:p>
            <a:pPr marL="0" indent="0">
              <a:lnSpc>
                <a:spcPct val="100000"/>
              </a:lnSpc>
              <a:spcBef>
                <a:spcPts val="0"/>
              </a:spcBef>
              <a:buNone/>
            </a:pPr>
            <a:r>
              <a:rPr lang="en-US" sz="2000" dirty="0"/>
              <a:t>Break</a:t>
            </a:r>
            <a:endParaRPr lang="en-BE" sz="2000" dirty="0"/>
          </a:p>
          <a:p>
            <a:pPr marL="0" indent="0">
              <a:lnSpc>
                <a:spcPct val="100000"/>
              </a:lnSpc>
              <a:spcBef>
                <a:spcPts val="0"/>
              </a:spcBef>
              <a:buNone/>
            </a:pPr>
            <a:r>
              <a:rPr lang="en-US" sz="2000" b="1" dirty="0"/>
              <a:t> </a:t>
            </a:r>
            <a:endParaRPr lang="en-BE" sz="2000" dirty="0"/>
          </a:p>
          <a:p>
            <a:pPr marL="0" indent="0">
              <a:lnSpc>
                <a:spcPct val="100000"/>
              </a:lnSpc>
              <a:spcBef>
                <a:spcPts val="0"/>
              </a:spcBef>
              <a:buNone/>
            </a:pPr>
            <a:r>
              <a:rPr lang="en-US" sz="2000" b="1" dirty="0"/>
              <a:t>PART 2: Internet Governance</a:t>
            </a:r>
            <a:endParaRPr lang="en-BE" sz="2000" dirty="0"/>
          </a:p>
          <a:p>
            <a:pPr marL="0" indent="0">
              <a:lnSpc>
                <a:spcPct val="100000"/>
              </a:lnSpc>
              <a:spcBef>
                <a:spcPts val="0"/>
              </a:spcBef>
              <a:buNone/>
            </a:pPr>
            <a:r>
              <a:rPr lang="en-US" sz="2000" dirty="0">
                <a:sym typeface="Symbol" pitchFamily="2" charset="2"/>
              </a:rPr>
              <a:t></a:t>
            </a:r>
            <a:r>
              <a:rPr lang="en-US" sz="2000" dirty="0"/>
              <a:t> </a:t>
            </a:r>
            <a:r>
              <a:rPr lang="en-GB" sz="2000" dirty="0"/>
              <a:t>Peter Koch (.de) </a:t>
            </a:r>
            <a:endParaRPr lang="en-BE" sz="2000" dirty="0"/>
          </a:p>
          <a:p>
            <a:pPr marL="0" indent="0">
              <a:lnSpc>
                <a:spcPct val="100000"/>
              </a:lnSpc>
              <a:spcBef>
                <a:spcPts val="0"/>
              </a:spcBef>
              <a:buNone/>
            </a:pPr>
            <a:r>
              <a:rPr lang="en-US" sz="2000" dirty="0">
                <a:sym typeface="Symbol" pitchFamily="2" charset="2"/>
              </a:rPr>
              <a:t></a:t>
            </a:r>
            <a:r>
              <a:rPr lang="en-US" sz="2000" dirty="0"/>
              <a:t> </a:t>
            </a:r>
            <a:r>
              <a:rPr lang="en-GB" sz="2000" dirty="0"/>
              <a:t>Oscar Robles (LACNIC) </a:t>
            </a:r>
            <a:endParaRPr lang="en-BE" sz="2000" dirty="0"/>
          </a:p>
          <a:p>
            <a:pPr marL="0" indent="0">
              <a:lnSpc>
                <a:spcPct val="100000"/>
              </a:lnSpc>
              <a:spcBef>
                <a:spcPts val="0"/>
              </a:spcBef>
              <a:buNone/>
            </a:pPr>
            <a:r>
              <a:rPr lang="en-US" sz="2000" dirty="0">
                <a:sym typeface="Symbol" pitchFamily="2" charset="2"/>
              </a:rPr>
              <a:t></a:t>
            </a:r>
            <a:r>
              <a:rPr lang="en-US" sz="2000" dirty="0"/>
              <a:t> </a:t>
            </a:r>
            <a:r>
              <a:rPr lang="en-GB" sz="2000" dirty="0"/>
              <a:t>Alyssa Quinn (.ca)</a:t>
            </a:r>
            <a:endParaRPr lang="en-BE" sz="2000" dirty="0"/>
          </a:p>
        </p:txBody>
      </p:sp>
      <p:pic>
        <p:nvPicPr>
          <p:cNvPr id="11" name="Picture 10">
            <a:extLst>
              <a:ext uri="{FF2B5EF4-FFF2-40B4-BE49-F238E27FC236}">
                <a16:creationId xmlns:a16="http://schemas.microsoft.com/office/drawing/2014/main" id="{7D2226DF-7352-8C49-8878-5B2EB3E01519}"/>
              </a:ext>
            </a:extLst>
          </p:cNvPr>
          <p:cNvPicPr>
            <a:picLocks noChangeAspect="1"/>
          </p:cNvPicPr>
          <p:nvPr/>
        </p:nvPicPr>
        <p:blipFill rotWithShape="1">
          <a:blip r:embed="rId2"/>
          <a:srcRect t="3404" r="-2" b="30824"/>
          <a:stretch/>
        </p:blipFill>
        <p:spPr>
          <a:xfrm flipV="1">
            <a:off x="8591550" y="207345"/>
            <a:ext cx="3600450" cy="1657618"/>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pic>
        <p:nvPicPr>
          <p:cNvPr id="8" name="Content Placeholder 7" descr="A picture containing text, group, posing, watching&#10;&#10;Description automatically generated">
            <a:extLst>
              <a:ext uri="{FF2B5EF4-FFF2-40B4-BE49-F238E27FC236}">
                <a16:creationId xmlns:a16="http://schemas.microsoft.com/office/drawing/2014/main" id="{CC1E44B7-C736-804F-97D1-F662A1F0754B}"/>
              </a:ext>
            </a:extLst>
          </p:cNvPr>
          <p:cNvPicPr>
            <a:picLocks noGrp="1" noChangeAspect="1"/>
          </p:cNvPicPr>
          <p:nvPr>
            <p:ph sz="half" idx="2"/>
          </p:nvPr>
        </p:nvPicPr>
        <p:blipFill>
          <a:blip r:embed="rId3"/>
          <a:stretch>
            <a:fillRect/>
          </a:stretch>
        </p:blipFill>
        <p:spPr>
          <a:xfrm>
            <a:off x="5074977" y="2467575"/>
            <a:ext cx="7425962" cy="3278232"/>
          </a:xfrm>
        </p:spPr>
      </p:pic>
      <p:sp>
        <p:nvSpPr>
          <p:cNvPr id="6" name="TextBox 5">
            <a:extLst>
              <a:ext uri="{FF2B5EF4-FFF2-40B4-BE49-F238E27FC236}">
                <a16:creationId xmlns:a16="http://schemas.microsoft.com/office/drawing/2014/main" id="{F29B0B70-79BB-4247-A586-F704A09099B2}"/>
              </a:ext>
            </a:extLst>
          </p:cNvPr>
          <p:cNvSpPr txBox="1"/>
          <p:nvPr/>
        </p:nvSpPr>
        <p:spPr>
          <a:xfrm>
            <a:off x="5279980" y="5568871"/>
            <a:ext cx="6623140" cy="715089"/>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Recordings: </a:t>
            </a:r>
            <a:r>
              <a:rPr lang="en-GB" dirty="0">
                <a:hlinkClick r:id="rId4"/>
              </a:rPr>
              <a:t>https://community.icann.org/display/ccnsowkspc/ccNSO+Webinars</a:t>
            </a:r>
            <a:endParaRPr lang="en-GB" dirty="0"/>
          </a:p>
        </p:txBody>
      </p:sp>
    </p:spTree>
    <p:extLst>
      <p:ext uri="{BB962C8B-B14F-4D97-AF65-F5344CB8AC3E}">
        <p14:creationId xmlns:p14="http://schemas.microsoft.com/office/powerpoint/2010/main" val="2206752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94D86C-E8FD-C840-ABEB-45AD3DBA62E6}"/>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5400" kern="1200">
                <a:solidFill>
                  <a:schemeClr val="bg1"/>
                </a:solidFill>
                <a:latin typeface="+mj-lt"/>
                <a:ea typeface="+mj-ea"/>
                <a:cs typeface="+mj-cs"/>
              </a:rPr>
              <a:t>ccNSO Sessions</a:t>
            </a:r>
          </a:p>
        </p:txBody>
      </p:sp>
      <p:sp>
        <p:nvSpPr>
          <p:cNvPr id="3" name="Text Placeholder 2">
            <a:extLst>
              <a:ext uri="{FF2B5EF4-FFF2-40B4-BE49-F238E27FC236}">
                <a16:creationId xmlns:a16="http://schemas.microsoft.com/office/drawing/2014/main" id="{A39AF191-47E9-4D41-815D-A0CAB46124B4}"/>
              </a:ext>
            </a:extLst>
          </p:cNvPr>
          <p:cNvSpPr>
            <a:spLocks noGrp="1"/>
          </p:cNvSpPr>
          <p:nvPr>
            <p:ph type="body" idx="1"/>
          </p:nvPr>
        </p:nvSpPr>
        <p:spPr>
          <a:xfrm>
            <a:off x="838199" y="1335726"/>
            <a:ext cx="10515599" cy="420624"/>
          </a:xfrm>
        </p:spPr>
        <p:txBody>
          <a:bodyPr vert="horz" lIns="91440" tIns="45720" rIns="91440" bIns="45720" rtlCol="0">
            <a:normAutofit/>
          </a:bodyPr>
          <a:lstStyle/>
          <a:p>
            <a:pPr algn="ctr"/>
            <a:r>
              <a:rPr lang="en-US" kern="1200" dirty="0">
                <a:solidFill>
                  <a:schemeClr val="accent1">
                    <a:lumMod val="20000"/>
                    <a:lumOff val="80000"/>
                  </a:schemeClr>
                </a:solidFill>
                <a:latin typeface="+mn-lt"/>
                <a:ea typeface="+mn-ea"/>
                <a:cs typeface="+mn-cs"/>
              </a:rPr>
              <a:t>During ICANN72</a:t>
            </a:r>
          </a:p>
        </p:txBody>
      </p:sp>
      <p:pic>
        <p:nvPicPr>
          <p:cNvPr id="5" name="Picture 4" descr="A picture containing text, clipart&#10;&#10;Description automatically generated">
            <a:extLst>
              <a:ext uri="{FF2B5EF4-FFF2-40B4-BE49-F238E27FC236}">
                <a16:creationId xmlns:a16="http://schemas.microsoft.com/office/drawing/2014/main" id="{FEAF2C98-80B2-8C4A-B6AA-5638C3245682}"/>
              </a:ext>
            </a:extLst>
          </p:cNvPr>
          <p:cNvPicPr>
            <a:picLocks noChangeAspect="1"/>
          </p:cNvPicPr>
          <p:nvPr/>
        </p:nvPicPr>
        <p:blipFill>
          <a:blip r:embed="rId2"/>
          <a:stretch>
            <a:fillRect/>
          </a:stretch>
        </p:blipFill>
        <p:spPr>
          <a:xfrm>
            <a:off x="856759" y="2139351"/>
            <a:ext cx="10478480" cy="4165196"/>
          </a:xfrm>
          <a:prstGeom prst="rect">
            <a:avLst/>
          </a:prstGeom>
        </p:spPr>
      </p:pic>
    </p:spTree>
    <p:extLst>
      <p:ext uri="{BB962C8B-B14F-4D97-AF65-F5344CB8AC3E}">
        <p14:creationId xmlns:p14="http://schemas.microsoft.com/office/powerpoint/2010/main" val="60139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Google Shape;244;p7">
            <a:extLst>
              <a:ext uri="{FF2B5EF4-FFF2-40B4-BE49-F238E27FC236}">
                <a16:creationId xmlns:a16="http://schemas.microsoft.com/office/drawing/2014/main" id="{C58E27C3-C3D4-EC42-AAF8-9BA456C811A4}"/>
              </a:ext>
            </a:extLst>
          </p:cNvPr>
          <p:cNvGraphicFramePr/>
          <p:nvPr>
            <p:extLst>
              <p:ext uri="{D42A27DB-BD31-4B8C-83A1-F6EECF244321}">
                <p14:modId xmlns:p14="http://schemas.microsoft.com/office/powerpoint/2010/main" val="1830885078"/>
              </p:ext>
            </p:extLst>
          </p:nvPr>
        </p:nvGraphicFramePr>
        <p:xfrm>
          <a:off x="705729" y="643466"/>
          <a:ext cx="10780544" cy="5571070"/>
        </p:xfrm>
        <a:graphic>
          <a:graphicData uri="http://schemas.openxmlformats.org/drawingml/2006/table">
            <a:tbl>
              <a:tblPr firstRow="1" bandRow="1">
                <a:noFill/>
              </a:tblPr>
              <a:tblGrid>
                <a:gridCol w="1760307">
                  <a:extLst>
                    <a:ext uri="{9D8B030D-6E8A-4147-A177-3AD203B41FA5}">
                      <a16:colId xmlns:a16="http://schemas.microsoft.com/office/drawing/2014/main" val="20000"/>
                    </a:ext>
                  </a:extLst>
                </a:gridCol>
                <a:gridCol w="2062837">
                  <a:extLst>
                    <a:ext uri="{9D8B030D-6E8A-4147-A177-3AD203B41FA5}">
                      <a16:colId xmlns:a16="http://schemas.microsoft.com/office/drawing/2014/main" val="20001"/>
                    </a:ext>
                  </a:extLst>
                </a:gridCol>
                <a:gridCol w="2370012">
                  <a:extLst>
                    <a:ext uri="{9D8B030D-6E8A-4147-A177-3AD203B41FA5}">
                      <a16:colId xmlns:a16="http://schemas.microsoft.com/office/drawing/2014/main" val="20002"/>
                    </a:ext>
                  </a:extLst>
                </a:gridCol>
                <a:gridCol w="2293694">
                  <a:extLst>
                    <a:ext uri="{9D8B030D-6E8A-4147-A177-3AD203B41FA5}">
                      <a16:colId xmlns:a16="http://schemas.microsoft.com/office/drawing/2014/main" val="20003"/>
                    </a:ext>
                  </a:extLst>
                </a:gridCol>
                <a:gridCol w="2293694">
                  <a:extLst>
                    <a:ext uri="{9D8B030D-6E8A-4147-A177-3AD203B41FA5}">
                      <a16:colId xmlns:a16="http://schemas.microsoft.com/office/drawing/2014/main" val="20004"/>
                    </a:ext>
                  </a:extLst>
                </a:gridCol>
              </a:tblGrid>
              <a:tr h="523269">
                <a:tc gridSpan="5">
                  <a:txBody>
                    <a:bodyPr/>
                    <a:lstStyle/>
                    <a:p>
                      <a:pPr marL="0" marR="0" lvl="0" indent="0" algn="ctr" rtl="0">
                        <a:spcBef>
                          <a:spcPts val="0"/>
                        </a:spcBef>
                        <a:spcAft>
                          <a:spcPts val="0"/>
                        </a:spcAft>
                        <a:buNone/>
                      </a:pPr>
                      <a:r>
                        <a:rPr lang="en-US" sz="2600">
                          <a:solidFill>
                            <a:schemeClr val="bg1"/>
                          </a:solidFill>
                        </a:rPr>
                        <a:t>ICANN72 ccNSO Block Schedule</a:t>
                      </a:r>
                      <a:endParaRPr sz="2600">
                        <a:solidFill>
                          <a:schemeClr val="bg1"/>
                        </a:solidFill>
                      </a:endParaRPr>
                    </a:p>
                  </a:txBody>
                  <a:tcPr marL="86233" marR="86233" marT="43116" marB="43116">
                    <a:lnL w="12700" cmpd="sng">
                      <a:noFill/>
                      <a:prstDash val="solid"/>
                    </a:lnL>
                    <a:lnR w="381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hMerge="1">
                  <a:txBody>
                    <a:bodyPr/>
                    <a:lstStyle/>
                    <a:p>
                      <a:pPr marL="0" marR="0" lvl="0" indent="0" algn="l" rtl="0">
                        <a:spcBef>
                          <a:spcPts val="0"/>
                        </a:spcBef>
                        <a:spcAft>
                          <a:spcPts val="0"/>
                        </a:spcAft>
                        <a:buNone/>
                      </a:pPr>
                      <a:endParaRPr>
                        <a:solidFill>
                          <a:schemeClr val="bg1"/>
                        </a:solidFill>
                      </a:endParaRPr>
                    </a:p>
                  </a:txBody>
                  <a:tcPr marL="91450" marR="91450" marT="45725" marB="45725">
                    <a:lnL w="38100" cap="flat" cmpd="sng" algn="ctr">
                      <a:solidFill>
                        <a:schemeClr val="accent2"/>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hMerge="1">
                  <a:txBody>
                    <a:bodyPr/>
                    <a:lstStyle/>
                    <a:p>
                      <a:pPr marL="0" marR="0" lvl="0" indent="0" algn="l" rtl="0">
                        <a:spcBef>
                          <a:spcPts val="0"/>
                        </a:spcBef>
                        <a:spcAft>
                          <a:spcPts val="0"/>
                        </a:spcAft>
                        <a:buNone/>
                      </a:pPr>
                      <a:endParaRPr>
                        <a:solidFill>
                          <a:schemeClr val="bg1"/>
                        </a:solidFill>
                      </a:endParaRPr>
                    </a:p>
                  </a:txBody>
                  <a:tcPr marL="91450" marR="91450" marT="45725" marB="45725">
                    <a:lnL w="381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hMerge="1">
                  <a:txBody>
                    <a:bodyPr/>
                    <a:lstStyle/>
                    <a:p>
                      <a:pPr marL="0" marR="0" lvl="0" indent="0" algn="l" rtl="0">
                        <a:spcBef>
                          <a:spcPts val="0"/>
                        </a:spcBef>
                        <a:spcAft>
                          <a:spcPts val="0"/>
                        </a:spcAft>
                        <a:buNone/>
                      </a:pPr>
                      <a:endParaRPr>
                        <a:solidFill>
                          <a:schemeClr val="bg1"/>
                        </a:solidFill>
                      </a:endParaRPr>
                    </a:p>
                  </a:txBody>
                  <a:tcPr marL="91450" marR="91450" marT="45725" marB="457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hMerge="1">
                  <a:txBody>
                    <a:bodyPr/>
                    <a:lstStyle/>
                    <a:p>
                      <a:pPr marL="0" marR="0" lvl="0" indent="0" algn="l" rtl="0">
                        <a:spcBef>
                          <a:spcPts val="0"/>
                        </a:spcBef>
                        <a:spcAft>
                          <a:spcPts val="0"/>
                        </a:spcAft>
                        <a:buNone/>
                      </a:pPr>
                      <a:endParaRPr>
                        <a:solidFill>
                          <a:schemeClr val="bg1"/>
                        </a:solidFill>
                      </a:endParaRPr>
                    </a:p>
                  </a:txBody>
                  <a:tcPr marL="91450" marR="91450" marT="45725" marB="45725">
                    <a:lnL w="12700" cmpd="sng">
                      <a:noFill/>
                      <a:prstDash val="solid"/>
                    </a:lnL>
                    <a:lnR w="38100" cap="flat" cmpd="sng" algn="ctr">
                      <a:solidFill>
                        <a:schemeClr val="accent2"/>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961570847"/>
                  </a:ext>
                </a:extLst>
              </a:tr>
              <a:tr h="384772">
                <a:tc>
                  <a:txBody>
                    <a:bodyPr/>
                    <a:lstStyle/>
                    <a:p>
                      <a:pPr marL="0" marR="0" lvl="0" indent="0" algn="ctr" rtl="0">
                        <a:spcBef>
                          <a:spcPts val="0"/>
                        </a:spcBef>
                        <a:spcAft>
                          <a:spcPts val="0"/>
                        </a:spcAft>
                        <a:buNone/>
                      </a:pPr>
                      <a:r>
                        <a:rPr lang="x-none" sz="1700">
                          <a:solidFill>
                            <a:schemeClr val="bg1"/>
                          </a:solidFill>
                        </a:rPr>
                        <a:t>UTC</a:t>
                      </a:r>
                      <a:endParaRPr sz="1700">
                        <a:solidFill>
                          <a:schemeClr val="bg1"/>
                        </a:solidFill>
                      </a:endParaRPr>
                    </a:p>
                  </a:txBody>
                  <a:tcPr marL="86233" marR="86233" marT="43116" marB="43116">
                    <a:lnL w="12700" cmpd="sng">
                      <a:noFill/>
                      <a:prstDash val="solid"/>
                    </a:lnL>
                    <a:lnR w="381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a:txBody>
                    <a:bodyPr/>
                    <a:lstStyle/>
                    <a:p>
                      <a:pPr marL="0" marR="0" lvl="0" indent="0" algn="ctr" rtl="0">
                        <a:spcBef>
                          <a:spcPts val="0"/>
                        </a:spcBef>
                        <a:spcAft>
                          <a:spcPts val="0"/>
                        </a:spcAft>
                        <a:buNone/>
                      </a:pPr>
                      <a:r>
                        <a:rPr lang="en-US" sz="1700">
                          <a:solidFill>
                            <a:schemeClr val="bg1"/>
                          </a:solidFill>
                        </a:rPr>
                        <a:t>Mo, 25 Oct</a:t>
                      </a:r>
                      <a:endParaRPr sz="1700">
                        <a:solidFill>
                          <a:schemeClr val="bg1"/>
                        </a:solidFill>
                      </a:endParaRPr>
                    </a:p>
                  </a:txBody>
                  <a:tcPr marL="86233" marR="86233" marT="43116" marB="43116">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a:txBody>
                    <a:bodyPr/>
                    <a:lstStyle/>
                    <a:p>
                      <a:pPr marL="0" marR="0" lvl="0" indent="0" algn="ctr" rtl="0">
                        <a:spcBef>
                          <a:spcPts val="0"/>
                        </a:spcBef>
                        <a:spcAft>
                          <a:spcPts val="0"/>
                        </a:spcAft>
                        <a:buNone/>
                      </a:pPr>
                      <a:r>
                        <a:rPr lang="x-none" sz="1700">
                          <a:solidFill>
                            <a:schemeClr val="bg1"/>
                          </a:solidFill>
                        </a:rPr>
                        <a:t>Tu</a:t>
                      </a:r>
                      <a:r>
                        <a:rPr lang="en-US" sz="1700">
                          <a:solidFill>
                            <a:schemeClr val="bg1"/>
                          </a:solidFill>
                        </a:rPr>
                        <a:t>e, 26 Oct</a:t>
                      </a:r>
                      <a:endParaRPr sz="1700">
                        <a:solidFill>
                          <a:schemeClr val="bg1"/>
                        </a:solidFill>
                      </a:endParaRPr>
                    </a:p>
                  </a:txBody>
                  <a:tcPr marL="86233" marR="86233" marT="43116" marB="431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a:txBody>
                    <a:bodyPr/>
                    <a:lstStyle/>
                    <a:p>
                      <a:pPr marL="0" marR="0" lvl="0" indent="0" algn="ctr" rtl="0">
                        <a:spcBef>
                          <a:spcPts val="0"/>
                        </a:spcBef>
                        <a:spcAft>
                          <a:spcPts val="0"/>
                        </a:spcAft>
                        <a:buNone/>
                      </a:pPr>
                      <a:r>
                        <a:rPr lang="x-none" sz="1700">
                          <a:solidFill>
                            <a:schemeClr val="bg1"/>
                          </a:solidFill>
                        </a:rPr>
                        <a:t>Wed, </a:t>
                      </a:r>
                      <a:r>
                        <a:rPr lang="en-US" sz="1700">
                          <a:solidFill>
                            <a:schemeClr val="bg1"/>
                          </a:solidFill>
                        </a:rPr>
                        <a:t>27 Oct</a:t>
                      </a:r>
                      <a:endParaRPr sz="1700">
                        <a:solidFill>
                          <a:schemeClr val="bg1"/>
                        </a:solidFill>
                      </a:endParaRPr>
                    </a:p>
                  </a:txBody>
                  <a:tcPr marL="86233" marR="86233" marT="43116" marB="431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a:txBody>
                    <a:bodyPr/>
                    <a:lstStyle/>
                    <a:p>
                      <a:pPr marL="0" marR="0" lvl="0" indent="0" algn="ctr" rtl="0">
                        <a:spcBef>
                          <a:spcPts val="0"/>
                        </a:spcBef>
                        <a:spcAft>
                          <a:spcPts val="0"/>
                        </a:spcAft>
                        <a:buNone/>
                      </a:pPr>
                      <a:r>
                        <a:rPr lang="x-none" sz="1700">
                          <a:solidFill>
                            <a:schemeClr val="bg1"/>
                          </a:solidFill>
                        </a:rPr>
                        <a:t>Thu, </a:t>
                      </a:r>
                      <a:r>
                        <a:rPr lang="en-US" sz="1700">
                          <a:solidFill>
                            <a:schemeClr val="bg1"/>
                          </a:solidFill>
                        </a:rPr>
                        <a:t>28 Oct</a:t>
                      </a:r>
                      <a:endParaRPr sz="1700">
                        <a:solidFill>
                          <a:schemeClr val="bg1"/>
                        </a:solidFill>
                      </a:endParaRPr>
                    </a:p>
                  </a:txBody>
                  <a:tcPr marL="86233" marR="86233" marT="43116" marB="43116">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861818">
                <a:tc>
                  <a:txBody>
                    <a:bodyPr/>
                    <a:lstStyle/>
                    <a:p>
                      <a:pPr marL="0" marR="0" lvl="0" indent="0" algn="l" rtl="0">
                        <a:spcBef>
                          <a:spcPts val="0"/>
                        </a:spcBef>
                        <a:spcAft>
                          <a:spcPts val="0"/>
                        </a:spcAft>
                        <a:buNone/>
                      </a:pPr>
                      <a:r>
                        <a:rPr lang="x-none" sz="1300"/>
                        <a:t>Block 1 (60’)</a:t>
                      </a:r>
                      <a:br>
                        <a:rPr lang="x-none" sz="1300"/>
                      </a:br>
                      <a:r>
                        <a:rPr lang="en-US" sz="1300"/>
                        <a:t>16:00-17:00</a:t>
                      </a:r>
                      <a:endParaRPr sz="1300"/>
                    </a:p>
                  </a:txBody>
                  <a:tcPr marL="86233" marR="86233" marT="43116" marB="43116">
                    <a:lnL w="12700" cmpd="sng">
                      <a:noFill/>
                      <a:prstDash val="solid"/>
                    </a:lnL>
                    <a:lnR w="38100" cap="flat" cmpd="sng" algn="ctr">
                      <a:noFill/>
                      <a:prstDash val="solid"/>
                      <a:round/>
                      <a:headEnd type="none" w="med" len="med"/>
                      <a:tailEnd type="none" w="med" len="med"/>
                    </a:lnR>
                    <a:lnT w="12700" cmpd="sng">
                      <a:noFill/>
                      <a:prstDash val="soli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a:solidFill>
                            <a:schemeClr val="tx1"/>
                          </a:solidFill>
                        </a:rPr>
                        <a:t>Tech day</a:t>
                      </a:r>
                      <a:endParaRPr sz="1600" b="1">
                        <a:solidFill>
                          <a:schemeClr val="tx1"/>
                        </a:solidFill>
                      </a:endParaRPr>
                    </a:p>
                  </a:txBody>
                  <a:tcPr marL="86233" marR="86233" marT="43116" marB="43116" anchor="ctr">
                    <a:lnL w="38100" cap="flat" cmpd="sng" algn="ctr">
                      <a:noFill/>
                      <a:prstDash val="solid"/>
                      <a:round/>
                      <a:headEnd type="none" w="med" len="med"/>
                      <a:tailEnd type="none" w="med" len="med"/>
                    </a:lnL>
                    <a:lnR w="12700" cmpd="sng">
                      <a:noFill/>
                      <a:prstDash val="solid"/>
                    </a:lnR>
                    <a:lnT w="12700" cmpd="sng">
                      <a:noFill/>
                      <a:prstDash val="soli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ctr" rtl="0">
                        <a:spcBef>
                          <a:spcPts val="0"/>
                        </a:spcBef>
                        <a:spcAft>
                          <a:spcPts val="0"/>
                        </a:spcAft>
                        <a:buNone/>
                      </a:pPr>
                      <a:r>
                        <a:rPr lang="en-US" sz="1600" b="1">
                          <a:solidFill>
                            <a:schemeClr val="bg1"/>
                          </a:solidFill>
                        </a:rPr>
                        <a:t>ccNSO Members Meeting: Q&amp;A ccNSO Council candidates</a:t>
                      </a:r>
                      <a:endParaRPr sz="1600" b="1">
                        <a:solidFill>
                          <a:schemeClr val="bg1"/>
                        </a:solidFill>
                      </a:endParaRPr>
                    </a:p>
                  </a:txBody>
                  <a:tcPr marL="86233" marR="86233" marT="43116" marB="431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rtl="0">
                        <a:spcBef>
                          <a:spcPts val="0"/>
                        </a:spcBef>
                        <a:spcAft>
                          <a:spcPts val="0"/>
                        </a:spcAft>
                        <a:buNone/>
                      </a:pPr>
                      <a:endParaRPr sz="1600" b="1">
                        <a:solidFill>
                          <a:srgbClr val="FF0000"/>
                        </a:solidFill>
                      </a:endParaRPr>
                    </a:p>
                  </a:txBody>
                  <a:tcPr marL="86233" marR="86233" marT="43116" marB="43116" anchor="ctr">
                    <a:lnL w="12700" cap="flat" cmpd="sng" algn="ctr">
                      <a:noFill/>
                      <a:prstDash val="solid"/>
                      <a:round/>
                      <a:headEnd type="none" w="med" len="med"/>
                      <a:tailEnd type="none" w="med" len="med"/>
                    </a:lnL>
                    <a:lnR w="12700" cmpd="sng">
                      <a:noFill/>
                      <a:prstDash val="solid"/>
                    </a:lnR>
                    <a:lnT w="12700" cmpd="sng">
                      <a:noFill/>
                      <a:prstDash val="soli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1600" b="1" i="0">
                          <a:solidFill>
                            <a:schemeClr val="tx1"/>
                          </a:solidFill>
                        </a:rPr>
                        <a:t>Joint session: ICANN Board and ccNSO</a:t>
                      </a:r>
                      <a:endParaRPr sz="1600" b="1" i="0">
                        <a:solidFill>
                          <a:schemeClr val="tx1"/>
                        </a:solidFill>
                      </a:endParaRPr>
                    </a:p>
                  </a:txBody>
                  <a:tcPr marL="86233" marR="86233" marT="43116" marB="43116"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prstDash val="soli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861818">
                <a:tc>
                  <a:txBody>
                    <a:bodyPr/>
                    <a:lstStyle/>
                    <a:p>
                      <a:pPr marL="0" marR="0" lvl="0" indent="0" algn="l" rtl="0">
                        <a:spcBef>
                          <a:spcPts val="0"/>
                        </a:spcBef>
                        <a:spcAft>
                          <a:spcPts val="0"/>
                        </a:spcAft>
                        <a:buNone/>
                      </a:pPr>
                      <a:r>
                        <a:rPr lang="x-none" sz="1300"/>
                        <a:t>Block 2 (90’)</a:t>
                      </a:r>
                      <a:endParaRPr lang="en-US" sz="1300"/>
                    </a:p>
                    <a:p>
                      <a:pPr marL="0" marR="0" lvl="0" indent="0" algn="l" rtl="0">
                        <a:spcBef>
                          <a:spcPts val="0"/>
                        </a:spcBef>
                        <a:spcAft>
                          <a:spcPts val="0"/>
                        </a:spcAft>
                        <a:buNone/>
                      </a:pPr>
                      <a:r>
                        <a:rPr lang="en-BE" sz="1300"/>
                        <a:t>17:30-19:00</a:t>
                      </a:r>
                      <a:br>
                        <a:rPr lang="x-none" sz="1300"/>
                      </a:br>
                      <a:endParaRPr sz="1300"/>
                    </a:p>
                  </a:txBody>
                  <a:tcPr marL="86233" marR="86233" marT="43116" marB="43116">
                    <a:lnL w="12700" cmpd="sng">
                      <a:noFill/>
                      <a:prstDash val="solid"/>
                    </a:lnL>
                    <a:lnR w="381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Tech day</a:t>
                      </a:r>
                    </a:p>
                  </a:txBody>
                  <a:tcPr marL="86233" marR="86233" marT="43116" marB="43116" anchor="ctr">
                    <a:lnL w="38100" cap="flat" cmpd="sng" algn="ctr">
                      <a:noFill/>
                      <a:prstDash val="solid"/>
                      <a:round/>
                      <a:headEnd type="none" w="med" len="med"/>
                      <a:tailEnd type="none" w="med" len="med"/>
                    </a:lnL>
                    <a:lnR w="12700" cmpd="sng">
                      <a:noFill/>
                      <a:prstDash val="soli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ctr" rtl="0">
                        <a:spcBef>
                          <a:spcPts val="0"/>
                        </a:spcBef>
                        <a:spcAft>
                          <a:spcPts val="0"/>
                        </a:spcAft>
                        <a:buNone/>
                      </a:pPr>
                      <a:r>
                        <a:rPr lang="en-US" sz="1600" b="1">
                          <a:solidFill>
                            <a:schemeClr val="bg1"/>
                          </a:solidFill>
                        </a:rPr>
                        <a:t>ccNSO Members Meeting: ccNSO governance session</a:t>
                      </a:r>
                    </a:p>
                  </a:txBody>
                  <a:tcPr marL="86233" marR="86233" marT="43116" marB="431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rtl="0">
                        <a:spcBef>
                          <a:spcPts val="0"/>
                        </a:spcBef>
                        <a:spcAft>
                          <a:spcPts val="0"/>
                        </a:spcAft>
                        <a:buNone/>
                      </a:pPr>
                      <a:r>
                        <a:rPr lang="en-US" sz="1600" b="1">
                          <a:solidFill>
                            <a:schemeClr val="tx1"/>
                          </a:solidFill>
                        </a:rPr>
                        <a:t>Plenary session:</a:t>
                      </a:r>
                      <a:br>
                        <a:rPr lang="en-US" sz="1600" b="1">
                          <a:solidFill>
                            <a:schemeClr val="tx1"/>
                          </a:solidFill>
                        </a:rPr>
                      </a:br>
                      <a:r>
                        <a:rPr lang="en-US" sz="1600" b="1">
                          <a:solidFill>
                            <a:schemeClr val="tx1"/>
                          </a:solidFill>
                        </a:rPr>
                        <a:t>Hybrid ICANN meetings</a:t>
                      </a:r>
                      <a:endParaRPr sz="1600" b="1">
                        <a:solidFill>
                          <a:schemeClr val="tx1"/>
                        </a:solidFill>
                      </a:endParaRPr>
                    </a:p>
                  </a:txBody>
                  <a:tcPr marL="86233" marR="86233" marT="43116" marB="43116" anchor="ctr">
                    <a:lnL w="12700" cap="flat" cmpd="sng" algn="ctr">
                      <a:noFill/>
                      <a:prstDash val="solid"/>
                      <a:round/>
                      <a:headEnd type="none" w="med" len="med"/>
                      <a:tailEnd type="none" w="med" len="med"/>
                    </a:lnL>
                    <a:lnR w="12700" cmpd="sng">
                      <a:noFill/>
                      <a:prstDash val="soli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lvl="0" indent="0" algn="ctr" rtl="0">
                        <a:spcBef>
                          <a:spcPts val="0"/>
                        </a:spcBef>
                        <a:spcAft>
                          <a:spcPts val="0"/>
                        </a:spcAft>
                        <a:buNone/>
                      </a:pPr>
                      <a:r>
                        <a:rPr lang="en-US" sz="1600" b="1">
                          <a:solidFill>
                            <a:schemeClr val="tx1"/>
                          </a:solidFill>
                        </a:rPr>
                        <a:t>ccNSO Council</a:t>
                      </a:r>
                      <a:endParaRPr sz="1600" b="1">
                        <a:solidFill>
                          <a:schemeClr val="tx1"/>
                        </a:solidFill>
                      </a:endParaRPr>
                    </a:p>
                  </a:txBody>
                  <a:tcPr marL="86233" marR="86233" marT="43116" marB="43116"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r h="723321">
                <a:tc>
                  <a:txBody>
                    <a:bodyPr/>
                    <a:lstStyle/>
                    <a:p>
                      <a:pPr marL="0" marR="0" lvl="0" indent="0" algn="l" rtl="0">
                        <a:spcBef>
                          <a:spcPts val="0"/>
                        </a:spcBef>
                        <a:spcAft>
                          <a:spcPts val="0"/>
                        </a:spcAft>
                        <a:buNone/>
                      </a:pPr>
                      <a:r>
                        <a:rPr lang="x-none" sz="1300"/>
                        <a:t>Block 3 (90’)</a:t>
                      </a:r>
                      <a:endParaRPr lang="en-US" sz="1300"/>
                    </a:p>
                    <a:p>
                      <a:pPr marL="0" marR="0" lvl="0" indent="0" algn="l" rtl="0">
                        <a:spcBef>
                          <a:spcPts val="0"/>
                        </a:spcBef>
                        <a:spcAft>
                          <a:spcPts val="0"/>
                        </a:spcAft>
                        <a:buNone/>
                      </a:pPr>
                      <a:r>
                        <a:rPr lang="en-BE" sz="1300"/>
                        <a:t>19:30-21:00</a:t>
                      </a:r>
                      <a:br>
                        <a:rPr lang="x-none" sz="1300"/>
                      </a:br>
                      <a:endParaRPr sz="1300"/>
                    </a:p>
                  </a:txBody>
                  <a:tcPr marL="86233" marR="86233" marT="43116" marB="43116">
                    <a:lnL w="12700" cmpd="sng">
                      <a:noFill/>
                      <a:prstDash val="solid"/>
                    </a:lnL>
                    <a:lnR w="381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a:solidFill>
                            <a:schemeClr val="tx1"/>
                          </a:solidFill>
                        </a:rPr>
                        <a:t>Tech day</a:t>
                      </a:r>
                      <a:endParaRPr sz="1600" b="1">
                        <a:solidFill>
                          <a:schemeClr val="tx1"/>
                        </a:solidFill>
                      </a:endParaRPr>
                    </a:p>
                  </a:txBody>
                  <a:tcPr marL="86233" marR="86233" marT="43116" marB="43116" anchor="ctr">
                    <a:lnL w="38100" cap="flat" cmpd="sng" algn="ctr">
                      <a:noFill/>
                      <a:prstDash val="solid"/>
                      <a:round/>
                      <a:headEnd type="none" w="med" len="med"/>
                      <a:tailEnd type="none" w="med" len="med"/>
                    </a:lnL>
                    <a:lnR w="12700" cmpd="sng">
                      <a:noFill/>
                      <a:prstDash val="soli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ctr" rtl="0">
                        <a:lnSpc>
                          <a:spcPct val="100000"/>
                        </a:lnSpc>
                        <a:spcBef>
                          <a:spcPts val="0"/>
                        </a:spcBef>
                        <a:spcAft>
                          <a:spcPts val="0"/>
                        </a:spcAft>
                        <a:buClr>
                          <a:schemeClr val="dk1"/>
                        </a:buClr>
                        <a:buSzPts val="1800"/>
                        <a:buFont typeface="Calibri"/>
                        <a:buNone/>
                      </a:pPr>
                      <a:r>
                        <a:rPr lang="en-US" sz="1600" b="1">
                          <a:solidFill>
                            <a:schemeClr val="tx1"/>
                          </a:solidFill>
                        </a:rPr>
                        <a:t>SOPC</a:t>
                      </a:r>
                    </a:p>
                  </a:txBody>
                  <a:tcPr marL="86233" marR="86233" marT="43116" marB="431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800"/>
                        <a:buFont typeface="Calibri"/>
                        <a:buNone/>
                        <a:tabLst/>
                        <a:defRPr/>
                      </a:pPr>
                      <a:endParaRPr lang="en-US" sz="1600" b="1">
                        <a:solidFill>
                          <a:srgbClr val="FF0000"/>
                        </a:solidFill>
                      </a:endParaRPr>
                    </a:p>
                  </a:txBody>
                  <a:tcPr marL="86233" marR="86233" marT="43116" marB="43116" anchor="ctr">
                    <a:lnL w="12700" cap="flat" cmpd="sng" algn="ctr">
                      <a:noFill/>
                      <a:prstDash val="solid"/>
                      <a:round/>
                      <a:headEnd type="none" w="med" len="med"/>
                      <a:tailEnd type="none" w="med" len="med"/>
                    </a:lnL>
                    <a:lnR w="12700" cmpd="sng">
                      <a:noFill/>
                      <a:prstDash val="soli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1600" b="1">
                          <a:solidFill>
                            <a:schemeClr val="tx1"/>
                          </a:solidFill>
                        </a:rPr>
                        <a:t>TLD-OPS</a:t>
                      </a:r>
                      <a:endParaRPr sz="1600" b="1">
                        <a:solidFill>
                          <a:schemeClr val="tx1"/>
                        </a:solidFill>
                      </a:endParaRPr>
                    </a:p>
                  </a:txBody>
                  <a:tcPr marL="86233" marR="86233" marT="43116" marB="43116"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r h="1108036">
                <a:tc>
                  <a:txBody>
                    <a:bodyPr/>
                    <a:lstStyle/>
                    <a:p>
                      <a:pPr marL="0" marR="0" lvl="0" indent="0" algn="l" rtl="0">
                        <a:spcBef>
                          <a:spcPts val="0"/>
                        </a:spcBef>
                        <a:spcAft>
                          <a:spcPts val="0"/>
                        </a:spcAft>
                        <a:buNone/>
                      </a:pPr>
                      <a:r>
                        <a:rPr lang="x-none" sz="1300"/>
                        <a:t>Block 4 (90’)</a:t>
                      </a:r>
                      <a:endParaRPr lang="en-US" sz="1300"/>
                    </a:p>
                    <a:p>
                      <a:pPr marL="0" marR="0" lvl="0" indent="0" algn="l" rtl="0">
                        <a:spcBef>
                          <a:spcPts val="0"/>
                        </a:spcBef>
                        <a:spcAft>
                          <a:spcPts val="0"/>
                        </a:spcAft>
                        <a:buNone/>
                      </a:pPr>
                      <a:r>
                        <a:rPr lang="en-BE" sz="1300"/>
                        <a:t>21:30-23:00</a:t>
                      </a:r>
                      <a:br>
                        <a:rPr lang="x-none" sz="1300"/>
                      </a:br>
                      <a:endParaRPr sz="1300"/>
                    </a:p>
                  </a:txBody>
                  <a:tcPr marL="86233" marR="86233" marT="43116" marB="43116">
                    <a:lnL w="12700" cmpd="sng">
                      <a:noFill/>
                      <a:prstDash val="solid"/>
                    </a:lnL>
                    <a:lnR w="381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endParaRPr lang="en-US" sz="1600" b="1">
                        <a:solidFill>
                          <a:schemeClr val="tx1"/>
                        </a:solidFill>
                      </a:endParaRPr>
                    </a:p>
                  </a:txBody>
                  <a:tcPr marL="86233" marR="86233" marT="43116" marB="43116" anchor="ctr">
                    <a:lnL w="38100" cap="flat" cmpd="sng" algn="ctr">
                      <a:noFill/>
                      <a:prstDash val="solid"/>
                      <a:round/>
                      <a:headEnd type="none" w="med" len="med"/>
                      <a:tailEnd type="none" w="med" len="med"/>
                    </a:lnL>
                    <a:lnR w="12700" cmpd="sng">
                      <a:noFill/>
                      <a:prstDash val="soli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1600" b="1">
                          <a:solidFill>
                            <a:schemeClr val="tx1"/>
                          </a:solidFill>
                        </a:rPr>
                        <a:t>Executive Q&amp;A</a:t>
                      </a:r>
                      <a:endParaRPr sz="1600" b="1">
                        <a:solidFill>
                          <a:schemeClr val="tx1"/>
                        </a:solidFill>
                      </a:endParaRPr>
                    </a:p>
                  </a:txBody>
                  <a:tcPr marL="86233" marR="86233" marT="43116" marB="431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800"/>
                        <a:buFont typeface="Calibri"/>
                        <a:buNone/>
                        <a:tabLst/>
                        <a:defRPr/>
                      </a:pPr>
                      <a:r>
                        <a:rPr lang="en-US" sz="1600" b="1">
                          <a:solidFill>
                            <a:schemeClr val="bg1"/>
                          </a:solidFill>
                        </a:rPr>
                        <a:t>ccNSO Members Meeting: DNS abuse session </a:t>
                      </a:r>
                    </a:p>
                    <a:p>
                      <a:pPr marL="0" marR="0" lvl="0" indent="0" algn="ctr" defTabSz="914400" rtl="0" eaLnBrk="1" fontAlgn="auto" latinLnBrk="0" hangingPunct="1">
                        <a:lnSpc>
                          <a:spcPct val="100000"/>
                        </a:lnSpc>
                        <a:spcBef>
                          <a:spcPts val="0"/>
                        </a:spcBef>
                        <a:spcAft>
                          <a:spcPts val="0"/>
                        </a:spcAft>
                        <a:buClr>
                          <a:schemeClr val="dk1"/>
                        </a:buClr>
                        <a:buSzPts val="1800"/>
                        <a:buFont typeface="Calibri"/>
                        <a:buNone/>
                        <a:tabLst/>
                        <a:defRPr/>
                      </a:pPr>
                      <a:r>
                        <a:rPr lang="en-US" sz="1600" b="1">
                          <a:solidFill>
                            <a:schemeClr val="bg1"/>
                          </a:solidFill>
                        </a:rPr>
                        <a:t>(part 1)</a:t>
                      </a:r>
                    </a:p>
                  </a:txBody>
                  <a:tcPr marL="86233" marR="86233" marT="43116" marB="43116" anchor="ctr">
                    <a:lnL w="12700" cap="flat" cmpd="sng" algn="ctr">
                      <a:noFill/>
                      <a:prstDash val="solid"/>
                      <a:round/>
                      <a:headEnd type="none" w="med" len="med"/>
                      <a:tailEnd type="none" w="med" len="med"/>
                    </a:lnL>
                    <a:lnR w="12700" cmpd="sng">
                      <a:noFill/>
                      <a:prstDash val="soli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rtl="0">
                        <a:spcBef>
                          <a:spcPts val="0"/>
                        </a:spcBef>
                        <a:spcAft>
                          <a:spcPts val="0"/>
                        </a:spcAft>
                        <a:buNone/>
                      </a:pPr>
                      <a:r>
                        <a:rPr lang="en-US" sz="1600" b="1">
                          <a:solidFill>
                            <a:schemeClr val="tx1"/>
                          </a:solidFill>
                        </a:rPr>
                        <a:t>Public forum</a:t>
                      </a:r>
                      <a:endParaRPr sz="1600" b="1">
                        <a:solidFill>
                          <a:schemeClr val="tx1"/>
                        </a:solidFill>
                      </a:endParaRPr>
                    </a:p>
                  </a:txBody>
                  <a:tcPr marL="86233" marR="86233" marT="43116" marB="43116"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4"/>
                  </a:ext>
                </a:extLst>
              </a:tr>
              <a:tr h="1108036">
                <a:tc>
                  <a:txBody>
                    <a:bodyPr/>
                    <a:lstStyle/>
                    <a:p>
                      <a:pPr marL="0" marR="0" lvl="0" indent="0" algn="l" rtl="0">
                        <a:spcBef>
                          <a:spcPts val="0"/>
                        </a:spcBef>
                        <a:spcAft>
                          <a:spcPts val="0"/>
                        </a:spcAft>
                        <a:buNone/>
                      </a:pPr>
                      <a:r>
                        <a:rPr lang="x-none" sz="1300"/>
                        <a:t>Block 5 (60’)</a:t>
                      </a:r>
                      <a:endParaRPr lang="en-US" sz="1300"/>
                    </a:p>
                    <a:p>
                      <a:pPr marL="0" marR="0" lvl="0" indent="0" algn="l" rtl="0">
                        <a:spcBef>
                          <a:spcPts val="0"/>
                        </a:spcBef>
                        <a:spcAft>
                          <a:spcPts val="0"/>
                        </a:spcAft>
                        <a:buNone/>
                      </a:pPr>
                      <a:r>
                        <a:rPr lang="en-BE" sz="1300"/>
                        <a:t>23:30-00:30</a:t>
                      </a:r>
                      <a:br>
                        <a:rPr lang="x-none" sz="1300"/>
                      </a:br>
                      <a:endParaRPr sz="1300"/>
                    </a:p>
                  </a:txBody>
                  <a:tcPr marL="86233" marR="86233" marT="43116" marB="43116">
                    <a:lnL w="12700" cmpd="sng">
                      <a:noFill/>
                      <a:prstDash val="solid"/>
                    </a:lnL>
                    <a:lnR w="381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endParaRPr sz="1600" b="1" dirty="0">
                        <a:solidFill>
                          <a:schemeClr val="tx1"/>
                        </a:solidFill>
                      </a:endParaRPr>
                    </a:p>
                  </a:txBody>
                  <a:tcPr marL="86233" marR="86233" marT="43116" marB="43116" anchor="ctr">
                    <a:lnL w="38100" cap="flat" cmpd="sng" algn="ctr">
                      <a:noFill/>
                      <a:prstDash val="solid"/>
                      <a:round/>
                      <a:headEnd type="none" w="med" len="med"/>
                      <a:tailEnd type="none" w="med" len="med"/>
                    </a:lnL>
                    <a:lnR w="12700" cmpd="sng">
                      <a:noFill/>
                      <a:prstDash val="soli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800"/>
                        <a:buFont typeface="Calibri"/>
                        <a:buNone/>
                      </a:pPr>
                      <a:endParaRPr sz="1600" b="1">
                        <a:solidFill>
                          <a:schemeClr val="tx1"/>
                        </a:solidFill>
                      </a:endParaRPr>
                    </a:p>
                  </a:txBody>
                  <a:tcPr marL="86233" marR="86233" marT="43116" marB="431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800"/>
                        <a:buFont typeface="Calibri"/>
                        <a:buNone/>
                      </a:pPr>
                      <a:r>
                        <a:rPr lang="en-US" sz="1600" b="1">
                          <a:solidFill>
                            <a:schemeClr val="bg1"/>
                          </a:solidFill>
                        </a:rPr>
                        <a:t>ccNSO Members Meeting: DNS abuse session (part 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a:solidFill>
                          <a:schemeClr val="bg1"/>
                        </a:solidFill>
                      </a:endParaRPr>
                    </a:p>
                  </a:txBody>
                  <a:tcPr marL="86233" marR="86233" marT="43116" marB="43116" anchor="ctr">
                    <a:lnL w="12700" cap="flat" cmpd="sng" algn="ctr">
                      <a:noFill/>
                      <a:prstDash val="solid"/>
                      <a:round/>
                      <a:headEnd type="none" w="med" len="med"/>
                      <a:tailEnd type="none" w="med" len="med"/>
                    </a:lnL>
                    <a:lnR w="12700" cmpd="sng">
                      <a:noFill/>
                      <a:prstDash val="soli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rtl="0">
                        <a:spcBef>
                          <a:spcPts val="0"/>
                        </a:spcBef>
                        <a:spcAft>
                          <a:spcPts val="0"/>
                        </a:spcAft>
                        <a:buNone/>
                      </a:pPr>
                      <a:r>
                        <a:rPr lang="en-US" sz="1600" b="1" i="0" dirty="0">
                          <a:solidFill>
                            <a:schemeClr val="tx1"/>
                          </a:solidFill>
                        </a:rPr>
                        <a:t>Public Board AGM</a:t>
                      </a:r>
                      <a:br>
                        <a:rPr lang="en-US" sz="1600" b="1" i="0" dirty="0">
                          <a:solidFill>
                            <a:schemeClr val="tx1"/>
                          </a:solidFill>
                        </a:rPr>
                      </a:br>
                      <a:r>
                        <a:rPr lang="en-US" sz="1600" b="1" i="0" dirty="0">
                          <a:solidFill>
                            <a:schemeClr val="tx1"/>
                          </a:solidFill>
                        </a:rPr>
                        <a:t>23:30-01:00 UTC</a:t>
                      </a:r>
                      <a:endParaRPr sz="1600" b="1" i="0" dirty="0">
                        <a:solidFill>
                          <a:schemeClr val="tx1"/>
                        </a:solidFill>
                      </a:endParaRPr>
                    </a:p>
                  </a:txBody>
                  <a:tcPr marL="86233" marR="86233" marT="43116" marB="43116"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5"/>
                  </a:ext>
                </a:extLst>
              </a:tr>
            </a:tbl>
          </a:graphicData>
        </a:graphic>
      </p:graphicFrame>
      <p:pic>
        <p:nvPicPr>
          <p:cNvPr id="6" name="Picture 5" descr="A picture containing text, clipart&#10;&#10;Description automatically generated">
            <a:extLst>
              <a:ext uri="{FF2B5EF4-FFF2-40B4-BE49-F238E27FC236}">
                <a16:creationId xmlns:a16="http://schemas.microsoft.com/office/drawing/2014/main" id="{ED41826C-6AD5-0B4D-95AF-EFF2282872BD}"/>
              </a:ext>
            </a:extLst>
          </p:cNvPr>
          <p:cNvPicPr>
            <a:picLocks noChangeAspect="1"/>
          </p:cNvPicPr>
          <p:nvPr/>
        </p:nvPicPr>
        <p:blipFill>
          <a:blip r:embed="rId2"/>
          <a:stretch>
            <a:fillRect/>
          </a:stretch>
        </p:blipFill>
        <p:spPr>
          <a:xfrm>
            <a:off x="508000" y="5851381"/>
            <a:ext cx="1828800" cy="726306"/>
          </a:xfrm>
          <a:prstGeom prst="rect">
            <a:avLst/>
          </a:prstGeom>
        </p:spPr>
      </p:pic>
    </p:spTree>
    <p:extLst>
      <p:ext uri="{BB962C8B-B14F-4D97-AF65-F5344CB8AC3E}">
        <p14:creationId xmlns:p14="http://schemas.microsoft.com/office/powerpoint/2010/main" val="322487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CF29AA-5B5C-5F4F-B270-B92CCFB97CDA}"/>
              </a:ext>
            </a:extLst>
          </p:cNvPr>
          <p:cNvSpPr>
            <a:spLocks noGrp="1"/>
          </p:cNvSpPr>
          <p:nvPr>
            <p:ph type="title"/>
          </p:nvPr>
        </p:nvSpPr>
        <p:spPr>
          <a:xfrm>
            <a:off x="1046746" y="586822"/>
            <a:ext cx="3560252" cy="1645920"/>
          </a:xfrm>
        </p:spPr>
        <p:txBody>
          <a:bodyPr>
            <a:normAutofit/>
          </a:bodyPr>
          <a:lstStyle/>
          <a:p>
            <a:r>
              <a:rPr lang="en-GB" sz="3600" b="1" dirty="0"/>
              <a:t>Tech Day</a:t>
            </a:r>
            <a:br>
              <a:rPr lang="en-GB" sz="2700" b="1" dirty="0"/>
            </a:br>
            <a:r>
              <a:rPr lang="en-GB" sz="1800" dirty="0"/>
              <a:t>Monday, 25 October | 16-21 UTC</a:t>
            </a:r>
          </a:p>
        </p:txBody>
      </p:sp>
      <p:sp>
        <p:nvSpPr>
          <p:cNvPr id="18" name="Rectangle 17">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Content Placeholder 10">
            <a:extLst>
              <a:ext uri="{FF2B5EF4-FFF2-40B4-BE49-F238E27FC236}">
                <a16:creationId xmlns:a16="http://schemas.microsoft.com/office/drawing/2014/main" id="{F3A46102-5A00-4EF6-BF11-478AA35A3D4E}"/>
              </a:ext>
            </a:extLst>
          </p:cNvPr>
          <p:cNvSpPr>
            <a:spLocks noGrp="1"/>
          </p:cNvSpPr>
          <p:nvPr>
            <p:ph idx="1"/>
          </p:nvPr>
        </p:nvSpPr>
        <p:spPr>
          <a:xfrm>
            <a:off x="5351164" y="586822"/>
            <a:ext cx="6002636" cy="1645920"/>
          </a:xfrm>
        </p:spPr>
        <p:txBody>
          <a:bodyPr anchor="ctr">
            <a:normAutofit/>
          </a:bodyPr>
          <a:lstStyle/>
          <a:p>
            <a:pPr marL="0" indent="0">
              <a:buNone/>
            </a:pPr>
            <a:r>
              <a:rPr lang="en-GB" dirty="0"/>
              <a:t>Discuss technical and operational registry topics, security, and other DNS-related work</a:t>
            </a:r>
          </a:p>
          <a:p>
            <a:pPr marL="0" indent="0">
              <a:buNone/>
            </a:pPr>
            <a:r>
              <a:rPr lang="en-GB" sz="1800" dirty="0"/>
              <a:t>R</a:t>
            </a:r>
            <a:r>
              <a:rPr lang="en-BE" sz="1800" dirty="0"/>
              <a:t>ead more: </a:t>
            </a:r>
            <a:r>
              <a:rPr lang="en-GB" sz="1800" u="sng" dirty="0">
                <a:hlinkClick r:id="rId2"/>
              </a:rPr>
              <a:t>https://community.icann.org/x/zgJyCg</a:t>
            </a:r>
            <a:r>
              <a:rPr lang="en-BE" sz="1800" dirty="0"/>
              <a:t> </a:t>
            </a:r>
            <a:endParaRPr lang="en-US" sz="1800" dirty="0"/>
          </a:p>
        </p:txBody>
      </p:sp>
      <p:sp>
        <p:nvSpPr>
          <p:cNvPr id="9" name="TextBox 8">
            <a:extLst>
              <a:ext uri="{FF2B5EF4-FFF2-40B4-BE49-F238E27FC236}">
                <a16:creationId xmlns:a16="http://schemas.microsoft.com/office/drawing/2014/main" id="{9B956C02-5A44-7D4A-8866-150AE8EF7388}"/>
              </a:ext>
            </a:extLst>
          </p:cNvPr>
          <p:cNvSpPr txBox="1"/>
          <p:nvPr/>
        </p:nvSpPr>
        <p:spPr>
          <a:xfrm>
            <a:off x="554416" y="2819566"/>
            <a:ext cx="4411501" cy="3693319"/>
          </a:xfrm>
          <a:prstGeom prst="rect">
            <a:avLst/>
          </a:prstGeom>
          <a:noFill/>
        </p:spPr>
        <p:txBody>
          <a:bodyPr wrap="square" rtlCol="0">
            <a:spAutoFit/>
          </a:bodyPr>
          <a:lstStyle/>
          <a:p>
            <a:pPr algn="just"/>
            <a:r>
              <a:rPr lang="en-GB" dirty="0"/>
              <a:t>Since 2006, Tech Day has been part of ICANN Public Meetings. </a:t>
            </a:r>
          </a:p>
          <a:p>
            <a:pPr algn="just"/>
            <a:endParaRPr lang="en-GB" dirty="0"/>
          </a:p>
          <a:p>
            <a:pPr algn="just"/>
            <a:r>
              <a:rPr lang="en-GB" dirty="0"/>
              <a:t>It provides a forum for both experienced participants and newcomers to meet and to present and discuss technical and operational registry topics, security, and other Domain Name System-related work. During ICANN72, Tech Day will focus on DNS Security Extensions (DNSSEC), DNS abuse prevention and mitigation, and other topics.</a:t>
            </a:r>
          </a:p>
          <a:p>
            <a:br>
              <a:rPr lang="en-GB" dirty="0"/>
            </a:br>
            <a:endParaRPr lang="en-BE" dirty="0"/>
          </a:p>
        </p:txBody>
      </p:sp>
      <p:pic>
        <p:nvPicPr>
          <p:cNvPr id="4" name="Graphic 3" descr="Vlog outline">
            <a:extLst>
              <a:ext uri="{FF2B5EF4-FFF2-40B4-BE49-F238E27FC236}">
                <a16:creationId xmlns:a16="http://schemas.microsoft.com/office/drawing/2014/main" id="{B27CC9AD-067E-8F4E-BF1B-CCE08F4A5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39015" y="2490092"/>
            <a:ext cx="3826933" cy="3826933"/>
          </a:xfrm>
          <a:prstGeom prst="rect">
            <a:avLst/>
          </a:prstGeom>
        </p:spPr>
      </p:pic>
    </p:spTree>
    <p:extLst>
      <p:ext uri="{BB962C8B-B14F-4D97-AF65-F5344CB8AC3E}">
        <p14:creationId xmlns:p14="http://schemas.microsoft.com/office/powerpoint/2010/main" val="1875532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CF29AA-5B5C-5F4F-B270-B92CCFB97CDA}"/>
              </a:ext>
            </a:extLst>
          </p:cNvPr>
          <p:cNvSpPr>
            <a:spLocks noGrp="1"/>
          </p:cNvSpPr>
          <p:nvPr>
            <p:ph type="title"/>
          </p:nvPr>
        </p:nvSpPr>
        <p:spPr>
          <a:xfrm>
            <a:off x="1046746" y="586822"/>
            <a:ext cx="3560252" cy="1645920"/>
          </a:xfrm>
        </p:spPr>
        <p:txBody>
          <a:bodyPr>
            <a:normAutofit fontScale="90000"/>
          </a:bodyPr>
          <a:lstStyle/>
          <a:p>
            <a:r>
              <a:rPr lang="en-GB" sz="3600" b="1" dirty="0"/>
              <a:t>Question and Answer Session: ccNSO Council Candidates </a:t>
            </a:r>
            <a:br>
              <a:rPr lang="en-GB" sz="2700" b="1" dirty="0"/>
            </a:br>
            <a:r>
              <a:rPr lang="en-GB" sz="1800" dirty="0"/>
              <a:t>Tuesday, 26 October | 16-17 UTC</a:t>
            </a:r>
          </a:p>
        </p:txBody>
      </p:sp>
      <p:sp>
        <p:nvSpPr>
          <p:cNvPr id="18" name="Rectangle 17">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Content Placeholder 10">
            <a:extLst>
              <a:ext uri="{FF2B5EF4-FFF2-40B4-BE49-F238E27FC236}">
                <a16:creationId xmlns:a16="http://schemas.microsoft.com/office/drawing/2014/main" id="{F3A46102-5A00-4EF6-BF11-478AA35A3D4E}"/>
              </a:ext>
            </a:extLst>
          </p:cNvPr>
          <p:cNvSpPr>
            <a:spLocks noGrp="1"/>
          </p:cNvSpPr>
          <p:nvPr>
            <p:ph idx="1"/>
          </p:nvPr>
        </p:nvSpPr>
        <p:spPr>
          <a:xfrm>
            <a:off x="5351164" y="586822"/>
            <a:ext cx="6002636" cy="1645920"/>
          </a:xfrm>
        </p:spPr>
        <p:txBody>
          <a:bodyPr anchor="ctr">
            <a:normAutofit/>
          </a:bodyPr>
          <a:lstStyle/>
          <a:p>
            <a:pPr marL="0" indent="0">
              <a:buNone/>
            </a:pPr>
            <a:r>
              <a:rPr lang="en-GB" dirty="0"/>
              <a:t>How will the new ccNSO Council look like? </a:t>
            </a:r>
          </a:p>
          <a:p>
            <a:pPr marL="0" indent="0">
              <a:buNone/>
            </a:pPr>
            <a:r>
              <a:rPr lang="en-GB" sz="1800" dirty="0"/>
              <a:t>R</a:t>
            </a:r>
            <a:r>
              <a:rPr lang="en-BE" sz="1800" dirty="0"/>
              <a:t>ead more: </a:t>
            </a:r>
            <a:r>
              <a:rPr lang="en-US" sz="1800" dirty="0">
                <a:hlinkClick r:id="rId2"/>
              </a:rPr>
              <a:t>https://community.icann.org/x/hAEuCg</a:t>
            </a:r>
            <a:r>
              <a:rPr lang="en-US" sz="1800" dirty="0"/>
              <a:t> </a:t>
            </a:r>
          </a:p>
        </p:txBody>
      </p:sp>
      <p:sp>
        <p:nvSpPr>
          <p:cNvPr id="9" name="TextBox 8">
            <a:extLst>
              <a:ext uri="{FF2B5EF4-FFF2-40B4-BE49-F238E27FC236}">
                <a16:creationId xmlns:a16="http://schemas.microsoft.com/office/drawing/2014/main" id="{9B956C02-5A44-7D4A-8866-150AE8EF7388}"/>
              </a:ext>
            </a:extLst>
          </p:cNvPr>
          <p:cNvSpPr txBox="1"/>
          <p:nvPr/>
        </p:nvSpPr>
        <p:spPr>
          <a:xfrm>
            <a:off x="554416" y="2819566"/>
            <a:ext cx="4411501" cy="3139321"/>
          </a:xfrm>
          <a:prstGeom prst="rect">
            <a:avLst/>
          </a:prstGeom>
          <a:noFill/>
        </p:spPr>
        <p:txBody>
          <a:bodyPr wrap="square" rtlCol="0">
            <a:spAutoFit/>
          </a:bodyPr>
          <a:lstStyle/>
          <a:p>
            <a:pPr algn="just"/>
            <a:r>
              <a:rPr lang="en-GB" dirty="0"/>
              <a:t>The 3-year term for five members of the ccNSO Council will end in March 2022.  Mid-September 2021, the ccNSO opens a call for nominations to fill those seats.  </a:t>
            </a:r>
          </a:p>
          <a:p>
            <a:pPr algn="just"/>
            <a:endParaRPr lang="en-GB" dirty="0"/>
          </a:p>
          <a:p>
            <a:pPr algn="just"/>
            <a:r>
              <a:rPr lang="en-GB" dirty="0"/>
              <a:t>All candidates that accepted their nominations are kindly invited to participate in the Q&amp;A session, which  will provide the ccNSO members and broader ccTLD community an opportunity to interact with the Council candidates.</a:t>
            </a:r>
            <a:endParaRPr lang="en-BE" dirty="0"/>
          </a:p>
        </p:txBody>
      </p:sp>
      <p:graphicFrame>
        <p:nvGraphicFramePr>
          <p:cNvPr id="12" name="Diagram 11">
            <a:extLst>
              <a:ext uri="{FF2B5EF4-FFF2-40B4-BE49-F238E27FC236}">
                <a16:creationId xmlns:a16="http://schemas.microsoft.com/office/drawing/2014/main" id="{4EDC174D-C55B-1943-8585-5DDF21FAE8FA}"/>
              </a:ext>
            </a:extLst>
          </p:cNvPr>
          <p:cNvGraphicFramePr/>
          <p:nvPr/>
        </p:nvGraphicFramePr>
        <p:xfrm>
          <a:off x="5394239" y="1898537"/>
          <a:ext cx="6243345" cy="4146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769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CF29AA-5B5C-5F4F-B270-B92CCFB97CDA}"/>
              </a:ext>
            </a:extLst>
          </p:cNvPr>
          <p:cNvSpPr>
            <a:spLocks noGrp="1"/>
          </p:cNvSpPr>
          <p:nvPr>
            <p:ph type="title"/>
          </p:nvPr>
        </p:nvSpPr>
        <p:spPr>
          <a:xfrm>
            <a:off x="1046745" y="586822"/>
            <a:ext cx="3834281" cy="1645920"/>
          </a:xfrm>
        </p:spPr>
        <p:txBody>
          <a:bodyPr>
            <a:normAutofit/>
          </a:bodyPr>
          <a:lstStyle/>
          <a:p>
            <a:r>
              <a:rPr lang="en-GB" sz="3600" b="1" dirty="0"/>
              <a:t>ccNSO Governance session</a:t>
            </a:r>
            <a:br>
              <a:rPr lang="en-GB" sz="2700" b="1" dirty="0"/>
            </a:br>
            <a:r>
              <a:rPr lang="en-GB" sz="1800" dirty="0"/>
              <a:t>Tuesday, 26 October | 17:30-19:00 UTC</a:t>
            </a:r>
          </a:p>
        </p:txBody>
      </p:sp>
      <p:sp>
        <p:nvSpPr>
          <p:cNvPr id="18" name="Rectangle 17">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Content Placeholder 10">
            <a:extLst>
              <a:ext uri="{FF2B5EF4-FFF2-40B4-BE49-F238E27FC236}">
                <a16:creationId xmlns:a16="http://schemas.microsoft.com/office/drawing/2014/main" id="{F3A46102-5A00-4EF6-BF11-478AA35A3D4E}"/>
              </a:ext>
            </a:extLst>
          </p:cNvPr>
          <p:cNvSpPr>
            <a:spLocks noGrp="1"/>
          </p:cNvSpPr>
          <p:nvPr>
            <p:ph idx="1"/>
          </p:nvPr>
        </p:nvSpPr>
        <p:spPr>
          <a:xfrm>
            <a:off x="5351164" y="586822"/>
            <a:ext cx="6002636" cy="1645920"/>
          </a:xfrm>
        </p:spPr>
        <p:txBody>
          <a:bodyPr anchor="ctr">
            <a:normAutofit/>
          </a:bodyPr>
          <a:lstStyle/>
          <a:p>
            <a:pPr marL="0" indent="0">
              <a:buNone/>
            </a:pPr>
            <a:r>
              <a:rPr lang="en-GB" dirty="0"/>
              <a:t>ccNSO members and ccNSO Council: what is their role and responsibility? </a:t>
            </a:r>
          </a:p>
          <a:p>
            <a:pPr marL="0" indent="0">
              <a:buNone/>
            </a:pPr>
            <a:r>
              <a:rPr lang="en-GB" sz="1800" dirty="0"/>
              <a:t>R</a:t>
            </a:r>
            <a:r>
              <a:rPr lang="en-BE" sz="1800" dirty="0"/>
              <a:t>ead more: </a:t>
            </a:r>
            <a:r>
              <a:rPr lang="en-US" sz="1800" dirty="0">
                <a:hlinkClick r:id="rId2"/>
              </a:rPr>
              <a:t>https://community.icann.org/x/hAEuCg</a:t>
            </a:r>
            <a:r>
              <a:rPr lang="en-US" sz="1800" dirty="0"/>
              <a:t> </a:t>
            </a:r>
          </a:p>
        </p:txBody>
      </p:sp>
      <p:sp>
        <p:nvSpPr>
          <p:cNvPr id="9" name="TextBox 8">
            <a:extLst>
              <a:ext uri="{FF2B5EF4-FFF2-40B4-BE49-F238E27FC236}">
                <a16:creationId xmlns:a16="http://schemas.microsoft.com/office/drawing/2014/main" id="{9B956C02-5A44-7D4A-8866-150AE8EF7388}"/>
              </a:ext>
            </a:extLst>
          </p:cNvPr>
          <p:cNvSpPr txBox="1"/>
          <p:nvPr/>
        </p:nvSpPr>
        <p:spPr>
          <a:xfrm>
            <a:off x="5266885" y="2801742"/>
            <a:ext cx="6370699" cy="3139321"/>
          </a:xfrm>
          <a:prstGeom prst="rect">
            <a:avLst/>
          </a:prstGeom>
          <a:noFill/>
        </p:spPr>
        <p:txBody>
          <a:bodyPr wrap="square" rtlCol="0">
            <a:spAutoFit/>
          </a:bodyPr>
          <a:lstStyle/>
          <a:p>
            <a:pPr algn="just"/>
            <a:r>
              <a:rPr lang="en-GB" dirty="0"/>
              <a:t>ICANN72 marks the 4th ccNSO Governance Session, building on the previous sessions where the ccNSO Council and Members have been discussing the need to update the internal rules of the ccNSO. </a:t>
            </a:r>
          </a:p>
          <a:p>
            <a:pPr algn="just"/>
            <a:r>
              <a:rPr lang="en-GB" dirty="0"/>
              <a:t> </a:t>
            </a:r>
          </a:p>
          <a:p>
            <a:pPr algn="just"/>
            <a:r>
              <a:rPr lang="en-GB" dirty="0"/>
              <a:t>The goal of this ICANN72 session is to consult the ccNSO membership on the proposed revised internal Rules of the ccNSO, and to collect feedback. The new Rules will have a direct impact on the governance structure of the ccNSO, specifically on the respective roles and responsibilities of the Council and ccNSO membership. </a:t>
            </a:r>
          </a:p>
        </p:txBody>
      </p:sp>
      <p:pic>
        <p:nvPicPr>
          <p:cNvPr id="4" name="Graphic 3" descr="Group outline">
            <a:extLst>
              <a:ext uri="{FF2B5EF4-FFF2-40B4-BE49-F238E27FC236}">
                <a16:creationId xmlns:a16="http://schemas.microsoft.com/office/drawing/2014/main" id="{D3F2A5C5-734A-024E-9CEB-28F5D8E743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4416" y="2674081"/>
            <a:ext cx="3818794" cy="3818794"/>
          </a:xfrm>
          <a:prstGeom prst="rect">
            <a:avLst/>
          </a:prstGeom>
        </p:spPr>
      </p:pic>
    </p:spTree>
    <p:extLst>
      <p:ext uri="{BB962C8B-B14F-4D97-AF65-F5344CB8AC3E}">
        <p14:creationId xmlns:p14="http://schemas.microsoft.com/office/powerpoint/2010/main" val="1299845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CF29AA-5B5C-5F4F-B270-B92CCFB97CDA}"/>
              </a:ext>
            </a:extLst>
          </p:cNvPr>
          <p:cNvSpPr>
            <a:spLocks noGrp="1"/>
          </p:cNvSpPr>
          <p:nvPr>
            <p:ph type="title"/>
          </p:nvPr>
        </p:nvSpPr>
        <p:spPr>
          <a:xfrm>
            <a:off x="1046745" y="586822"/>
            <a:ext cx="3834281" cy="1645920"/>
          </a:xfrm>
        </p:spPr>
        <p:txBody>
          <a:bodyPr>
            <a:normAutofit/>
          </a:bodyPr>
          <a:lstStyle/>
          <a:p>
            <a:r>
              <a:rPr lang="en-GB" sz="3600" b="1" dirty="0"/>
              <a:t>ccNSO SOPC</a:t>
            </a:r>
            <a:br>
              <a:rPr lang="en-GB" sz="2700" b="1" dirty="0"/>
            </a:br>
            <a:r>
              <a:rPr lang="en-GB" sz="1800" dirty="0"/>
              <a:t>Tuesday, 26 October | 19:30-21:00 UTC</a:t>
            </a:r>
          </a:p>
        </p:txBody>
      </p:sp>
      <p:sp>
        <p:nvSpPr>
          <p:cNvPr id="18" name="Rectangle 17">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Content Placeholder 10">
            <a:extLst>
              <a:ext uri="{FF2B5EF4-FFF2-40B4-BE49-F238E27FC236}">
                <a16:creationId xmlns:a16="http://schemas.microsoft.com/office/drawing/2014/main" id="{F3A46102-5A00-4EF6-BF11-478AA35A3D4E}"/>
              </a:ext>
            </a:extLst>
          </p:cNvPr>
          <p:cNvSpPr>
            <a:spLocks noGrp="1"/>
          </p:cNvSpPr>
          <p:nvPr>
            <p:ph idx="1"/>
          </p:nvPr>
        </p:nvSpPr>
        <p:spPr>
          <a:xfrm>
            <a:off x="5351164" y="586822"/>
            <a:ext cx="6002636" cy="1645920"/>
          </a:xfrm>
        </p:spPr>
        <p:txBody>
          <a:bodyPr anchor="ctr">
            <a:normAutofit/>
          </a:bodyPr>
          <a:lstStyle/>
          <a:p>
            <a:pPr marL="0" indent="0">
              <a:buNone/>
            </a:pPr>
            <a:r>
              <a:rPr lang="en-GB" dirty="0"/>
              <a:t>How will the ICANN prioritisation framework work in practice? </a:t>
            </a:r>
          </a:p>
          <a:p>
            <a:pPr marL="0" indent="0">
              <a:buNone/>
            </a:pPr>
            <a:r>
              <a:rPr lang="en-GB" sz="1800" dirty="0"/>
              <a:t>R</a:t>
            </a:r>
            <a:r>
              <a:rPr lang="en-BE" sz="1800" dirty="0"/>
              <a:t>ead more: </a:t>
            </a:r>
            <a:r>
              <a:rPr lang="en-US" sz="1800" dirty="0">
                <a:hlinkClick r:id="rId2"/>
              </a:rPr>
              <a:t>https://community.icann.org/x/hAEuCg</a:t>
            </a:r>
            <a:r>
              <a:rPr lang="en-US" sz="1800" dirty="0"/>
              <a:t> </a:t>
            </a:r>
          </a:p>
        </p:txBody>
      </p:sp>
      <p:sp>
        <p:nvSpPr>
          <p:cNvPr id="9" name="TextBox 8">
            <a:extLst>
              <a:ext uri="{FF2B5EF4-FFF2-40B4-BE49-F238E27FC236}">
                <a16:creationId xmlns:a16="http://schemas.microsoft.com/office/drawing/2014/main" id="{9B956C02-5A44-7D4A-8866-150AE8EF7388}"/>
              </a:ext>
            </a:extLst>
          </p:cNvPr>
          <p:cNvSpPr txBox="1"/>
          <p:nvPr/>
        </p:nvSpPr>
        <p:spPr>
          <a:xfrm>
            <a:off x="5351164" y="2819567"/>
            <a:ext cx="6353768" cy="3139321"/>
          </a:xfrm>
          <a:prstGeom prst="rect">
            <a:avLst/>
          </a:prstGeom>
          <a:noFill/>
        </p:spPr>
        <p:txBody>
          <a:bodyPr wrap="square" rtlCol="0">
            <a:spAutoFit/>
          </a:bodyPr>
          <a:lstStyle/>
          <a:p>
            <a:pPr algn="just"/>
            <a:r>
              <a:rPr lang="en-GB" dirty="0"/>
              <a:t>The aim of the SOPC  is to coordinate, facilitate, and increase the participation of ccTLD managers in ICANN and Public Technical Identifiers strategic, operational planning, and related budgetary processes. The SOPC meets regularly with representatives from ICANN org and other ICANN stakeholders. </a:t>
            </a:r>
          </a:p>
          <a:p>
            <a:pPr algn="just"/>
            <a:endParaRPr lang="en-GB" dirty="0"/>
          </a:p>
          <a:p>
            <a:pPr algn="just"/>
            <a:r>
              <a:rPr lang="en-GB" dirty="0"/>
              <a:t>The goal of this ICANN72 session is to explore how the ICANN Prioritization Framework could work in practice, from a community perspective. The session will prepare the SOPC and other stakeholders on prioritization, as part of the next operational and financial planning cycle.</a:t>
            </a:r>
          </a:p>
        </p:txBody>
      </p:sp>
      <p:pic>
        <p:nvPicPr>
          <p:cNvPr id="5" name="Graphic 4" descr="Gantt Chart outline">
            <a:extLst>
              <a:ext uri="{FF2B5EF4-FFF2-40B4-BE49-F238E27FC236}">
                <a16:creationId xmlns:a16="http://schemas.microsoft.com/office/drawing/2014/main" id="{65C85870-3560-9841-A897-B07071BA14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5848" y="2487900"/>
            <a:ext cx="3831317" cy="3831317"/>
          </a:xfrm>
          <a:prstGeom prst="rect">
            <a:avLst/>
          </a:prstGeom>
        </p:spPr>
      </p:pic>
    </p:spTree>
    <p:extLst>
      <p:ext uri="{BB962C8B-B14F-4D97-AF65-F5344CB8AC3E}">
        <p14:creationId xmlns:p14="http://schemas.microsoft.com/office/powerpoint/2010/main" val="1614656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ANN72_ccNSO_sessionsummariesv2" id="{5BD0650E-AC49-B146-85B6-E4A275786191}" vid="{0828AC71-0C52-404E-93F4-0C5E9694C795}"/>
    </a:ext>
  </a:extLst>
</a:theme>
</file>

<file path=docProps/app.xml><?xml version="1.0" encoding="utf-8"?>
<Properties xmlns="http://schemas.openxmlformats.org/officeDocument/2006/extended-properties" xmlns:vt="http://schemas.openxmlformats.org/officeDocument/2006/docPropsVTypes">
  <Template>Office Theme</Template>
  <TotalTime>6</TotalTime>
  <Words>1548</Words>
  <Application>Microsoft Macintosh PowerPoint</Application>
  <PresentationFormat>Widescreen</PresentationFormat>
  <Paragraphs>115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Symbol</vt:lpstr>
      <vt:lpstr>Office Theme</vt:lpstr>
      <vt:lpstr>ccNSO Sessions</vt:lpstr>
      <vt:lpstr>AGENDA ccTLD News Session #1 Wednesday, 6 October 2021| 13-15 UTC</vt:lpstr>
      <vt:lpstr>AGENDA ccTLD News Session #2 Thursday, 7 October 2021 | 6-8 UTC</vt:lpstr>
      <vt:lpstr>ccNSO Sessions</vt:lpstr>
      <vt:lpstr>PowerPoint Presentation</vt:lpstr>
      <vt:lpstr>Tech Day Monday, 25 October | 16-21 UTC</vt:lpstr>
      <vt:lpstr>Question and Answer Session: ccNSO Council Candidates  Tuesday, 26 October | 16-17 UTC</vt:lpstr>
      <vt:lpstr>ccNSO Governance session Tuesday, 26 October | 17:30-19:00 UTC</vt:lpstr>
      <vt:lpstr>ccNSO SOPC Tuesday, 26 October | 19:30-21:00 UTC</vt:lpstr>
      <vt:lpstr>DNS Abuse session Wednesday, 27 October Part 1: 21:30-23:00 UTC  Part 2: 23:30-00:30 UTC</vt:lpstr>
      <vt:lpstr>ccNSO Council &amp; ICANN Board Thursday, 28 October | 16-17 UTC</vt:lpstr>
      <vt:lpstr>ccNSO Council Thursday, 28 October | 17:30-19:00 UTC</vt:lpstr>
      <vt:lpstr>TLD-OPS Thursday, 28 October | 19:30-21:00 UTC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ccNSO Sessions</dc:title>
  <dc:creator>Joke Braeken</dc:creator>
  <cp:lastModifiedBy>Joke Braeken</cp:lastModifiedBy>
  <cp:revision>1</cp:revision>
  <dcterms:created xsi:type="dcterms:W3CDTF">2021-11-02T12:30:47Z</dcterms:created>
  <dcterms:modified xsi:type="dcterms:W3CDTF">2021-11-02T12:37:41Z</dcterms:modified>
</cp:coreProperties>
</file>