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715" r:id="rId3"/>
    <p:sldId id="257" r:id="rId4"/>
    <p:sldId id="703" r:id="rId5"/>
    <p:sldId id="711" r:id="rId6"/>
    <p:sldId id="698" r:id="rId7"/>
    <p:sldId id="719" r:id="rId8"/>
    <p:sldId id="699" r:id="rId9"/>
    <p:sldId id="720" r:id="rId10"/>
    <p:sldId id="264" r:id="rId11"/>
    <p:sldId id="721" r:id="rId12"/>
    <p:sldId id="722" r:id="rId13"/>
    <p:sldId id="723" r:id="rId14"/>
    <p:sldId id="724" r:id="rId15"/>
    <p:sldId id="725" r:id="rId16"/>
    <p:sldId id="726" r:id="rId17"/>
    <p:sldId id="727" r:id="rId18"/>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59"/>
    <p:restoredTop sz="94696"/>
  </p:normalViewPr>
  <p:slideViewPr>
    <p:cSldViewPr snapToGrid="0" snapToObjects="1">
      <p:cViewPr varScale="1">
        <p:scale>
          <a:sx n="105" d="100"/>
          <a:sy n="105" d="100"/>
        </p:scale>
        <p:origin x="6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E5509-51CC-1D44-883A-7290C0A04A55}" type="datetimeFigureOut">
              <a:rPr lang="en-GB" smtClean="0"/>
              <a:t>25/03/2021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3002C-CEA0-7C41-9661-1402FAC107D8}" type="slidenum">
              <a:rPr lang="en-GB" smtClean="0"/>
              <a:t>‹#›</a:t>
            </a:fld>
            <a:endParaRPr lang="en-GB"/>
          </a:p>
        </p:txBody>
      </p:sp>
    </p:spTree>
    <p:extLst>
      <p:ext uri="{BB962C8B-B14F-4D97-AF65-F5344CB8AC3E}">
        <p14:creationId xmlns:p14="http://schemas.microsoft.com/office/powerpoint/2010/main" val="2486830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A023002C-CEA0-7C41-9661-1402FAC107D8}" type="slidenum">
              <a:rPr lang="en-GB" smtClean="0"/>
              <a:t>4</a:t>
            </a:fld>
            <a:endParaRPr lang="en-GB"/>
          </a:p>
        </p:txBody>
      </p:sp>
    </p:spTree>
    <p:extLst>
      <p:ext uri="{BB962C8B-B14F-4D97-AF65-F5344CB8AC3E}">
        <p14:creationId xmlns:p14="http://schemas.microsoft.com/office/powerpoint/2010/main" val="1045789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60840-BCEB-8241-A968-733E568AAE1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52FB5CB-644D-0A4D-B1B0-2BC483AB0C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185B649-6500-7A44-BAF7-6C4952A2A31F}"/>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C17F6F98-3165-0747-920D-73852218B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72C882-0130-8640-BB46-967BFBD9D0D6}"/>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091852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1495B-64C1-E449-8829-0CA0BEABD36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3C0247D-4581-2449-925F-0D02A6F57F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AA3F211-E571-4A42-A9D0-372BD38FE979}"/>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1F45D2EA-D621-A448-B30B-1E15DBC0CE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967077-E1BB-F742-95CF-254F3DD21C89}"/>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2770282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9E9787-7786-D64C-AD5B-3B04452F27D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7930660-32CE-A845-AE07-21DB5B20C65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2AED12-ED67-4B4C-9BEE-70F2D48CEDED}"/>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C4856D13-56DD-ED47-B6C9-AE99AFA3EE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5ED9FF-939D-7342-AE70-16C14436B48E}"/>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157909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C573E-407B-D54A-ABA9-776B083B75D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65FE10F-3746-3C45-96BF-34C8F6B8F99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D60390-71FB-C745-A744-A59464E83DF5}"/>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0B6CBE42-6F93-C947-A813-CC9D9181EB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3CD0BA-0CCE-8949-A44D-304B2FF3E028}"/>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709255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D1BFA-64C3-5D40-93EB-417EFF6DEB8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5D3F946-2231-3B4F-8D2A-91CA46CD09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A051797-5F1E-F84D-8E1A-73627B8192FF}"/>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F9469366-E2A2-AC46-A50D-35E0ECC6E7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862B41-5469-7646-B573-734FF147A2AE}"/>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134848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813B6-491C-F74D-93FE-4DB72496C18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C0508DE-6340-FF4D-A11B-3734E1FB3B3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CE8D54E-C81D-7543-ADF7-107A19132A4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1B9DEA5-6E61-334C-9B28-7CABAFA21494}"/>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6" name="Footer Placeholder 5">
            <a:extLst>
              <a:ext uri="{FF2B5EF4-FFF2-40B4-BE49-F238E27FC236}">
                <a16:creationId xmlns:a16="http://schemas.microsoft.com/office/drawing/2014/main" id="{1D478FE2-C485-4041-B02D-92234F3527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9278CD-AD32-E944-B671-3824E3428BEE}"/>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192876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FB4E-B83C-5643-8326-A607AA3362F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1B87262-A9FC-D340-AA4D-7B9836B264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06E32D8-BA90-C346-A5F8-7D450CEC8C8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4EDCAFB-DD06-7C41-8EC7-46B5C16738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29FFAA4-FE53-5342-A16C-F28D253780F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AAEC64D-C984-DD4C-913D-C19D85F68DD6}"/>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8" name="Footer Placeholder 7">
            <a:extLst>
              <a:ext uri="{FF2B5EF4-FFF2-40B4-BE49-F238E27FC236}">
                <a16:creationId xmlns:a16="http://schemas.microsoft.com/office/drawing/2014/main" id="{82729F6C-1BFC-B84E-BDBD-68C70131FA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7048138-9A63-874B-BD7D-F01A5EF3D861}"/>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4801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6E0C-88A3-D644-B327-BA12DB7F8B2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1B513BC-E1CE-6845-AE6F-0D7A0C5FD9A0}"/>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4" name="Footer Placeholder 3">
            <a:extLst>
              <a:ext uri="{FF2B5EF4-FFF2-40B4-BE49-F238E27FC236}">
                <a16:creationId xmlns:a16="http://schemas.microsoft.com/office/drawing/2014/main" id="{0A534AE3-A598-4F43-B4DD-65F76DBD64E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6B6F51-1E1D-F34A-B256-4A673650F84C}"/>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2239445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288A5-6D5A-F64B-942F-7E4034959E5B}"/>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3" name="Footer Placeholder 2">
            <a:extLst>
              <a:ext uri="{FF2B5EF4-FFF2-40B4-BE49-F238E27FC236}">
                <a16:creationId xmlns:a16="http://schemas.microsoft.com/office/drawing/2014/main" id="{DE62AE65-B42E-094F-BDE2-D959B27DBD3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D4B7CB-438A-DB45-8C9A-4832B22ED6F5}"/>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302293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0A2E-6178-FC48-8CE1-D7CC1C37A88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2B0E3BF-BB2D-734D-BAAF-3F5AC888FB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F2F028B-7535-6F42-BB2F-A786BB8404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DAD8AF7-28B1-BE49-86EC-9324269005D7}"/>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6" name="Footer Placeholder 5">
            <a:extLst>
              <a:ext uri="{FF2B5EF4-FFF2-40B4-BE49-F238E27FC236}">
                <a16:creationId xmlns:a16="http://schemas.microsoft.com/office/drawing/2014/main" id="{5165B156-FE4D-5947-932B-FD4DB043AD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7D3F60-45BE-5444-AECE-59627236BC37}"/>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2146818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ADE2D-C455-694B-9884-1F4C7AB061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AC07548-018D-E347-8F91-F62060C9AD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E14190-DFD3-B147-AC8D-001A9F2FD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77D8DE1-3FA5-A94A-9391-3458AE1B8B98}"/>
              </a:ext>
            </a:extLst>
          </p:cNvPr>
          <p:cNvSpPr>
            <a:spLocks noGrp="1"/>
          </p:cNvSpPr>
          <p:nvPr>
            <p:ph type="dt" sz="half" idx="10"/>
          </p:nvPr>
        </p:nvSpPr>
        <p:spPr/>
        <p:txBody>
          <a:bodyPr/>
          <a:lstStyle/>
          <a:p>
            <a:fld id="{13766118-BF8D-A242-A0A1-CBB2E358874E}" type="datetimeFigureOut">
              <a:rPr lang="en-GB" smtClean="0"/>
              <a:t>25/03/2021</a:t>
            </a:fld>
            <a:endParaRPr lang="en-GB"/>
          </a:p>
        </p:txBody>
      </p:sp>
      <p:sp>
        <p:nvSpPr>
          <p:cNvPr id="6" name="Footer Placeholder 5">
            <a:extLst>
              <a:ext uri="{FF2B5EF4-FFF2-40B4-BE49-F238E27FC236}">
                <a16:creationId xmlns:a16="http://schemas.microsoft.com/office/drawing/2014/main" id="{5B63A3D0-47EC-9C48-96F1-39EB3C690D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300B1A-1A6B-0045-B38B-D8B0DE0D2DB7}"/>
              </a:ext>
            </a:extLst>
          </p:cNvPr>
          <p:cNvSpPr>
            <a:spLocks noGrp="1"/>
          </p:cNvSpPr>
          <p:nvPr>
            <p:ph type="sldNum" sz="quarter" idx="12"/>
          </p:nvPr>
        </p:nvSpPr>
        <p:spPr/>
        <p:txBody>
          <a:bodyPr/>
          <a:lstStyle/>
          <a:p>
            <a:fld id="{E10A9743-6AAC-A54B-A501-620C18ADFD14}" type="slidenum">
              <a:rPr lang="en-GB" smtClean="0"/>
              <a:t>‹#›</a:t>
            </a:fld>
            <a:endParaRPr lang="en-GB"/>
          </a:p>
        </p:txBody>
      </p:sp>
    </p:spTree>
    <p:extLst>
      <p:ext uri="{BB962C8B-B14F-4D97-AF65-F5344CB8AC3E}">
        <p14:creationId xmlns:p14="http://schemas.microsoft.com/office/powerpoint/2010/main" val="289816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E5D6F6-9C25-BD41-B1C8-DFB8C60D86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1D4A77A-3E0E-544E-BD0D-FCDED323D2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5A0DC9-2066-7D4E-AE06-AB997DB563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66118-BF8D-A242-A0A1-CBB2E358874E}" type="datetimeFigureOut">
              <a:rPr lang="en-GB" smtClean="0"/>
              <a:t>25/03/2021</a:t>
            </a:fld>
            <a:endParaRPr lang="en-GB"/>
          </a:p>
        </p:txBody>
      </p:sp>
      <p:sp>
        <p:nvSpPr>
          <p:cNvPr id="5" name="Footer Placeholder 4">
            <a:extLst>
              <a:ext uri="{FF2B5EF4-FFF2-40B4-BE49-F238E27FC236}">
                <a16:creationId xmlns:a16="http://schemas.microsoft.com/office/drawing/2014/main" id="{D7D8F9CD-4DBB-0146-A0A1-E4B4219159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0AABE0F-2B17-4241-8A34-212AE0DE09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0A9743-6AAC-A54B-A501-620C18ADFD14}" type="slidenum">
              <a:rPr lang="en-GB" smtClean="0"/>
              <a:t>‹#›</a:t>
            </a:fld>
            <a:endParaRPr lang="en-GB"/>
          </a:p>
        </p:txBody>
      </p:sp>
    </p:spTree>
    <p:extLst>
      <p:ext uri="{BB962C8B-B14F-4D97-AF65-F5344CB8AC3E}">
        <p14:creationId xmlns:p14="http://schemas.microsoft.com/office/powerpoint/2010/main" val="2186465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https://www.digitalnatives.hu/blog/wp-content/uploads/2020/05/Eisenhower-matrix.png"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https://www.digitalnatives.hu/blog/wp-content/uploads/2020/05/Value-and-impact-prioritization-matrix.png"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E4B5D-244F-2747-91F9-CC691D9A5DC3}"/>
              </a:ext>
            </a:extLst>
          </p:cNvPr>
          <p:cNvSpPr>
            <a:spLocks noGrp="1"/>
          </p:cNvSpPr>
          <p:nvPr>
            <p:ph type="ctrTitle"/>
          </p:nvPr>
        </p:nvSpPr>
        <p:spPr/>
        <p:txBody>
          <a:bodyPr>
            <a:normAutofit fontScale="90000"/>
          </a:bodyPr>
          <a:lstStyle/>
          <a:p>
            <a:r>
              <a:rPr lang="en-GB" b="1" dirty="0">
                <a:latin typeface="+mn-lt"/>
              </a:rPr>
              <a:t>Improving </a:t>
            </a:r>
            <a:br>
              <a:rPr lang="en-GB" b="1" dirty="0">
                <a:latin typeface="+mn-lt"/>
              </a:rPr>
            </a:br>
            <a:r>
              <a:rPr lang="en-GB" b="1" dirty="0">
                <a:latin typeface="+mn-lt"/>
              </a:rPr>
              <a:t>the annual work plan of the </a:t>
            </a:r>
            <a:r>
              <a:rPr lang="en-GB" b="1" dirty="0" err="1">
                <a:latin typeface="+mn-lt"/>
              </a:rPr>
              <a:t>ccNSO</a:t>
            </a:r>
            <a:endParaRPr lang="en-GB" b="1" dirty="0">
              <a:latin typeface="+mn-lt"/>
            </a:endParaRPr>
          </a:p>
        </p:txBody>
      </p:sp>
      <p:sp>
        <p:nvSpPr>
          <p:cNvPr id="3" name="Subtitle 2">
            <a:extLst>
              <a:ext uri="{FF2B5EF4-FFF2-40B4-BE49-F238E27FC236}">
                <a16:creationId xmlns:a16="http://schemas.microsoft.com/office/drawing/2014/main" id="{CE109900-31BE-2546-B746-CCF7CAC41BE4}"/>
              </a:ext>
            </a:extLst>
          </p:cNvPr>
          <p:cNvSpPr>
            <a:spLocks noGrp="1"/>
          </p:cNvSpPr>
          <p:nvPr>
            <p:ph type="subTitle" idx="1"/>
          </p:nvPr>
        </p:nvSpPr>
        <p:spPr>
          <a:xfrm>
            <a:off x="469557" y="3602037"/>
            <a:ext cx="11121081" cy="2133599"/>
          </a:xfrm>
        </p:spPr>
        <p:txBody>
          <a:bodyPr>
            <a:normAutofit/>
          </a:bodyPr>
          <a:lstStyle/>
          <a:p>
            <a:pPr marL="1200150" lvl="1" indent="-742950" algn="l">
              <a:buFont typeface="+mj-lt"/>
              <a:buAutoNum type="arabicPeriod"/>
            </a:pPr>
            <a:endParaRPr lang="en-GB" sz="3600" dirty="0"/>
          </a:p>
          <a:p>
            <a:pPr marL="1200150" lvl="1" indent="-742950" algn="l">
              <a:buFont typeface="+mj-lt"/>
              <a:buAutoNum type="arabicPeriod"/>
            </a:pPr>
            <a:endParaRPr lang="en-GB" sz="3600" dirty="0"/>
          </a:p>
          <a:p>
            <a:endParaRPr lang="en-GB" dirty="0"/>
          </a:p>
        </p:txBody>
      </p:sp>
    </p:spTree>
    <p:extLst>
      <p:ext uri="{BB962C8B-B14F-4D97-AF65-F5344CB8AC3E}">
        <p14:creationId xmlns:p14="http://schemas.microsoft.com/office/powerpoint/2010/main" val="4294610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30346-830F-B14F-9415-377908482261}"/>
              </a:ext>
            </a:extLst>
          </p:cNvPr>
          <p:cNvSpPr>
            <a:spLocks noGrp="1"/>
          </p:cNvSpPr>
          <p:nvPr>
            <p:ph type="title"/>
          </p:nvPr>
        </p:nvSpPr>
        <p:spPr/>
        <p:txBody>
          <a:bodyPr/>
          <a:lstStyle/>
          <a:p>
            <a:pPr algn="ctr"/>
            <a:r>
              <a:rPr lang="en-GB" b="1" dirty="0">
                <a:latin typeface="+mn-lt"/>
              </a:rPr>
              <a:t>Current method Prioritization of work items: </a:t>
            </a:r>
            <a:br>
              <a:rPr lang="en-GB" b="1" dirty="0">
                <a:latin typeface="+mn-lt"/>
              </a:rPr>
            </a:br>
            <a:r>
              <a:rPr lang="en-GB" b="1" dirty="0">
                <a:latin typeface="+mn-lt"/>
              </a:rPr>
              <a:t>Step 1: Level of Importance and Urgency</a:t>
            </a:r>
          </a:p>
        </p:txBody>
      </p:sp>
      <p:sp>
        <p:nvSpPr>
          <p:cNvPr id="3" name="Content Placeholder 2">
            <a:extLst>
              <a:ext uri="{FF2B5EF4-FFF2-40B4-BE49-F238E27FC236}">
                <a16:creationId xmlns:a16="http://schemas.microsoft.com/office/drawing/2014/main" id="{742B9D48-31D7-B54A-A73C-8B0CE6C43EAA}"/>
              </a:ext>
            </a:extLst>
          </p:cNvPr>
          <p:cNvSpPr>
            <a:spLocks noGrp="1"/>
          </p:cNvSpPr>
          <p:nvPr>
            <p:ph idx="1"/>
          </p:nvPr>
        </p:nvSpPr>
        <p:spPr>
          <a:xfrm>
            <a:off x="838200" y="2063131"/>
            <a:ext cx="10515600" cy="4351338"/>
          </a:xfrm>
        </p:spPr>
        <p:txBody>
          <a:bodyPr/>
          <a:lstStyle/>
          <a:p>
            <a:pPr marL="0" indent="0">
              <a:buNone/>
            </a:pPr>
            <a:r>
              <a:rPr lang="en-GB" dirty="0" err="1"/>
              <a:t>ccNSO</a:t>
            </a:r>
            <a:r>
              <a:rPr lang="en-GB" dirty="0"/>
              <a:t> Guideline section 5.2.2 To determine the priority of a work item the following aspects will be evaluated by the </a:t>
            </a:r>
            <a:r>
              <a:rPr lang="en-GB" dirty="0" err="1"/>
              <a:t>ccNSO</a:t>
            </a:r>
            <a:r>
              <a:rPr lang="en-GB" dirty="0"/>
              <a:t> Council: </a:t>
            </a:r>
          </a:p>
          <a:p>
            <a:pPr marL="457200" lvl="1" indent="0">
              <a:buNone/>
            </a:pPr>
            <a:r>
              <a:rPr lang="en-GB" dirty="0"/>
              <a:t>1)  </a:t>
            </a:r>
            <a:r>
              <a:rPr lang="en-GB" b="1" dirty="0"/>
              <a:t>Urgency </a:t>
            </a:r>
            <a:r>
              <a:rPr lang="en-GB" dirty="0"/>
              <a:t>(how pressing is the matter, does it need to be resolved in short timeframe, what is the expected response time), </a:t>
            </a:r>
          </a:p>
          <a:p>
            <a:pPr marL="457200" lvl="1" indent="0">
              <a:buNone/>
            </a:pPr>
            <a:r>
              <a:rPr lang="en-GB" dirty="0"/>
              <a:t>2) </a:t>
            </a:r>
            <a:r>
              <a:rPr lang="en-GB" b="1" dirty="0"/>
              <a:t> Importance </a:t>
            </a:r>
            <a:r>
              <a:rPr lang="en-GB" dirty="0"/>
              <a:t>(potential impact on the </a:t>
            </a:r>
            <a:r>
              <a:rPr lang="en-GB" dirty="0" err="1"/>
              <a:t>ccNSO</a:t>
            </a:r>
            <a:r>
              <a:rPr lang="en-GB" dirty="0"/>
              <a:t>, ccTLD community, or group of ccTLDs, whereby impact could, for example, be political, operational or financial). </a:t>
            </a:r>
          </a:p>
          <a:p>
            <a:pPr marL="0" indent="0">
              <a:buNone/>
            </a:pPr>
            <a:r>
              <a:rPr lang="en-GB" dirty="0"/>
              <a:t>Based on this evaluation the </a:t>
            </a:r>
            <a:r>
              <a:rPr lang="en-GB" dirty="0" err="1"/>
              <a:t>ccNSO</a:t>
            </a:r>
            <a:r>
              <a:rPr lang="en-GB" dirty="0"/>
              <a:t> Council, taking into account the advice of the Triage Committee, will set the priority of the new work item as high, medium, or low. </a:t>
            </a:r>
          </a:p>
          <a:p>
            <a:pPr marL="0" indent="0">
              <a:buNone/>
            </a:pPr>
            <a:endParaRPr lang="en-GB" dirty="0"/>
          </a:p>
        </p:txBody>
      </p:sp>
    </p:spTree>
    <p:extLst>
      <p:ext uri="{BB962C8B-B14F-4D97-AF65-F5344CB8AC3E}">
        <p14:creationId xmlns:p14="http://schemas.microsoft.com/office/powerpoint/2010/main" val="1354679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30346-830F-B14F-9415-377908482261}"/>
              </a:ext>
            </a:extLst>
          </p:cNvPr>
          <p:cNvSpPr>
            <a:spLocks noGrp="1"/>
          </p:cNvSpPr>
          <p:nvPr>
            <p:ph type="title"/>
          </p:nvPr>
        </p:nvSpPr>
        <p:spPr/>
        <p:txBody>
          <a:bodyPr>
            <a:normAutofit/>
          </a:bodyPr>
          <a:lstStyle/>
          <a:p>
            <a:pPr algn="ctr"/>
            <a:r>
              <a:rPr lang="en-GB" b="1" dirty="0">
                <a:latin typeface="+mn-lt"/>
              </a:rPr>
              <a:t>Current method Prioritization of work items: </a:t>
            </a:r>
            <a:br>
              <a:rPr lang="en-GB" b="1" dirty="0">
                <a:latin typeface="+mn-lt"/>
              </a:rPr>
            </a:br>
            <a:r>
              <a:rPr lang="en-GB" b="1" dirty="0">
                <a:latin typeface="+mn-lt"/>
              </a:rPr>
              <a:t>Step 2: Relative priority/resourcing </a:t>
            </a:r>
          </a:p>
        </p:txBody>
      </p:sp>
      <p:sp>
        <p:nvSpPr>
          <p:cNvPr id="3" name="Content Placeholder 2">
            <a:extLst>
              <a:ext uri="{FF2B5EF4-FFF2-40B4-BE49-F238E27FC236}">
                <a16:creationId xmlns:a16="http://schemas.microsoft.com/office/drawing/2014/main" id="{742B9D48-31D7-B54A-A73C-8B0CE6C43EAA}"/>
              </a:ext>
            </a:extLst>
          </p:cNvPr>
          <p:cNvSpPr>
            <a:spLocks noGrp="1"/>
          </p:cNvSpPr>
          <p:nvPr>
            <p:ph idx="1"/>
          </p:nvPr>
        </p:nvSpPr>
        <p:spPr>
          <a:xfrm>
            <a:off x="838200" y="2063131"/>
            <a:ext cx="10515600" cy="4351338"/>
          </a:xfrm>
        </p:spPr>
        <p:txBody>
          <a:bodyPr/>
          <a:lstStyle/>
          <a:p>
            <a:pPr marL="0" indent="0">
              <a:buNone/>
            </a:pPr>
            <a:r>
              <a:rPr lang="en-GB" dirty="0" err="1"/>
              <a:t>ccNSO</a:t>
            </a:r>
            <a:r>
              <a:rPr lang="en-GB" dirty="0"/>
              <a:t> Guideline section 5.2.3 </a:t>
            </a:r>
          </a:p>
          <a:p>
            <a:pPr marL="0" indent="0">
              <a:buNone/>
            </a:pPr>
            <a:endParaRPr lang="en-GB" dirty="0"/>
          </a:p>
          <a:p>
            <a:pPr marL="0" indent="0">
              <a:buNone/>
            </a:pPr>
            <a:r>
              <a:rPr lang="en-GB" dirty="0"/>
              <a:t>After such priority setting, the </a:t>
            </a:r>
            <a:r>
              <a:rPr lang="en-GB" dirty="0" err="1"/>
              <a:t>ccNSO</a:t>
            </a:r>
            <a:r>
              <a:rPr lang="en-GB" dirty="0"/>
              <a:t> Council compares the priority of the new item with those of other work items to ensure that at least all work items with the highest priority are adequately resourced (for example, with adequate volunteers). In comparing the relative priorities, capacity needed and already assigned will be taken into consideration. </a:t>
            </a:r>
          </a:p>
          <a:p>
            <a:pPr marL="0" indent="0">
              <a:buNone/>
            </a:pPr>
            <a:endParaRPr lang="en-GB" dirty="0"/>
          </a:p>
        </p:txBody>
      </p:sp>
    </p:spTree>
    <p:extLst>
      <p:ext uri="{BB962C8B-B14F-4D97-AF65-F5344CB8AC3E}">
        <p14:creationId xmlns:p14="http://schemas.microsoft.com/office/powerpoint/2010/main" val="2520531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30346-830F-B14F-9415-377908482261}"/>
              </a:ext>
            </a:extLst>
          </p:cNvPr>
          <p:cNvSpPr>
            <a:spLocks noGrp="1"/>
          </p:cNvSpPr>
          <p:nvPr>
            <p:ph type="title"/>
          </p:nvPr>
        </p:nvSpPr>
        <p:spPr/>
        <p:txBody>
          <a:bodyPr>
            <a:normAutofit/>
          </a:bodyPr>
          <a:lstStyle/>
          <a:p>
            <a:pPr algn="ctr"/>
            <a:r>
              <a:rPr lang="en-GB" b="1" dirty="0">
                <a:latin typeface="+mn-lt"/>
              </a:rPr>
              <a:t>In Short: </a:t>
            </a:r>
            <a:r>
              <a:rPr lang="en-BE" b="1" dirty="0">
                <a:latin typeface="+mn-lt"/>
              </a:rPr>
              <a:t>Eisenhower-Matrix</a:t>
            </a:r>
            <a:br>
              <a:rPr lang="en-BE" dirty="0"/>
            </a:br>
            <a:endParaRPr lang="en-GB" b="1" dirty="0"/>
          </a:p>
        </p:txBody>
      </p:sp>
      <p:sp>
        <p:nvSpPr>
          <p:cNvPr id="4" name="Rectangle 2">
            <a:extLst>
              <a:ext uri="{FF2B5EF4-FFF2-40B4-BE49-F238E27FC236}">
                <a16:creationId xmlns:a16="http://schemas.microsoft.com/office/drawing/2014/main" id="{E6D0EDC6-99B1-5C4A-B42A-51C0CFA30E2A}"/>
              </a:ext>
            </a:extLst>
          </p:cNvPr>
          <p:cNvSpPr>
            <a:spLocks noChangeArrowheads="1"/>
          </p:cNvSpPr>
          <p:nvPr/>
        </p:nvSpPr>
        <p:spPr bwMode="auto">
          <a:xfrm>
            <a:off x="-209861" y="-23448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BE"/>
          </a:p>
        </p:txBody>
      </p:sp>
      <p:pic>
        <p:nvPicPr>
          <p:cNvPr id="1025" name="Picture 1" descr="Eisenhower matrix">
            <a:extLst>
              <a:ext uri="{FF2B5EF4-FFF2-40B4-BE49-F238E27FC236}">
                <a16:creationId xmlns:a16="http://schemas.microsoft.com/office/drawing/2014/main" id="{3E3980C7-B8F6-744B-B65C-43DE33BB9FDC}"/>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004342" y="1184222"/>
            <a:ext cx="10468131" cy="5673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990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03BCC-7066-3E49-AE46-DF8B6098D322}"/>
              </a:ext>
            </a:extLst>
          </p:cNvPr>
          <p:cNvSpPr>
            <a:spLocks noGrp="1"/>
          </p:cNvSpPr>
          <p:nvPr>
            <p:ph type="title"/>
          </p:nvPr>
        </p:nvSpPr>
        <p:spPr/>
        <p:txBody>
          <a:bodyPr/>
          <a:lstStyle/>
          <a:p>
            <a:r>
              <a:rPr lang="en-BE" b="1" dirty="0">
                <a:latin typeface="+mn-lt"/>
              </a:rPr>
              <a:t>Alternative Apporach: </a:t>
            </a:r>
            <a:br>
              <a:rPr lang="en-BE" b="1" dirty="0">
                <a:latin typeface="+mn-lt"/>
              </a:rPr>
            </a:br>
            <a:r>
              <a:rPr lang="en-BE" b="1" dirty="0">
                <a:latin typeface="+mn-lt"/>
              </a:rPr>
              <a:t>Impact and Effort Prioritization </a:t>
            </a:r>
          </a:p>
        </p:txBody>
      </p:sp>
      <p:sp>
        <p:nvSpPr>
          <p:cNvPr id="3" name="Content Placeholder 2">
            <a:extLst>
              <a:ext uri="{FF2B5EF4-FFF2-40B4-BE49-F238E27FC236}">
                <a16:creationId xmlns:a16="http://schemas.microsoft.com/office/drawing/2014/main" id="{D5B15495-30ED-2F4D-BB70-9148F9818132}"/>
              </a:ext>
            </a:extLst>
          </p:cNvPr>
          <p:cNvSpPr>
            <a:spLocks noGrp="1"/>
          </p:cNvSpPr>
          <p:nvPr>
            <p:ph idx="1"/>
          </p:nvPr>
        </p:nvSpPr>
        <p:spPr/>
        <p:txBody>
          <a:bodyPr/>
          <a:lstStyle/>
          <a:p>
            <a:pPr marL="0" indent="0">
              <a:buNone/>
            </a:pPr>
            <a:r>
              <a:rPr lang="en-BE" b="1" dirty="0"/>
              <a:t>What is an impact effort matrix?</a:t>
            </a:r>
          </a:p>
          <a:p>
            <a:r>
              <a:rPr lang="en-BE" dirty="0"/>
              <a:t>An impact effort matrix is a decision-making tool that assists people to manage their time more efficiently. An organization, team, or individual</a:t>
            </a:r>
            <a:r>
              <a:rPr lang="en-US" dirty="0"/>
              <a:t>s </a:t>
            </a:r>
            <a:r>
              <a:rPr lang="en-BE" dirty="0"/>
              <a:t>asses</a:t>
            </a:r>
            <a:r>
              <a:rPr lang="en-US" dirty="0"/>
              <a:t>s</a:t>
            </a:r>
            <a:r>
              <a:rPr lang="en-BE" dirty="0"/>
              <a:t> and prioritize activities based on the level of effort required and the potential impact or benefits the</a:t>
            </a:r>
            <a:r>
              <a:rPr lang="en-US" dirty="0"/>
              <a:t> activities</a:t>
            </a:r>
            <a:r>
              <a:rPr lang="en-BE" dirty="0"/>
              <a:t> will have.</a:t>
            </a:r>
          </a:p>
          <a:p>
            <a:endParaRPr lang="en-BE" dirty="0"/>
          </a:p>
        </p:txBody>
      </p:sp>
    </p:spTree>
    <p:extLst>
      <p:ext uri="{BB962C8B-B14F-4D97-AF65-F5344CB8AC3E}">
        <p14:creationId xmlns:p14="http://schemas.microsoft.com/office/powerpoint/2010/main" val="243489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FE596-00BA-A740-AFBF-AEC4B6817A8F}"/>
              </a:ext>
            </a:extLst>
          </p:cNvPr>
          <p:cNvSpPr>
            <a:spLocks noGrp="1"/>
          </p:cNvSpPr>
          <p:nvPr>
            <p:ph type="title"/>
          </p:nvPr>
        </p:nvSpPr>
        <p:spPr/>
        <p:txBody>
          <a:bodyPr/>
          <a:lstStyle/>
          <a:p>
            <a:endParaRPr lang="en-BE"/>
          </a:p>
        </p:txBody>
      </p:sp>
      <p:sp>
        <p:nvSpPr>
          <p:cNvPr id="4" name="Rectangle 2">
            <a:extLst>
              <a:ext uri="{FF2B5EF4-FFF2-40B4-BE49-F238E27FC236}">
                <a16:creationId xmlns:a16="http://schemas.microsoft.com/office/drawing/2014/main" id="{5EFBDB22-FD0C-6B43-A7E1-A048025AB1E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BE"/>
          </a:p>
        </p:txBody>
      </p:sp>
      <p:pic>
        <p:nvPicPr>
          <p:cNvPr id="2049" name="Picture 2" descr="Value and impact prioritization matrix">
            <a:extLst>
              <a:ext uri="{FF2B5EF4-FFF2-40B4-BE49-F238E27FC236}">
                <a16:creationId xmlns:a16="http://schemas.microsoft.com/office/drawing/2014/main" id="{9535BD9E-46BE-A146-B64B-8E49D1182AFB}"/>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1020" y="1"/>
            <a:ext cx="1100278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646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31401-2027-D742-B76C-E34C7F4D4DD3}"/>
              </a:ext>
            </a:extLst>
          </p:cNvPr>
          <p:cNvSpPr>
            <a:spLocks noGrp="1"/>
          </p:cNvSpPr>
          <p:nvPr>
            <p:ph type="title"/>
          </p:nvPr>
        </p:nvSpPr>
        <p:spPr/>
        <p:txBody>
          <a:bodyPr>
            <a:noAutofit/>
          </a:bodyPr>
          <a:lstStyle/>
          <a:p>
            <a:r>
              <a:rPr lang="en-BE" sz="3200" b="1" dirty="0">
                <a:latin typeface="+mn-lt"/>
              </a:rPr>
              <a:t>Impact Effort Matrix: </a:t>
            </a:r>
            <a:br>
              <a:rPr lang="en-BE" sz="3200" b="1" dirty="0">
                <a:latin typeface="+mn-lt"/>
              </a:rPr>
            </a:br>
            <a:r>
              <a:rPr lang="en-BE" sz="3200" b="1" dirty="0">
                <a:latin typeface="+mn-lt"/>
              </a:rPr>
              <a:t>Visual representation of where best to assign time and resources. Activities fall into one of four categories</a:t>
            </a:r>
          </a:p>
        </p:txBody>
      </p:sp>
      <p:sp>
        <p:nvSpPr>
          <p:cNvPr id="3" name="Content Placeholder 2">
            <a:extLst>
              <a:ext uri="{FF2B5EF4-FFF2-40B4-BE49-F238E27FC236}">
                <a16:creationId xmlns:a16="http://schemas.microsoft.com/office/drawing/2014/main" id="{18D02104-4803-A143-ABE7-BF5A3F477316}"/>
              </a:ext>
            </a:extLst>
          </p:cNvPr>
          <p:cNvSpPr>
            <a:spLocks noGrp="1"/>
          </p:cNvSpPr>
          <p:nvPr>
            <p:ph idx="1"/>
          </p:nvPr>
        </p:nvSpPr>
        <p:spPr>
          <a:xfrm>
            <a:off x="838200" y="1825624"/>
            <a:ext cx="10515600" cy="4800027"/>
          </a:xfrm>
        </p:spPr>
        <p:txBody>
          <a:bodyPr>
            <a:normAutofit fontScale="92500" lnSpcReduction="10000"/>
          </a:bodyPr>
          <a:lstStyle/>
          <a:p>
            <a:r>
              <a:rPr lang="en-BE" b="1" dirty="0"/>
              <a:t>Quick </a:t>
            </a:r>
            <a:r>
              <a:rPr lang="en-US" b="1" dirty="0"/>
              <a:t>or Easy </a:t>
            </a:r>
            <a:r>
              <a:rPr lang="en-BE" b="1" dirty="0"/>
              <a:t>wins</a:t>
            </a:r>
            <a:r>
              <a:rPr lang="en-BE" dirty="0"/>
              <a:t> – Give the best return based on the effort. These tasks have a high val</a:t>
            </a:r>
            <a:r>
              <a:rPr lang="en-US" dirty="0" err="1"/>
              <a:t>ue</a:t>
            </a:r>
            <a:r>
              <a:rPr lang="en-US" dirty="0"/>
              <a:t> </a:t>
            </a:r>
            <a:r>
              <a:rPr lang="en-BE" dirty="0"/>
              <a:t>and can be established easily. These should be on the top of your task list.</a:t>
            </a:r>
          </a:p>
          <a:p>
            <a:pPr lvl="0"/>
            <a:r>
              <a:rPr lang="en-BE" b="1" dirty="0"/>
              <a:t>Major projects</a:t>
            </a:r>
            <a:r>
              <a:rPr lang="en-US" b="1" dirty="0"/>
              <a:t> or Big Bets</a:t>
            </a:r>
            <a:r>
              <a:rPr lang="en-BE" dirty="0"/>
              <a:t> – Provide long term returns but may be more complex to execute</a:t>
            </a:r>
            <a:r>
              <a:rPr lang="en-US" dirty="0"/>
              <a:t>, may need additional research. </a:t>
            </a:r>
            <a:r>
              <a:rPr lang="en-BE" dirty="0"/>
              <a:t>These tasks can bring a lot of value but require a lot of effort and tend to be time-consuming.</a:t>
            </a:r>
          </a:p>
          <a:p>
            <a:pPr lvl="0"/>
            <a:r>
              <a:rPr lang="en-BE" b="1" dirty="0"/>
              <a:t>Fill ins</a:t>
            </a:r>
            <a:r>
              <a:rPr lang="en-BE" dirty="0"/>
              <a:t> </a:t>
            </a:r>
            <a:r>
              <a:rPr lang="en-US" b="1" dirty="0"/>
              <a:t>or </a:t>
            </a:r>
            <a:r>
              <a:rPr lang="en-US" b="1" dirty="0" err="1"/>
              <a:t>Incrementals</a:t>
            </a:r>
            <a:r>
              <a:rPr lang="en-BE" dirty="0"/>
              <a:t>– Don’t require a lot of effort but neither do they offer many benefits. These are tasks that could be easily completed but may not be worth the effort as it does not have much impact on how the business is working</a:t>
            </a:r>
          </a:p>
          <a:p>
            <a:pPr lvl="0"/>
            <a:r>
              <a:rPr lang="en-BE" b="1" dirty="0"/>
              <a:t>Time </a:t>
            </a:r>
            <a:r>
              <a:rPr lang="en-US" b="1" dirty="0"/>
              <a:t>sinks or money pit</a:t>
            </a:r>
            <a:r>
              <a:rPr lang="en-BE" dirty="0"/>
              <a:t> – Time-consuming activities with low impact that should be avoided. These tasks should have the lowest priority or be removed, since they require a lot of effort and have very little value.</a:t>
            </a:r>
          </a:p>
          <a:p>
            <a:endParaRPr lang="en-BE" dirty="0"/>
          </a:p>
        </p:txBody>
      </p:sp>
    </p:spTree>
    <p:extLst>
      <p:ext uri="{BB962C8B-B14F-4D97-AF65-F5344CB8AC3E}">
        <p14:creationId xmlns:p14="http://schemas.microsoft.com/office/powerpoint/2010/main" val="2757856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6FC7F-9514-F841-9C3E-BE4ECCCA957A}"/>
              </a:ext>
            </a:extLst>
          </p:cNvPr>
          <p:cNvSpPr>
            <a:spLocks noGrp="1"/>
          </p:cNvSpPr>
          <p:nvPr>
            <p:ph type="title"/>
          </p:nvPr>
        </p:nvSpPr>
        <p:spPr/>
        <p:txBody>
          <a:bodyPr/>
          <a:lstStyle/>
          <a:p>
            <a:r>
              <a:rPr lang="en-BE" b="1" dirty="0"/>
              <a:t>What needs to be done next? </a:t>
            </a:r>
          </a:p>
        </p:txBody>
      </p:sp>
      <p:sp>
        <p:nvSpPr>
          <p:cNvPr id="3" name="Content Placeholder 2">
            <a:extLst>
              <a:ext uri="{FF2B5EF4-FFF2-40B4-BE49-F238E27FC236}">
                <a16:creationId xmlns:a16="http://schemas.microsoft.com/office/drawing/2014/main" id="{BDBD5257-2026-9240-AD4B-1D774175FFD2}"/>
              </a:ext>
            </a:extLst>
          </p:cNvPr>
          <p:cNvSpPr>
            <a:spLocks noGrp="1"/>
          </p:cNvSpPr>
          <p:nvPr>
            <p:ph idx="1"/>
          </p:nvPr>
        </p:nvSpPr>
        <p:spPr/>
        <p:txBody>
          <a:bodyPr/>
          <a:lstStyle/>
          <a:p>
            <a:r>
              <a:rPr lang="en-BE" sz="3200" dirty="0"/>
              <a:t>Select/develop method of prioritization?</a:t>
            </a:r>
          </a:p>
          <a:p>
            <a:r>
              <a:rPr lang="en-BE" sz="3200" dirty="0"/>
              <a:t>Expand mandate of and invovlement </a:t>
            </a:r>
            <a:r>
              <a:rPr lang="en-BE" sz="3200"/>
              <a:t>of Tr</a:t>
            </a:r>
            <a:r>
              <a:rPr lang="en-US" sz="3200" dirty="0" err="1"/>
              <a:t>ia</a:t>
            </a:r>
            <a:r>
              <a:rPr lang="en-BE" sz="3200"/>
              <a:t>ge </a:t>
            </a:r>
            <a:r>
              <a:rPr lang="en-BE" sz="3200" dirty="0"/>
              <a:t>Committee in developing work plan and keepping it up-to date</a:t>
            </a:r>
          </a:p>
          <a:p>
            <a:r>
              <a:rPr lang="en-BE" sz="3200" dirty="0"/>
              <a:t>Update work plan and adjust Guideline categorization of work areas</a:t>
            </a:r>
          </a:p>
          <a:p>
            <a:pPr marL="0" indent="0">
              <a:buNone/>
            </a:pPr>
            <a:endParaRPr lang="en-BE" dirty="0"/>
          </a:p>
        </p:txBody>
      </p:sp>
    </p:spTree>
    <p:extLst>
      <p:ext uri="{BB962C8B-B14F-4D97-AF65-F5344CB8AC3E}">
        <p14:creationId xmlns:p14="http://schemas.microsoft.com/office/powerpoint/2010/main" val="2636507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AB9FDA-746B-9B4B-A4D6-9C872433A0D1}"/>
              </a:ext>
            </a:extLst>
          </p:cNvPr>
          <p:cNvSpPr>
            <a:spLocks noGrp="1"/>
          </p:cNvSpPr>
          <p:nvPr>
            <p:ph idx="1"/>
          </p:nvPr>
        </p:nvSpPr>
        <p:spPr/>
        <p:txBody>
          <a:bodyPr>
            <a:normAutofit/>
          </a:bodyPr>
          <a:lstStyle/>
          <a:p>
            <a:pPr marL="0" indent="0" algn="ctr">
              <a:buNone/>
            </a:pPr>
            <a:r>
              <a:rPr lang="en-BE" sz="4400" b="1" dirty="0"/>
              <a:t>QUESTIONS</a:t>
            </a:r>
          </a:p>
          <a:p>
            <a:pPr marL="0" indent="0" algn="ctr">
              <a:buNone/>
            </a:pPr>
            <a:r>
              <a:rPr lang="en-BE" sz="4400" b="1" dirty="0"/>
              <a:t>?</a:t>
            </a:r>
          </a:p>
        </p:txBody>
      </p:sp>
    </p:spTree>
    <p:extLst>
      <p:ext uri="{BB962C8B-B14F-4D97-AF65-F5344CB8AC3E}">
        <p14:creationId xmlns:p14="http://schemas.microsoft.com/office/powerpoint/2010/main" val="168660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923460-D189-6C4A-B9DB-0AAAB687B8F8}"/>
              </a:ext>
            </a:extLst>
          </p:cNvPr>
          <p:cNvSpPr>
            <a:spLocks noGrp="1"/>
          </p:cNvSpPr>
          <p:nvPr>
            <p:ph idx="1"/>
          </p:nvPr>
        </p:nvSpPr>
        <p:spPr/>
        <p:txBody>
          <a:bodyPr>
            <a:normAutofit/>
          </a:bodyPr>
          <a:lstStyle/>
          <a:p>
            <a:pPr marL="0" indent="0" algn="ctr">
              <a:buNone/>
            </a:pPr>
            <a:r>
              <a:rPr lang="en-GB" sz="4400" b="1" dirty="0"/>
              <a:t>Purpose &amp; Value of the </a:t>
            </a:r>
            <a:r>
              <a:rPr lang="en-GB" sz="4400" b="1" dirty="0" err="1"/>
              <a:t>ccNSO</a:t>
            </a:r>
            <a:r>
              <a:rPr lang="en-GB" sz="4400" b="1" dirty="0"/>
              <a:t> </a:t>
            </a:r>
          </a:p>
          <a:p>
            <a:pPr marL="0" indent="0" algn="ctr">
              <a:buNone/>
            </a:pPr>
            <a:r>
              <a:rPr lang="en-GB" sz="4400" b="1" dirty="0"/>
              <a:t>for the ccTLD and Broader community</a:t>
            </a:r>
          </a:p>
        </p:txBody>
      </p:sp>
    </p:spTree>
    <p:extLst>
      <p:ext uri="{BB962C8B-B14F-4D97-AF65-F5344CB8AC3E}">
        <p14:creationId xmlns:p14="http://schemas.microsoft.com/office/powerpoint/2010/main" val="2349314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FEC2E-E87D-0E4A-90BC-A1AB34C399D8}"/>
              </a:ext>
            </a:extLst>
          </p:cNvPr>
          <p:cNvSpPr>
            <a:spLocks noGrp="1"/>
          </p:cNvSpPr>
          <p:nvPr>
            <p:ph type="title"/>
          </p:nvPr>
        </p:nvSpPr>
        <p:spPr/>
        <p:txBody>
          <a:bodyPr/>
          <a:lstStyle/>
          <a:p>
            <a:r>
              <a:rPr lang="en-GB" b="1" dirty="0">
                <a:latin typeface="+mn-lt"/>
              </a:rPr>
              <a:t>Purpose</a:t>
            </a:r>
            <a:r>
              <a:rPr lang="en-GB" b="1" dirty="0"/>
              <a:t> </a:t>
            </a:r>
            <a:r>
              <a:rPr lang="en-GB" b="1" dirty="0">
                <a:latin typeface="+mn-lt"/>
              </a:rPr>
              <a:t>of the </a:t>
            </a:r>
            <a:r>
              <a:rPr lang="en-GB" b="1" dirty="0" err="1">
                <a:latin typeface="+mn-lt"/>
              </a:rPr>
              <a:t>ccNSO</a:t>
            </a:r>
            <a:r>
              <a:rPr lang="en-GB" b="1" dirty="0">
                <a:latin typeface="+mn-lt"/>
              </a:rPr>
              <a:t> &amp; Value for members</a:t>
            </a:r>
          </a:p>
        </p:txBody>
      </p:sp>
      <p:sp>
        <p:nvSpPr>
          <p:cNvPr id="3" name="Content Placeholder 2">
            <a:extLst>
              <a:ext uri="{FF2B5EF4-FFF2-40B4-BE49-F238E27FC236}">
                <a16:creationId xmlns:a16="http://schemas.microsoft.com/office/drawing/2014/main" id="{3F9307C9-D4D2-4F4E-840B-32AE7E4A7EA4}"/>
              </a:ext>
            </a:extLst>
          </p:cNvPr>
          <p:cNvSpPr>
            <a:spLocks noGrp="1"/>
          </p:cNvSpPr>
          <p:nvPr>
            <p:ph idx="1"/>
          </p:nvPr>
        </p:nvSpPr>
        <p:spPr/>
        <p:txBody>
          <a:bodyPr/>
          <a:lstStyle/>
          <a:p>
            <a:r>
              <a:rPr lang="en-US" dirty="0"/>
              <a:t>The </a:t>
            </a:r>
            <a:r>
              <a:rPr lang="en-US" dirty="0" err="1"/>
              <a:t>ccNSO</a:t>
            </a:r>
            <a:r>
              <a:rPr lang="en-US" dirty="0"/>
              <a:t> provides </a:t>
            </a:r>
            <a:r>
              <a:rPr lang="en-US" b="1" dirty="0"/>
              <a:t>a global platform </a:t>
            </a:r>
            <a:r>
              <a:rPr lang="en-US" dirty="0"/>
              <a:t>for </a:t>
            </a:r>
            <a:r>
              <a:rPr lang="en-NL" dirty="0"/>
              <a:t>country code Top Level Domain (ccTLD) Managers </a:t>
            </a:r>
            <a:r>
              <a:rPr lang="en-US" dirty="0"/>
              <a:t>to: </a:t>
            </a:r>
            <a:endParaRPr lang="en-NL" dirty="0"/>
          </a:p>
          <a:p>
            <a:pPr lvl="1"/>
            <a:r>
              <a:rPr lang="en-US" dirty="0"/>
              <a:t>Undertake policy and policy related work, </a:t>
            </a:r>
            <a:endParaRPr lang="en-NL" dirty="0"/>
          </a:p>
          <a:p>
            <a:pPr lvl="1"/>
            <a:r>
              <a:rPr lang="en-US" dirty="0"/>
              <a:t>Nurture </a:t>
            </a:r>
            <a:r>
              <a:rPr lang="en-NL" dirty="0"/>
              <a:t>technical cooperation and skill building</a:t>
            </a:r>
            <a:r>
              <a:rPr lang="en-US" dirty="0"/>
              <a:t>, share practices and discuss topics of mutual interest and concern,</a:t>
            </a:r>
            <a:endParaRPr lang="en-NL" dirty="0"/>
          </a:p>
          <a:p>
            <a:pPr lvl="1"/>
            <a:r>
              <a:rPr lang="en-US" dirty="0"/>
              <a:t>Engage with and be informed about other stakeholders in the ICANN environment on topics of mutual interest.</a:t>
            </a:r>
            <a:endParaRPr lang="en-NL" dirty="0"/>
          </a:p>
          <a:p>
            <a:r>
              <a:rPr lang="en-US" dirty="0"/>
              <a:t>The </a:t>
            </a:r>
            <a:r>
              <a:rPr lang="en-US" dirty="0" err="1"/>
              <a:t>ccNSO</a:t>
            </a:r>
            <a:r>
              <a:rPr lang="en-US" dirty="0"/>
              <a:t> is (1) of (3) ICANN SOs and (1) of  (5) DPs and has to carry out related responsibilities required and mandated by the Bylaws.</a:t>
            </a:r>
            <a:r>
              <a:rPr lang="en-NL" dirty="0">
                <a:effectLst/>
              </a:rPr>
              <a:t> </a:t>
            </a:r>
            <a:endParaRPr lang="en-GB" dirty="0"/>
          </a:p>
        </p:txBody>
      </p:sp>
    </p:spTree>
    <p:extLst>
      <p:ext uri="{BB962C8B-B14F-4D97-AF65-F5344CB8AC3E}">
        <p14:creationId xmlns:p14="http://schemas.microsoft.com/office/powerpoint/2010/main" val="193085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D820227-77C7-AC49-AE71-6D5BAE3AE765}"/>
              </a:ext>
            </a:extLst>
          </p:cNvPr>
          <p:cNvPicPr>
            <a:picLocks noChangeAspect="1"/>
          </p:cNvPicPr>
          <p:nvPr/>
        </p:nvPicPr>
        <p:blipFill>
          <a:blip r:embed="rId3"/>
          <a:stretch>
            <a:fillRect/>
          </a:stretch>
        </p:blipFill>
        <p:spPr>
          <a:xfrm>
            <a:off x="687039" y="1458177"/>
            <a:ext cx="10617200" cy="4432300"/>
          </a:xfrm>
          <a:prstGeom prst="rect">
            <a:avLst/>
          </a:prstGeom>
        </p:spPr>
      </p:pic>
      <p:sp>
        <p:nvSpPr>
          <p:cNvPr id="8" name="TextBox 7">
            <a:extLst>
              <a:ext uri="{FF2B5EF4-FFF2-40B4-BE49-F238E27FC236}">
                <a16:creationId xmlns:a16="http://schemas.microsoft.com/office/drawing/2014/main" id="{3D3A272A-E545-3047-BF65-1CD58265F4E2}"/>
              </a:ext>
            </a:extLst>
          </p:cNvPr>
          <p:cNvSpPr txBox="1"/>
          <p:nvPr/>
        </p:nvSpPr>
        <p:spPr>
          <a:xfrm>
            <a:off x="2831054" y="321192"/>
            <a:ext cx="6329169" cy="646331"/>
          </a:xfrm>
          <a:prstGeom prst="rect">
            <a:avLst/>
          </a:prstGeom>
          <a:noFill/>
        </p:spPr>
        <p:txBody>
          <a:bodyPr wrap="none" rtlCol="0">
            <a:spAutoFit/>
          </a:bodyPr>
          <a:lstStyle/>
          <a:p>
            <a:r>
              <a:rPr lang="en-US" sz="3600" b="1" dirty="0"/>
              <a:t>Purpose and Value of the </a:t>
            </a:r>
            <a:r>
              <a:rPr lang="en-US" sz="3600" b="1" dirty="0" err="1"/>
              <a:t>ccNSO</a:t>
            </a:r>
            <a:endParaRPr lang="en-US" sz="3600" b="1" dirty="0"/>
          </a:p>
        </p:txBody>
      </p:sp>
    </p:spTree>
    <p:extLst>
      <p:ext uri="{BB962C8B-B14F-4D97-AF65-F5344CB8AC3E}">
        <p14:creationId xmlns:p14="http://schemas.microsoft.com/office/powerpoint/2010/main" val="940817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AAEF05-55F5-164B-9944-2D1D25B82FC8}"/>
              </a:ext>
            </a:extLst>
          </p:cNvPr>
          <p:cNvSpPr>
            <a:spLocks noGrp="1"/>
          </p:cNvSpPr>
          <p:nvPr>
            <p:ph idx="1"/>
          </p:nvPr>
        </p:nvSpPr>
        <p:spPr>
          <a:xfrm>
            <a:off x="838200" y="1825625"/>
            <a:ext cx="10515600" cy="2091467"/>
          </a:xfrm>
        </p:spPr>
        <p:txBody>
          <a:bodyPr>
            <a:normAutofit/>
          </a:bodyPr>
          <a:lstStyle/>
          <a:p>
            <a:pPr marL="0" indent="0" algn="ctr">
              <a:buNone/>
            </a:pPr>
            <a:r>
              <a:rPr lang="en-GB" sz="5400" b="1" dirty="0"/>
              <a:t>Delivering on the purpose</a:t>
            </a:r>
          </a:p>
          <a:p>
            <a:pPr marL="0" indent="0" algn="ctr">
              <a:buNone/>
            </a:pPr>
            <a:r>
              <a:rPr lang="en-GB" sz="5400" b="1" dirty="0"/>
              <a:t>Providing value</a:t>
            </a:r>
          </a:p>
        </p:txBody>
      </p:sp>
    </p:spTree>
    <p:extLst>
      <p:ext uri="{BB962C8B-B14F-4D97-AF65-F5344CB8AC3E}">
        <p14:creationId xmlns:p14="http://schemas.microsoft.com/office/powerpoint/2010/main" val="677612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icture containing text, map&#10;&#10;Description automatically generated">
            <a:extLst>
              <a:ext uri="{FF2B5EF4-FFF2-40B4-BE49-F238E27FC236}">
                <a16:creationId xmlns:a16="http://schemas.microsoft.com/office/drawing/2014/main" id="{81446471-B378-D245-8DDC-EE067A76036E}"/>
              </a:ext>
            </a:extLst>
          </p:cNvPr>
          <p:cNvPicPr>
            <a:picLocks noGrp="1" noChangeAspect="1"/>
          </p:cNvPicPr>
          <p:nvPr>
            <p:ph idx="1"/>
          </p:nvPr>
        </p:nvPicPr>
        <p:blipFill rotWithShape="1">
          <a:blip r:embed="rId2"/>
          <a:srcRect t="3855" r="1" b="1"/>
          <a:stretch/>
        </p:blipFill>
        <p:spPr>
          <a:xfrm>
            <a:off x="833437" y="1183965"/>
            <a:ext cx="10525125" cy="4896449"/>
          </a:xfrm>
          <a:prstGeom prst="rect">
            <a:avLst/>
          </a:prstGeom>
        </p:spPr>
      </p:pic>
      <p:sp>
        <p:nvSpPr>
          <p:cNvPr id="2" name="TextBox 1">
            <a:extLst>
              <a:ext uri="{FF2B5EF4-FFF2-40B4-BE49-F238E27FC236}">
                <a16:creationId xmlns:a16="http://schemas.microsoft.com/office/drawing/2014/main" id="{6202E390-E684-AA43-B0AB-49BB6B009F57}"/>
              </a:ext>
            </a:extLst>
          </p:cNvPr>
          <p:cNvSpPr txBox="1"/>
          <p:nvPr/>
        </p:nvSpPr>
        <p:spPr>
          <a:xfrm>
            <a:off x="432916" y="352968"/>
            <a:ext cx="7413953" cy="1384995"/>
          </a:xfrm>
          <a:prstGeom prst="rect">
            <a:avLst/>
          </a:prstGeom>
          <a:noFill/>
        </p:spPr>
        <p:txBody>
          <a:bodyPr wrap="none" rtlCol="0">
            <a:spAutoFit/>
          </a:bodyPr>
          <a:lstStyle/>
          <a:p>
            <a:r>
              <a:rPr lang="en-BE" sz="2800" b="1" dirty="0"/>
              <a:t>All 2020-2021 work items could be mapped </a:t>
            </a:r>
          </a:p>
          <a:p>
            <a:r>
              <a:rPr lang="en-BE" sz="2800" b="1" dirty="0"/>
              <a:t>againts purpose and value statement work areas</a:t>
            </a:r>
          </a:p>
          <a:p>
            <a:r>
              <a:rPr lang="en-BE" sz="2800" b="1" dirty="0"/>
              <a:t>(July 2020)</a:t>
            </a:r>
          </a:p>
        </p:txBody>
      </p:sp>
    </p:spTree>
    <p:extLst>
      <p:ext uri="{BB962C8B-B14F-4D97-AF65-F5344CB8AC3E}">
        <p14:creationId xmlns:p14="http://schemas.microsoft.com/office/powerpoint/2010/main" val="106194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CEE33-7131-A543-AC73-3CCAD7EA1289}"/>
              </a:ext>
            </a:extLst>
          </p:cNvPr>
          <p:cNvSpPr>
            <a:spLocks noGrp="1"/>
          </p:cNvSpPr>
          <p:nvPr>
            <p:ph type="title"/>
          </p:nvPr>
        </p:nvSpPr>
        <p:spPr>
          <a:xfrm>
            <a:off x="838200" y="365125"/>
            <a:ext cx="10515600" cy="1325563"/>
          </a:xfrm>
        </p:spPr>
        <p:txBody>
          <a:bodyPr/>
          <a:lstStyle/>
          <a:p>
            <a:r>
              <a:rPr lang="en-BE" b="1" dirty="0">
                <a:latin typeface="+mn-lt"/>
              </a:rPr>
              <a:t>The ccNSO Annual Work Plan items list</a:t>
            </a:r>
          </a:p>
        </p:txBody>
      </p:sp>
      <p:sp>
        <p:nvSpPr>
          <p:cNvPr id="3" name="Content Placeholder 2">
            <a:extLst>
              <a:ext uri="{FF2B5EF4-FFF2-40B4-BE49-F238E27FC236}">
                <a16:creationId xmlns:a16="http://schemas.microsoft.com/office/drawing/2014/main" id="{2D066F09-D344-A94E-9614-621B7B3C1F67}"/>
              </a:ext>
            </a:extLst>
          </p:cNvPr>
          <p:cNvSpPr>
            <a:spLocks noGrp="1"/>
          </p:cNvSpPr>
          <p:nvPr>
            <p:ph idx="1"/>
          </p:nvPr>
        </p:nvSpPr>
        <p:spPr>
          <a:xfrm>
            <a:off x="838200" y="1690688"/>
            <a:ext cx="10515600" cy="4351338"/>
          </a:xfrm>
        </p:spPr>
        <p:txBody>
          <a:bodyPr>
            <a:normAutofit fontScale="92500" lnSpcReduction="10000"/>
          </a:bodyPr>
          <a:lstStyle/>
          <a:p>
            <a:pPr marL="0" indent="0">
              <a:buNone/>
            </a:pPr>
            <a:r>
              <a:rPr lang="en-US" dirty="0" err="1">
                <a:solidFill>
                  <a:schemeClr val="bg2">
                    <a:lumMod val="75000"/>
                  </a:schemeClr>
                </a:solidFill>
              </a:rPr>
              <a:t>ccNSO</a:t>
            </a:r>
            <a:r>
              <a:rPr lang="en-US" dirty="0">
                <a:solidFill>
                  <a:schemeClr val="bg2">
                    <a:lumMod val="75000"/>
                  </a:schemeClr>
                </a:solidFill>
              </a:rPr>
              <a:t> Guideline, Section </a:t>
            </a:r>
            <a:r>
              <a:rPr lang="en-BE" dirty="0">
                <a:solidFill>
                  <a:schemeClr val="bg2">
                    <a:lumMod val="75000"/>
                  </a:schemeClr>
                </a:solidFill>
              </a:rPr>
              <a:t>4.1 Work Items. The following ccNSO activities/ work items are covered by the Work plan: </a:t>
            </a:r>
          </a:p>
          <a:p>
            <a:pPr lvl="1"/>
            <a:r>
              <a:rPr lang="en-BE" dirty="0">
                <a:solidFill>
                  <a:schemeClr val="bg2">
                    <a:lumMod val="75000"/>
                  </a:schemeClr>
                </a:solidFill>
              </a:rPr>
              <a:t>Administrative activities; </a:t>
            </a:r>
          </a:p>
          <a:p>
            <a:pPr lvl="1"/>
            <a:r>
              <a:rPr lang="en-BE" dirty="0">
                <a:solidFill>
                  <a:schemeClr val="bg2">
                    <a:lumMod val="75000"/>
                  </a:schemeClr>
                </a:solidFill>
              </a:rPr>
              <a:t>Recurring activities such as ICANN planning, ccNSO Council elections, ICANN Board selection; </a:t>
            </a:r>
          </a:p>
          <a:p>
            <a:pPr lvl="1"/>
            <a:r>
              <a:rPr lang="en-BE" dirty="0">
                <a:solidFill>
                  <a:schemeClr val="bg2">
                    <a:lumMod val="75000"/>
                  </a:schemeClr>
                </a:solidFill>
              </a:rPr>
              <a:t>Policy development and policy related activities; </a:t>
            </a:r>
          </a:p>
          <a:p>
            <a:pPr lvl="1"/>
            <a:r>
              <a:rPr lang="en-BE" dirty="0">
                <a:solidFill>
                  <a:schemeClr val="bg2">
                    <a:lumMod val="75000"/>
                  </a:schemeClr>
                </a:solidFill>
              </a:rPr>
              <a:t>ccTLD community related activities; </a:t>
            </a:r>
          </a:p>
          <a:p>
            <a:pPr lvl="1"/>
            <a:r>
              <a:rPr lang="en-BE" dirty="0">
                <a:solidFill>
                  <a:schemeClr val="bg2">
                    <a:lumMod val="75000"/>
                  </a:schemeClr>
                </a:solidFill>
              </a:rPr>
              <a:t>ccNSO responses and statements; </a:t>
            </a:r>
          </a:p>
          <a:p>
            <a:pPr lvl="1"/>
            <a:r>
              <a:rPr lang="en-BE" dirty="0">
                <a:solidFill>
                  <a:schemeClr val="bg2">
                    <a:lumMod val="75000"/>
                  </a:schemeClr>
                </a:solidFill>
              </a:rPr>
              <a:t>Joint activities (joint working groups) </a:t>
            </a:r>
          </a:p>
          <a:p>
            <a:pPr lvl="1"/>
            <a:r>
              <a:rPr lang="en-BE" dirty="0">
                <a:solidFill>
                  <a:schemeClr val="bg2">
                    <a:lumMod val="75000"/>
                  </a:schemeClr>
                </a:solidFill>
              </a:rPr>
              <a:t>Other activities as deemed appropriate by the ccNSO Council. </a:t>
            </a:r>
          </a:p>
          <a:p>
            <a:pPr marL="0" indent="0">
              <a:buNone/>
            </a:pPr>
            <a:r>
              <a:rPr lang="en-BE" dirty="0">
                <a:solidFill>
                  <a:schemeClr val="bg2">
                    <a:lumMod val="75000"/>
                  </a:schemeClr>
                </a:solidFill>
              </a:rPr>
              <a:t>A brief description, starting date, anticipated end date, and chair/owner will be listed for each work item. </a:t>
            </a:r>
          </a:p>
          <a:p>
            <a:endParaRPr lang="en-BE" dirty="0"/>
          </a:p>
        </p:txBody>
      </p:sp>
      <p:sp>
        <p:nvSpPr>
          <p:cNvPr id="4" name="TextBox 3">
            <a:extLst>
              <a:ext uri="{FF2B5EF4-FFF2-40B4-BE49-F238E27FC236}">
                <a16:creationId xmlns:a16="http://schemas.microsoft.com/office/drawing/2014/main" id="{55B3A873-546F-A74D-BB47-71159A4EFE0D}"/>
              </a:ext>
            </a:extLst>
          </p:cNvPr>
          <p:cNvSpPr txBox="1"/>
          <p:nvPr/>
        </p:nvSpPr>
        <p:spPr>
          <a:xfrm rot="20332543">
            <a:off x="1115239" y="2849173"/>
            <a:ext cx="9878791" cy="954107"/>
          </a:xfrm>
          <a:prstGeom prst="rect">
            <a:avLst/>
          </a:prstGeom>
          <a:noFill/>
        </p:spPr>
        <p:txBody>
          <a:bodyPr wrap="square" rtlCol="0">
            <a:spAutoFit/>
          </a:bodyPr>
          <a:lstStyle/>
          <a:p>
            <a:r>
              <a:rPr lang="en-BE" sz="2800" b="1" dirty="0">
                <a:solidFill>
                  <a:srgbClr val="C00000"/>
                </a:solidFill>
              </a:rPr>
              <a:t>Does not match the purpose and value statement of the ccNSO,</a:t>
            </a:r>
          </a:p>
          <a:p>
            <a:r>
              <a:rPr lang="en-BE" sz="2800" b="1" dirty="0">
                <a:solidFill>
                  <a:srgbClr val="C00000"/>
                </a:solidFill>
              </a:rPr>
              <a:t> item list needs to be updated </a:t>
            </a:r>
          </a:p>
        </p:txBody>
      </p:sp>
    </p:spTree>
    <p:extLst>
      <p:ext uri="{BB962C8B-B14F-4D97-AF65-F5344CB8AC3E}">
        <p14:creationId xmlns:p14="http://schemas.microsoft.com/office/powerpoint/2010/main" val="3108465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AAEF05-55F5-164B-9944-2D1D25B82FC8}"/>
              </a:ext>
            </a:extLst>
          </p:cNvPr>
          <p:cNvSpPr>
            <a:spLocks noGrp="1"/>
          </p:cNvSpPr>
          <p:nvPr>
            <p:ph idx="1"/>
          </p:nvPr>
        </p:nvSpPr>
        <p:spPr/>
        <p:txBody>
          <a:bodyPr>
            <a:normAutofit/>
          </a:bodyPr>
          <a:lstStyle/>
          <a:p>
            <a:pPr marL="0" indent="0" algn="ctr">
              <a:buNone/>
            </a:pPr>
            <a:r>
              <a:rPr lang="en-GB" sz="5400" b="1" dirty="0"/>
              <a:t>Delivering on the work items</a:t>
            </a:r>
          </a:p>
        </p:txBody>
      </p:sp>
    </p:spTree>
    <p:extLst>
      <p:ext uri="{BB962C8B-B14F-4D97-AF65-F5344CB8AC3E}">
        <p14:creationId xmlns:p14="http://schemas.microsoft.com/office/powerpoint/2010/main" val="214081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41133-5CE4-5341-9695-708F80EFB503}"/>
              </a:ext>
            </a:extLst>
          </p:cNvPr>
          <p:cNvSpPr>
            <a:spLocks noGrp="1"/>
          </p:cNvSpPr>
          <p:nvPr>
            <p:ph type="title"/>
          </p:nvPr>
        </p:nvSpPr>
        <p:spPr/>
        <p:txBody>
          <a:bodyPr/>
          <a:lstStyle/>
          <a:p>
            <a:r>
              <a:rPr lang="en-BE" b="1" dirty="0">
                <a:latin typeface="+mn-lt"/>
              </a:rPr>
              <a:t>Inclusion of new work items in Work Plan</a:t>
            </a:r>
          </a:p>
        </p:txBody>
      </p:sp>
      <p:sp>
        <p:nvSpPr>
          <p:cNvPr id="3" name="Content Placeholder 2">
            <a:extLst>
              <a:ext uri="{FF2B5EF4-FFF2-40B4-BE49-F238E27FC236}">
                <a16:creationId xmlns:a16="http://schemas.microsoft.com/office/drawing/2014/main" id="{1E6BE7A9-1DF2-324F-A1BA-C91FB282E9F1}"/>
              </a:ext>
            </a:extLst>
          </p:cNvPr>
          <p:cNvSpPr>
            <a:spLocks noGrp="1"/>
          </p:cNvSpPr>
          <p:nvPr>
            <p:ph idx="1"/>
          </p:nvPr>
        </p:nvSpPr>
        <p:spPr/>
        <p:txBody>
          <a:bodyPr>
            <a:normAutofit fontScale="92500" lnSpcReduction="10000"/>
          </a:bodyPr>
          <a:lstStyle/>
          <a:p>
            <a:pPr marL="0" indent="0">
              <a:buNone/>
            </a:pPr>
            <a:r>
              <a:rPr lang="en-GB" dirty="0" err="1"/>
              <a:t>ccNSO</a:t>
            </a:r>
            <a:r>
              <a:rPr lang="en-GB" dirty="0"/>
              <a:t> Guideline 5.2.1 Selection of work items for the Work plan </a:t>
            </a:r>
          </a:p>
          <a:p>
            <a:pPr marL="0" indent="0">
              <a:buNone/>
            </a:pPr>
            <a:r>
              <a:rPr lang="en-GB" dirty="0"/>
              <a:t>The </a:t>
            </a:r>
            <a:r>
              <a:rPr lang="en-GB" dirty="0" err="1"/>
              <a:t>ccNSO</a:t>
            </a:r>
            <a:r>
              <a:rPr lang="en-GB" dirty="0"/>
              <a:t> Council will add an item to the Work plan if: </a:t>
            </a:r>
          </a:p>
          <a:p>
            <a:pPr marL="457200" lvl="1" indent="0">
              <a:buNone/>
            </a:pPr>
            <a:r>
              <a:rPr lang="en-GB" dirty="0"/>
              <a:t>1)  the anticipated item has a high priority as defined in section 5.2.2 below, </a:t>
            </a:r>
          </a:p>
          <a:p>
            <a:pPr marL="457200" lvl="1" indent="0">
              <a:buNone/>
            </a:pPr>
            <a:r>
              <a:rPr lang="en-GB" dirty="0"/>
              <a:t>2)  completion of the work item, excluding the call for volunteers, will take more than one month, and / or </a:t>
            </a:r>
          </a:p>
          <a:p>
            <a:pPr marL="457200" lvl="1" indent="0">
              <a:buNone/>
            </a:pPr>
            <a:r>
              <a:rPr lang="en-GB" dirty="0"/>
              <a:t>3)  substantial capacity of volunteers (from the ccTLD community or the </a:t>
            </a:r>
            <a:r>
              <a:rPr lang="en-GB" dirty="0" err="1"/>
              <a:t>ccNSO</a:t>
            </a:r>
            <a:r>
              <a:rPr lang="en-GB" dirty="0"/>
              <a:t> Council) is needed to complete the item. </a:t>
            </a:r>
          </a:p>
          <a:p>
            <a:pPr marL="0" indent="0">
              <a:buNone/>
            </a:pPr>
            <a:r>
              <a:rPr lang="en-GB" dirty="0"/>
              <a:t>The Triage Committee will advise the </a:t>
            </a:r>
            <a:r>
              <a:rPr lang="en-GB" dirty="0" err="1"/>
              <a:t>ccNSO</a:t>
            </a:r>
            <a:r>
              <a:rPr lang="en-GB" dirty="0"/>
              <a:t> Council to undertake a new activity, if any, in accordance with the method and procedure described in its charter. </a:t>
            </a:r>
          </a:p>
          <a:p>
            <a:pPr marL="0" indent="0">
              <a:buNone/>
            </a:pPr>
            <a:r>
              <a:rPr lang="en-GB" dirty="0"/>
              <a:t>If a new work item will not be included in the yearly Work plan, it will become part of the </a:t>
            </a:r>
            <a:r>
              <a:rPr lang="en-GB" dirty="0" err="1"/>
              <a:t>ccNSO</a:t>
            </a:r>
            <a:r>
              <a:rPr lang="en-GB" dirty="0"/>
              <a:t> Council action items list. </a:t>
            </a:r>
          </a:p>
          <a:p>
            <a:endParaRPr lang="en-BE" dirty="0"/>
          </a:p>
        </p:txBody>
      </p:sp>
    </p:spTree>
    <p:extLst>
      <p:ext uri="{BB962C8B-B14F-4D97-AF65-F5344CB8AC3E}">
        <p14:creationId xmlns:p14="http://schemas.microsoft.com/office/powerpoint/2010/main" val="175085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4733</TotalTime>
  <Words>953</Words>
  <Application>Microsoft Macintosh PowerPoint</Application>
  <PresentationFormat>Widescreen</PresentationFormat>
  <Paragraphs>62</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Improving  the annual work plan of the ccNSO</vt:lpstr>
      <vt:lpstr>PowerPoint Presentation</vt:lpstr>
      <vt:lpstr>Purpose of the ccNSO &amp; Value for members</vt:lpstr>
      <vt:lpstr>PowerPoint Presentation</vt:lpstr>
      <vt:lpstr>PowerPoint Presentation</vt:lpstr>
      <vt:lpstr>PowerPoint Presentation</vt:lpstr>
      <vt:lpstr>The ccNSO Annual Work Plan items list</vt:lpstr>
      <vt:lpstr>PowerPoint Presentation</vt:lpstr>
      <vt:lpstr>Inclusion of new work items in Work Plan</vt:lpstr>
      <vt:lpstr>Current method Prioritization of work items:  Step 1: Level of Importance and Urgency</vt:lpstr>
      <vt:lpstr>Current method Prioritization of work items:  Step 2: Relative priority/resourcing </vt:lpstr>
      <vt:lpstr>In Short: Eisenhower-Matrix </vt:lpstr>
      <vt:lpstr>Alternative Apporach:  Impact and Effort Prioritization </vt:lpstr>
      <vt:lpstr>PowerPoint Presentation</vt:lpstr>
      <vt:lpstr>Impact Effort Matrix:  Visual representation of where best to assign time and resources. Activities fall into one of four categories</vt:lpstr>
      <vt:lpstr>What needs to be done next?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Strategizing about ccNSO Activities</dc:title>
  <dc:creator>Microsoft Office User</dc:creator>
  <cp:lastModifiedBy>Microsoft Office User</cp:lastModifiedBy>
  <cp:revision>51</cp:revision>
  <dcterms:created xsi:type="dcterms:W3CDTF">2020-04-07T10:25:48Z</dcterms:created>
  <dcterms:modified xsi:type="dcterms:W3CDTF">2021-03-25T13:57:08Z</dcterms:modified>
</cp:coreProperties>
</file>