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3" roundtripDataSignature="AMtx7miI1g0vvocySbdyyY4JrnRN5Tcq8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vin Erdogd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1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3"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04T14:49:38.680">
    <p:pos x="512" y="679"/>
    <p:text>Link to your dedicated workspace in the EXT CIP-CCG Google Drive: 
https://drive.google.com/drive/folders/1dgAC_qLztdg40OJPi7h8nDatZ0672Qgr?usp=drive_link</p:text>
    <p:extLst>
      <p:ext uri="{C676402C-5697-4E1C-873F-D02D1690AC5C}">
        <p15:threadingInfo timeZoneBias="0"/>
      </p:ext>
      <p:ext uri="http://customooxmlschemas.google.com/">
        <go:slidesCustomData xmlns:go="http://customooxmlschemas.google.com/" commentPostId="AAABKNTcLz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cann.org/resources/work-stream-2-implementation/increase-so-ac-accountability-e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cann.org/en/blogs/details/icann-continuous-improvement-program-makes-progress-on-a-draft-framework-28-03-2024-e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cann79.sched.com/event/1a1F8/continuous-improvement-program-community-coordination-group-cip-ccg-meeting" TargetMode="External"/><Relationship Id="rId3" Type="http://schemas.openxmlformats.org/officeDocument/2006/relationships/hyperlink" Target="https://www.icann.org/resources/pages/governance/bylaws-en/#article4.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2c6719f41c7_0_40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g2c6719f41c7_0_40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Hello, I am (</a:t>
            </a:r>
            <a:r>
              <a:rPr lang="en-GB" sz="1100">
                <a:solidFill>
                  <a:srgbClr val="FF9900"/>
                </a:solidFill>
                <a:highlight>
                  <a:srgbClr val="FFFFFF"/>
                </a:highlight>
                <a:latin typeface="Arial"/>
                <a:ea typeface="Arial"/>
                <a:cs typeface="Arial"/>
                <a:sym typeface="Arial"/>
              </a:rPr>
              <a:t>name</a:t>
            </a:r>
            <a:r>
              <a:rPr lang="en-GB" sz="1100">
                <a:highlight>
                  <a:srgbClr val="FFFFFF"/>
                </a:highlight>
                <a:latin typeface="Arial"/>
                <a:ea typeface="Arial"/>
                <a:cs typeface="Arial"/>
                <a:sym typeface="Arial"/>
              </a:rPr>
              <a:t>), the (</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 (</a:t>
            </a:r>
            <a:r>
              <a:rPr lang="en-GB" sz="1100">
                <a:solidFill>
                  <a:srgbClr val="FF9900"/>
                </a:solidFill>
                <a:highlight>
                  <a:srgbClr val="FFFFFF"/>
                </a:highlight>
                <a:latin typeface="Arial"/>
                <a:ea typeface="Arial"/>
                <a:cs typeface="Arial"/>
                <a:sym typeface="Arial"/>
              </a:rPr>
              <a:t>representative/alternate</a:t>
            </a:r>
            <a:r>
              <a:rPr lang="en-GB" sz="1100">
                <a:highlight>
                  <a:srgbClr val="FFFFFF"/>
                </a:highlight>
                <a:latin typeface="Arial"/>
                <a:ea typeface="Arial"/>
                <a:cs typeface="Arial"/>
                <a:sym typeface="Arial"/>
              </a:rPr>
              <a:t>) to the Continuous Improvement Program Community Coordination Group.</a:t>
            </a:r>
            <a:br>
              <a:rPr lang="en-GB" sz="1100">
                <a:solidFill>
                  <a:srgbClr val="6AA84F"/>
                </a:solidFill>
                <a:highlight>
                  <a:srgbClr val="FFFFFF"/>
                </a:highlight>
                <a:latin typeface="Arial"/>
                <a:ea typeface="Arial"/>
                <a:cs typeface="Arial"/>
                <a:sym typeface="Arial"/>
              </a:rPr>
            </a:br>
            <a:endParaRPr sz="1100">
              <a:solidFill>
                <a:srgbClr val="6AA84F"/>
              </a:solidFill>
              <a:highlight>
                <a:srgbClr val="FFFFFF"/>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I am presenting to you today to provide you with an update on the work of the Continuous Improvement Program Community Coordination Group, and the progress made thus far towards the development of a draft Continuous Improvement Program framework for the community. The Community Coordination Group has met six times already in 2024, including one hybrid meeting during the ICANN79 Community Forum.</a:t>
            </a:r>
            <a:br>
              <a:rPr lang="en-GB" sz="1100">
                <a:highlight>
                  <a:srgbClr val="FFFFFF"/>
                </a:highlight>
                <a:latin typeface="Arial"/>
                <a:ea typeface="Arial"/>
                <a:cs typeface="Arial"/>
                <a:sym typeface="Arial"/>
              </a:rPr>
            </a:br>
            <a:endParaRPr sz="1100">
              <a:highlight>
                <a:srgbClr val="FFFFFF"/>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I was appointed by the (</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 because…</a:t>
            </a:r>
            <a:r>
              <a:rPr lang="en-GB" sz="1100">
                <a:solidFill>
                  <a:srgbClr val="FF9900"/>
                </a:solidFill>
                <a:highlight>
                  <a:srgbClr val="FFFFFF"/>
                </a:highlight>
                <a:latin typeface="Arial"/>
                <a:ea typeface="Arial"/>
                <a:cs typeface="Arial"/>
                <a:sym typeface="Arial"/>
              </a:rPr>
              <a:t>share your relevant experience in and outside of ICANN related to continuous improvement, and motivation to contribute to the continuous improvement of your community structure.</a:t>
            </a:r>
            <a:br>
              <a:rPr lang="en-GB" sz="1100">
                <a:highlight>
                  <a:srgbClr val="FFFFFF"/>
                </a:highlight>
                <a:latin typeface="Arial"/>
                <a:ea typeface="Arial"/>
                <a:cs typeface="Arial"/>
                <a:sym typeface="Arial"/>
              </a:rPr>
            </a:br>
            <a:endParaRPr sz="1100">
              <a:highlight>
                <a:srgbClr val="FFFFFF"/>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I welcome your questions and input from the perspective of the (</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 as a part of this presentation. I will also be regularly engaging with you throughout 2024 on the development of the draft CIP framework by the Community Coordination Group, so there will be many opportunities for your input.</a:t>
            </a:r>
            <a:endParaRPr/>
          </a:p>
        </p:txBody>
      </p:sp>
      <p:sp>
        <p:nvSpPr>
          <p:cNvPr id="797" name="Google Shape;797;g2c6719f41c7_0_40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2b984bb0fe7_0_26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Here are the five draft principles discussed and developed by the CIP-CCG.</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Historically, ICANN Organizational Reviews have asked whether the Supporting Organizations, Advisory Committees, and the Nominating Committee have a continuing purpose within the ICANN community. Rather than articulating this as a single principle, it is an overarching consideration that is addressed through five separate principles that would guide the successful execution of the Continuous Improvement Program.</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first principle is “The SO, AC, or NomCom is fulfilling its purpose”.</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second principle is “The structures of SO, AC, or NomCom are effective”.</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third principle is “The operations of SO, AC, or NomCom are efficient”. </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fourth principle is “The SO, AC, or NomCom is accountable internally to its stakeholders, and externally to the wider ICANN community”.</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fifth principle is: “The ICANN community collaborates to further the mission of ICANN and the effectiveness of the ICANN multistakeholder model”.</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It is worth noting that the origin of “Accountable” in Principle 4 is from related Work Stream 2 – Recommendations to Increase SO/AC Accountability.</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GB" sz="1100">
                <a:solidFill>
                  <a:srgbClr val="FF9900"/>
                </a:solidFill>
                <a:latin typeface="Arial"/>
                <a:ea typeface="Arial"/>
                <a:cs typeface="Arial"/>
                <a:sym typeface="Arial"/>
              </a:rPr>
              <a:t>Share link in chat: </a:t>
            </a:r>
            <a:br>
              <a:rPr lang="en-GB" sz="1100">
                <a:latin typeface="Arial"/>
                <a:ea typeface="Arial"/>
                <a:cs typeface="Arial"/>
                <a:sym typeface="Arial"/>
              </a:rPr>
            </a:br>
            <a:r>
              <a:rPr lang="en-GB" sz="1100">
                <a:latin typeface="Arial"/>
                <a:ea typeface="Arial"/>
                <a:cs typeface="Arial"/>
                <a:sym typeface="Arial"/>
              </a:rPr>
              <a:t>Work Stream 2 – Recommendations to Increase SO/AC Accountability: </a:t>
            </a:r>
            <a:r>
              <a:rPr lang="en-GB" sz="1100">
                <a:solidFill>
                  <a:srgbClr val="0B57D0"/>
                </a:solidFill>
                <a:uFill>
                  <a:noFill/>
                </a:uFill>
                <a:latin typeface="Arial"/>
                <a:ea typeface="Arial"/>
                <a:cs typeface="Arial"/>
                <a:sym typeface="Arial"/>
                <a:hlinkClick r:id="rId2">
                  <a:extLst>
                    <a:ext uri="{A12FA001-AC4F-418D-AE19-62706E023703}">
                      <ahyp:hlinkClr val="tx"/>
                    </a:ext>
                  </a:extLst>
                </a:hlinkClick>
              </a:rPr>
              <a:t>https://www.icann.org/resources/work-stream-2-implementation/increase-so-ac-accountability-en</a:t>
            </a:r>
            <a:endParaRPr/>
          </a:p>
        </p:txBody>
      </p:sp>
      <p:sp>
        <p:nvSpPr>
          <p:cNvPr id="913" name="Google Shape;913;g2b984bb0fe7_0_26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2c6719f41c7_0_16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 mentioned, the CIP-CCG volunteers mapped the existing continuous improvement activities of </a:t>
            </a:r>
            <a:r>
              <a:rPr lang="en-GB" sz="1100">
                <a:highlight>
                  <a:srgbClr val="FFFFFF"/>
                </a:highlight>
                <a:latin typeface="Arial"/>
                <a:ea typeface="Arial"/>
                <a:cs typeface="Arial"/>
                <a:sym typeface="Arial"/>
              </a:rPr>
              <a:t>(</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 onto these draft principles, criteria, and indicators for the draft CIP framework in progress.</a:t>
            </a:r>
            <a:endParaRPr b="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This included content from a collaborative Jamboard from the hybrid meeting during the ICANN79 Community Forum.</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group determined to use the “SMART” approach for indicators - An indicator, or metric to measure or form a process for criteria, should be Specific, Measurable, Achievable, Relevant, and Time-Bound, or (SMART).</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39" name="Google Shape;939;g2c6719f41c7_0_16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b9eb831ea1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I would now like to explain the relationship between the common Principles and customizable Criteria through an example.</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Taking Principle 3 as an example: The operations of SO, AC, or NomCom are efficient. What criteria apply to this principle?</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You can see on the screen here, suggested criteria. We also have the opportunity as </a:t>
            </a:r>
            <a:r>
              <a:rPr lang="en-GB" sz="1100">
                <a:highlight>
                  <a:srgbClr val="FFFFFF"/>
                </a:highlight>
                <a:latin typeface="Arial"/>
                <a:ea typeface="Arial"/>
                <a:cs typeface="Arial"/>
                <a:sym typeface="Arial"/>
              </a:rPr>
              <a:t>(</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a:t>
            </a:r>
            <a:r>
              <a:rPr lang="en-GB" sz="1100">
                <a:latin typeface="Arial"/>
                <a:ea typeface="Arial"/>
                <a:cs typeface="Arial"/>
                <a:sym typeface="Arial"/>
              </a:rPr>
              <a:t> to use our existing continuous improvement activities to inform these criteria. </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CIP-CCG has a Google Drive workspace dedicated specifically to </a:t>
            </a:r>
            <a:r>
              <a:rPr lang="en-GB" sz="1100">
                <a:highlight>
                  <a:srgbClr val="FFFFFF"/>
                </a:highlight>
                <a:latin typeface="Arial"/>
                <a:ea typeface="Arial"/>
                <a:cs typeface="Arial"/>
                <a:sym typeface="Arial"/>
              </a:rPr>
              <a:t>(</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a:t>
            </a:r>
            <a:r>
              <a:rPr lang="en-GB" sz="1100">
                <a:latin typeface="Arial"/>
                <a:ea typeface="Arial"/>
                <a:cs typeface="Arial"/>
                <a:sym typeface="Arial"/>
              </a:rPr>
              <a:t>, where I can take your input and draft specific criteria.</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In the coming weeks, I will organize a working session for </a:t>
            </a:r>
            <a:r>
              <a:rPr lang="en-GB" sz="1100">
                <a:highlight>
                  <a:srgbClr val="FFFFFF"/>
                </a:highlight>
                <a:latin typeface="Arial"/>
                <a:ea typeface="Arial"/>
                <a:cs typeface="Arial"/>
                <a:sym typeface="Arial"/>
              </a:rPr>
              <a:t>(</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 to develop our criteria and indicators, and relay our input to the CIP-CCG.</a:t>
            </a:r>
            <a:endParaRPr sz="1000">
              <a:latin typeface="Arial"/>
              <a:ea typeface="Arial"/>
              <a:cs typeface="Arial"/>
              <a:sym typeface="Arial"/>
            </a:endParaRPr>
          </a:p>
        </p:txBody>
      </p:sp>
      <p:sp>
        <p:nvSpPr>
          <p:cNvPr id="949" name="Google Shape;949;g2b9eb831ea1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2b9eb831ea1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Next, you will see an example of how the principles and criteria relate to an indicator.</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Using the example criterion of </a:t>
            </a:r>
            <a:r>
              <a:rPr lang="en-GB" sz="1100">
                <a:highlight>
                  <a:srgbClr val="FFFFFF"/>
                </a:highlight>
                <a:latin typeface="Arial"/>
                <a:ea typeface="Arial"/>
                <a:cs typeface="Arial"/>
                <a:sym typeface="Arial"/>
              </a:rPr>
              <a:t>(</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 having a process for planning and setting priorities, an indicator would ask whether that currently exists, and if not, could suggest that a process be de</a:t>
            </a:r>
            <a:r>
              <a:rPr lang="en-GB" sz="1100">
                <a:latin typeface="Arial"/>
                <a:ea typeface="Arial"/>
                <a:cs typeface="Arial"/>
                <a:sym typeface="Arial"/>
              </a:rPr>
              <a:t>veloped that is Specific, Measurable, Achievable, Relevant, and Time-Bound, or (SMART).</a:t>
            </a:r>
            <a:endParaRPr sz="1000">
              <a:latin typeface="Arial"/>
              <a:ea typeface="Arial"/>
              <a:cs typeface="Arial"/>
              <a:sym typeface="Arial"/>
            </a:endParaRPr>
          </a:p>
        </p:txBody>
      </p:sp>
      <p:sp>
        <p:nvSpPr>
          <p:cNvPr id="956" name="Google Shape;956;g2b9eb831ea1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c8c6fed3c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chemeClr val="dk1"/>
              </a:buClr>
              <a:buSzPts val="1100"/>
              <a:buChar char="●"/>
            </a:pPr>
            <a:r>
              <a:rPr lang="en-GB" sz="1100">
                <a:latin typeface="Arial"/>
                <a:ea typeface="Arial"/>
                <a:cs typeface="Arial"/>
                <a:sym typeface="Arial"/>
              </a:rPr>
              <a:t>Now I would like to pause here for any questions, and ask for your input.</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Do you feel comfortable with the </a:t>
            </a:r>
            <a:r>
              <a:rPr b="1" lang="en-GB" sz="1100">
                <a:latin typeface="Arial"/>
                <a:ea typeface="Arial"/>
                <a:cs typeface="Arial"/>
                <a:sym typeface="Arial"/>
              </a:rPr>
              <a:t>five principles </a:t>
            </a:r>
            <a:r>
              <a:rPr lang="en-GB" sz="1100">
                <a:latin typeface="Arial"/>
                <a:ea typeface="Arial"/>
                <a:cs typeface="Arial"/>
                <a:sym typeface="Arial"/>
              </a:rPr>
              <a:t>developed by the CIP-CCG (stemming from Article 4.4 of the ICANN Bylaws) to serve as a </a:t>
            </a:r>
            <a:r>
              <a:rPr b="1" lang="en-GB" sz="1100">
                <a:latin typeface="Arial"/>
                <a:ea typeface="Arial"/>
                <a:cs typeface="Arial"/>
                <a:sym typeface="Arial"/>
              </a:rPr>
              <a:t>common base across all structures? </a:t>
            </a:r>
            <a:r>
              <a:rPr b="1" lang="en-GB" sz="1100">
                <a:solidFill>
                  <a:srgbClr val="FF9900"/>
                </a:solidFill>
                <a:latin typeface="Arial"/>
                <a:ea typeface="Arial"/>
                <a:cs typeface="Arial"/>
                <a:sym typeface="Arial"/>
              </a:rPr>
              <a:t>Note: You may wish to display slide 9 again</a:t>
            </a:r>
            <a:r>
              <a:rPr b="1" lang="en-GB" sz="1100">
                <a:latin typeface="Arial"/>
                <a:ea typeface="Arial"/>
                <a:cs typeface="Arial"/>
                <a:sym typeface="Arial"/>
              </a:rPr>
              <a:t>.</a:t>
            </a:r>
            <a:br>
              <a:rPr b="1" lang="en-GB" sz="1100">
                <a:latin typeface="Arial"/>
                <a:ea typeface="Arial"/>
                <a:cs typeface="Arial"/>
                <a:sym typeface="Arial"/>
              </a:rPr>
            </a:br>
            <a:endParaRPr b="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 a reminder, these five principles will apply to all ICANN organizational structures, including the Supporting Organizations, Advisory Committees, and the Nominating Committee.</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We will be able to develop our criteria and indicators at a later date, so please focus your input on these principles, which I will relay to the CIP-CCG as your representative.</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This is in line with the ATRT3 Recommendation 3.6, “ICANN org shall work with each SO/AC/NomCom to establish a continuous improvement program [that shares] a </a:t>
            </a:r>
            <a:r>
              <a:rPr lang="en-GB" sz="1100" u="sng">
                <a:latin typeface="Arial"/>
                <a:ea typeface="Arial"/>
                <a:cs typeface="Arial"/>
                <a:sym typeface="Arial"/>
              </a:rPr>
              <a:t>common base </a:t>
            </a:r>
            <a:r>
              <a:rPr lang="en-GB" sz="1100">
                <a:latin typeface="Arial"/>
                <a:ea typeface="Arial"/>
                <a:cs typeface="Arial"/>
                <a:sym typeface="Arial"/>
              </a:rPr>
              <a:t>between all SOs, ACs, and the NomCom but will </a:t>
            </a:r>
            <a:r>
              <a:rPr lang="en-GB" sz="1100" u="sng">
                <a:latin typeface="Arial"/>
                <a:ea typeface="Arial"/>
                <a:cs typeface="Arial"/>
                <a:sym typeface="Arial"/>
              </a:rPr>
              <a:t>also allow for customization</a:t>
            </a:r>
            <a:r>
              <a:rPr lang="en-GB" sz="1100">
                <a:latin typeface="Arial"/>
                <a:ea typeface="Arial"/>
                <a:cs typeface="Arial"/>
                <a:sym typeface="Arial"/>
              </a:rPr>
              <a:t> so as to best meet the needs of each individual SO/AC/NomCom.”</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These principles serve as that common base, and the criteria and indicators will be used to later assess our adherence to the principles.</a:t>
            </a:r>
            <a:endParaRPr/>
          </a:p>
        </p:txBody>
      </p:sp>
      <p:sp>
        <p:nvSpPr>
          <p:cNvPr id="966" name="Google Shape;966;g2c8c6fed3c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2c6719f41c7_0_48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So for next steps for the CIP-CCG and our development of the framework, as you will see on the screen here:</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Phase 1 has already occurred from January to March of this year. To champion the work to evolve Organizational Reviews, the Continuous Improvement Program Community Coordination Group was launched in January 2024. The group made substantial progress toward developing principles for the ICANN Continuous Improvement Program, which will provide a common base for the assessment of the different ICANN community structures. The principles stem from Article 4.4 of the ICANN Bylaws that describe the objectives for Organizational Reviews.</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Phase 2 in April - which is today’s presentation: The Community representatives are going to our groups to inform them of the progress of the CIP-CCG and our work-to-date, including work the Principles, Criteria, Indicators approach for the draft CIP framework, how the framework will be utilized in the (first) CIP assessment phase. There are ongoing CIP-CCG meetings and I will be providing regular updates as your CIP-CCG (</a:t>
            </a:r>
            <a:r>
              <a:rPr lang="en-GB" sz="1100">
                <a:solidFill>
                  <a:srgbClr val="FF9900"/>
                </a:solidFill>
                <a:latin typeface="Arial"/>
                <a:ea typeface="Arial"/>
                <a:cs typeface="Arial"/>
                <a:sym typeface="Arial"/>
              </a:rPr>
              <a:t>representative/alternate</a:t>
            </a:r>
            <a:r>
              <a:rPr lang="en-GB" sz="1100">
                <a:latin typeface="Arial"/>
                <a:ea typeface="Arial"/>
                <a:cs typeface="Arial"/>
                <a:sym typeface="Arial"/>
              </a:rPr>
              <a:t>) throughout 2024. </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Phase 3 in May and June: Once Community reps have educated our structures on CIP-CCG progress on the Principles, Criteria, Indicators approach and how the process of the CIP will work, I will then organize a working session with </a:t>
            </a:r>
            <a:r>
              <a:rPr lang="en-GB" sz="1100">
                <a:highlight>
                  <a:srgbClr val="FFFFFF"/>
                </a:highlight>
                <a:latin typeface="Arial"/>
                <a:ea typeface="Arial"/>
                <a:cs typeface="Arial"/>
                <a:sym typeface="Arial"/>
              </a:rPr>
              <a:t>(</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a:t>
            </a:r>
            <a:r>
              <a:rPr lang="en-GB" sz="1100">
                <a:latin typeface="Arial"/>
                <a:ea typeface="Arial"/>
                <a:cs typeface="Arial"/>
                <a:sym typeface="Arial"/>
              </a:rPr>
              <a:t> in to gather your feedback on the Criteria and Indicators for </a:t>
            </a:r>
            <a:r>
              <a:rPr lang="en-GB" sz="1100">
                <a:highlight>
                  <a:srgbClr val="FFFFFF"/>
                </a:highlight>
                <a:latin typeface="Arial"/>
                <a:ea typeface="Arial"/>
                <a:cs typeface="Arial"/>
                <a:sym typeface="Arial"/>
              </a:rPr>
              <a:t>(</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a:t>
            </a:r>
            <a:r>
              <a:rPr lang="en-GB" sz="1100">
                <a:latin typeface="Arial"/>
                <a:ea typeface="Arial"/>
                <a:cs typeface="Arial"/>
                <a:sym typeface="Arial"/>
              </a:rPr>
              <a:t>.</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Please note that in June there will be the ICANN80 Policy Forum, which may provide opportunities for us to engage on the work on the draft CIP framework and for the ICANN org Reviews team to engage with us on the progress and facilitation of this work.</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CIP-CCG meetings will refine the input from all the community groups during their meetings in May and June.</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In phase 4 in July and August: We will reach consensus on Criteria and Indicators applicable to our organizational structures. </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draft CIP Framework will eventually be published for Public Comment (est. Oct/Nov 2024). </a:t>
            </a:r>
            <a:endParaRPr sz="1000">
              <a:latin typeface="Arial"/>
              <a:ea typeface="Arial"/>
              <a:cs typeface="Arial"/>
              <a:sym typeface="Arial"/>
            </a:endParaRPr>
          </a:p>
        </p:txBody>
      </p:sp>
      <p:sp>
        <p:nvSpPr>
          <p:cNvPr id="972" name="Google Shape;972;g2c6719f41c7_0_48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c6b0822696_2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Finally, before opening the floor for your comments and questions, I would like to share these resources with you on the Continuous Improvement Program and the important work of the CIP-CCG.</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Thank you for your time and attention today regarding this important work for ICANN.</a:t>
            </a:r>
            <a:endParaRPr sz="1000">
              <a:latin typeface="Arial"/>
              <a:ea typeface="Arial"/>
              <a:cs typeface="Arial"/>
              <a:sym typeface="Arial"/>
            </a:endParaRPr>
          </a:p>
        </p:txBody>
      </p:sp>
      <p:sp>
        <p:nvSpPr>
          <p:cNvPr id="979" name="Google Shape;979;g2c6b0822696_2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c6719f41c7_0_32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This is the purpose of today’s presentation.</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 described in the Terms of Reference for the Continuous Improvement Program Community Coordination Group, “the representatives in the group will share best practices and collaborate on community-wide implementation of ATRT3 Recommendation 3.6, while relaying information back to their constituencies to inform the process and voice decisions”.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It is important for the community to develop a shared understanding of the Continuous Improvement Program framework being developed by the Community Coordination Group, and the goal of this presentation is threefold:</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AutoNum type="arabicPeriod"/>
            </a:pPr>
            <a:r>
              <a:rPr b="1" lang="en-GB" sz="1100">
                <a:latin typeface="Arial"/>
                <a:ea typeface="Arial"/>
                <a:cs typeface="Arial"/>
                <a:sym typeface="Arial"/>
              </a:rPr>
              <a:t>Education: </a:t>
            </a:r>
            <a:r>
              <a:rPr lang="en-GB" sz="1100">
                <a:latin typeface="Arial"/>
                <a:ea typeface="Arial"/>
                <a:cs typeface="Arial"/>
                <a:sym typeface="Arial"/>
              </a:rPr>
              <a:t>Educate the community on the Principles, Criteria, Indicators framework.</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AutoNum type="arabicPeriod"/>
            </a:pPr>
            <a:r>
              <a:rPr b="1" lang="en-GB" sz="1100">
                <a:latin typeface="Arial"/>
                <a:ea typeface="Arial"/>
                <a:cs typeface="Arial"/>
                <a:sym typeface="Arial"/>
              </a:rPr>
              <a:t>Questions: </a:t>
            </a:r>
            <a:r>
              <a:rPr lang="en-GB" sz="1100">
                <a:latin typeface="Arial"/>
                <a:ea typeface="Arial"/>
                <a:cs typeface="Arial"/>
                <a:sym typeface="Arial"/>
              </a:rPr>
              <a:t>Answer questions about the framework.</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AutoNum type="arabicPeriod"/>
            </a:pPr>
            <a:r>
              <a:rPr b="1" lang="en-GB" sz="1100">
                <a:latin typeface="Arial"/>
                <a:ea typeface="Arial"/>
                <a:cs typeface="Arial"/>
                <a:sym typeface="Arial"/>
              </a:rPr>
              <a:t>Feedback: </a:t>
            </a:r>
            <a:r>
              <a:rPr lang="en-GB" sz="1100">
                <a:latin typeface="Arial"/>
                <a:ea typeface="Arial"/>
                <a:cs typeface="Arial"/>
                <a:sym typeface="Arial"/>
              </a:rPr>
              <a:t>Invite input on the principles.</a:t>
            </a:r>
            <a:br>
              <a:rPr lang="en-GB" sz="1100">
                <a:latin typeface="Arial"/>
                <a:ea typeface="Arial"/>
                <a:cs typeface="Arial"/>
                <a:sym typeface="Arial"/>
              </a:rPr>
            </a:br>
            <a:endParaRPr b="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I will first provide a high level overview of the recommendation to establish a Continuous Improvement Program for the ICANN Community, and then the progress made on the development of the draft framework by the Community Coordination Group.</a:t>
            </a:r>
            <a:endParaRPr/>
          </a:p>
        </p:txBody>
      </p:sp>
      <p:sp>
        <p:nvSpPr>
          <p:cNvPr id="804" name="Google Shape;804;g2c6719f41c7_0_32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6d4b098e67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800"/>
              </a:spcBef>
              <a:spcAft>
                <a:spcPts val="0"/>
              </a:spcAft>
              <a:buClr>
                <a:schemeClr val="dk1"/>
              </a:buClr>
              <a:buSzPts val="1100"/>
              <a:buChar char="●"/>
            </a:pPr>
            <a:r>
              <a:rPr lang="en-GB" sz="1100">
                <a:solidFill>
                  <a:srgbClr val="0A1F24"/>
                </a:solidFill>
                <a:highlight>
                  <a:srgbClr val="FFFFFF"/>
                </a:highlight>
                <a:latin typeface="Arial"/>
                <a:ea typeface="Arial"/>
                <a:cs typeface="Arial"/>
                <a:sym typeface="Arial"/>
              </a:rPr>
              <a:t>The Third Accountability and Transparency Review (ATRT3) Recommendation 3.6 calls for the evolution of Organizational Reviews conducted by an Independent Examiner into a </a:t>
            </a:r>
            <a:r>
              <a:rPr lang="en-GB" sz="1100">
                <a:highlight>
                  <a:srgbClr val="FFFFFF"/>
                </a:highlight>
                <a:latin typeface="Arial"/>
                <a:ea typeface="Arial"/>
                <a:cs typeface="Arial"/>
                <a:sym typeface="Arial"/>
              </a:rPr>
              <a:t>Continuous Improvement Program (CIP) led by the ICANN community. </a:t>
            </a:r>
            <a:endParaRPr sz="1100">
              <a:highlight>
                <a:srgbClr val="FFFFFF"/>
              </a:highlight>
              <a:latin typeface="Arial"/>
              <a:ea typeface="Arial"/>
              <a:cs typeface="Arial"/>
              <a:sym typeface="Arial"/>
            </a:endParaRPr>
          </a:p>
          <a:p>
            <a:pPr indent="-298450" lvl="0" marL="457200" rtl="0" algn="l">
              <a:lnSpc>
                <a:spcPct val="115000"/>
              </a:lnSpc>
              <a:spcBef>
                <a:spcPts val="800"/>
              </a:spcBef>
              <a:spcAft>
                <a:spcPts val="0"/>
              </a:spcAft>
              <a:buClr>
                <a:schemeClr val="dk1"/>
              </a:buClr>
              <a:buSzPts val="1100"/>
              <a:buChar char="●"/>
            </a:pPr>
            <a:r>
              <a:rPr lang="en-GB" sz="1100">
                <a:latin typeface="Arial"/>
                <a:ea typeface="Arial"/>
                <a:cs typeface="Arial"/>
                <a:sym typeface="Arial"/>
              </a:rPr>
              <a:t>There are community-perceived shortcomings of Organizational Reviews, which led to ATRT3 Recommendation 3.6. The perceived shortcomings include the ability of the Independent Examiners that have conducted Organizational Reviews to understand the complexities of the ICANN structures and produce useful recommendations. The quality of the Independent Examiner recommendations has been debated by the community, and the volume of recommendations has led to a current backlog to implement a number of recommendations.</a:t>
            </a:r>
            <a:endParaRPr sz="1100">
              <a:latin typeface="Arial"/>
              <a:ea typeface="Arial"/>
              <a:cs typeface="Arial"/>
              <a:sym typeface="Arial"/>
            </a:endParaRPr>
          </a:p>
          <a:p>
            <a:pPr indent="-298450" lvl="0" marL="457200" rtl="0" algn="l">
              <a:lnSpc>
                <a:spcPct val="115000"/>
              </a:lnSpc>
              <a:spcBef>
                <a:spcPts val="800"/>
              </a:spcBef>
              <a:spcAft>
                <a:spcPts val="0"/>
              </a:spcAft>
              <a:buClr>
                <a:schemeClr val="dk1"/>
              </a:buClr>
              <a:buSzPts val="1100"/>
              <a:buChar char="●"/>
            </a:pPr>
            <a:r>
              <a:rPr lang="en-GB" sz="1100">
                <a:highlight>
                  <a:srgbClr val="FFFFFF"/>
                </a:highlight>
                <a:latin typeface="Arial"/>
                <a:ea typeface="Arial"/>
                <a:cs typeface="Arial"/>
                <a:sym typeface="Arial"/>
              </a:rPr>
              <a:t>One of the goals for the CIP is to accomplish the objectives of the Organizational Reviews without undertaking the volume of work required in the past. </a:t>
            </a:r>
            <a:endParaRPr sz="1100">
              <a:latin typeface="Arial"/>
              <a:ea typeface="Arial"/>
              <a:cs typeface="Arial"/>
              <a:sym typeface="Arial"/>
            </a:endParaRPr>
          </a:p>
          <a:p>
            <a:pPr indent="-298450" lvl="0" marL="457200" rtl="0" algn="l">
              <a:lnSpc>
                <a:spcPct val="115000"/>
              </a:lnSpc>
              <a:spcBef>
                <a:spcPts val="800"/>
              </a:spcBef>
              <a:spcAft>
                <a:spcPts val="0"/>
              </a:spcAft>
              <a:buClr>
                <a:schemeClr val="dk1"/>
              </a:buClr>
              <a:buSzPts val="1100"/>
              <a:buChar char="●"/>
            </a:pPr>
            <a:r>
              <a:rPr lang="en-GB" sz="1100">
                <a:latin typeface="Arial"/>
                <a:ea typeface="Arial"/>
                <a:cs typeface="Arial"/>
                <a:sym typeface="Arial"/>
              </a:rPr>
              <a:t>The Board deferred upcoming Organizational Reviews until 2025 so that this recommendation and others from ATRT3 could be implemented.</a:t>
            </a:r>
            <a:br>
              <a:rPr lang="en-GB" sz="1100">
                <a:latin typeface="Arial"/>
                <a:ea typeface="Arial"/>
                <a:cs typeface="Arial"/>
                <a:sym typeface="Arial"/>
              </a:rPr>
            </a:br>
            <a:endParaRPr sz="1100">
              <a:solidFill>
                <a:srgbClr val="172B4D"/>
              </a:solidFill>
              <a:highlight>
                <a:srgbClr val="FFFFFF"/>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solidFill>
                  <a:srgbClr val="0A1F24"/>
                </a:solidFill>
                <a:highlight>
                  <a:srgbClr val="FEFEFE"/>
                </a:highlight>
                <a:latin typeface="Arial"/>
                <a:ea typeface="Arial"/>
                <a:cs typeface="Arial"/>
                <a:sym typeface="Arial"/>
              </a:rPr>
              <a:t>The ICANN community demonstrated</a:t>
            </a:r>
            <a:r>
              <a:rPr lang="en-GB" sz="1100">
                <a:solidFill>
                  <a:srgbClr val="333333"/>
                </a:solidFill>
                <a:highlight>
                  <a:srgbClr val="FEFEFE"/>
                </a:highlight>
                <a:latin typeface="Arial"/>
                <a:ea typeface="Arial"/>
                <a:cs typeface="Arial"/>
                <a:sym typeface="Arial"/>
              </a:rPr>
              <a:t> great interest </a:t>
            </a:r>
            <a:r>
              <a:rPr lang="en-GB" sz="1100">
                <a:solidFill>
                  <a:srgbClr val="0A1F24"/>
                </a:solidFill>
                <a:highlight>
                  <a:srgbClr val="FEFEFE"/>
                </a:highlight>
                <a:latin typeface="Arial"/>
                <a:ea typeface="Arial"/>
                <a:cs typeface="Arial"/>
                <a:sym typeface="Arial"/>
              </a:rPr>
              <a:t>in contributing to the evolution of Organizational Reviews into a CIP, with 21 out of 22 of the groups across the ICANN community represented in a </a:t>
            </a:r>
            <a:r>
              <a:rPr lang="en-GB" sz="1100">
                <a:solidFill>
                  <a:srgbClr val="0A1F24"/>
                </a:solidFill>
                <a:latin typeface="Arial"/>
                <a:ea typeface="Arial"/>
                <a:cs typeface="Arial"/>
                <a:sym typeface="Arial"/>
              </a:rPr>
              <a:t>Continuous Improvement Program Community Coordination Group (CIP-CCG) which convened in January 2024. </a:t>
            </a:r>
            <a:endParaRPr sz="1100">
              <a:solidFill>
                <a:srgbClr val="0A1F24"/>
              </a:solidFill>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100">
              <a:solidFill>
                <a:srgbClr val="0A1F24"/>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solidFill>
                  <a:srgbClr val="0A1F24"/>
                </a:solidFill>
                <a:latin typeface="Arial"/>
                <a:ea typeface="Arial"/>
                <a:cs typeface="Arial"/>
                <a:sym typeface="Arial"/>
              </a:rPr>
              <a:t>The CIP-CCG is tasked with developing a framework for the CIP, which will be published for Public Comment prior to adoption by each SO, AC, and the NomCom.</a:t>
            </a:r>
            <a:endParaRPr sz="1100">
              <a:solidFill>
                <a:srgbClr val="0A1F24"/>
              </a:solidFill>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100">
              <a:solidFill>
                <a:srgbClr val="0A1F24"/>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solidFill>
                  <a:srgbClr val="0A1F24"/>
                </a:solidFill>
                <a:latin typeface="Arial"/>
                <a:ea typeface="Arial"/>
                <a:cs typeface="Arial"/>
                <a:sym typeface="Arial"/>
              </a:rPr>
              <a:t>The CIP will include an an</a:t>
            </a:r>
            <a:r>
              <a:rPr lang="en-GB" sz="1100">
                <a:latin typeface="Arial"/>
                <a:ea typeface="Arial"/>
                <a:cs typeface="Arial"/>
                <a:sym typeface="Arial"/>
              </a:rPr>
              <a:t>nual satisfaction survey of members/participants, and a regular assessment once the CIP Framework is developed. </a:t>
            </a:r>
            <a:endParaRPr sz="1100">
              <a:latin typeface="Arial"/>
              <a:ea typeface="Arial"/>
              <a:cs typeface="Arial"/>
              <a:sym typeface="Arial"/>
            </a:endParaRPr>
          </a:p>
          <a:p>
            <a:pPr indent="-298450" lvl="0" marL="457200" rtl="0" algn="l">
              <a:lnSpc>
                <a:spcPct val="115000"/>
              </a:lnSpc>
              <a:spcBef>
                <a:spcPts val="800"/>
              </a:spcBef>
              <a:spcAft>
                <a:spcPts val="0"/>
              </a:spcAft>
              <a:buClr>
                <a:schemeClr val="dk1"/>
              </a:buClr>
              <a:buSzPts val="1100"/>
              <a:buChar char="●"/>
            </a:pPr>
            <a:r>
              <a:rPr lang="en-GB" sz="1100">
                <a:latin typeface="Arial"/>
                <a:ea typeface="Arial"/>
                <a:cs typeface="Arial"/>
                <a:sym typeface="Arial"/>
              </a:rPr>
              <a:t>The Board will consider the progress made toward evolving Organizational Reviews into a Continuous Improvement Program, including the framework for adoption, by June 2025.</a:t>
            </a:r>
            <a:endParaRPr/>
          </a:p>
        </p:txBody>
      </p:sp>
      <p:sp>
        <p:nvSpPr>
          <p:cNvPr id="810" name="Google Shape;810;g26d4b098e67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c6719f41c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On this slide you see the overall roadmap for the Continuous Improvement Program.</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recommendation states “ICANN org shall work with each Supporting Organization, Advisory Committee, and the Nominating Committee to establish a continuous improvement program [that shares] a </a:t>
            </a:r>
            <a:r>
              <a:rPr lang="en-GB" sz="1100" u="sng">
                <a:latin typeface="Arial"/>
                <a:ea typeface="Arial"/>
                <a:cs typeface="Arial"/>
                <a:sym typeface="Arial"/>
              </a:rPr>
              <a:t>common base </a:t>
            </a:r>
            <a:r>
              <a:rPr lang="en-GB" sz="1100">
                <a:latin typeface="Arial"/>
                <a:ea typeface="Arial"/>
                <a:cs typeface="Arial"/>
                <a:sym typeface="Arial"/>
              </a:rPr>
              <a:t>between all [organizational structures] but will </a:t>
            </a:r>
            <a:r>
              <a:rPr lang="en-GB" sz="1100" u="sng">
                <a:latin typeface="Arial"/>
                <a:ea typeface="Arial"/>
                <a:cs typeface="Arial"/>
                <a:sym typeface="Arial"/>
              </a:rPr>
              <a:t>also allow for customization</a:t>
            </a:r>
            <a:r>
              <a:rPr lang="en-GB" sz="1100">
                <a:latin typeface="Arial"/>
                <a:ea typeface="Arial"/>
                <a:cs typeface="Arial"/>
                <a:sym typeface="Arial"/>
              </a:rPr>
              <a:t> so as to best meet the needs of each individual SO/AC/NomCom.”</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This draft CIP Framework currently being developed by the Continuous Improvement Program Community Coordination Group (CIP-CCG) will be published for ICANN Public Comment in 2024 before adoption, and the first CIP Assessment Period would take place afterwards. It is estimated to last 3 years, including a survey of each organizational structure and their stakeholders, that utilizes the CIP framework. </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solidFill>
                  <a:srgbClr val="0A1F24"/>
                </a:solidFill>
                <a:latin typeface="Arial"/>
                <a:ea typeface="Arial"/>
                <a:cs typeface="Arial"/>
                <a:sym typeface="Arial"/>
              </a:rPr>
              <a:t>The results of the CIP assessments will inform the Holistic Review.</a:t>
            </a:r>
            <a:br>
              <a:rPr lang="en-GB" sz="1100">
                <a:solidFill>
                  <a:srgbClr val="0A1F24"/>
                </a:solidFill>
                <a:latin typeface="Arial"/>
                <a:ea typeface="Arial"/>
                <a:cs typeface="Arial"/>
                <a:sym typeface="Arial"/>
              </a:rPr>
            </a:br>
            <a:endParaRPr sz="1100">
              <a:solidFill>
                <a:srgbClr val="0A1F24"/>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 your </a:t>
            </a:r>
            <a:r>
              <a:rPr lang="en-GB" sz="1100">
                <a:highlight>
                  <a:srgbClr val="FFFFFF"/>
                </a:highlight>
                <a:latin typeface="Arial"/>
                <a:ea typeface="Arial"/>
                <a:cs typeface="Arial"/>
                <a:sym typeface="Arial"/>
              </a:rPr>
              <a:t>(</a:t>
            </a:r>
            <a:r>
              <a:rPr lang="en-GB" sz="1100">
                <a:solidFill>
                  <a:srgbClr val="FF9900"/>
                </a:solidFill>
                <a:highlight>
                  <a:srgbClr val="FFFFFF"/>
                </a:highlight>
                <a:latin typeface="Arial"/>
                <a:ea typeface="Arial"/>
                <a:cs typeface="Arial"/>
                <a:sym typeface="Arial"/>
              </a:rPr>
              <a:t>representative/alternate</a:t>
            </a:r>
            <a:r>
              <a:rPr lang="en-GB" sz="1100">
                <a:highlight>
                  <a:srgbClr val="FFFFFF"/>
                </a:highlight>
                <a:latin typeface="Arial"/>
                <a:ea typeface="Arial"/>
                <a:cs typeface="Arial"/>
                <a:sym typeface="Arial"/>
              </a:rPr>
              <a:t>)</a:t>
            </a:r>
            <a:r>
              <a:rPr lang="en-GB" sz="1100">
                <a:latin typeface="Arial"/>
                <a:ea typeface="Arial"/>
                <a:cs typeface="Arial"/>
                <a:sym typeface="Arial"/>
              </a:rPr>
              <a:t> to the CIP-CCG, I have shared the existing and ongoing continuous improvement activities of</a:t>
            </a:r>
            <a:r>
              <a:rPr lang="en-GB" sz="1100">
                <a:highlight>
                  <a:srgbClr val="FFFFFF"/>
                </a:highlight>
                <a:latin typeface="Arial"/>
                <a:ea typeface="Arial"/>
                <a:cs typeface="Arial"/>
                <a:sym typeface="Arial"/>
              </a:rPr>
              <a:t> (</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 which is informing the draft CIP framework in progress and will be taken into consideration during each CIP assessment phase.</a:t>
            </a:r>
            <a:br>
              <a:rPr lang="en-GB" sz="1100">
                <a:highlight>
                  <a:srgbClr val="FFFFFF"/>
                </a:highlight>
                <a:latin typeface="Arial"/>
                <a:ea typeface="Arial"/>
                <a:cs typeface="Arial"/>
                <a:sym typeface="Arial"/>
              </a:rPr>
            </a:br>
            <a:endParaRPr sz="1100">
              <a:highlight>
                <a:srgbClr val="FFFFFF"/>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In June 2025, the ICANN Board will evaluate the progress made thus far towards evolving Organizational Reviews into a Continuous Improvement Program pilot. The related Bylaws Amendment to formalize the Evolution of Organizational Reviews into a  CIP would occur thereafter, including Public Comment proceeding(s) as required.</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work of the CIP-CCG to produce a framework for the CIP will be done by then, but the overall implementation of ATRT3 Rec. 3.6 will continue under the first CIP assessment. </a:t>
            </a:r>
            <a:endParaRPr/>
          </a:p>
        </p:txBody>
      </p:sp>
      <p:sp>
        <p:nvSpPr>
          <p:cNvPr id="816" name="Google Shape;816;g2c6719f41c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c6719f41c7_0_8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Here is a nice photo of the CIP-CCG volunteers during the ICANN79 Community Forum.</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 noted, CIP-CCG volunteers have shared the extensive work already underway within all the structures towards continuous improvement, and are collaborating on community-wide implementation of ATRT3 Rec. 3.6. In work to-date, we have considered a range of methodologies for effective continuous improvement programs, utilizing a Principles-Criteria-Indicators framework fit for ICANN purpose. </a:t>
            </a:r>
            <a:endParaRPr sz="11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CIP-CCG volunteers are drafting the CIP Framework, to be used by each SO, AC, and NomCom, while relaying information back to their groups to inform the process.</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I will provide more information on this framework later in the presentation. </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Here is a recent blog on the significant progress and work of the CIP-CCG during ICANN79. </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GB" sz="1100">
                <a:solidFill>
                  <a:srgbClr val="FF9900"/>
                </a:solidFill>
                <a:latin typeface="Arial"/>
                <a:ea typeface="Arial"/>
                <a:cs typeface="Arial"/>
                <a:sym typeface="Arial"/>
              </a:rPr>
              <a:t>Share link in chat: </a:t>
            </a:r>
            <a:br>
              <a:rPr lang="en-GB" sz="1100">
                <a:solidFill>
                  <a:srgbClr val="FF9900"/>
                </a:solidFill>
                <a:latin typeface="Arial"/>
                <a:ea typeface="Arial"/>
                <a:cs typeface="Arial"/>
                <a:sym typeface="Arial"/>
              </a:rPr>
            </a:br>
            <a:r>
              <a:rPr lang="en-GB" sz="1100">
                <a:solidFill>
                  <a:srgbClr val="333333"/>
                </a:solidFill>
                <a:latin typeface="Arial"/>
                <a:ea typeface="Arial"/>
                <a:cs typeface="Arial"/>
                <a:sym typeface="Arial"/>
              </a:rPr>
              <a:t>ICANN Continuous Improvement Program Makes Progress on a Draft Framework: </a:t>
            </a:r>
            <a:r>
              <a:rPr lang="en-GB" sz="1100" u="sng">
                <a:solidFill>
                  <a:srgbClr val="1155CC"/>
                </a:solidFill>
                <a:latin typeface="Arial"/>
                <a:ea typeface="Arial"/>
                <a:cs typeface="Arial"/>
                <a:sym typeface="Arial"/>
                <a:hlinkClick r:id="rId2">
                  <a:extLst>
                    <a:ext uri="{A12FA001-AC4F-418D-AE19-62706E023703}">
                      <ahyp:hlinkClr val="tx"/>
                    </a:ext>
                  </a:extLst>
                </a:hlinkClick>
              </a:rPr>
              <a:t>https://www.icann.org/en/blogs/details/icann-continuous-improvement-program-makes-progress-on-a-draft-framework-28-03-2024-en</a:t>
            </a:r>
            <a:r>
              <a:rPr lang="en-GB" sz="1100">
                <a:solidFill>
                  <a:srgbClr val="333333"/>
                </a:solidFill>
                <a:latin typeface="Arial"/>
                <a:ea typeface="Arial"/>
                <a:cs typeface="Arial"/>
                <a:sym typeface="Arial"/>
              </a:rPr>
              <a:t> </a:t>
            </a:r>
            <a:endParaRPr/>
          </a:p>
        </p:txBody>
      </p:sp>
      <p:sp>
        <p:nvSpPr>
          <p:cNvPr id="870" name="Google Shape;870;g2c6719f41c7_0_8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b984bb0fe7_0_26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At the ICANN79 Community Forum in Puerto Rico, CIP-CCG volunteers had our first hybrid working meeting. During </a:t>
            </a:r>
            <a:r>
              <a:rPr lang="en-GB" sz="1100">
                <a:uFill>
                  <a:noFill/>
                </a:uFill>
                <a:latin typeface="Arial"/>
                <a:ea typeface="Arial"/>
                <a:cs typeface="Arial"/>
                <a:sym typeface="Arial"/>
                <a:hlinkClick r:id="rId2"/>
              </a:rPr>
              <a:t>this meeting</a:t>
            </a:r>
            <a:r>
              <a:rPr lang="en-GB" sz="1100">
                <a:latin typeface="Arial"/>
                <a:ea typeface="Arial"/>
                <a:cs typeface="Arial"/>
                <a:sym typeface="Arial"/>
              </a:rPr>
              <a:t>, the group made substantial progress toward developing common principles for the ICANN Continuous Improvement Program.</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These principles stem from </a:t>
            </a:r>
            <a:r>
              <a:rPr lang="en-GB" sz="1100">
                <a:uFill>
                  <a:noFill/>
                </a:uFill>
                <a:latin typeface="Arial"/>
                <a:ea typeface="Arial"/>
                <a:cs typeface="Arial"/>
                <a:sym typeface="Arial"/>
                <a:hlinkClick r:id="rId3"/>
              </a:rPr>
              <a:t>Article 4.4 of the ICANN Bylaws </a:t>
            </a:r>
            <a:r>
              <a:rPr lang="en-GB" sz="1100">
                <a:latin typeface="Arial"/>
                <a:ea typeface="Arial"/>
                <a:cs typeface="Arial"/>
                <a:sym typeface="Arial"/>
              </a:rPr>
              <a:t>which describe the objectives for Organizational Reviews and will provide a common base for the assessment of the different ICANN community structures. </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The group’s next steps will be to use the principles to build out the draft CIP Framework for Public Comment later this year. </a:t>
            </a:r>
            <a:endParaRPr sz="1400">
              <a:solidFill>
                <a:srgbClr val="0A1F24"/>
              </a:solidFill>
              <a:latin typeface="Arial"/>
              <a:ea typeface="Arial"/>
              <a:cs typeface="Arial"/>
              <a:sym typeface="Arial"/>
            </a:endParaRPr>
          </a:p>
        </p:txBody>
      </p:sp>
      <p:sp>
        <p:nvSpPr>
          <p:cNvPr id="877" name="Google Shape;877;g2b984bb0fe7_0_26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b97f969740_2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highlight>
                  <a:srgbClr val="FFFFFF"/>
                </a:highlight>
                <a:latin typeface="Arial"/>
                <a:ea typeface="Arial"/>
                <a:cs typeface="Arial"/>
                <a:sym typeface="Arial"/>
              </a:rPr>
              <a:t>Now I would like to provide more detail on this framework, including what Principles, Criteria, and Indicators framework means for the ICANN community and for (</a:t>
            </a:r>
            <a:r>
              <a:rPr lang="en-GB" sz="1100">
                <a:solidFill>
                  <a:srgbClr val="FF9900"/>
                </a:solidFill>
                <a:highlight>
                  <a:srgbClr val="FFFFFF"/>
                </a:highlight>
                <a:latin typeface="Arial"/>
                <a:ea typeface="Arial"/>
                <a:cs typeface="Arial"/>
                <a:sym typeface="Arial"/>
              </a:rPr>
              <a:t>community structure/group</a:t>
            </a:r>
            <a:r>
              <a:rPr lang="en-GB" sz="1100">
                <a:highlight>
                  <a:srgbClr val="FFFFFF"/>
                </a:highlight>
                <a:latin typeface="Arial"/>
                <a:ea typeface="Arial"/>
                <a:cs typeface="Arial"/>
                <a:sym typeface="Arial"/>
              </a:rPr>
              <a:t>). An illustrative example of how this framework works is included later in the presentation.</a:t>
            </a:r>
            <a:endParaRPr sz="1100">
              <a:highlight>
                <a:srgbClr val="FFFFFF"/>
              </a:highlight>
              <a:latin typeface="Arial"/>
              <a:ea typeface="Arial"/>
              <a:cs typeface="Arial"/>
              <a:sym typeface="Arial"/>
            </a:endParaRPr>
          </a:p>
          <a:p>
            <a:pPr indent="-298450" lvl="0" marL="457200" rtl="0" algn="l">
              <a:lnSpc>
                <a:spcPct val="115000"/>
              </a:lnSpc>
              <a:spcBef>
                <a:spcPts val="1000"/>
              </a:spcBef>
              <a:spcAft>
                <a:spcPts val="0"/>
              </a:spcAft>
              <a:buClr>
                <a:schemeClr val="dk1"/>
              </a:buClr>
              <a:buSzPts val="1100"/>
              <a:buChar char="●"/>
            </a:pPr>
            <a:r>
              <a:rPr lang="en-GB" sz="1100">
                <a:latin typeface="Arial"/>
                <a:ea typeface="Arial"/>
                <a:cs typeface="Arial"/>
                <a:sym typeface="Arial"/>
              </a:rPr>
              <a:t>These Principles</a:t>
            </a:r>
            <a:r>
              <a:rPr b="1" lang="en-GB" sz="1100">
                <a:latin typeface="Arial"/>
                <a:ea typeface="Arial"/>
                <a:cs typeface="Arial"/>
                <a:sym typeface="Arial"/>
              </a:rPr>
              <a:t> </a:t>
            </a:r>
            <a:r>
              <a:rPr lang="en-GB" sz="1100">
                <a:latin typeface="Arial"/>
                <a:ea typeface="Arial"/>
                <a:cs typeface="Arial"/>
                <a:sym typeface="Arial"/>
              </a:rPr>
              <a:t>describe the objectives of the Continuous Improvement Program. They define what the CIP is fundamentally trying to do, and they come from the current ICANN Bylaws pertaining to Organizational Review objectives.</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1000"/>
              </a:spcBef>
              <a:spcAft>
                <a:spcPts val="0"/>
              </a:spcAft>
              <a:buClr>
                <a:schemeClr val="dk1"/>
              </a:buClr>
              <a:buSzPts val="1100"/>
              <a:buChar char="●"/>
            </a:pPr>
            <a:r>
              <a:rPr lang="en-GB" sz="1100">
                <a:latin typeface="Arial"/>
                <a:ea typeface="Arial"/>
                <a:cs typeface="Arial"/>
                <a:sym typeface="Arial"/>
              </a:rPr>
              <a:t>Criteria are the conditions that need to be met in order to comply with a principle. Criteria define how a principle will be achieved, without themselves being a measure of performance.</a:t>
            </a:r>
            <a:endParaRPr sz="1100">
              <a:latin typeface="Arial"/>
              <a:ea typeface="Arial"/>
              <a:cs typeface="Arial"/>
              <a:sym typeface="Arial"/>
            </a:endParaRPr>
          </a:p>
          <a:p>
            <a:pPr indent="-298450" lvl="0" marL="457200" rtl="0" algn="l">
              <a:lnSpc>
                <a:spcPct val="115000"/>
              </a:lnSpc>
              <a:spcBef>
                <a:spcPts val="1000"/>
              </a:spcBef>
              <a:spcAft>
                <a:spcPts val="0"/>
              </a:spcAft>
              <a:buClr>
                <a:schemeClr val="dk1"/>
              </a:buClr>
              <a:buSzPts val="1100"/>
              <a:buChar char="●"/>
            </a:pPr>
            <a:r>
              <a:rPr lang="en-GB" sz="1100">
                <a:latin typeface="Arial"/>
                <a:ea typeface="Arial"/>
                <a:cs typeface="Arial"/>
                <a:sym typeface="Arial"/>
              </a:rPr>
              <a:t>Indicators define what the CIP will measure to assess whether or not criteria are being met. Indicators can include metrics, assessments, and or new processes put in place to meet a criteria.</a:t>
            </a:r>
            <a:endParaRPr sz="1100">
              <a:latin typeface="Arial"/>
              <a:ea typeface="Arial"/>
              <a:cs typeface="Arial"/>
              <a:sym typeface="Arial"/>
            </a:endParaRPr>
          </a:p>
          <a:p>
            <a:pPr indent="-298450" lvl="0" marL="457200" rtl="0" algn="l">
              <a:lnSpc>
                <a:spcPct val="115000"/>
              </a:lnSpc>
              <a:spcBef>
                <a:spcPts val="1000"/>
              </a:spcBef>
              <a:spcAft>
                <a:spcPts val="0"/>
              </a:spcAft>
              <a:buClr>
                <a:schemeClr val="dk1"/>
              </a:buClr>
              <a:buSzPts val="1100"/>
              <a:buChar char="●"/>
            </a:pPr>
            <a:r>
              <a:rPr lang="en-GB" sz="1100">
                <a:highlight>
                  <a:srgbClr val="FFFFFF"/>
                </a:highlight>
                <a:latin typeface="Arial"/>
                <a:ea typeface="Arial"/>
                <a:cs typeface="Arial"/>
                <a:sym typeface="Arial"/>
              </a:rPr>
              <a:t>A common base for the community assessment is provided by having shared principles. Flexibility is provided because each stakeholder group can prioritize criteria to focus on and develop custom indicators.</a:t>
            </a:r>
            <a:endParaRPr sz="1100">
              <a:latin typeface="Arial"/>
              <a:ea typeface="Arial"/>
              <a:cs typeface="Arial"/>
              <a:sym typeface="Arial"/>
            </a:endParaRPr>
          </a:p>
        </p:txBody>
      </p:sp>
      <p:sp>
        <p:nvSpPr>
          <p:cNvPr id="890" name="Google Shape;890;g2b97f969740_2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b97f969740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 noted, Recommendation 3.6 states “ICANN org shall work with each SO/AC/NomCom to establish a continuous improvement program [that shares] a </a:t>
            </a:r>
            <a:r>
              <a:rPr lang="en-GB" sz="1100" u="sng">
                <a:latin typeface="Arial"/>
                <a:ea typeface="Arial"/>
                <a:cs typeface="Arial"/>
                <a:sym typeface="Arial"/>
              </a:rPr>
              <a:t>common base </a:t>
            </a:r>
            <a:r>
              <a:rPr lang="en-GB" sz="1100">
                <a:latin typeface="Arial"/>
                <a:ea typeface="Arial"/>
                <a:cs typeface="Arial"/>
                <a:sym typeface="Arial"/>
              </a:rPr>
              <a:t>between all SOs, ACs, and the NomCom but will </a:t>
            </a:r>
            <a:r>
              <a:rPr lang="en-GB" sz="1100" u="sng">
                <a:latin typeface="Arial"/>
                <a:ea typeface="Arial"/>
                <a:cs typeface="Arial"/>
                <a:sym typeface="Arial"/>
              </a:rPr>
              <a:t>also allow for customization</a:t>
            </a:r>
            <a:r>
              <a:rPr lang="en-GB" sz="1100">
                <a:latin typeface="Arial"/>
                <a:ea typeface="Arial"/>
                <a:cs typeface="Arial"/>
                <a:sym typeface="Arial"/>
              </a:rPr>
              <a:t> so as to best meet the needs of each individual SO/AC/NomCom.”</a:t>
            </a:r>
            <a:br>
              <a:rPr lang="en-GB"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This common base is the framework that is currently being developed by the CIP-CCG.</a:t>
            </a:r>
            <a:endParaRPr/>
          </a:p>
        </p:txBody>
      </p:sp>
      <p:sp>
        <p:nvSpPr>
          <p:cNvPr id="898" name="Google Shape;898;g2b97f969740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2c6719f41c7_0_47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 noted, these objectives provided by Article 4.4 of the ICANN Bylaws provide the foundation for the shared principles for the community under the new CIP.</a:t>
            </a:r>
            <a:endParaRPr/>
          </a:p>
        </p:txBody>
      </p:sp>
      <p:sp>
        <p:nvSpPr>
          <p:cNvPr id="907" name="Google Shape;907;g2c6719f41c7_0_47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20" Type="http://schemas.openxmlformats.org/officeDocument/2006/relationships/hyperlink" Target="https://www.instagram.com/icannorg" TargetMode="External"/><Relationship Id="rId11" Type="http://schemas.openxmlformats.org/officeDocument/2006/relationships/image" Target="../media/image25.png"/><Relationship Id="rId10" Type="http://schemas.openxmlformats.org/officeDocument/2006/relationships/hyperlink" Target="http://twitter.com/icann" TargetMode="External"/><Relationship Id="rId21" Type="http://schemas.openxmlformats.org/officeDocument/2006/relationships/image" Target="../media/image23.png"/><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6.png"/><Relationship Id="rId17" Type="http://schemas.openxmlformats.org/officeDocument/2006/relationships/hyperlink" Target="https://www.youtube.com/user/ICANNnews" TargetMode="External"/><Relationship Id="rId16" Type="http://schemas.openxmlformats.org/officeDocument/2006/relationships/image" Target="../media/image24.png"/><Relationship Id="rId5" Type="http://schemas.openxmlformats.org/officeDocument/2006/relationships/image" Target="../media/image29.png"/><Relationship Id="rId19" Type="http://schemas.openxmlformats.org/officeDocument/2006/relationships/image" Target="../media/image30.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2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image" Target="../media/image31.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7.png"/><Relationship Id="rId8" Type="http://schemas.openxmlformats.org/officeDocument/2006/relationships/image" Target="../media/image2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20" name="Shape 20"/>
        <p:cNvGrpSpPr/>
        <p:nvPr/>
      </p:nvGrpSpPr>
      <p:grpSpPr>
        <a:xfrm>
          <a:off x="0" y="0"/>
          <a:ext cx="0" cy="0"/>
          <a:chOff x="0" y="0"/>
          <a:chExt cx="0" cy="0"/>
        </a:xfrm>
      </p:grpSpPr>
      <p:pic>
        <p:nvPicPr>
          <p:cNvPr id="21" name="Google Shape;21;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 name="Google Shape;22;p7"/>
          <p:cNvSpPr txBox="1"/>
          <p:nvPr>
            <p:ph idx="1" type="body"/>
          </p:nvPr>
        </p:nvSpPr>
        <p:spPr>
          <a:xfrm>
            <a:off x="2228479" y="4617720"/>
            <a:ext cx="9295500" cy="5751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7"/>
          <p:cNvSpPr txBox="1"/>
          <p:nvPr>
            <p:ph idx="2" type="body"/>
          </p:nvPr>
        </p:nvSpPr>
        <p:spPr>
          <a:xfrm>
            <a:off x="2228479" y="5199656"/>
            <a:ext cx="9295500"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7"/>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25" name="Google Shape;25;p7"/>
          <p:cNvPicPr preferRelativeResize="0"/>
          <p:nvPr/>
        </p:nvPicPr>
        <p:blipFill rotWithShape="1">
          <a:blip r:embed="rId3">
            <a:alphaModFix/>
          </a:blip>
          <a:srcRect b="0" l="0" r="0" t="0"/>
          <a:stretch/>
        </p:blipFill>
        <p:spPr>
          <a:xfrm>
            <a:off x="326044" y="4878445"/>
            <a:ext cx="1193800" cy="952500"/>
          </a:xfrm>
          <a:prstGeom prst="rect">
            <a:avLst/>
          </a:prstGeom>
          <a:noFill/>
          <a:ln>
            <a:noFill/>
          </a:ln>
        </p:spPr>
      </p:pic>
      <p:sp>
        <p:nvSpPr>
          <p:cNvPr id="26" name="Google Shape;26;p7"/>
          <p:cNvSpPr/>
          <p:nvPr/>
        </p:nvSpPr>
        <p:spPr>
          <a:xfrm>
            <a:off x="1825043" y="6101651"/>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7" name="Google Shape;27;p7"/>
          <p:cNvCxnSpPr/>
          <p:nvPr/>
        </p:nvCxnSpPr>
        <p:spPr>
          <a:xfrm rot="10800000">
            <a:off x="0" y="6124669"/>
            <a:ext cx="1793872" cy="0"/>
          </a:xfrm>
          <a:prstGeom prst="straightConnector1">
            <a:avLst/>
          </a:prstGeom>
          <a:noFill/>
          <a:ln cap="flat" cmpd="sng" w="12700">
            <a:solidFill>
              <a:schemeClr val="lt1"/>
            </a:solidFill>
            <a:prstDash val="solid"/>
            <a:round/>
            <a:headEnd len="sm" w="sm" type="none"/>
            <a:tailEnd len="sm" w="sm" type="none"/>
          </a:ln>
        </p:spPr>
      </p:cxnSp>
      <p:cxnSp>
        <p:nvCxnSpPr>
          <p:cNvPr id="28" name="Google Shape;28;p7"/>
          <p:cNvCxnSpPr/>
          <p:nvPr/>
        </p:nvCxnSpPr>
        <p:spPr>
          <a:xfrm rot="10800000">
            <a:off x="1892734" y="6124511"/>
            <a:ext cx="9720781" cy="0"/>
          </a:xfrm>
          <a:prstGeom prst="straightConnector1">
            <a:avLst/>
          </a:prstGeom>
          <a:noFill/>
          <a:ln cap="flat" cmpd="sng" w="12700">
            <a:solidFill>
              <a:schemeClr val="lt1"/>
            </a:solidFill>
            <a:prstDash val="solid"/>
            <a:round/>
            <a:headEnd len="sm" w="sm" type="none"/>
            <a:tailEnd len="sm" w="sm" type="none"/>
          </a:ln>
        </p:spPr>
      </p:cxnSp>
      <p:sp>
        <p:nvSpPr>
          <p:cNvPr id="29" name="Google Shape;29;p7"/>
          <p:cNvSpPr/>
          <p:nvPr/>
        </p:nvSpPr>
        <p:spPr>
          <a:xfrm flipH="1">
            <a:off x="11642081" y="6101651"/>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30" name="Google Shape;30;p7"/>
          <p:cNvSpPr/>
          <p:nvPr/>
        </p:nvSpPr>
        <p:spPr>
          <a:xfrm flipH="1">
            <a:off x="11642081" y="3470373"/>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1" name="Google Shape;31;p7"/>
          <p:cNvCxnSpPr/>
          <p:nvPr/>
        </p:nvCxnSpPr>
        <p:spPr>
          <a:xfrm rot="10800000">
            <a:off x="1849172" y="3552825"/>
            <a:ext cx="0" cy="2529959"/>
          </a:xfrm>
          <a:prstGeom prst="straightConnector1">
            <a:avLst/>
          </a:prstGeom>
          <a:noFill/>
          <a:ln cap="flat" cmpd="sng" w="12700">
            <a:solidFill>
              <a:schemeClr val="lt1"/>
            </a:solidFill>
            <a:prstDash val="solid"/>
            <a:round/>
            <a:headEnd len="sm" w="sm" type="none"/>
            <a:tailEnd len="sm" w="sm" type="none"/>
          </a:ln>
        </p:spPr>
      </p:cxnSp>
      <p:sp>
        <p:nvSpPr>
          <p:cNvPr id="32" name="Google Shape;32;p7"/>
          <p:cNvSpPr/>
          <p:nvPr/>
        </p:nvSpPr>
        <p:spPr>
          <a:xfrm rot="-5400000">
            <a:off x="1847726" y="3495590"/>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33" name="Google Shape;33;p7"/>
          <p:cNvCxnSpPr/>
          <p:nvPr/>
        </p:nvCxnSpPr>
        <p:spPr>
          <a:xfrm rot="10800000">
            <a:off x="1899083" y="3494144"/>
            <a:ext cx="9714432" cy="0"/>
          </a:xfrm>
          <a:prstGeom prst="straightConnector1">
            <a:avLst/>
          </a:prstGeom>
          <a:noFill/>
          <a:ln cap="flat" cmpd="sng" w="12700">
            <a:solidFill>
              <a:schemeClr val="lt1"/>
            </a:solidFill>
            <a:prstDash val="solid"/>
            <a:round/>
            <a:headEnd len="sm" w="sm" type="none"/>
            <a:tailEnd len="sm" w="sm" type="none"/>
          </a:ln>
        </p:spPr>
      </p:cxnSp>
      <p:sp>
        <p:nvSpPr>
          <p:cNvPr id="34" name="Google Shape;34;p7"/>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7"/>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90" name="Shape 90"/>
        <p:cNvGrpSpPr/>
        <p:nvPr/>
      </p:nvGrpSpPr>
      <p:grpSpPr>
        <a:xfrm>
          <a:off x="0" y="0"/>
          <a:ext cx="0" cy="0"/>
          <a:chOff x="0" y="0"/>
          <a:chExt cx="0" cy="0"/>
        </a:xfrm>
      </p:grpSpPr>
      <p:pic>
        <p:nvPicPr>
          <p:cNvPr id="91" name="Google Shape;91;p12"/>
          <p:cNvPicPr preferRelativeResize="0"/>
          <p:nvPr/>
        </p:nvPicPr>
        <p:blipFill rotWithShape="1">
          <a:blip r:embed="rId2">
            <a:alphaModFix/>
          </a:blip>
          <a:srcRect b="0" l="0" r="0" t="0"/>
          <a:stretch/>
        </p:blipFill>
        <p:spPr>
          <a:xfrm>
            <a:off x="0" y="683491"/>
            <a:ext cx="12192000" cy="5564909"/>
          </a:xfrm>
          <a:prstGeom prst="rect">
            <a:avLst/>
          </a:prstGeom>
          <a:noFill/>
          <a:ln>
            <a:noFill/>
          </a:ln>
        </p:spPr>
      </p:pic>
      <p:sp>
        <p:nvSpPr>
          <p:cNvPr id="92" name="Google Shape;92;p12"/>
          <p:cNvSpPr/>
          <p:nvPr/>
        </p:nvSpPr>
        <p:spPr>
          <a:xfrm>
            <a:off x="0" y="790814"/>
            <a:ext cx="12192000" cy="5346700"/>
          </a:xfrm>
          <a:prstGeom prst="rect">
            <a:avLst/>
          </a:prstGeom>
          <a:gradFill>
            <a:gsLst>
              <a:gs pos="0">
                <a:srgbClr val="FFFFFF">
                  <a:alpha val="73333"/>
                </a:srgbClr>
              </a:gs>
              <a:gs pos="24000">
                <a:srgbClr val="CCE8F8">
                  <a:alpha val="43137"/>
                </a:srgbClr>
              </a:gs>
              <a:gs pos="69000">
                <a:srgbClr val="CCE8F8">
                  <a:alpha val="60392"/>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1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94" name="Shape 94"/>
        <p:cNvGrpSpPr/>
        <p:nvPr/>
      </p:nvGrpSpPr>
      <p:grpSpPr>
        <a:xfrm>
          <a:off x="0" y="0"/>
          <a:ext cx="0" cy="0"/>
          <a:chOff x="0" y="0"/>
          <a:chExt cx="0" cy="0"/>
        </a:xfrm>
      </p:grpSpPr>
      <p:pic>
        <p:nvPicPr>
          <p:cNvPr id="95" name="Google Shape;95;p13"/>
          <p:cNvPicPr preferRelativeResize="0"/>
          <p:nvPr/>
        </p:nvPicPr>
        <p:blipFill rotWithShape="1">
          <a:blip r:embed="rId2">
            <a:alphaModFix/>
          </a:blip>
          <a:srcRect b="0" l="0" r="0" t="0"/>
          <a:stretch/>
        </p:blipFill>
        <p:spPr>
          <a:xfrm>
            <a:off x="0" y="654425"/>
            <a:ext cx="12192000" cy="5620869"/>
          </a:xfrm>
          <a:prstGeom prst="rect">
            <a:avLst/>
          </a:prstGeom>
          <a:noFill/>
          <a:ln>
            <a:noFill/>
          </a:ln>
        </p:spPr>
      </p:pic>
      <p:sp>
        <p:nvSpPr>
          <p:cNvPr id="96" name="Google Shape;96;p13"/>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97" name="Shape 97"/>
        <p:cNvGrpSpPr/>
        <p:nvPr/>
      </p:nvGrpSpPr>
      <p:grpSpPr>
        <a:xfrm>
          <a:off x="0" y="0"/>
          <a:ext cx="0" cy="0"/>
          <a:chOff x="0" y="0"/>
          <a:chExt cx="0" cy="0"/>
        </a:xfrm>
      </p:grpSpPr>
      <p:pic>
        <p:nvPicPr>
          <p:cNvPr id="98" name="Google Shape;98;p14"/>
          <p:cNvPicPr preferRelativeResize="0"/>
          <p:nvPr/>
        </p:nvPicPr>
        <p:blipFill rotWithShape="1">
          <a:blip r:embed="rId2">
            <a:alphaModFix/>
          </a:blip>
          <a:srcRect b="0" l="0" r="0" t="0"/>
          <a:stretch/>
        </p:blipFill>
        <p:spPr>
          <a:xfrm>
            <a:off x="0" y="613037"/>
            <a:ext cx="12192000" cy="5696861"/>
          </a:xfrm>
          <a:prstGeom prst="rect">
            <a:avLst/>
          </a:prstGeom>
          <a:noFill/>
          <a:ln>
            <a:noFill/>
          </a:ln>
        </p:spPr>
      </p:pic>
      <p:cxnSp>
        <p:nvCxnSpPr>
          <p:cNvPr id="99" name="Google Shape;99;p14"/>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00" name="Google Shape;100;p14"/>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sp>
        <p:nvSpPr>
          <p:cNvPr id="101" name="Google Shape;101;p1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02" name="Google Shape;102;p14"/>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103" name="Google Shape;103;p14"/>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04" name="Shape 104"/>
        <p:cNvGrpSpPr/>
        <p:nvPr/>
      </p:nvGrpSpPr>
      <p:grpSpPr>
        <a:xfrm>
          <a:off x="0" y="0"/>
          <a:ext cx="0" cy="0"/>
          <a:chOff x="0" y="0"/>
          <a:chExt cx="0" cy="0"/>
        </a:xfrm>
      </p:grpSpPr>
      <p:pic>
        <p:nvPicPr>
          <p:cNvPr id="105" name="Google Shape;105;p15"/>
          <p:cNvPicPr preferRelativeResize="0"/>
          <p:nvPr/>
        </p:nvPicPr>
        <p:blipFill rotWithShape="1">
          <a:blip r:embed="rId2">
            <a:alphaModFix/>
          </a:blip>
          <a:srcRect b="0" l="0" r="0" t="0"/>
          <a:stretch/>
        </p:blipFill>
        <p:spPr>
          <a:xfrm>
            <a:off x="0" y="-1"/>
            <a:ext cx="12192002" cy="6858000"/>
          </a:xfrm>
          <a:prstGeom prst="rect">
            <a:avLst/>
          </a:prstGeom>
          <a:noFill/>
          <a:ln>
            <a:noFill/>
          </a:ln>
        </p:spPr>
      </p:pic>
      <p:sp>
        <p:nvSpPr>
          <p:cNvPr id="106" name="Google Shape;106;p15"/>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7" name="Google Shape;107;p15"/>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08" name="Google Shape;108;p15"/>
          <p:cNvSpPr txBox="1"/>
          <p:nvPr/>
        </p:nvSpPr>
        <p:spPr>
          <a:xfrm>
            <a:off x="11490138" y="6445466"/>
            <a:ext cx="708212" cy="365125"/>
          </a:xfrm>
          <a:prstGeom prst="rect">
            <a:avLst/>
          </a:prstGeom>
          <a:noFill/>
          <a:ln>
            <a:noFill/>
          </a:ln>
        </p:spPr>
        <p:txBody>
          <a:bodyPr anchorCtr="0" anchor="t" bIns="45700" lIns="0" spcFirstLastPara="1" rIns="0" wrap="square" tIns="45700">
            <a:norm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09" name="Google Shape;109;p1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110" name="Google Shape;110;p1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11" name="Google Shape;111;p1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12" name="Google Shape;112;p1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13" name="Google Shape;113;p15"/>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114" name="Google Shape;114;p15"/>
          <p:cNvCxnSpPr>
            <a:endCxn id="115"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15" name="Google Shape;115;p15"/>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116" name="Google Shape;116;p15"/>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17" name="Google Shape;117;p15"/>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8" name="Google Shape;118;p1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19" name="Shape 119"/>
        <p:cNvGrpSpPr/>
        <p:nvPr/>
      </p:nvGrpSpPr>
      <p:grpSpPr>
        <a:xfrm>
          <a:off x="0" y="0"/>
          <a:ext cx="0" cy="0"/>
          <a:chOff x="0" y="0"/>
          <a:chExt cx="0" cy="0"/>
        </a:xfrm>
      </p:grpSpPr>
      <p:pic>
        <p:nvPicPr>
          <p:cNvPr id="120" name="Google Shape;120;p16"/>
          <p:cNvPicPr preferRelativeResize="0"/>
          <p:nvPr/>
        </p:nvPicPr>
        <p:blipFill rotWithShape="1">
          <a:blip r:embed="rId2">
            <a:alphaModFix/>
          </a:blip>
          <a:srcRect b="0" l="0" r="0" t="0"/>
          <a:stretch/>
        </p:blipFill>
        <p:spPr>
          <a:xfrm>
            <a:off x="0" y="0"/>
            <a:ext cx="12216385" cy="6858000"/>
          </a:xfrm>
          <a:prstGeom prst="rect">
            <a:avLst/>
          </a:prstGeom>
          <a:noFill/>
          <a:ln>
            <a:noFill/>
          </a:ln>
        </p:spPr>
      </p:pic>
      <p:pic>
        <p:nvPicPr>
          <p:cNvPr id="121" name="Google Shape;121;p16"/>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22" name="Google Shape;122;p16"/>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23" name="Google Shape;123;p1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24" name="Google Shape;124;p1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25" name="Google Shape;125;p1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26" name="Google Shape;126;p1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27" name="Google Shape;127;p16"/>
          <p:cNvCxnSpPr>
            <a:endCxn id="128"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28" name="Google Shape;128;p16"/>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29" name="Google Shape;129;p16"/>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30" name="Google Shape;130;p1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1" name="Google Shape;131;p1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2" name="Google Shape;132;p16"/>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3" name="Google Shape;133;p1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34" name="Shape 134"/>
        <p:cNvGrpSpPr/>
        <p:nvPr/>
      </p:nvGrpSpPr>
      <p:grpSpPr>
        <a:xfrm>
          <a:off x="0" y="0"/>
          <a:ext cx="0" cy="0"/>
          <a:chOff x="0" y="0"/>
          <a:chExt cx="0" cy="0"/>
        </a:xfrm>
      </p:grpSpPr>
      <p:pic>
        <p:nvPicPr>
          <p:cNvPr id="135" name="Google Shape;135;p17"/>
          <p:cNvPicPr preferRelativeResize="0"/>
          <p:nvPr/>
        </p:nvPicPr>
        <p:blipFill rotWithShape="1">
          <a:blip r:embed="rId2">
            <a:alphaModFix/>
          </a:blip>
          <a:srcRect b="0" l="0" r="0" t="0"/>
          <a:stretch/>
        </p:blipFill>
        <p:spPr>
          <a:xfrm>
            <a:off x="0" y="0"/>
            <a:ext cx="12192000" cy="6857999"/>
          </a:xfrm>
          <a:prstGeom prst="rect">
            <a:avLst/>
          </a:prstGeom>
          <a:noFill/>
          <a:ln>
            <a:noFill/>
          </a:ln>
        </p:spPr>
      </p:pic>
      <p:cxnSp>
        <p:nvCxnSpPr>
          <p:cNvPr id="136" name="Google Shape;136;p17"/>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37" name="Google Shape;137;p1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pic>
        <p:nvPicPr>
          <p:cNvPr id="138" name="Google Shape;138;p17"/>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39" name="Google Shape;139;p17"/>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0" name="Google Shape;140;p17"/>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41" name="Google Shape;141;p1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42" name="Google Shape;142;p1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43" name="Google Shape;143;p1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44" name="Google Shape;144;p17"/>
          <p:cNvCxnSpPr>
            <a:endCxn id="145"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45" name="Google Shape;145;p17"/>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46" name="Google Shape;146;p17"/>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47" name="Google Shape;147;p17"/>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8" name="Google Shape;148;p17"/>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17"/>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p17"/>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51" name="Shape 151"/>
        <p:cNvGrpSpPr/>
        <p:nvPr/>
      </p:nvGrpSpPr>
      <p:grpSpPr>
        <a:xfrm>
          <a:off x="0" y="0"/>
          <a:ext cx="0" cy="0"/>
          <a:chOff x="0" y="0"/>
          <a:chExt cx="0" cy="0"/>
        </a:xfrm>
      </p:grpSpPr>
      <p:pic>
        <p:nvPicPr>
          <p:cNvPr id="152" name="Google Shape;152;p18"/>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53" name="Google Shape;153;p18"/>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54" name="Google Shape;154;p18"/>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55" name="Google Shape;155;p18"/>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56" name="Google Shape;156;p1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7" name="Google Shape;157;p1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58" name="Google Shape;158;p1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9" name="Google Shape;159;p18"/>
          <p:cNvCxnSpPr>
            <a:endCxn id="160"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60" name="Google Shape;160;p18"/>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61" name="Google Shape;161;p18"/>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62" name="Google Shape;162;p18"/>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18"/>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18"/>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18"/>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166" name="Shape 166"/>
        <p:cNvGrpSpPr/>
        <p:nvPr/>
      </p:nvGrpSpPr>
      <p:grpSpPr>
        <a:xfrm>
          <a:off x="0" y="0"/>
          <a:ext cx="0" cy="0"/>
          <a:chOff x="0" y="0"/>
          <a:chExt cx="0" cy="0"/>
        </a:xfrm>
      </p:grpSpPr>
      <p:pic>
        <p:nvPicPr>
          <p:cNvPr id="167" name="Google Shape;167;p19"/>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68" name="Google Shape;168;p19"/>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69" name="Google Shape;169;p19"/>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70" name="Google Shape;170;p19"/>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71" name="Google Shape;171;p1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2" name="Google Shape;172;p1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73" name="Google Shape;173;p1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4" name="Google Shape;174;p19"/>
          <p:cNvCxnSpPr>
            <a:endCxn id="175"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75" name="Google Shape;175;p19"/>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76" name="Google Shape;176;p19"/>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77" name="Google Shape;177;p19"/>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8" name="Google Shape;178;p19"/>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9" name="Google Shape;179;p19"/>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0" name="Google Shape;180;p19"/>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181" name="Shape 181"/>
        <p:cNvGrpSpPr/>
        <p:nvPr/>
      </p:nvGrpSpPr>
      <p:grpSpPr>
        <a:xfrm>
          <a:off x="0" y="0"/>
          <a:ext cx="0" cy="0"/>
          <a:chOff x="0" y="0"/>
          <a:chExt cx="0" cy="0"/>
        </a:xfrm>
      </p:grpSpPr>
      <p:pic>
        <p:nvPicPr>
          <p:cNvPr id="182" name="Google Shape;182;p20"/>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83" name="Google Shape;183;p20"/>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84" name="Google Shape;184;p20"/>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85" name="Google Shape;185;p20"/>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86" name="Google Shape;186;p2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87" name="Google Shape;187;p2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88" name="Google Shape;188;p2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89" name="Google Shape;189;p20"/>
          <p:cNvCxnSpPr>
            <a:endCxn id="190"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90" name="Google Shape;190;p20"/>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91" name="Google Shape;191;p20"/>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92" name="Google Shape;192;p20"/>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3" name="Google Shape;193;p20"/>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4" name="Google Shape;194;p20"/>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5" name="Google Shape;195;p20"/>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196" name="Shape 196"/>
        <p:cNvGrpSpPr/>
        <p:nvPr/>
      </p:nvGrpSpPr>
      <p:grpSpPr>
        <a:xfrm>
          <a:off x="0" y="0"/>
          <a:ext cx="0" cy="0"/>
          <a:chOff x="0" y="0"/>
          <a:chExt cx="0" cy="0"/>
        </a:xfrm>
      </p:grpSpPr>
      <p:pic>
        <p:nvPicPr>
          <p:cNvPr id="197" name="Google Shape;197;p21"/>
          <p:cNvPicPr preferRelativeResize="0"/>
          <p:nvPr/>
        </p:nvPicPr>
        <p:blipFill rotWithShape="1">
          <a:blip r:embed="rId2">
            <a:alphaModFix/>
          </a:blip>
          <a:srcRect b="0" l="0" r="0" t="0"/>
          <a:stretch/>
        </p:blipFill>
        <p:spPr>
          <a:xfrm>
            <a:off x="54" y="0"/>
            <a:ext cx="12192000" cy="6857999"/>
          </a:xfrm>
          <a:prstGeom prst="rect">
            <a:avLst/>
          </a:prstGeom>
          <a:noFill/>
          <a:ln>
            <a:noFill/>
          </a:ln>
        </p:spPr>
      </p:pic>
      <p:sp>
        <p:nvSpPr>
          <p:cNvPr id="198" name="Google Shape;198;p21"/>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9" name="Google Shape;199;p21"/>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00" name="Google Shape;200;p21"/>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1" name="Google Shape;201;p21"/>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02" name="Google Shape;202;p21"/>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03" name="Google Shape;203;p2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6" name="Shape 36"/>
        <p:cNvGrpSpPr/>
        <p:nvPr/>
      </p:nvGrpSpPr>
      <p:grpSpPr>
        <a:xfrm>
          <a:off x="0" y="0"/>
          <a:ext cx="0" cy="0"/>
          <a:chOff x="0" y="0"/>
          <a:chExt cx="0" cy="0"/>
        </a:xfrm>
      </p:grpSpPr>
      <p:sp>
        <p:nvSpPr>
          <p:cNvPr id="37" name="Google Shape;37;p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3"/>
          <p:cNvSpPr txBox="1"/>
          <p:nvPr>
            <p:ph idx="1" type="body"/>
          </p:nvPr>
        </p:nvSpPr>
        <p:spPr>
          <a:xfrm>
            <a:off x="812800" y="1470213"/>
            <a:ext cx="10543117" cy="4571813"/>
          </a:xfrm>
          <a:prstGeom prst="rect">
            <a:avLst/>
          </a:prstGeom>
          <a:noFill/>
          <a:ln>
            <a:noFill/>
          </a:ln>
        </p:spPr>
        <p:txBody>
          <a:bodyPr anchorCtr="0" anchor="t" bIns="0" lIns="0" spcFirstLastPara="1" rIns="0" wrap="square" tIns="0">
            <a:norm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38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204" name="Shape 204"/>
        <p:cNvGrpSpPr/>
        <p:nvPr/>
      </p:nvGrpSpPr>
      <p:grpSpPr>
        <a:xfrm>
          <a:off x="0" y="0"/>
          <a:ext cx="0" cy="0"/>
          <a:chOff x="0" y="0"/>
          <a:chExt cx="0" cy="0"/>
        </a:xfrm>
      </p:grpSpPr>
      <p:pic>
        <p:nvPicPr>
          <p:cNvPr id="205" name="Google Shape;205;p2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06" name="Google Shape;206;p22"/>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07" name="Google Shape;207;p22"/>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08" name="Google Shape;208;p22"/>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9" name="Google Shape;209;p22"/>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0" name="Google Shape;210;p22"/>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11" name="Google Shape;211;p2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12" name="Shape 212"/>
        <p:cNvGrpSpPr/>
        <p:nvPr/>
      </p:nvGrpSpPr>
      <p:grpSpPr>
        <a:xfrm>
          <a:off x="0" y="0"/>
          <a:ext cx="0" cy="0"/>
          <a:chOff x="0" y="0"/>
          <a:chExt cx="0" cy="0"/>
        </a:xfrm>
      </p:grpSpPr>
      <p:pic>
        <p:nvPicPr>
          <p:cNvPr id="213" name="Google Shape;213;p23"/>
          <p:cNvPicPr preferRelativeResize="0"/>
          <p:nvPr/>
        </p:nvPicPr>
        <p:blipFill rotWithShape="1">
          <a:blip r:embed="rId2">
            <a:alphaModFix/>
          </a:blip>
          <a:srcRect b="0" l="0" r="0" t="0"/>
          <a:stretch/>
        </p:blipFill>
        <p:spPr>
          <a:xfrm>
            <a:off x="0" y="-7257"/>
            <a:ext cx="12192000" cy="6857999"/>
          </a:xfrm>
          <a:prstGeom prst="rect">
            <a:avLst/>
          </a:prstGeom>
          <a:noFill/>
          <a:ln>
            <a:noFill/>
          </a:ln>
        </p:spPr>
      </p:pic>
      <p:sp>
        <p:nvSpPr>
          <p:cNvPr id="214" name="Google Shape;214;p23"/>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15" name="Google Shape;215;p23"/>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16" name="Google Shape;216;p23"/>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7" name="Google Shape;217;p23"/>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18" name="Google Shape;218;p23"/>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19" name="Google Shape;219;p2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20" name="Shape 220"/>
        <p:cNvGrpSpPr/>
        <p:nvPr/>
      </p:nvGrpSpPr>
      <p:grpSpPr>
        <a:xfrm>
          <a:off x="0" y="0"/>
          <a:ext cx="0" cy="0"/>
          <a:chOff x="0" y="0"/>
          <a:chExt cx="0" cy="0"/>
        </a:xfrm>
      </p:grpSpPr>
      <p:pic>
        <p:nvPicPr>
          <p:cNvPr id="221" name="Google Shape;221;p2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22" name="Google Shape;222;p24"/>
          <p:cNvSpPr txBox="1"/>
          <p:nvPr>
            <p:ph type="title"/>
          </p:nvPr>
        </p:nvSpPr>
        <p:spPr>
          <a:xfrm>
            <a:off x="416306" y="42394"/>
            <a:ext cx="10483281"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23" name="Google Shape;223;p24"/>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24" name="Google Shape;224;p2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25" name="Google Shape;225;p2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26" name="Google Shape;226;p2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27" name="Google Shape;227;p2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28" name="Google Shape;228;p2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29" name="Google Shape;229;p2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30" name="Google Shape;230;p2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31" name="Google Shape;231;p2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2" name="Google Shape;232;p2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33" name="Google Shape;233;p24"/>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34" name="Google Shape;234;p24"/>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35" name="Google Shape;235;p24"/>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6" name="Google Shape;236;p24"/>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7" name="Google Shape;237;p24"/>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8" name="Google Shape;238;p24"/>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9" name="Google Shape;239;p24"/>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40" name="Google Shape;240;p24"/>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1" name="Google Shape;241;p24"/>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42" name="Shape 242"/>
        <p:cNvGrpSpPr/>
        <p:nvPr/>
      </p:nvGrpSpPr>
      <p:grpSpPr>
        <a:xfrm>
          <a:off x="0" y="0"/>
          <a:ext cx="0" cy="0"/>
          <a:chOff x="0" y="0"/>
          <a:chExt cx="0" cy="0"/>
        </a:xfrm>
      </p:grpSpPr>
      <p:pic>
        <p:nvPicPr>
          <p:cNvPr id="243" name="Google Shape;243;p25"/>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244" name="Google Shape;244;p2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5" name="Google Shape;245;p25"/>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46" name="Google Shape;246;p25"/>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47" name="Google Shape;247;p25"/>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48" name="Google Shape;248;p2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49" name="Google Shape;249;p2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50" name="Google Shape;250;p25"/>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1" name="Google Shape;251;p2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52" name="Google Shape;252;p2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53" name="Google Shape;253;p25"/>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4" name="Google Shape;254;p2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55" name="Google Shape;255;p25"/>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56" name="Google Shape;256;p25"/>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57" name="Google Shape;257;p25"/>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8" name="Google Shape;258;p25"/>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9" name="Google Shape;259;p25"/>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0" name="Google Shape;260;p25"/>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1" name="Google Shape;261;p25"/>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62" name="Google Shape;262;p25"/>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3" name="Google Shape;263;p25"/>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264" name="Shape 264"/>
        <p:cNvGrpSpPr/>
        <p:nvPr/>
      </p:nvGrpSpPr>
      <p:grpSpPr>
        <a:xfrm>
          <a:off x="0" y="0"/>
          <a:ext cx="0" cy="0"/>
          <a:chOff x="0" y="0"/>
          <a:chExt cx="0" cy="0"/>
        </a:xfrm>
      </p:grpSpPr>
      <p:pic>
        <p:nvPicPr>
          <p:cNvPr id="265" name="Google Shape;265;p2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66" name="Google Shape;266;p2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7" name="Google Shape;267;p26"/>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68" name="Google Shape;268;p2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69" name="Google Shape;269;p26"/>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70" name="Google Shape;270;p26"/>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71" name="Google Shape;271;p26"/>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72" name="Google Shape;272;p26"/>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3" name="Google Shape;273;p2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74" name="Google Shape;274;p2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75" name="Google Shape;275;p26"/>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6" name="Google Shape;276;p2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77" name="Google Shape;277;p26"/>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78" name="Google Shape;278;p26"/>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79" name="Google Shape;279;p26"/>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0" name="Google Shape;280;p26"/>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1" name="Google Shape;281;p26"/>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2" name="Google Shape;282;p26"/>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3" name="Google Shape;283;p26"/>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84" name="Google Shape;284;p26"/>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5" name="Google Shape;285;p26"/>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286" name="Shape 286"/>
        <p:cNvGrpSpPr/>
        <p:nvPr/>
      </p:nvGrpSpPr>
      <p:grpSpPr>
        <a:xfrm>
          <a:off x="0" y="0"/>
          <a:ext cx="0" cy="0"/>
          <a:chOff x="0" y="0"/>
          <a:chExt cx="0" cy="0"/>
        </a:xfrm>
      </p:grpSpPr>
      <p:pic>
        <p:nvPicPr>
          <p:cNvPr id="287" name="Google Shape;287;p2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88" name="Google Shape;288;p2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89" name="Google Shape;289;p2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290" name="Google Shape;290;p2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1" name="Google Shape;291;p2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292" name="Google Shape;292;p2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93" name="Google Shape;293;p2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94" name="Google Shape;294;p2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5" name="Google Shape;295;p2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96" name="Google Shape;296;p2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97" name="Google Shape;297;p2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8" name="Google Shape;298;p2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99" name="Google Shape;299;p27"/>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00" name="Google Shape;300;p27"/>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01" name="Google Shape;301;p27"/>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2" name="Google Shape;302;p27"/>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3" name="Google Shape;303;p27"/>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4" name="Google Shape;304;p27"/>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5" name="Google Shape;305;p27"/>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06" name="Google Shape;306;p27"/>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7" name="Google Shape;307;p27"/>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08" name="Shape 308"/>
        <p:cNvGrpSpPr/>
        <p:nvPr/>
      </p:nvGrpSpPr>
      <p:grpSpPr>
        <a:xfrm>
          <a:off x="0" y="0"/>
          <a:ext cx="0" cy="0"/>
          <a:chOff x="0" y="0"/>
          <a:chExt cx="0" cy="0"/>
        </a:xfrm>
      </p:grpSpPr>
      <p:pic>
        <p:nvPicPr>
          <p:cNvPr id="309" name="Google Shape;309;p28"/>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10" name="Google Shape;310;p2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1" name="Google Shape;311;p2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12" name="Google Shape;312;p2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3" name="Google Shape;313;p28"/>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14" name="Google Shape;314;p2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15" name="Google Shape;315;p2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16" name="Google Shape;316;p28"/>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7" name="Google Shape;317;p2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18" name="Google Shape;318;p2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19" name="Google Shape;319;p28"/>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0" name="Google Shape;320;p2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21" name="Google Shape;321;p28"/>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22" name="Google Shape;322;p28"/>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23" name="Google Shape;323;p28"/>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4" name="Google Shape;324;p28"/>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5" name="Google Shape;325;p28"/>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6" name="Google Shape;326;p28"/>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7" name="Google Shape;327;p28"/>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28" name="Google Shape;328;p28"/>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9" name="Google Shape;329;p28"/>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30" name="Shape 330"/>
        <p:cNvGrpSpPr/>
        <p:nvPr/>
      </p:nvGrpSpPr>
      <p:grpSpPr>
        <a:xfrm>
          <a:off x="0" y="0"/>
          <a:ext cx="0" cy="0"/>
          <a:chOff x="0" y="0"/>
          <a:chExt cx="0" cy="0"/>
        </a:xfrm>
      </p:grpSpPr>
      <p:pic>
        <p:nvPicPr>
          <p:cNvPr id="331" name="Google Shape;331;p29"/>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32" name="Google Shape;332;p2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33" name="Google Shape;333;p2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34" name="Google Shape;334;p2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5" name="Google Shape;335;p29"/>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36" name="Google Shape;336;p2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37" name="Google Shape;337;p2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38" name="Google Shape;338;p29"/>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9" name="Google Shape;339;p2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40" name="Google Shape;340;p2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41" name="Google Shape;341;p29"/>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2" name="Google Shape;342;p2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43" name="Google Shape;343;p29"/>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44" name="Google Shape;344;p29"/>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45" name="Google Shape;345;p29"/>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6" name="Google Shape;346;p29"/>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7" name="Google Shape;347;p29"/>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8" name="Google Shape;348;p29"/>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9" name="Google Shape;349;p29"/>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50" name="Google Shape;350;p29"/>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1" name="Google Shape;351;p29"/>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52" name="Shape 352"/>
        <p:cNvGrpSpPr/>
        <p:nvPr/>
      </p:nvGrpSpPr>
      <p:grpSpPr>
        <a:xfrm>
          <a:off x="0" y="0"/>
          <a:ext cx="0" cy="0"/>
          <a:chOff x="0" y="0"/>
          <a:chExt cx="0" cy="0"/>
        </a:xfrm>
      </p:grpSpPr>
      <p:pic>
        <p:nvPicPr>
          <p:cNvPr id="353" name="Google Shape;353;p3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54" name="Google Shape;354;p3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5" name="Google Shape;355;p3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56" name="Google Shape;356;p3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57" name="Google Shape;357;p30"/>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58" name="Google Shape;358;p30"/>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59" name="Google Shape;359;p30"/>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60" name="Google Shape;360;p30"/>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1" name="Google Shape;361;p3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62" name="Google Shape;362;p3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63" name="Google Shape;363;p30"/>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4" name="Google Shape;364;p3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65" name="Google Shape;365;p30"/>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66" name="Google Shape;366;p30"/>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67" name="Google Shape;367;p30"/>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8" name="Google Shape;368;p30"/>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9" name="Google Shape;369;p30"/>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0" name="Google Shape;370;p30"/>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1" name="Google Shape;371;p30"/>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72" name="Google Shape;372;p30"/>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3" name="Google Shape;373;p30"/>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374" name="Shape 374"/>
        <p:cNvGrpSpPr/>
        <p:nvPr/>
      </p:nvGrpSpPr>
      <p:grpSpPr>
        <a:xfrm>
          <a:off x="0" y="0"/>
          <a:ext cx="0" cy="0"/>
          <a:chOff x="0" y="0"/>
          <a:chExt cx="0" cy="0"/>
        </a:xfrm>
      </p:grpSpPr>
      <p:pic>
        <p:nvPicPr>
          <p:cNvPr id="375" name="Google Shape;375;p31"/>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376" name="Google Shape;376;p3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7" name="Google Shape;377;p3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78" name="Google Shape;378;p3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79" name="Google Shape;379;p3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380" name="Google Shape;380;p3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81" name="Google Shape;381;p3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82" name="Google Shape;382;p3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3" name="Google Shape;383;p3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84" name="Google Shape;384;p3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85" name="Google Shape;385;p3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6" name="Google Shape;386;p3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87" name="Google Shape;387;p31"/>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88" name="Google Shape;388;p31"/>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89" name="Google Shape;389;p31"/>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0" name="Google Shape;390;p31"/>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1" name="Google Shape;391;p31"/>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2" name="Google Shape;392;p31"/>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3" name="Google Shape;393;p31"/>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94" name="Google Shape;394;p31"/>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5" name="Google Shape;395;p31"/>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39" name="Shape 39"/>
        <p:cNvGrpSpPr/>
        <p:nvPr/>
      </p:nvGrpSpPr>
      <p:grpSpPr>
        <a:xfrm>
          <a:off x="0" y="0"/>
          <a:ext cx="0" cy="0"/>
          <a:chOff x="0" y="0"/>
          <a:chExt cx="0" cy="0"/>
        </a:xfrm>
      </p:grpSpPr>
      <p:sp>
        <p:nvSpPr>
          <p:cNvPr id="40" name="Google Shape;40;p8"/>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396" name="Shape 396"/>
        <p:cNvGrpSpPr/>
        <p:nvPr/>
      </p:nvGrpSpPr>
      <p:grpSpPr>
        <a:xfrm>
          <a:off x="0" y="0"/>
          <a:ext cx="0" cy="0"/>
          <a:chOff x="0" y="0"/>
          <a:chExt cx="0" cy="0"/>
        </a:xfrm>
      </p:grpSpPr>
      <p:pic>
        <p:nvPicPr>
          <p:cNvPr id="397" name="Google Shape;397;p32"/>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398" name="Google Shape;398;p32"/>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399" name="Google Shape;399;p32"/>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00" name="Google Shape;400;p32"/>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01" name="Google Shape;401;p32"/>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02" name="Google Shape;402;p32"/>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3" name="Google Shape;403;p32"/>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4" name="Google Shape;404;p32"/>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5" name="Google Shape;405;p32"/>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6" name="Google Shape;406;p32"/>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7" name="Google Shape;407;p32"/>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08" name="Google Shape;408;p32"/>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9" name="Google Shape;409;p32"/>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10" name="Google Shape;410;p3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11" name="Google Shape;411;p32"/>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412" name="Google Shape;412;p32"/>
          <p:cNvCxnSpPr>
            <a:endCxn id="398" idx="0"/>
          </p:cNvCxnSpPr>
          <p:nvPr/>
        </p:nvCxnSpPr>
        <p:spPr>
          <a:xfrm rot="10800000">
            <a:off x="557799" y="1936549"/>
            <a:ext cx="0" cy="4342200"/>
          </a:xfrm>
          <a:prstGeom prst="straightConnector1">
            <a:avLst/>
          </a:prstGeom>
          <a:noFill/>
          <a:ln cap="flat" cmpd="sng" w="12700">
            <a:solidFill>
              <a:schemeClr val="lt1"/>
            </a:solidFill>
            <a:prstDash val="solid"/>
            <a:round/>
            <a:headEnd len="sm" w="sm" type="none"/>
            <a:tailEnd len="sm" w="sm" type="none"/>
          </a:ln>
        </p:spPr>
      </p:cxnSp>
      <p:cxnSp>
        <p:nvCxnSpPr>
          <p:cNvPr id="413" name="Google Shape;413;p3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14" name="Google Shape;414;p3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15" name="Google Shape;415;p3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416" name="Google Shape;416;p32"/>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7" name="Google Shape;417;p32"/>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418" name="Google Shape;418;p32"/>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19" name="Shape 419"/>
        <p:cNvGrpSpPr/>
        <p:nvPr/>
      </p:nvGrpSpPr>
      <p:grpSpPr>
        <a:xfrm>
          <a:off x="0" y="0"/>
          <a:ext cx="0" cy="0"/>
          <a:chOff x="0" y="0"/>
          <a:chExt cx="0" cy="0"/>
        </a:xfrm>
      </p:grpSpPr>
      <p:pic>
        <p:nvPicPr>
          <p:cNvPr id="420" name="Google Shape;420;p33"/>
          <p:cNvPicPr preferRelativeResize="0"/>
          <p:nvPr/>
        </p:nvPicPr>
        <p:blipFill rotWithShape="1">
          <a:blip r:embed="rId2">
            <a:alphaModFix/>
          </a:blip>
          <a:srcRect b="0" l="0" r="0" t="0"/>
          <a:stretch/>
        </p:blipFill>
        <p:spPr>
          <a:xfrm>
            <a:off x="0" y="-413"/>
            <a:ext cx="12216385" cy="6858000"/>
          </a:xfrm>
          <a:prstGeom prst="rect">
            <a:avLst/>
          </a:prstGeom>
          <a:noFill/>
          <a:ln>
            <a:noFill/>
          </a:ln>
        </p:spPr>
      </p:pic>
      <p:sp>
        <p:nvSpPr>
          <p:cNvPr id="421" name="Google Shape;421;p33"/>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2" name="Google Shape;422;p3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23" name="Google Shape;423;p33"/>
          <p:cNvSpPr txBox="1"/>
          <p:nvPr/>
        </p:nvSpPr>
        <p:spPr>
          <a:xfrm>
            <a:off x="11490366"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24" name="Google Shape;424;p33"/>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425" name="Google Shape;425;p33"/>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26" name="Google Shape;426;p33"/>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27" name="Google Shape;427;p33"/>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28" name="Google Shape;428;p33"/>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9" name="Google Shape;429;p33"/>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0" name="Google Shape;430;p33"/>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1" name="Google Shape;431;p33"/>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2" name="Google Shape;432;p33"/>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33" name="Google Shape;433;p33"/>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4" name="Google Shape;434;p33"/>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35" name="Google Shape;435;p3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36" name="Google Shape;436;p3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37" name="Google Shape;437;p3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38" name="Google Shape;438;p33"/>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39" name="Google Shape;439;p33"/>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0" name="Google Shape;440;p33"/>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441" name="Google Shape;441;p33"/>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42" name="Shape 442"/>
        <p:cNvGrpSpPr/>
        <p:nvPr/>
      </p:nvGrpSpPr>
      <p:grpSpPr>
        <a:xfrm>
          <a:off x="0" y="0"/>
          <a:ext cx="0" cy="0"/>
          <a:chOff x="0" y="0"/>
          <a:chExt cx="0" cy="0"/>
        </a:xfrm>
      </p:grpSpPr>
      <p:pic>
        <p:nvPicPr>
          <p:cNvPr id="443" name="Google Shape;443;p3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44" name="Google Shape;444;p34"/>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5" name="Google Shape;445;p3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46" name="Google Shape;446;p34"/>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7" name="Google Shape;447;p34"/>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448" name="Google Shape;448;p34"/>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49" name="Google Shape;449;p34"/>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50" name="Google Shape;450;p34"/>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51" name="Google Shape;451;p34"/>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2" name="Google Shape;452;p34"/>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3" name="Google Shape;453;p34"/>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4" name="Google Shape;454;p34"/>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5" name="Google Shape;455;p34"/>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56" name="Google Shape;456;p34"/>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7" name="Google Shape;457;p34"/>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58" name="Google Shape;458;p3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59" name="Google Shape;459;p3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60" name="Google Shape;460;p3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61" name="Google Shape;461;p34"/>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62" name="Google Shape;462;p34"/>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3" name="Google Shape;463;p34"/>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464" name="Google Shape;464;p34"/>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465" name="Shape 465"/>
        <p:cNvGrpSpPr/>
        <p:nvPr/>
      </p:nvGrpSpPr>
      <p:grpSpPr>
        <a:xfrm>
          <a:off x="0" y="0"/>
          <a:ext cx="0" cy="0"/>
          <a:chOff x="0" y="0"/>
          <a:chExt cx="0" cy="0"/>
        </a:xfrm>
      </p:grpSpPr>
      <p:pic>
        <p:nvPicPr>
          <p:cNvPr id="466" name="Google Shape;466;p3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67" name="Google Shape;467;p35"/>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8" name="Google Shape;468;p3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69" name="Google Shape;469;p35"/>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0" name="Google Shape;470;p35"/>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471" name="Google Shape;471;p35"/>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72" name="Google Shape;472;p35"/>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73" name="Google Shape;473;p35"/>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74" name="Google Shape;474;p35"/>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5" name="Google Shape;475;p35"/>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6" name="Google Shape;476;p35"/>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7" name="Google Shape;477;p35"/>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8" name="Google Shape;478;p35"/>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79" name="Google Shape;479;p35"/>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0" name="Google Shape;480;p35"/>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81" name="Google Shape;481;p3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2" name="Google Shape;482;p3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83" name="Google Shape;483;p3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4" name="Google Shape;484;p35"/>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85" name="Google Shape;485;p3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6" name="Google Shape;486;p35"/>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487" name="Google Shape;487;p3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488" name="Shape 488"/>
        <p:cNvGrpSpPr/>
        <p:nvPr/>
      </p:nvGrpSpPr>
      <p:grpSpPr>
        <a:xfrm>
          <a:off x="0" y="0"/>
          <a:ext cx="0" cy="0"/>
          <a:chOff x="0" y="0"/>
          <a:chExt cx="0" cy="0"/>
        </a:xfrm>
      </p:grpSpPr>
      <p:pic>
        <p:nvPicPr>
          <p:cNvPr id="489" name="Google Shape;489;p3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90" name="Google Shape;490;p36"/>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1" name="Google Shape;491;p3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92" name="Google Shape;492;p36"/>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93" name="Google Shape;493;p36"/>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494" name="Google Shape;494;p36"/>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95" name="Google Shape;495;p36"/>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96" name="Google Shape;496;p36"/>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97" name="Google Shape;497;p36"/>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8" name="Google Shape;498;p36"/>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9" name="Google Shape;499;p36"/>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0" name="Google Shape;500;p36"/>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1" name="Google Shape;501;p36"/>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02" name="Google Shape;502;p36"/>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3" name="Google Shape;503;p36"/>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04" name="Google Shape;504;p3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5" name="Google Shape;505;p3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06" name="Google Shape;506;p3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7" name="Google Shape;507;p36"/>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08" name="Google Shape;508;p3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9" name="Google Shape;509;p36"/>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10" name="Google Shape;510;p3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11" name="Shape 511"/>
        <p:cNvGrpSpPr/>
        <p:nvPr/>
      </p:nvGrpSpPr>
      <p:grpSpPr>
        <a:xfrm>
          <a:off x="0" y="0"/>
          <a:ext cx="0" cy="0"/>
          <a:chOff x="0" y="0"/>
          <a:chExt cx="0" cy="0"/>
        </a:xfrm>
      </p:grpSpPr>
      <p:pic>
        <p:nvPicPr>
          <p:cNvPr id="512" name="Google Shape;512;p3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13" name="Google Shape;513;p37"/>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14" name="Google Shape;514;p3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15" name="Google Shape;515;p37"/>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6" name="Google Shape;516;p37"/>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517" name="Google Shape;517;p37"/>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18" name="Google Shape;518;p37"/>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19" name="Google Shape;519;p37"/>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20" name="Google Shape;520;p37"/>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1" name="Google Shape;521;p37"/>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2" name="Google Shape;522;p37"/>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3" name="Google Shape;523;p37"/>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4" name="Google Shape;524;p37"/>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25" name="Google Shape;525;p37"/>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6" name="Google Shape;526;p37"/>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27" name="Google Shape;527;p3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28" name="Google Shape;528;p3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29" name="Google Shape;529;p3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30" name="Google Shape;530;p37"/>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31" name="Google Shape;531;p37"/>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2" name="Google Shape;532;p37"/>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33" name="Google Shape;533;p37"/>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34" name="Shape 534"/>
        <p:cNvGrpSpPr/>
        <p:nvPr/>
      </p:nvGrpSpPr>
      <p:grpSpPr>
        <a:xfrm>
          <a:off x="0" y="0"/>
          <a:ext cx="0" cy="0"/>
          <a:chOff x="0" y="0"/>
          <a:chExt cx="0" cy="0"/>
        </a:xfrm>
      </p:grpSpPr>
      <p:pic>
        <p:nvPicPr>
          <p:cNvPr id="535" name="Google Shape;535;p38"/>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36" name="Google Shape;536;p38"/>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7" name="Google Shape;537;p3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38" name="Google Shape;538;p38"/>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39" name="Google Shape;539;p38"/>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540" name="Google Shape;540;p38"/>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41" name="Google Shape;541;p38"/>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42" name="Google Shape;542;p38"/>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43" name="Google Shape;543;p38"/>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4" name="Google Shape;544;p38"/>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5" name="Google Shape;545;p38"/>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6" name="Google Shape;546;p38"/>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7" name="Google Shape;547;p38"/>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48" name="Google Shape;548;p38"/>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9" name="Google Shape;549;p38"/>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50" name="Google Shape;550;p3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1" name="Google Shape;551;p3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52" name="Google Shape;552;p3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3" name="Google Shape;553;p38"/>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54" name="Google Shape;554;p38"/>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55" name="Google Shape;555;p38"/>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56" name="Google Shape;556;p38"/>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57" name="Shape 557"/>
        <p:cNvGrpSpPr/>
        <p:nvPr/>
      </p:nvGrpSpPr>
      <p:grpSpPr>
        <a:xfrm>
          <a:off x="0" y="0"/>
          <a:ext cx="0" cy="0"/>
          <a:chOff x="0" y="0"/>
          <a:chExt cx="0" cy="0"/>
        </a:xfrm>
      </p:grpSpPr>
      <p:pic>
        <p:nvPicPr>
          <p:cNvPr id="558" name="Google Shape;558;p39"/>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559" name="Google Shape;559;p39"/>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60" name="Google Shape;560;p3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61" name="Google Shape;561;p39"/>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2" name="Google Shape;562;p39"/>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563" name="Google Shape;563;p39"/>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64" name="Google Shape;564;p39"/>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65" name="Google Shape;565;p39"/>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66" name="Google Shape;566;p39"/>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7" name="Google Shape;567;p39"/>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8" name="Google Shape;568;p39"/>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9" name="Google Shape;569;p39"/>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0" name="Google Shape;570;p39"/>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71" name="Google Shape;571;p39"/>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2" name="Google Shape;572;p39"/>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73" name="Google Shape;573;p3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4" name="Google Shape;574;p3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75" name="Google Shape;575;p3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6" name="Google Shape;576;p39"/>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77" name="Google Shape;577;p39"/>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8" name="Google Shape;578;p39"/>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579" name="Google Shape;579;p39"/>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1" showMasterSp="0">
  <p:cSld name="Presenters Divider 3.1">
    <p:spTree>
      <p:nvGrpSpPr>
        <p:cNvPr id="580" name="Shape 580"/>
        <p:cNvGrpSpPr/>
        <p:nvPr/>
      </p:nvGrpSpPr>
      <p:grpSpPr>
        <a:xfrm>
          <a:off x="0" y="0"/>
          <a:ext cx="0" cy="0"/>
          <a:chOff x="0" y="0"/>
          <a:chExt cx="0" cy="0"/>
        </a:xfrm>
      </p:grpSpPr>
      <p:pic>
        <p:nvPicPr>
          <p:cNvPr id="581" name="Google Shape;581;p4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82" name="Google Shape;582;p4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3" name="Google Shape;583;p40"/>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4" name="Google Shape;584;p40"/>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5" name="Google Shape;585;p40"/>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6" name="Google Shape;586;p40"/>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7" name="Google Shape;587;p40"/>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8" name="Google Shape;588;p40"/>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89" name="Google Shape;589;p4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90" name="Google Shape;590;p4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91" name="Google Shape;591;p40"/>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592" name="Google Shape;592;p40"/>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593" name="Google Shape;593;p40"/>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594" name="Google Shape;594;p40"/>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95" name="Google Shape;595;p4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96" name="Google Shape;596;p4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597" name="Google Shape;597;p40"/>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98" name="Google Shape;598;p4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2" showMasterSp="0">
  <p:cSld name="Presenters Divider 3.2">
    <p:spTree>
      <p:nvGrpSpPr>
        <p:cNvPr id="599" name="Shape 599"/>
        <p:cNvGrpSpPr/>
        <p:nvPr/>
      </p:nvGrpSpPr>
      <p:grpSpPr>
        <a:xfrm>
          <a:off x="0" y="0"/>
          <a:ext cx="0" cy="0"/>
          <a:chOff x="0" y="0"/>
          <a:chExt cx="0" cy="0"/>
        </a:xfrm>
      </p:grpSpPr>
      <p:pic>
        <p:nvPicPr>
          <p:cNvPr id="600" name="Google Shape;600;p41"/>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601" name="Google Shape;601;p4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02" name="Google Shape;602;p4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03" name="Google Shape;603;p4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04" name="Google Shape;604;p41"/>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5" name="Google Shape;605;p41"/>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6" name="Google Shape;606;p41"/>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7" name="Google Shape;607;p41"/>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8" name="Google Shape;608;p41"/>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9" name="Google Shape;609;p41"/>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0" name="Google Shape;610;p4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11" name="Google Shape;611;p4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12" name="Google Shape;612;p4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13" name="Google Shape;613;p4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4" name="Google Shape;614;p4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15" name="Google Shape;615;p4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16" name="Google Shape;616;p4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7" name="Google Shape;617;p4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41" name="Shape 41"/>
        <p:cNvGrpSpPr/>
        <p:nvPr/>
      </p:nvGrpSpPr>
      <p:grpSpPr>
        <a:xfrm>
          <a:off x="0" y="0"/>
          <a:ext cx="0" cy="0"/>
          <a:chOff x="0" y="0"/>
          <a:chExt cx="0" cy="0"/>
        </a:xfrm>
      </p:grpSpPr>
      <p:sp>
        <p:nvSpPr>
          <p:cNvPr id="42" name="Google Shape;42;p4"/>
          <p:cNvSpPr txBox="1"/>
          <p:nvPr>
            <p:ph type="title"/>
          </p:nvPr>
        </p:nvSpPr>
        <p:spPr>
          <a:xfrm>
            <a:off x="553082" y="0"/>
            <a:ext cx="10788321"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4"/>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 name="Google Shape;44;p4"/>
          <p:cNvSpPr txBox="1"/>
          <p:nvPr>
            <p:ph idx="2" type="body"/>
          </p:nvPr>
        </p:nvSpPr>
        <p:spPr>
          <a:xfrm>
            <a:off x="566928" y="4279392"/>
            <a:ext cx="10788321"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 name="Google Shape;45;p4"/>
          <p:cNvSpPr txBox="1"/>
          <p:nvPr>
            <p:ph idx="3" type="body"/>
          </p:nvPr>
        </p:nvSpPr>
        <p:spPr>
          <a:xfrm>
            <a:off x="566928" y="4553712"/>
            <a:ext cx="10788321"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6" name="Google Shape;46;p4"/>
          <p:cNvPicPr preferRelativeResize="0"/>
          <p:nvPr/>
        </p:nvPicPr>
        <p:blipFill rotWithShape="1">
          <a:blip r:embed="rId2">
            <a:alphaModFix/>
          </a:blip>
          <a:srcRect b="0" l="0" r="0" t="0"/>
          <a:stretch/>
        </p:blipFill>
        <p:spPr>
          <a:xfrm>
            <a:off x="567596" y="5193792"/>
            <a:ext cx="1189829" cy="951863"/>
          </a:xfrm>
          <a:prstGeom prst="rect">
            <a:avLst/>
          </a:prstGeom>
          <a:noFill/>
          <a:ln>
            <a:noFill/>
          </a:ln>
        </p:spPr>
      </p:pic>
      <p:sp>
        <p:nvSpPr>
          <p:cNvPr id="47" name="Google Shape;47;p4"/>
          <p:cNvSpPr txBox="1"/>
          <p:nvPr>
            <p:ph idx="4" type="body"/>
          </p:nvPr>
        </p:nvSpPr>
        <p:spPr>
          <a:xfrm>
            <a:off x="548639"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3" showMasterSp="0">
  <p:cSld name="Presenters Divider 3.3">
    <p:spTree>
      <p:nvGrpSpPr>
        <p:cNvPr id="618" name="Shape 618"/>
        <p:cNvGrpSpPr/>
        <p:nvPr/>
      </p:nvGrpSpPr>
      <p:grpSpPr>
        <a:xfrm>
          <a:off x="0" y="0"/>
          <a:ext cx="0" cy="0"/>
          <a:chOff x="0" y="0"/>
          <a:chExt cx="0" cy="0"/>
        </a:xfrm>
      </p:grpSpPr>
      <p:pic>
        <p:nvPicPr>
          <p:cNvPr id="619" name="Google Shape;619;p4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20" name="Google Shape;620;p4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1" name="Google Shape;621;p4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22" name="Google Shape;622;p4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23" name="Google Shape;623;p42"/>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4" name="Google Shape;624;p42"/>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5" name="Google Shape;625;p42"/>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6" name="Google Shape;626;p42"/>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7" name="Google Shape;627;p42"/>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8" name="Google Shape;628;p42"/>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9" name="Google Shape;629;p42"/>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30" name="Google Shape;630;p4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31" name="Google Shape;631;p4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32" name="Google Shape;632;p42"/>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3" name="Google Shape;633;p4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34" name="Google Shape;634;p4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35" name="Google Shape;635;p42"/>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6" name="Google Shape;636;p4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4" showMasterSp="0">
  <p:cSld name="Presenters Divider 3.4">
    <p:spTree>
      <p:nvGrpSpPr>
        <p:cNvPr id="637" name="Shape 637"/>
        <p:cNvGrpSpPr/>
        <p:nvPr/>
      </p:nvGrpSpPr>
      <p:grpSpPr>
        <a:xfrm>
          <a:off x="0" y="0"/>
          <a:ext cx="0" cy="0"/>
          <a:chOff x="0" y="0"/>
          <a:chExt cx="0" cy="0"/>
        </a:xfrm>
      </p:grpSpPr>
      <p:pic>
        <p:nvPicPr>
          <p:cNvPr id="638" name="Google Shape;638;p4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39" name="Google Shape;639;p4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0" name="Google Shape;640;p4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41" name="Google Shape;641;p4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42" name="Google Shape;642;p43"/>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3" name="Google Shape;643;p43"/>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4" name="Google Shape;644;p43"/>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5" name="Google Shape;645;p43"/>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6" name="Google Shape;646;p43"/>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7" name="Google Shape;647;p43"/>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8" name="Google Shape;648;p43"/>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49" name="Google Shape;649;p4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50" name="Google Shape;650;p4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51" name="Google Shape;651;p43"/>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2" name="Google Shape;652;p4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53" name="Google Shape;653;p4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54" name="Google Shape;654;p43"/>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5" name="Google Shape;655;p4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5" showMasterSp="0">
  <p:cSld name="Presenters Divider 3.5">
    <p:spTree>
      <p:nvGrpSpPr>
        <p:cNvPr id="656" name="Shape 656"/>
        <p:cNvGrpSpPr/>
        <p:nvPr/>
      </p:nvGrpSpPr>
      <p:grpSpPr>
        <a:xfrm>
          <a:off x="0" y="0"/>
          <a:ext cx="0" cy="0"/>
          <a:chOff x="0" y="0"/>
          <a:chExt cx="0" cy="0"/>
        </a:xfrm>
      </p:grpSpPr>
      <p:pic>
        <p:nvPicPr>
          <p:cNvPr id="657" name="Google Shape;657;p4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58" name="Google Shape;658;p4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59" name="Google Shape;659;p4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60" name="Google Shape;660;p4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61" name="Google Shape;661;p44"/>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2" name="Google Shape;662;p44"/>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3" name="Google Shape;663;p44"/>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4" name="Google Shape;664;p44"/>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5" name="Google Shape;665;p44"/>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6" name="Google Shape;666;p44"/>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7" name="Google Shape;667;p4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68" name="Google Shape;668;p4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69" name="Google Shape;669;p4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70" name="Google Shape;670;p4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1" name="Google Shape;671;p4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72" name="Google Shape;672;p4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73" name="Google Shape;673;p4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4" name="Google Shape;674;p4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6" showMasterSp="0">
  <p:cSld name="Presenters Divider 3.6">
    <p:spTree>
      <p:nvGrpSpPr>
        <p:cNvPr id="675" name="Shape 675"/>
        <p:cNvGrpSpPr/>
        <p:nvPr/>
      </p:nvGrpSpPr>
      <p:grpSpPr>
        <a:xfrm>
          <a:off x="0" y="0"/>
          <a:ext cx="0" cy="0"/>
          <a:chOff x="0" y="0"/>
          <a:chExt cx="0" cy="0"/>
        </a:xfrm>
      </p:grpSpPr>
      <p:pic>
        <p:nvPicPr>
          <p:cNvPr id="676" name="Google Shape;676;p4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77" name="Google Shape;677;p4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78" name="Google Shape;678;p4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79" name="Google Shape;679;p45"/>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0" name="Google Shape;680;p45"/>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1" name="Google Shape;681;p45"/>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2" name="Google Shape;682;p45"/>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3" name="Google Shape;683;p45"/>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4" name="Google Shape;684;p45"/>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5" name="Google Shape;685;p45"/>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6" name="Google Shape;686;p45"/>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87" name="Google Shape;687;p4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88" name="Google Shape;688;p4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89" name="Google Shape;689;p45"/>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0" name="Google Shape;690;p4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91" name="Google Shape;691;p4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92" name="Google Shape;692;p45"/>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3" name="Google Shape;693;p4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7" showMasterSp="0">
  <p:cSld name="Presenters Divider 3.7">
    <p:spTree>
      <p:nvGrpSpPr>
        <p:cNvPr id="694" name="Shape 694"/>
        <p:cNvGrpSpPr/>
        <p:nvPr/>
      </p:nvGrpSpPr>
      <p:grpSpPr>
        <a:xfrm>
          <a:off x="0" y="0"/>
          <a:ext cx="0" cy="0"/>
          <a:chOff x="0" y="0"/>
          <a:chExt cx="0" cy="0"/>
        </a:xfrm>
      </p:grpSpPr>
      <p:pic>
        <p:nvPicPr>
          <p:cNvPr id="695" name="Google Shape;695;p4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96" name="Google Shape;696;p4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97" name="Google Shape;697;p4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98" name="Google Shape;698;p4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99" name="Google Shape;699;p46"/>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0" name="Google Shape;700;p46"/>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1" name="Google Shape;701;p46"/>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2" name="Google Shape;702;p46"/>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3" name="Google Shape;703;p46"/>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4" name="Google Shape;704;p46"/>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5" name="Google Shape;705;p46"/>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706" name="Google Shape;706;p46"/>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07" name="Google Shape;707;p46"/>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08" name="Google Shape;708;p46"/>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9" name="Google Shape;709;p4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10" name="Google Shape;710;p4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11" name="Google Shape;711;p46"/>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2" name="Google Shape;712;p4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8" showMasterSp="0">
  <p:cSld name="Presenters Divider 3.8">
    <p:spTree>
      <p:nvGrpSpPr>
        <p:cNvPr id="713" name="Shape 713"/>
        <p:cNvGrpSpPr/>
        <p:nvPr/>
      </p:nvGrpSpPr>
      <p:grpSpPr>
        <a:xfrm>
          <a:off x="0" y="0"/>
          <a:ext cx="0" cy="0"/>
          <a:chOff x="0" y="0"/>
          <a:chExt cx="0" cy="0"/>
        </a:xfrm>
      </p:grpSpPr>
      <p:pic>
        <p:nvPicPr>
          <p:cNvPr id="714" name="Google Shape;714;p47"/>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715" name="Google Shape;715;p4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16" name="Google Shape;716;p47"/>
          <p:cNvPicPr preferRelativeResize="0"/>
          <p:nvPr/>
        </p:nvPicPr>
        <p:blipFill rotWithShape="1">
          <a:blip r:embed="rId3">
            <a:alphaModFix/>
          </a:blip>
          <a:srcRect b="0" l="0" r="0" t="0"/>
          <a:stretch/>
        </p:blipFill>
        <p:spPr>
          <a:xfrm>
            <a:off x="365760" y="6462763"/>
            <a:ext cx="365760" cy="291830"/>
          </a:xfrm>
          <a:prstGeom prst="rect">
            <a:avLst/>
          </a:prstGeom>
          <a:noFill/>
          <a:ln>
            <a:noFill/>
          </a:ln>
        </p:spPr>
      </p:pic>
      <p:sp>
        <p:nvSpPr>
          <p:cNvPr id="717" name="Google Shape;717;p4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18" name="Google Shape;718;p47"/>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9" name="Google Shape;719;p47"/>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0" name="Google Shape;720;p47"/>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1" name="Google Shape;721;p47"/>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2" name="Google Shape;722;p47"/>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3" name="Google Shape;723;p47"/>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rm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4" name="Google Shape;724;p4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725" name="Google Shape;725;p4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26" name="Google Shape;726;p4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27" name="Google Shape;727;p4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8" name="Google Shape;728;p4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29" name="Google Shape;729;p4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30" name="Google Shape;730;p4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1" name="Google Shape;731;p4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732" name="Shape 732"/>
        <p:cNvGrpSpPr/>
        <p:nvPr/>
      </p:nvGrpSpPr>
      <p:grpSpPr>
        <a:xfrm>
          <a:off x="0" y="0"/>
          <a:ext cx="0" cy="0"/>
          <a:chOff x="0" y="0"/>
          <a:chExt cx="0" cy="0"/>
        </a:xfrm>
      </p:grpSpPr>
      <p:sp>
        <p:nvSpPr>
          <p:cNvPr id="733" name="Google Shape;733;p48"/>
          <p:cNvSpPr/>
          <p:nvPr/>
        </p:nvSpPr>
        <p:spPr>
          <a:xfrm>
            <a:off x="3084875" y="685225"/>
            <a:ext cx="9107124" cy="1864933"/>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34" name="Google Shape;734;p48"/>
          <p:cNvSpPr txBox="1"/>
          <p:nvPr/>
        </p:nvSpPr>
        <p:spPr>
          <a:xfrm>
            <a:off x="3391319" y="1552703"/>
            <a:ext cx="8800679" cy="32988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Visit us at </a:t>
            </a:r>
            <a:r>
              <a:rPr b="1" i="0" lang="en-GB" sz="2000" u="none" cap="none" strike="noStrike">
                <a:solidFill>
                  <a:schemeClr val="lt1"/>
                </a:solidFill>
                <a:latin typeface="Arial"/>
                <a:ea typeface="Arial"/>
                <a:cs typeface="Arial"/>
                <a:sym typeface="Arial"/>
              </a:rPr>
              <a:t>icann.org</a:t>
            </a:r>
            <a:endParaRPr b="1" i="0" sz="2000" u="none" cap="none" strike="noStrike">
              <a:solidFill>
                <a:schemeClr val="lt1"/>
              </a:solidFill>
              <a:latin typeface="Arial"/>
              <a:ea typeface="Arial"/>
              <a:cs typeface="Arial"/>
              <a:sym typeface="Arial"/>
            </a:endParaRPr>
          </a:p>
        </p:txBody>
      </p:sp>
      <p:sp>
        <p:nvSpPr>
          <p:cNvPr id="735" name="Google Shape;735;p48"/>
          <p:cNvSpPr txBox="1"/>
          <p:nvPr/>
        </p:nvSpPr>
        <p:spPr>
          <a:xfrm>
            <a:off x="3391319" y="1049145"/>
            <a:ext cx="6974253" cy="325949"/>
          </a:xfrm>
          <a:prstGeom prst="rect">
            <a:avLst/>
          </a:prstGeom>
          <a:noFill/>
          <a:ln>
            <a:noFill/>
          </a:ln>
        </p:spPr>
        <p:txBody>
          <a:bodyPr anchorCtr="0" anchor="t" bIns="0" lIns="0" spcFirstLastPara="1" rIns="0" wrap="square" tIns="0">
            <a:normAutofit fontScale="92500" lnSpcReduction="10000"/>
          </a:bodyPr>
          <a:lstStyle/>
          <a:p>
            <a:pPr indent="0" lvl="0" marL="0" marR="0" rtl="0" algn="l">
              <a:lnSpc>
                <a:spcPct val="90000"/>
              </a:lnSpc>
              <a:spcBef>
                <a:spcPts val="0"/>
              </a:spcBef>
              <a:spcAft>
                <a:spcPts val="0"/>
              </a:spcAft>
              <a:buClr>
                <a:srgbClr val="000000"/>
              </a:buClr>
              <a:buSzPct val="100000"/>
              <a:buFont typeface="Arial"/>
              <a:buNone/>
            </a:pPr>
            <a:r>
              <a:rPr b="1" i="0" lang="en-GB"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36" name="Google Shape;736;p48"/>
          <p:cNvSpPr/>
          <p:nvPr/>
        </p:nvSpPr>
        <p:spPr>
          <a:xfrm>
            <a:off x="2" y="685225"/>
            <a:ext cx="2977273" cy="1864933"/>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37" name="Google Shape;737;p48"/>
          <p:cNvSpPr txBox="1"/>
          <p:nvPr>
            <p:ph idx="1" type="body"/>
          </p:nvPr>
        </p:nvSpPr>
        <p:spPr>
          <a:xfrm>
            <a:off x="3391319" y="1865312"/>
            <a:ext cx="7964599" cy="346541"/>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8" name="Google Shape;738;p48"/>
          <p:cNvSpPr txBox="1"/>
          <p:nvPr>
            <p:ph type="title"/>
          </p:nvPr>
        </p:nvSpPr>
        <p:spPr>
          <a:xfrm>
            <a:off x="420624" y="42394"/>
            <a:ext cx="10547350"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ANN_Logo_W.eps" id="739" name="Google Shape;739;p48"/>
          <p:cNvPicPr preferRelativeResize="0"/>
          <p:nvPr/>
        </p:nvPicPr>
        <p:blipFill rotWithShape="1">
          <a:blip r:embed="rId2">
            <a:alphaModFix/>
          </a:blip>
          <a:srcRect b="0" l="0" r="0" t="0"/>
          <a:stretch/>
        </p:blipFill>
        <p:spPr>
          <a:xfrm>
            <a:off x="507392" y="856105"/>
            <a:ext cx="1962493" cy="1523172"/>
          </a:xfrm>
          <a:prstGeom prst="rect">
            <a:avLst/>
          </a:prstGeom>
          <a:noFill/>
          <a:ln>
            <a:noFill/>
          </a:ln>
        </p:spPr>
      </p:pic>
      <p:grpSp>
        <p:nvGrpSpPr>
          <p:cNvPr id="740" name="Google Shape;740;p48"/>
          <p:cNvGrpSpPr/>
          <p:nvPr/>
        </p:nvGrpSpPr>
        <p:grpSpPr>
          <a:xfrm>
            <a:off x="3380163" y="2740820"/>
            <a:ext cx="3730320" cy="3448394"/>
            <a:chOff x="3380163" y="2740820"/>
            <a:chExt cx="3730320" cy="3448394"/>
          </a:xfrm>
        </p:grpSpPr>
        <p:grpSp>
          <p:nvGrpSpPr>
            <p:cNvPr id="741" name="Google Shape;741;p48"/>
            <p:cNvGrpSpPr/>
            <p:nvPr/>
          </p:nvGrpSpPr>
          <p:grpSpPr>
            <a:xfrm>
              <a:off x="3380163" y="4285658"/>
              <a:ext cx="3416667" cy="365760"/>
              <a:chOff x="5325979" y="4715893"/>
              <a:chExt cx="3416667" cy="365760"/>
            </a:xfrm>
          </p:grpSpPr>
          <p:sp>
            <p:nvSpPr>
              <p:cNvPr id="742" name="Google Shape;742;p48"/>
              <p:cNvSpPr txBox="1"/>
              <p:nvPr/>
            </p:nvSpPr>
            <p:spPr>
              <a:xfrm>
                <a:off x="5793339" y="4734885"/>
                <a:ext cx="2949307"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3">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43" name="Google Shape;743;p48">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44" name="Google Shape;744;p48"/>
            <p:cNvGrpSpPr/>
            <p:nvPr/>
          </p:nvGrpSpPr>
          <p:grpSpPr>
            <a:xfrm>
              <a:off x="3380163" y="4800604"/>
              <a:ext cx="3636602" cy="365760"/>
              <a:chOff x="1235726" y="5571713"/>
              <a:chExt cx="3636602" cy="365760"/>
            </a:xfrm>
          </p:grpSpPr>
          <p:sp>
            <p:nvSpPr>
              <p:cNvPr id="745" name="Google Shape;745;p48"/>
              <p:cNvSpPr txBox="1"/>
              <p:nvPr/>
            </p:nvSpPr>
            <p:spPr>
              <a:xfrm>
                <a:off x="1703086" y="5592033"/>
                <a:ext cx="3169242"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6">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46" name="Google Shape;746;p48">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47" name="Google Shape;747;p48"/>
            <p:cNvGrpSpPr/>
            <p:nvPr/>
          </p:nvGrpSpPr>
          <p:grpSpPr>
            <a:xfrm>
              <a:off x="3380163" y="2740820"/>
              <a:ext cx="2809587" cy="365760"/>
              <a:chOff x="1235726" y="3073176"/>
              <a:chExt cx="2809587" cy="365760"/>
            </a:xfrm>
          </p:grpSpPr>
          <p:sp>
            <p:nvSpPr>
              <p:cNvPr id="748" name="Google Shape;748;p48"/>
              <p:cNvSpPr txBox="1"/>
              <p:nvPr/>
            </p:nvSpPr>
            <p:spPr>
              <a:xfrm>
                <a:off x="1703087" y="3093496"/>
                <a:ext cx="2342226"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9">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49" name="Google Shape;749;p48">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50" name="Google Shape;750;p48"/>
            <p:cNvGrpSpPr/>
            <p:nvPr/>
          </p:nvGrpSpPr>
          <p:grpSpPr>
            <a:xfrm>
              <a:off x="3380163" y="3255766"/>
              <a:ext cx="3730320" cy="365760"/>
              <a:chOff x="1235727" y="3892739"/>
              <a:chExt cx="3730320" cy="365760"/>
            </a:xfrm>
          </p:grpSpPr>
          <p:sp>
            <p:nvSpPr>
              <p:cNvPr id="751" name="Google Shape;751;p48"/>
              <p:cNvSpPr txBox="1"/>
              <p:nvPr/>
            </p:nvSpPr>
            <p:spPr>
              <a:xfrm>
                <a:off x="1703086" y="3913059"/>
                <a:ext cx="3262961"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12">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52" name="Google Shape;752;p48">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53" name="Google Shape;753;p48"/>
            <p:cNvGrpSpPr/>
            <p:nvPr/>
          </p:nvGrpSpPr>
          <p:grpSpPr>
            <a:xfrm>
              <a:off x="3380163" y="3770712"/>
              <a:ext cx="3636602" cy="365760"/>
              <a:chOff x="1235726" y="4721075"/>
              <a:chExt cx="3636602" cy="365760"/>
            </a:xfrm>
          </p:grpSpPr>
          <p:pic>
            <p:nvPicPr>
              <p:cNvPr descr="1420948149_social_style_3_youtube-128.png" id="754" name="Google Shape;754;p48">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55" name="Google Shape;755;p48"/>
              <p:cNvSpPr txBox="1"/>
              <p:nvPr/>
            </p:nvSpPr>
            <p:spPr>
              <a:xfrm>
                <a:off x="1703086" y="4734885"/>
                <a:ext cx="3169242"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17">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grpSp>
        <p:grpSp>
          <p:nvGrpSpPr>
            <p:cNvPr id="756" name="Google Shape;756;p48"/>
            <p:cNvGrpSpPr/>
            <p:nvPr/>
          </p:nvGrpSpPr>
          <p:grpSpPr>
            <a:xfrm>
              <a:off x="3380163" y="5315550"/>
              <a:ext cx="2586167" cy="365760"/>
              <a:chOff x="5325979" y="3073176"/>
              <a:chExt cx="2586167" cy="365760"/>
            </a:xfrm>
          </p:grpSpPr>
          <p:sp>
            <p:nvSpPr>
              <p:cNvPr id="757" name="Google Shape;757;p48"/>
              <p:cNvSpPr txBox="1"/>
              <p:nvPr/>
            </p:nvSpPr>
            <p:spPr>
              <a:xfrm>
                <a:off x="5793339" y="3093496"/>
                <a:ext cx="2118807"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18">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758" name="Google Shape;758;p48"/>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59" name="Google Shape;759;p48"/>
            <p:cNvGrpSpPr/>
            <p:nvPr/>
          </p:nvGrpSpPr>
          <p:grpSpPr>
            <a:xfrm>
              <a:off x="3380163" y="5830497"/>
              <a:ext cx="3416667" cy="358717"/>
              <a:chOff x="6434703" y="4228306"/>
              <a:chExt cx="3416667" cy="358717"/>
            </a:xfrm>
          </p:grpSpPr>
          <p:sp>
            <p:nvSpPr>
              <p:cNvPr id="760" name="Google Shape;760;p48"/>
              <p:cNvSpPr txBox="1"/>
              <p:nvPr/>
            </p:nvSpPr>
            <p:spPr>
              <a:xfrm>
                <a:off x="6902063" y="4247298"/>
                <a:ext cx="2949307" cy="33972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Clr>
                    <a:srgbClr val="0A304B"/>
                  </a:buClr>
                  <a:buSzPts val="1400"/>
                  <a:buFont typeface="Arial"/>
                  <a:buNone/>
                </a:pPr>
                <a:r>
                  <a:rPr b="0" i="0" lang="en-GB" sz="1400" u="sng" cap="none" strike="noStrike">
                    <a:solidFill>
                      <a:srgbClr val="0A304B"/>
                    </a:solidFill>
                    <a:latin typeface="Arial"/>
                    <a:ea typeface="Arial"/>
                    <a:cs typeface="Arial"/>
                    <a:sym typeface="Arial"/>
                    <a:hlinkClick r:id="rId20">
                      <a:extLst>
                        <a:ext uri="{A12FA001-AC4F-418D-AE19-62706E023703}">
                          <ahyp:hlinkClr val="tx"/>
                        </a:ext>
                      </a:extLst>
                    </a:hlinkClick>
                  </a:rPr>
                  <a:t>instagram.com/icannorg</a:t>
                </a:r>
                <a:endParaRPr b="0" i="0" sz="1400" u="none" cap="none" strike="noStrike">
                  <a:solidFill>
                    <a:srgbClr val="0A304B"/>
                  </a:solidFill>
                  <a:latin typeface="Arial"/>
                  <a:ea typeface="Arial"/>
                  <a:cs typeface="Arial"/>
                  <a:sym typeface="Arial"/>
                </a:endParaRPr>
              </a:p>
            </p:txBody>
          </p:sp>
          <p:pic>
            <p:nvPicPr>
              <p:cNvPr id="761" name="Google Shape;761;p48"/>
              <p:cNvPicPr preferRelativeResize="0"/>
              <p:nvPr/>
            </p:nvPicPr>
            <p:blipFill rotWithShape="1">
              <a:blip r:embed="rId21">
                <a:alphaModFix/>
              </a:blip>
              <a:srcRect b="0" l="0" r="0" t="0"/>
              <a:stretch/>
            </p:blipFill>
            <p:spPr>
              <a:xfrm>
                <a:off x="6434703" y="4228306"/>
                <a:ext cx="358717" cy="358717"/>
              </a:xfrm>
              <a:prstGeom prst="rect">
                <a:avLst/>
              </a:prstGeom>
              <a:noFill/>
              <a:ln>
                <a:noFill/>
              </a:ln>
            </p:spPr>
          </p:pic>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762" name="Shape 762"/>
        <p:cNvGrpSpPr/>
        <p:nvPr/>
      </p:nvGrpSpPr>
      <p:grpSpPr>
        <a:xfrm>
          <a:off x="0" y="0"/>
          <a:ext cx="0" cy="0"/>
          <a:chOff x="0" y="0"/>
          <a:chExt cx="0" cy="0"/>
        </a:xfrm>
      </p:grpSpPr>
      <p:sp>
        <p:nvSpPr>
          <p:cNvPr id="763" name="Google Shape;763;p49"/>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64" name="Google Shape;764;p49"/>
          <p:cNvSpPr txBox="1"/>
          <p:nvPr/>
        </p:nvSpPr>
        <p:spPr>
          <a:xfrm>
            <a:off x="4034931" y="2425013"/>
            <a:ext cx="3079550" cy="347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lt1"/>
                </a:solidFill>
                <a:latin typeface="Arial"/>
                <a:ea typeface="Arial"/>
                <a:cs typeface="Arial"/>
                <a:sym typeface="Arial"/>
              </a:rPr>
              <a:t>Visit us at </a:t>
            </a:r>
            <a:r>
              <a:rPr b="1" i="0" lang="en-GB" sz="1500" u="none" cap="none" strike="noStrike">
                <a:solidFill>
                  <a:schemeClr val="lt1"/>
                </a:solidFill>
                <a:latin typeface="Arial"/>
                <a:ea typeface="Arial"/>
                <a:cs typeface="Arial"/>
                <a:sym typeface="Arial"/>
              </a:rPr>
              <a:t>icann.org</a:t>
            </a:r>
            <a:endParaRPr b="1" i="0" sz="1500" u="none" cap="none" strike="noStrike">
              <a:solidFill>
                <a:schemeClr val="lt1"/>
              </a:solidFill>
              <a:latin typeface="Arial"/>
              <a:ea typeface="Arial"/>
              <a:cs typeface="Arial"/>
              <a:sym typeface="Arial"/>
            </a:endParaRPr>
          </a:p>
        </p:txBody>
      </p:sp>
      <p:sp>
        <p:nvSpPr>
          <p:cNvPr id="765" name="Google Shape;765;p49"/>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p:txBody>
      </p:sp>
      <p:sp>
        <p:nvSpPr>
          <p:cNvPr id="766" name="Google Shape;766;p49"/>
          <p:cNvSpPr/>
          <p:nvPr/>
        </p:nvSpPr>
        <p:spPr>
          <a:xfrm>
            <a:off x="527320" y="58522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67" name="Google Shape;767;p4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68" name="Google Shape;768;p4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69" name="Google Shape;769;p49"/>
          <p:cNvSpPr/>
          <p:nvPr/>
        </p:nvSpPr>
        <p:spPr>
          <a:xfrm>
            <a:off x="2421943" y="629759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70" name="Google Shape;770;p49"/>
          <p:cNvCxnSpPr/>
          <p:nvPr/>
        </p:nvCxnSpPr>
        <p:spPr>
          <a:xfrm rot="10800000">
            <a:off x="1"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771" name="Google Shape;771;p49"/>
          <p:cNvCxnSpPr/>
          <p:nvPr/>
        </p:nvCxnSpPr>
        <p:spPr>
          <a:xfrm rot="10800000">
            <a:off x="2504929" y="6320453"/>
            <a:ext cx="9065823" cy="0"/>
          </a:xfrm>
          <a:prstGeom prst="straightConnector1">
            <a:avLst/>
          </a:prstGeom>
          <a:noFill/>
          <a:ln cap="flat" cmpd="sng" w="12700">
            <a:solidFill>
              <a:schemeClr val="lt1"/>
            </a:solidFill>
            <a:prstDash val="solid"/>
            <a:round/>
            <a:headEnd len="sm" w="sm" type="none"/>
            <a:tailEnd len="sm" w="sm" type="none"/>
          </a:ln>
        </p:spPr>
      </p:cxnSp>
      <p:sp>
        <p:nvSpPr>
          <p:cNvPr id="772" name="Google Shape;772;p49"/>
          <p:cNvSpPr/>
          <p:nvPr/>
        </p:nvSpPr>
        <p:spPr>
          <a:xfrm flipH="1">
            <a:off x="11615191" y="629759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73" name="Google Shape;773;p49"/>
          <p:cNvCxnSpPr>
            <a:endCxn id="774" idx="0"/>
          </p:cNvCxnSpPr>
          <p:nvPr/>
        </p:nvCxnSpPr>
        <p:spPr>
          <a:xfrm rot="10800000">
            <a:off x="2446072" y="2281331"/>
            <a:ext cx="0" cy="3976500"/>
          </a:xfrm>
          <a:prstGeom prst="straightConnector1">
            <a:avLst/>
          </a:prstGeom>
          <a:noFill/>
          <a:ln cap="flat" cmpd="sng" w="12700">
            <a:solidFill>
              <a:schemeClr val="lt1"/>
            </a:solidFill>
            <a:prstDash val="solid"/>
            <a:round/>
            <a:headEnd len="sm" w="sm" type="none"/>
            <a:tailEnd len="sm" w="sm" type="none"/>
          </a:ln>
        </p:spPr>
      </p:cxnSp>
      <p:sp>
        <p:nvSpPr>
          <p:cNvPr id="774" name="Google Shape;774;p49"/>
          <p:cNvSpPr/>
          <p:nvPr/>
        </p:nvSpPr>
        <p:spPr>
          <a:xfrm rot="-5400000">
            <a:off x="2444626" y="2221895"/>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775" name="Google Shape;775;p49"/>
          <p:cNvCxnSpPr/>
          <p:nvPr/>
        </p:nvCxnSpPr>
        <p:spPr>
          <a:xfrm rot="10800000">
            <a:off x="2504929" y="2220449"/>
            <a:ext cx="9065823" cy="0"/>
          </a:xfrm>
          <a:prstGeom prst="straightConnector1">
            <a:avLst/>
          </a:prstGeom>
          <a:noFill/>
          <a:ln cap="flat" cmpd="sng" w="12700">
            <a:solidFill>
              <a:schemeClr val="lt1"/>
            </a:solidFill>
            <a:prstDash val="solid"/>
            <a:round/>
            <a:headEnd len="sm" w="sm" type="none"/>
            <a:tailEnd len="sm" w="sm" type="none"/>
          </a:ln>
        </p:spPr>
      </p:cxnSp>
      <p:cxnSp>
        <p:nvCxnSpPr>
          <p:cNvPr id="776" name="Google Shape;776;p49"/>
          <p:cNvCxnSpPr/>
          <p:nvPr/>
        </p:nvCxnSpPr>
        <p:spPr>
          <a:xfrm rot="10800000">
            <a:off x="11700996" y="6320453"/>
            <a:ext cx="494179" cy="0"/>
          </a:xfrm>
          <a:prstGeom prst="straightConnector1">
            <a:avLst/>
          </a:prstGeom>
          <a:noFill/>
          <a:ln cap="flat" cmpd="sng" w="12700">
            <a:solidFill>
              <a:schemeClr val="lt1"/>
            </a:solidFill>
            <a:prstDash val="solid"/>
            <a:round/>
            <a:headEnd len="sm" w="sm" type="none"/>
            <a:tailEnd len="sm" w="sm" type="none"/>
          </a:ln>
        </p:spPr>
      </p:cxnSp>
      <p:sp>
        <p:nvSpPr>
          <p:cNvPr id="777" name="Google Shape;777;p49"/>
          <p:cNvSpPr txBox="1"/>
          <p:nvPr>
            <p:ph type="title"/>
          </p:nvPr>
        </p:nvSpPr>
        <p:spPr>
          <a:xfrm>
            <a:off x="420624" y="42394"/>
            <a:ext cx="11808013" cy="531346"/>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78" name="Google Shape;778;p49"/>
          <p:cNvPicPr preferRelativeResize="0"/>
          <p:nvPr/>
        </p:nvPicPr>
        <p:blipFill rotWithShape="1">
          <a:blip r:embed="rId2">
            <a:alphaModFix/>
          </a:blip>
          <a:srcRect b="0" l="0" r="0" t="0"/>
          <a:stretch/>
        </p:blipFill>
        <p:spPr>
          <a:xfrm>
            <a:off x="2826932" y="1039938"/>
            <a:ext cx="4287549" cy="760694"/>
          </a:xfrm>
          <a:prstGeom prst="rect">
            <a:avLst/>
          </a:prstGeom>
          <a:noFill/>
          <a:ln>
            <a:noFill/>
          </a:ln>
        </p:spPr>
      </p:pic>
      <p:sp>
        <p:nvSpPr>
          <p:cNvPr id="779" name="Google Shape;779;p4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Arial"/>
                <a:ea typeface="Arial"/>
                <a:cs typeface="Arial"/>
                <a:sym typeface="Arial"/>
              </a:rPr>
              <a:t>   | </a:t>
            </a:r>
            <a:fld id="{00000000-1234-1234-1234-123412341234}" type="slidenum">
              <a:rPr b="0" i="0" lang="en-GB"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80" name="Google Shape;780;p49"/>
          <p:cNvSpPr/>
          <p:nvPr/>
        </p:nvSpPr>
        <p:spPr>
          <a:xfrm flipH="1">
            <a:off x="11615191" y="2196678"/>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81" name="Google Shape;781;p49"/>
          <p:cNvCxnSpPr/>
          <p:nvPr/>
        </p:nvCxnSpPr>
        <p:spPr>
          <a:xfrm rot="10800000">
            <a:off x="11700996" y="2219538"/>
            <a:ext cx="494179" cy="0"/>
          </a:xfrm>
          <a:prstGeom prst="straightConnector1">
            <a:avLst/>
          </a:prstGeom>
          <a:noFill/>
          <a:ln cap="flat" cmpd="sng" w="12700">
            <a:solidFill>
              <a:schemeClr val="lt1"/>
            </a:solidFill>
            <a:prstDash val="solid"/>
            <a:round/>
            <a:headEnd len="sm" w="sm" type="none"/>
            <a:tailEnd len="sm" w="sm" type="none"/>
          </a:ln>
        </p:spPr>
      </p:cxnSp>
      <p:pic>
        <p:nvPicPr>
          <p:cNvPr id="782" name="Google Shape;782;p49"/>
          <p:cNvPicPr preferRelativeResize="0"/>
          <p:nvPr/>
        </p:nvPicPr>
        <p:blipFill rotWithShape="1">
          <a:blip r:embed="rId3">
            <a:alphaModFix/>
          </a:blip>
          <a:srcRect b="0" l="0" r="0" t="0"/>
          <a:stretch/>
        </p:blipFill>
        <p:spPr>
          <a:xfrm>
            <a:off x="4008232" y="5799972"/>
            <a:ext cx="2735473" cy="457953"/>
          </a:xfrm>
          <a:prstGeom prst="rect">
            <a:avLst/>
          </a:prstGeom>
          <a:noFill/>
          <a:ln>
            <a:noFill/>
          </a:ln>
        </p:spPr>
      </p:pic>
      <p:pic>
        <p:nvPicPr>
          <p:cNvPr id="783" name="Google Shape;783;p49"/>
          <p:cNvPicPr preferRelativeResize="0"/>
          <p:nvPr/>
        </p:nvPicPr>
        <p:blipFill rotWithShape="1">
          <a:blip r:embed="rId4">
            <a:alphaModFix/>
          </a:blip>
          <a:srcRect b="0" l="0" r="0" t="0"/>
          <a:stretch/>
        </p:blipFill>
        <p:spPr>
          <a:xfrm>
            <a:off x="4008232" y="4791807"/>
            <a:ext cx="2671799" cy="457953"/>
          </a:xfrm>
          <a:prstGeom prst="rect">
            <a:avLst/>
          </a:prstGeom>
          <a:noFill/>
          <a:ln>
            <a:noFill/>
          </a:ln>
        </p:spPr>
      </p:pic>
      <p:pic>
        <p:nvPicPr>
          <p:cNvPr id="784" name="Google Shape;784;p49"/>
          <p:cNvPicPr preferRelativeResize="0"/>
          <p:nvPr/>
        </p:nvPicPr>
        <p:blipFill rotWithShape="1">
          <a:blip r:embed="rId5">
            <a:alphaModFix/>
          </a:blip>
          <a:srcRect b="0" l="0" r="0" t="0"/>
          <a:stretch/>
        </p:blipFill>
        <p:spPr>
          <a:xfrm>
            <a:off x="4008232" y="5295890"/>
            <a:ext cx="2189356" cy="457953"/>
          </a:xfrm>
          <a:prstGeom prst="rect">
            <a:avLst/>
          </a:prstGeom>
          <a:noFill/>
          <a:ln>
            <a:noFill/>
          </a:ln>
        </p:spPr>
      </p:pic>
      <p:pic>
        <p:nvPicPr>
          <p:cNvPr id="785" name="Google Shape;785;p49"/>
          <p:cNvPicPr preferRelativeResize="0"/>
          <p:nvPr/>
        </p:nvPicPr>
        <p:blipFill rotWithShape="1">
          <a:blip r:embed="rId6">
            <a:alphaModFix/>
          </a:blip>
          <a:srcRect b="0" l="0" r="0" t="0"/>
          <a:stretch/>
        </p:blipFill>
        <p:spPr>
          <a:xfrm>
            <a:off x="4008232" y="3279558"/>
            <a:ext cx="2649759" cy="457953"/>
          </a:xfrm>
          <a:prstGeom prst="rect">
            <a:avLst/>
          </a:prstGeom>
          <a:noFill/>
          <a:ln>
            <a:noFill/>
          </a:ln>
        </p:spPr>
      </p:pic>
      <p:pic>
        <p:nvPicPr>
          <p:cNvPr id="786" name="Google Shape;786;p49"/>
          <p:cNvPicPr preferRelativeResize="0"/>
          <p:nvPr/>
        </p:nvPicPr>
        <p:blipFill rotWithShape="1">
          <a:blip r:embed="rId7">
            <a:alphaModFix/>
          </a:blip>
          <a:srcRect b="0" l="0" r="0" t="0"/>
          <a:stretch/>
        </p:blipFill>
        <p:spPr>
          <a:xfrm>
            <a:off x="4008232" y="3783641"/>
            <a:ext cx="2710983" cy="457953"/>
          </a:xfrm>
          <a:prstGeom prst="rect">
            <a:avLst/>
          </a:prstGeom>
          <a:noFill/>
          <a:ln>
            <a:noFill/>
          </a:ln>
        </p:spPr>
      </p:pic>
      <p:pic>
        <p:nvPicPr>
          <p:cNvPr id="787" name="Google Shape;787;p49"/>
          <p:cNvPicPr preferRelativeResize="0"/>
          <p:nvPr/>
        </p:nvPicPr>
        <p:blipFill rotWithShape="1">
          <a:blip r:embed="rId8">
            <a:alphaModFix/>
          </a:blip>
          <a:srcRect b="0" l="0" r="0" t="0"/>
          <a:stretch/>
        </p:blipFill>
        <p:spPr>
          <a:xfrm>
            <a:off x="4008232" y="4287724"/>
            <a:ext cx="1986096" cy="457953"/>
          </a:xfrm>
          <a:prstGeom prst="rect">
            <a:avLst/>
          </a:prstGeom>
          <a:noFill/>
          <a:ln>
            <a:noFill/>
          </a:ln>
        </p:spPr>
      </p:pic>
      <p:pic>
        <p:nvPicPr>
          <p:cNvPr id="788" name="Google Shape;788;p49"/>
          <p:cNvPicPr preferRelativeResize="0"/>
          <p:nvPr/>
        </p:nvPicPr>
        <p:blipFill rotWithShape="1">
          <a:blip r:embed="rId9">
            <a:alphaModFix/>
          </a:blip>
          <a:srcRect b="0" l="0" r="0" t="0"/>
          <a:stretch/>
        </p:blipFill>
        <p:spPr>
          <a:xfrm>
            <a:off x="4008232" y="2775475"/>
            <a:ext cx="1324878" cy="4579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hoto" showMasterSp="0">
  <p:cSld name="1_Full-Width Photo">
    <p:spTree>
      <p:nvGrpSpPr>
        <p:cNvPr id="789" name="Shape 789"/>
        <p:cNvGrpSpPr/>
        <p:nvPr/>
      </p:nvGrpSpPr>
      <p:grpSpPr>
        <a:xfrm>
          <a:off x="0" y="0"/>
          <a:ext cx="0" cy="0"/>
          <a:chOff x="0" y="0"/>
          <a:chExt cx="0" cy="0"/>
        </a:xfrm>
      </p:grpSpPr>
      <p:sp>
        <p:nvSpPr>
          <p:cNvPr id="790" name="Google Shape;790;p50"/>
          <p:cNvSpPr/>
          <p:nvPr>
            <p:ph idx="2" type="pic"/>
          </p:nvPr>
        </p:nvSpPr>
        <p:spPr>
          <a:xfrm>
            <a:off x="-16764" y="616645"/>
            <a:ext cx="12225528" cy="5696712"/>
          </a:xfrm>
          <a:prstGeom prst="rect">
            <a:avLst/>
          </a:prstGeom>
          <a:noFill/>
          <a:ln cap="flat" cmpd="sng" w="19050">
            <a:solidFill>
              <a:srgbClr val="0B3458"/>
            </a:solidFill>
            <a:prstDash val="solid"/>
            <a:round/>
            <a:headEnd len="sm" w="sm" type="none"/>
            <a:tailEnd len="sm" w="sm" type="none"/>
          </a:ln>
        </p:spPr>
      </p:sp>
      <p:sp>
        <p:nvSpPr>
          <p:cNvPr id="791" name="Google Shape;791;p5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92" name="Google Shape;792;p50"/>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793" name="Google Shape;793;p5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48" name="Shape 48"/>
        <p:cNvGrpSpPr/>
        <p:nvPr/>
      </p:nvGrpSpPr>
      <p:grpSpPr>
        <a:xfrm>
          <a:off x="0" y="0"/>
          <a:ext cx="0" cy="0"/>
          <a:chOff x="0" y="0"/>
          <a:chExt cx="0" cy="0"/>
        </a:xfrm>
      </p:grpSpPr>
      <p:sp>
        <p:nvSpPr>
          <p:cNvPr id="49" name="Google Shape;49;p5"/>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5"/>
          <p:cNvSpPr txBox="1"/>
          <p:nvPr>
            <p:ph type="title"/>
          </p:nvPr>
        </p:nvSpPr>
        <p:spPr>
          <a:xfrm>
            <a:off x="550863" y="1"/>
            <a:ext cx="10805054"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5"/>
          <p:cNvSpPr txBox="1"/>
          <p:nvPr>
            <p:ph idx="1" type="body"/>
          </p:nvPr>
        </p:nvSpPr>
        <p:spPr>
          <a:xfrm>
            <a:off x="550863" y="3553574"/>
            <a:ext cx="10805054"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5"/>
          <p:cNvSpPr txBox="1"/>
          <p:nvPr>
            <p:ph idx="2" type="body"/>
          </p:nvPr>
        </p:nvSpPr>
        <p:spPr>
          <a:xfrm>
            <a:off x="550863" y="4279392"/>
            <a:ext cx="10805054"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5"/>
          <p:cNvSpPr txBox="1"/>
          <p:nvPr>
            <p:ph idx="3" type="body"/>
          </p:nvPr>
        </p:nvSpPr>
        <p:spPr>
          <a:xfrm>
            <a:off x="550863" y="4553415"/>
            <a:ext cx="10805054"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4" name="Google Shape;54;p5"/>
          <p:cNvPicPr preferRelativeResize="0"/>
          <p:nvPr/>
        </p:nvPicPr>
        <p:blipFill rotWithShape="1">
          <a:blip r:embed="rId2">
            <a:alphaModFix/>
          </a:blip>
          <a:srcRect b="0" l="0" r="0" t="0"/>
          <a:stretch/>
        </p:blipFill>
        <p:spPr>
          <a:xfrm>
            <a:off x="567217" y="5193792"/>
            <a:ext cx="1193800" cy="952500"/>
          </a:xfrm>
          <a:prstGeom prst="rect">
            <a:avLst/>
          </a:prstGeom>
          <a:noFill/>
          <a:ln>
            <a:noFill/>
          </a:ln>
        </p:spPr>
      </p:pic>
      <p:sp>
        <p:nvSpPr>
          <p:cNvPr id="55" name="Google Shape;55;p5"/>
          <p:cNvSpPr txBox="1"/>
          <p:nvPr>
            <p:ph idx="4" type="body"/>
          </p:nvPr>
        </p:nvSpPr>
        <p:spPr>
          <a:xfrm>
            <a:off x="548640"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showMasterSp="0">
  <p:cSld name="Cover 2 White">
    <p:spTree>
      <p:nvGrpSpPr>
        <p:cNvPr id="56" name="Shape 56"/>
        <p:cNvGrpSpPr/>
        <p:nvPr/>
      </p:nvGrpSpPr>
      <p:grpSpPr>
        <a:xfrm>
          <a:off x="0" y="0"/>
          <a:ext cx="0" cy="0"/>
          <a:chOff x="0" y="0"/>
          <a:chExt cx="0" cy="0"/>
        </a:xfrm>
      </p:grpSpPr>
      <p:sp>
        <p:nvSpPr>
          <p:cNvPr id="57" name="Google Shape;57;p6"/>
          <p:cNvSpPr txBox="1"/>
          <p:nvPr>
            <p:ph type="title"/>
          </p:nvPr>
        </p:nvSpPr>
        <p:spPr>
          <a:xfrm>
            <a:off x="2228479" y="2020824"/>
            <a:ext cx="9299448" cy="132588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6"/>
          <p:cNvSpPr txBox="1"/>
          <p:nvPr>
            <p:ph idx="1" type="body"/>
          </p:nvPr>
        </p:nvSpPr>
        <p:spPr>
          <a:xfrm>
            <a:off x="2228479" y="4617720"/>
            <a:ext cx="9299448" cy="5784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6"/>
          <p:cNvSpPr txBox="1"/>
          <p:nvPr>
            <p:ph idx="2" type="body"/>
          </p:nvPr>
        </p:nvSpPr>
        <p:spPr>
          <a:xfrm>
            <a:off x="2228479" y="5199656"/>
            <a:ext cx="9299448"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6"/>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1" name="Google Shape;61;p6"/>
          <p:cNvPicPr preferRelativeResize="0"/>
          <p:nvPr/>
        </p:nvPicPr>
        <p:blipFill rotWithShape="1">
          <a:blip r:embed="rId2">
            <a:alphaModFix/>
          </a:blip>
          <a:srcRect b="0" l="0" r="0" t="0"/>
          <a:stretch/>
        </p:blipFill>
        <p:spPr>
          <a:xfrm>
            <a:off x="326395" y="4874480"/>
            <a:ext cx="1189829" cy="951863"/>
          </a:xfrm>
          <a:prstGeom prst="rect">
            <a:avLst/>
          </a:prstGeom>
          <a:noFill/>
          <a:ln>
            <a:noFill/>
          </a:ln>
        </p:spPr>
      </p:pic>
      <p:sp>
        <p:nvSpPr>
          <p:cNvPr id="62" name="Google Shape;62;p6"/>
          <p:cNvSpPr/>
          <p:nvPr/>
        </p:nvSpPr>
        <p:spPr>
          <a:xfrm>
            <a:off x="1825043" y="6101651"/>
            <a:ext cx="45720" cy="45720"/>
          </a:xfrm>
          <a:prstGeom prst="ellipse">
            <a:avLst/>
          </a:prstGeom>
          <a:solidFill>
            <a:srgbClr val="0B3458"/>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3" name="Google Shape;63;p6"/>
          <p:cNvCxnSpPr/>
          <p:nvPr/>
        </p:nvCxnSpPr>
        <p:spPr>
          <a:xfrm rot="10800000">
            <a:off x="0" y="6124669"/>
            <a:ext cx="1793872" cy="0"/>
          </a:xfrm>
          <a:prstGeom prst="straightConnector1">
            <a:avLst/>
          </a:prstGeom>
          <a:noFill/>
          <a:ln cap="flat" cmpd="sng" w="12700">
            <a:solidFill>
              <a:srgbClr val="0B3458"/>
            </a:solidFill>
            <a:prstDash val="solid"/>
            <a:round/>
            <a:headEnd len="sm" w="sm" type="none"/>
            <a:tailEnd len="sm" w="sm" type="none"/>
          </a:ln>
        </p:spPr>
      </p:cxnSp>
      <p:cxnSp>
        <p:nvCxnSpPr>
          <p:cNvPr id="64" name="Google Shape;64;p6"/>
          <p:cNvCxnSpPr/>
          <p:nvPr/>
        </p:nvCxnSpPr>
        <p:spPr>
          <a:xfrm rot="10800000">
            <a:off x="1892734" y="6124511"/>
            <a:ext cx="9720781" cy="0"/>
          </a:xfrm>
          <a:prstGeom prst="straightConnector1">
            <a:avLst/>
          </a:prstGeom>
          <a:noFill/>
          <a:ln cap="flat" cmpd="sng" w="12700">
            <a:solidFill>
              <a:srgbClr val="0B3458"/>
            </a:solidFill>
            <a:prstDash val="solid"/>
            <a:round/>
            <a:headEnd len="sm" w="sm" type="none"/>
            <a:tailEnd len="sm" w="sm" type="none"/>
          </a:ln>
        </p:spPr>
      </p:cxnSp>
      <p:sp>
        <p:nvSpPr>
          <p:cNvPr id="65" name="Google Shape;65;p6"/>
          <p:cNvSpPr/>
          <p:nvPr/>
        </p:nvSpPr>
        <p:spPr>
          <a:xfrm flipH="1">
            <a:off x="11642081" y="6101651"/>
            <a:ext cx="45720" cy="45720"/>
          </a:xfrm>
          <a:prstGeom prst="ellipse">
            <a:avLst/>
          </a:prstGeom>
          <a:solidFill>
            <a:srgbClr val="0B3458"/>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66" name="Google Shape;66;p6"/>
          <p:cNvSpPr/>
          <p:nvPr/>
        </p:nvSpPr>
        <p:spPr>
          <a:xfrm flipH="1">
            <a:off x="11642081" y="3470373"/>
            <a:ext cx="45720" cy="45720"/>
          </a:xfrm>
          <a:prstGeom prst="ellipse">
            <a:avLst/>
          </a:prstGeom>
          <a:solidFill>
            <a:srgbClr val="0B3458"/>
          </a:solid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67" name="Google Shape;67;p6"/>
          <p:cNvCxnSpPr/>
          <p:nvPr/>
        </p:nvCxnSpPr>
        <p:spPr>
          <a:xfrm rot="10800000">
            <a:off x="1849172" y="3552825"/>
            <a:ext cx="0" cy="2529959"/>
          </a:xfrm>
          <a:prstGeom prst="straightConnector1">
            <a:avLst/>
          </a:prstGeom>
          <a:noFill/>
          <a:ln cap="flat" cmpd="sng" w="12700">
            <a:solidFill>
              <a:srgbClr val="0B3458"/>
            </a:solidFill>
            <a:prstDash val="solid"/>
            <a:round/>
            <a:headEnd len="sm" w="sm" type="none"/>
            <a:tailEnd len="sm" w="sm" type="none"/>
          </a:ln>
        </p:spPr>
      </p:cxnSp>
      <p:sp>
        <p:nvSpPr>
          <p:cNvPr id="68" name="Google Shape;68;p6"/>
          <p:cNvSpPr/>
          <p:nvPr/>
        </p:nvSpPr>
        <p:spPr>
          <a:xfrm rot="-5400000">
            <a:off x="1847726" y="3495590"/>
            <a:ext cx="121764" cy="11887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69" name="Google Shape;69;p6"/>
          <p:cNvCxnSpPr/>
          <p:nvPr/>
        </p:nvCxnSpPr>
        <p:spPr>
          <a:xfrm rot="10800000">
            <a:off x="1899083" y="3494144"/>
            <a:ext cx="9714432" cy="0"/>
          </a:xfrm>
          <a:prstGeom prst="straightConnector1">
            <a:avLst/>
          </a:prstGeom>
          <a:noFill/>
          <a:ln cap="flat" cmpd="sng" w="12700">
            <a:solidFill>
              <a:srgbClr val="0B3458"/>
            </a:solidFill>
            <a:prstDash val="solid"/>
            <a:round/>
            <a:headEnd len="sm" w="sm" type="none"/>
            <a:tailEnd len="sm" w="sm" type="none"/>
          </a:ln>
        </p:spPr>
      </p:cxnSp>
      <p:sp>
        <p:nvSpPr>
          <p:cNvPr id="70" name="Google Shape;70;p6"/>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71" name="Shape 71"/>
        <p:cNvGrpSpPr/>
        <p:nvPr/>
      </p:nvGrpSpPr>
      <p:grpSpPr>
        <a:xfrm>
          <a:off x="0" y="0"/>
          <a:ext cx="0" cy="0"/>
          <a:chOff x="0" y="0"/>
          <a:chExt cx="0" cy="0"/>
        </a:xfrm>
      </p:grpSpPr>
      <p:sp>
        <p:nvSpPr>
          <p:cNvPr id="72" name="Google Shape;72;p9"/>
          <p:cNvSpPr/>
          <p:nvPr>
            <p:ph idx="2" type="pic"/>
          </p:nvPr>
        </p:nvSpPr>
        <p:spPr>
          <a:xfrm>
            <a:off x="0" y="616645"/>
            <a:ext cx="12192000" cy="5696712"/>
          </a:xfrm>
          <a:prstGeom prst="rect">
            <a:avLst/>
          </a:prstGeom>
          <a:noFill/>
          <a:ln>
            <a:noFill/>
          </a:ln>
        </p:spPr>
      </p:sp>
      <p:sp>
        <p:nvSpPr>
          <p:cNvPr id="73" name="Google Shape;73;p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74" name="Google Shape;74;p9"/>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75" name="Google Shape;75;p9"/>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pic>
        <p:nvPicPr>
          <p:cNvPr id="76" name="Google Shape;76;p9"/>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77" name="Google Shape;77;p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78" name="Shape 78"/>
        <p:cNvGrpSpPr/>
        <p:nvPr/>
      </p:nvGrpSpPr>
      <p:grpSpPr>
        <a:xfrm>
          <a:off x="0" y="0"/>
          <a:ext cx="0" cy="0"/>
          <a:chOff x="0" y="0"/>
          <a:chExt cx="0" cy="0"/>
        </a:xfrm>
      </p:grpSpPr>
      <p:sp>
        <p:nvSpPr>
          <p:cNvPr id="79" name="Google Shape;79;p1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0" name="Google Shape;80;p10"/>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81" name="Google Shape;81;p1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82" name="Shape 82"/>
        <p:cNvGrpSpPr/>
        <p:nvPr/>
      </p:nvGrpSpPr>
      <p:grpSpPr>
        <a:xfrm>
          <a:off x="0" y="0"/>
          <a:ext cx="0" cy="0"/>
          <a:chOff x="0" y="0"/>
          <a:chExt cx="0" cy="0"/>
        </a:xfrm>
      </p:grpSpPr>
      <p:sp>
        <p:nvSpPr>
          <p:cNvPr id="83" name="Google Shape;83;p11"/>
          <p:cNvSpPr/>
          <p:nvPr/>
        </p:nvSpPr>
        <p:spPr>
          <a:xfrm>
            <a:off x="0" y="6329943"/>
            <a:ext cx="12192000" cy="5280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4" name="Google Shape;84;p11"/>
          <p:cNvCxnSpPr/>
          <p:nvPr/>
        </p:nvCxnSpPr>
        <p:spPr>
          <a:xfrm rot="10800000">
            <a:off x="0" y="608083"/>
            <a:ext cx="12192000" cy="0"/>
          </a:xfrm>
          <a:prstGeom prst="straightConnector1">
            <a:avLst/>
          </a:prstGeom>
          <a:noFill/>
          <a:ln cap="flat" cmpd="sng" w="12700">
            <a:solidFill>
              <a:srgbClr val="0B3458"/>
            </a:solidFill>
            <a:prstDash val="solid"/>
            <a:round/>
            <a:headEnd len="sm" w="sm" type="none"/>
            <a:tailEnd len="sm" w="sm" type="none"/>
          </a:ln>
        </p:spPr>
      </p:cxnSp>
      <p:sp>
        <p:nvSpPr>
          <p:cNvPr id="85" name="Google Shape;85;p11"/>
          <p:cNvSpPr/>
          <p:nvPr>
            <p:ph idx="2" type="pic"/>
          </p:nvPr>
        </p:nvSpPr>
        <p:spPr>
          <a:xfrm>
            <a:off x="8965" y="614512"/>
            <a:ext cx="4655184" cy="5696712"/>
          </a:xfrm>
          <a:prstGeom prst="rect">
            <a:avLst/>
          </a:prstGeom>
          <a:noFill/>
          <a:ln>
            <a:noFill/>
          </a:ln>
        </p:spPr>
      </p:sp>
      <p:pic>
        <p:nvPicPr>
          <p:cNvPr id="86" name="Google Shape;86;p11"/>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87" name="Google Shape;87;p1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88" name="Google Shape;88;p11"/>
          <p:cNvCxnSpPr/>
          <p:nvPr/>
        </p:nvCxnSpPr>
        <p:spPr>
          <a:xfrm rot="10800000">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89" name="Google Shape;89;p1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2B49"/>
                </a:solidFill>
                <a:latin typeface="Arial"/>
                <a:ea typeface="Arial"/>
                <a:cs typeface="Arial"/>
                <a:sym typeface="Arial"/>
              </a:rPr>
              <a:t>   | </a:t>
            </a:r>
            <a:fld id="{00000000-1234-1234-1234-123412341234}" type="slidenum">
              <a:rPr b="0" i="0" lang="en-GB"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1" name="Google Shape;11;p2"/>
          <p:cNvPicPr preferRelativeResize="0"/>
          <p:nvPr/>
        </p:nvPicPr>
        <p:blipFill rotWithShape="1">
          <a:blip r:embed="rId1">
            <a:alphaModFix/>
          </a:blip>
          <a:srcRect b="0" l="0" r="0" t="0"/>
          <a:stretch/>
        </p:blipFill>
        <p:spPr>
          <a:xfrm>
            <a:off x="365760" y="6464808"/>
            <a:ext cx="390801" cy="312641"/>
          </a:xfrm>
          <a:prstGeom prst="rect">
            <a:avLst/>
          </a:prstGeom>
          <a:noFill/>
          <a:ln>
            <a:noFill/>
          </a:ln>
        </p:spPr>
      </p:pic>
      <p:sp>
        <p:nvSpPr>
          <p:cNvPr id="12" name="Google Shape;12;p2"/>
          <p:cNvSpPr/>
          <p:nvPr/>
        </p:nvSpPr>
        <p:spPr>
          <a:xfrm>
            <a:off x="533670" y="58522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 name="Google Shape;13;p2"/>
          <p:cNvCxnSpPr/>
          <p:nvPr/>
        </p:nvCxnSpPr>
        <p:spPr>
          <a:xfrm rot="10800000">
            <a:off x="3230" y="608083"/>
            <a:ext cx="495719" cy="0"/>
          </a:xfrm>
          <a:prstGeom prst="straightConnector1">
            <a:avLst/>
          </a:prstGeom>
          <a:noFill/>
          <a:ln cap="flat" cmpd="sng" w="12700">
            <a:solidFill>
              <a:srgbClr val="0B3458"/>
            </a:solidFill>
            <a:prstDash val="solid"/>
            <a:round/>
            <a:headEnd len="sm" w="sm" type="none"/>
            <a:tailEnd len="sm" w="sm" type="none"/>
          </a:ln>
        </p:spPr>
      </p:cxnSp>
      <p:cxnSp>
        <p:nvCxnSpPr>
          <p:cNvPr id="14" name="Google Shape;14;p2"/>
          <p:cNvCxnSpPr/>
          <p:nvPr/>
        </p:nvCxnSpPr>
        <p:spPr>
          <a:xfrm rot="10800000">
            <a:off x="616656" y="608083"/>
            <a:ext cx="11575344" cy="0"/>
          </a:xfrm>
          <a:prstGeom prst="straightConnector1">
            <a:avLst/>
          </a:prstGeom>
          <a:noFill/>
          <a:ln cap="flat" cmpd="sng" w="12700">
            <a:solidFill>
              <a:srgbClr val="0B3458"/>
            </a:solidFill>
            <a:prstDash val="solid"/>
            <a:round/>
            <a:headEnd len="sm" w="sm" type="none"/>
            <a:tailEnd len="sm" w="sm" type="none"/>
          </a:ln>
        </p:spPr>
      </p:cxnSp>
      <p:sp>
        <p:nvSpPr>
          <p:cNvPr id="15" name="Google Shape;15;p2"/>
          <p:cNvSpPr/>
          <p:nvPr/>
        </p:nvSpPr>
        <p:spPr>
          <a:xfrm>
            <a:off x="53367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 name="Google Shape;16;p2"/>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7" name="Google Shape;17;p2"/>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18" name="Google Shape;18;p2"/>
          <p:cNvSpPr/>
          <p:nvPr/>
        </p:nvSpPr>
        <p:spPr>
          <a:xfrm flipH="1">
            <a:off x="11606949"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 name="Google Shape;19;p2"/>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presentation/d/1-weaaUuu4s2VtD72LdoyRcn1sInWdyCk/edit?usp=sharing&amp;ouid=116550317552238981231&amp;rtpof=true&amp;sd=tru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community.icann.org/display/CIP/Continuous+Improvement+Program+Home" TargetMode="External"/><Relationship Id="rId4" Type="http://schemas.openxmlformats.org/officeDocument/2006/relationships/hyperlink" Target="https://community.icann.org/display/CIP" TargetMode="External"/><Relationship Id="rId9" Type="http://schemas.openxmlformats.org/officeDocument/2006/relationships/hyperlink" Target="https://www.icann.org/en/announcements/details/icann-launches-the-continuous-improvement-program-community-coordination-group-08-01-2024-en" TargetMode="External"/><Relationship Id="rId5" Type="http://schemas.openxmlformats.org/officeDocument/2006/relationships/hyperlink" Target="https://community.icann.org/x/TIIYEQ" TargetMode="External"/><Relationship Id="rId6" Type="http://schemas.openxmlformats.org/officeDocument/2006/relationships/hyperlink" Target="https://community.icann.org/display/CIP/Continuous+Improvement+Program+%28CIP%29+Resources" TargetMode="External"/><Relationship Id="rId7" Type="http://schemas.openxmlformats.org/officeDocument/2006/relationships/hyperlink" Target="https://community.icann.org/x/GIQYEQ" TargetMode="External"/><Relationship Id="rId8" Type="http://schemas.openxmlformats.org/officeDocument/2006/relationships/hyperlink" Target="https://www.icann.org/en/blogs/details/icann-continuous-improvement-program-makes-progress-on-a-draft-framework-28-03-2024-en" TargetMode="External"/><Relationship Id="rId11" Type="http://schemas.openxmlformats.org/officeDocument/2006/relationships/hyperlink" Target="https://www.icann.org/en/blogs/details/icann-reviews-program-update-and-interim-president-and-ceo-goal-11-03-10-2023-en" TargetMode="External"/><Relationship Id="rId10" Type="http://schemas.openxmlformats.org/officeDocument/2006/relationships/hyperlink" Target="https://icann79.sched.com/event/1ZV09/implementation-of-specific-reviews-work-stream-2-recommendations-and-icann-reviews-updat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ommunity.icann.org/x/PIDCEQ" TargetMode="External"/><Relationship Id="rId4" Type="http://schemas.openxmlformats.org/officeDocument/2006/relationships/hyperlink" Target="https://www.icann.org/en/board-activities-and-meetings/materials/approved-resolutions-regular-meeting-of-the-icann-board-12-06-2022-en#2.b" TargetMode="External"/><Relationship Id="rId5" Type="http://schemas.openxmlformats.org/officeDocument/2006/relationships/hyperlink" Target="https://community.icann.org/x/GIQYEQ" TargetMode="External"/><Relationship Id="rId6" Type="http://schemas.openxmlformats.org/officeDocument/2006/relationships/hyperlink" Target="https://www.icann.org/en/announcements/details/icann-launches-the-continuous-improvement-program-community-coordination-group-08-01-2024-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5.jpg"/><Relationship Id="rId4" Type="http://schemas.openxmlformats.org/officeDocument/2006/relationships/hyperlink" Target="https://www.icann.org/en/blogs/details/icann-continuous-improvement-program-makes-progress-on-a-draft-framework-28-03-2024-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39.png"/><Relationship Id="rId5" Type="http://schemas.openxmlformats.org/officeDocument/2006/relationships/hyperlink" Target="https://www.icann.org/resources/pages/registration-data-request-service-2022-12-22-en" TargetMode="External"/><Relationship Id="rId6" Type="http://schemas.openxmlformats.org/officeDocument/2006/relationships/hyperlink" Target="https://www.icann.org/resources/pages/registration-data-request-service-2022-12-22-en" TargetMode="External"/><Relationship Id="rId7"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cann.org/resources/pages/governance/bylaws-en#article4.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g2c6719f41c7_0_4007"/>
          <p:cNvSpPr txBox="1"/>
          <p:nvPr>
            <p:ph idx="1" type="body"/>
          </p:nvPr>
        </p:nvSpPr>
        <p:spPr>
          <a:xfrm>
            <a:off x="2228475" y="5027447"/>
            <a:ext cx="9295500" cy="931800"/>
          </a:xfrm>
          <a:prstGeom prst="rect">
            <a:avLst/>
          </a:prstGeom>
          <a:noFill/>
          <a:ln>
            <a:noFill/>
          </a:ln>
        </p:spPr>
        <p:txBody>
          <a:bodyPr anchorCtr="0" anchor="t" bIns="0" lIns="0" spcFirstLastPara="1" rIns="0" wrap="square" tIns="0">
            <a:normAutofit lnSpcReduction="20000"/>
          </a:bodyPr>
          <a:lstStyle/>
          <a:p>
            <a:pPr indent="0" lvl="0" marL="0" rtl="0" algn="l">
              <a:lnSpc>
                <a:spcPct val="100000"/>
              </a:lnSpc>
              <a:spcBef>
                <a:spcPts val="0"/>
              </a:spcBef>
              <a:spcAft>
                <a:spcPts val="0"/>
              </a:spcAft>
              <a:buClr>
                <a:schemeClr val="lt1"/>
              </a:buClr>
              <a:buSzPts val="3200"/>
              <a:buFont typeface="Arial"/>
              <a:buNone/>
            </a:pPr>
            <a:r>
              <a:rPr b="1" lang="en-GB" sz="2000">
                <a:solidFill>
                  <a:schemeClr val="accent4"/>
                </a:solidFill>
              </a:rPr>
              <a:t>[insert name of CIP-CCG representative and alternate] </a:t>
            </a:r>
            <a:endParaRPr sz="2000"/>
          </a:p>
          <a:p>
            <a:pPr indent="0" lvl="0" marL="0" rtl="0" algn="l">
              <a:lnSpc>
                <a:spcPct val="100000"/>
              </a:lnSpc>
              <a:spcBef>
                <a:spcPts val="0"/>
              </a:spcBef>
              <a:spcAft>
                <a:spcPts val="0"/>
              </a:spcAft>
              <a:buClr>
                <a:schemeClr val="lt1"/>
              </a:buClr>
              <a:buSzPts val="1800"/>
              <a:buNone/>
            </a:pPr>
            <a:r>
              <a:t/>
            </a:r>
            <a:endParaRPr/>
          </a:p>
          <a:p>
            <a:pPr indent="0" lvl="0" marL="0" rtl="0" algn="l">
              <a:lnSpc>
                <a:spcPct val="100000"/>
              </a:lnSpc>
              <a:spcBef>
                <a:spcPts val="0"/>
              </a:spcBef>
              <a:spcAft>
                <a:spcPts val="0"/>
              </a:spcAft>
              <a:buClr>
                <a:schemeClr val="lt1"/>
              </a:buClr>
              <a:buSzPts val="1800"/>
              <a:buNone/>
            </a:pPr>
            <a:r>
              <a:rPr lang="en-GB"/>
              <a:t>Virtual (Zoom) - April 2024</a:t>
            </a:r>
            <a:endParaRPr/>
          </a:p>
          <a:p>
            <a:pPr indent="0" lvl="0" marL="0" rtl="0" algn="l">
              <a:lnSpc>
                <a:spcPct val="100000"/>
              </a:lnSpc>
              <a:spcBef>
                <a:spcPts val="0"/>
              </a:spcBef>
              <a:spcAft>
                <a:spcPts val="0"/>
              </a:spcAft>
              <a:buClr>
                <a:schemeClr val="lt1"/>
              </a:buClr>
              <a:buSzPts val="1800"/>
              <a:buNone/>
            </a:pPr>
            <a:r>
              <a:t/>
            </a:r>
            <a:endParaRPr/>
          </a:p>
        </p:txBody>
      </p:sp>
      <p:sp>
        <p:nvSpPr>
          <p:cNvPr id="800" name="Google Shape;800;g2c6719f41c7_0_4007"/>
          <p:cNvSpPr txBox="1"/>
          <p:nvPr>
            <p:ph type="title"/>
          </p:nvPr>
        </p:nvSpPr>
        <p:spPr>
          <a:xfrm>
            <a:off x="2228479" y="2020824"/>
            <a:ext cx="9295500" cy="13257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FFFFFF"/>
              </a:buClr>
              <a:buSzPts val="3200"/>
              <a:buFont typeface="Arial"/>
              <a:buNone/>
            </a:pPr>
            <a:r>
              <a:rPr lang="en-GB" sz="3200">
                <a:solidFill>
                  <a:srgbClr val="FFFFFF"/>
                </a:solidFill>
              </a:rPr>
              <a:t>Update on Evolving Organizational Reviews into a Continuous Improvement Program</a:t>
            </a:r>
            <a:endParaRPr sz="3200"/>
          </a:p>
        </p:txBody>
      </p:sp>
      <p:sp>
        <p:nvSpPr>
          <p:cNvPr id="801" name="Google Shape;801;g2c6719f41c7_0_4007"/>
          <p:cNvSpPr txBox="1"/>
          <p:nvPr>
            <p:ph type="title"/>
          </p:nvPr>
        </p:nvSpPr>
        <p:spPr>
          <a:xfrm>
            <a:off x="2228475" y="4219199"/>
            <a:ext cx="9295500" cy="5751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3200"/>
              <a:buFont typeface="Arial"/>
              <a:buNone/>
            </a:pPr>
            <a:r>
              <a:rPr lang="en-GB" sz="2500">
                <a:solidFill>
                  <a:schemeClr val="accent4"/>
                </a:solidFill>
              </a:rPr>
              <a:t>[insert community structure/group] </a:t>
            </a:r>
            <a:r>
              <a:rPr b="0" lang="en-GB" sz="2500"/>
              <a:t>input on the draft Continuous Improvement Program Framework in progress by the CIP-CCG</a:t>
            </a:r>
            <a:endParaRPr b="0" sz="2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g2b984bb0fe7_0_2666"/>
          <p:cNvSpPr txBox="1"/>
          <p:nvPr>
            <p:ph type="title"/>
          </p:nvPr>
        </p:nvSpPr>
        <p:spPr>
          <a:xfrm>
            <a:off x="499872" y="46179"/>
            <a:ext cx="11691900" cy="450900"/>
          </a:xfrm>
          <a:prstGeom prst="rect">
            <a:avLst/>
          </a:prstGeom>
          <a:noFill/>
          <a:ln>
            <a:noFill/>
          </a:ln>
        </p:spPr>
        <p:txBody>
          <a:bodyPr anchorCtr="0" anchor="t" bIns="60925" lIns="0" spcFirstLastPara="1" rIns="0" wrap="square" tIns="60925">
            <a:noAutofit/>
          </a:bodyPr>
          <a:lstStyle/>
          <a:p>
            <a:pPr indent="0" lvl="0" marL="0" rtl="0" algn="l">
              <a:lnSpc>
                <a:spcPct val="100000"/>
              </a:lnSpc>
              <a:spcBef>
                <a:spcPts val="0"/>
              </a:spcBef>
              <a:spcAft>
                <a:spcPts val="0"/>
              </a:spcAft>
              <a:buSzPts val="2800"/>
              <a:buNone/>
            </a:pPr>
            <a:r>
              <a:rPr lang="en-GB" sz="2400">
                <a:solidFill>
                  <a:srgbClr val="0D436C"/>
                </a:solidFill>
              </a:rPr>
              <a:t>ICANN Principles of </a:t>
            </a:r>
            <a:r>
              <a:rPr lang="en-GB" sz="2400">
                <a:solidFill>
                  <a:srgbClr val="0D436C"/>
                </a:solidFill>
                <a:extLst>
                  <a:ext uri="http://customooxmlschemas.google.com/">
                    <go:slidesCustomData xmlns:go="http://customooxmlschemas.google.com/" textRoundtripDataId="11"/>
                  </a:ext>
                </a:extLst>
              </a:rPr>
              <a:t>Continuous Improvement</a:t>
            </a:r>
            <a:endParaRPr sz="2400">
              <a:solidFill>
                <a:srgbClr val="002B49"/>
              </a:solidFill>
            </a:endParaRPr>
          </a:p>
        </p:txBody>
      </p:sp>
      <p:sp>
        <p:nvSpPr>
          <p:cNvPr id="916" name="Google Shape;916;g2b984bb0fe7_0_2666"/>
          <p:cNvSpPr txBox="1"/>
          <p:nvPr/>
        </p:nvSpPr>
        <p:spPr>
          <a:xfrm>
            <a:off x="2294825" y="5198450"/>
            <a:ext cx="5530200" cy="1121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ICANN community collaborates to further the mission of ICANN and the effectiveness of the ICANN multistakeholder model.</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1"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917" name="Google Shape;917;g2b984bb0fe7_0_2666"/>
          <p:cNvSpPr txBox="1"/>
          <p:nvPr/>
        </p:nvSpPr>
        <p:spPr>
          <a:xfrm>
            <a:off x="512100" y="609600"/>
            <a:ext cx="11167800" cy="1746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Historically, ICANN </a:t>
            </a:r>
            <a:r>
              <a:rPr b="0" i="0" lang="en-GB" sz="1800" u="sng" cap="none" strike="noStrike">
                <a:solidFill>
                  <a:srgbClr val="1155CC"/>
                </a:solidFill>
                <a:latin typeface="Arial"/>
                <a:ea typeface="Arial"/>
                <a:cs typeface="Arial"/>
                <a:sym typeface="Arial"/>
                <a:hlinkClick r:id="rId3">
                  <a:extLst>
                    <a:ext uri="{A12FA001-AC4F-418D-AE19-62706E023703}">
                      <ahyp:hlinkClr val="tx"/>
                    </a:ext>
                  </a:extLst>
                </a:hlinkClick>
              </a:rPr>
              <a:t>Organizational Reviews</a:t>
            </a:r>
            <a:r>
              <a:rPr b="0" i="0" lang="en-GB" sz="1800" u="none" cap="none" strike="noStrike">
                <a:solidFill>
                  <a:srgbClr val="000000"/>
                </a:solidFill>
                <a:latin typeface="Arial"/>
                <a:ea typeface="Arial"/>
                <a:cs typeface="Arial"/>
                <a:sym typeface="Arial"/>
              </a:rPr>
              <a:t> have asked whether the Supporting Organizations (SOs), Advisory Committees (ACs), and the Nominating Committee (NomCom) have a continuing purpose within the ICANN community. Rather than articulating this as a single principle, it is an overarching consideration that is addressed through five separate principles that would guide the successful execution of the Continuous Improvement Program (CIP):</a:t>
            </a:r>
            <a:r>
              <a:rPr b="0" i="0" lang="en-GB"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918" name="Google Shape;918;g2b984bb0fe7_0_2666"/>
          <p:cNvSpPr txBox="1"/>
          <p:nvPr/>
        </p:nvSpPr>
        <p:spPr>
          <a:xfrm>
            <a:off x="2453100" y="2523250"/>
            <a:ext cx="3252900" cy="102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SO, AC, or NomCom is fulfilling its purpose.</a:t>
            </a:r>
            <a:endParaRPr b="0" i="0" sz="1400" u="none" cap="none" strike="noStrike">
              <a:solidFill>
                <a:srgbClr val="000000"/>
              </a:solidFill>
              <a:latin typeface="Arial"/>
              <a:ea typeface="Arial"/>
              <a:cs typeface="Arial"/>
              <a:sym typeface="Arial"/>
            </a:endParaRPr>
          </a:p>
        </p:txBody>
      </p:sp>
      <p:grpSp>
        <p:nvGrpSpPr>
          <p:cNvPr id="919" name="Google Shape;919;g2b984bb0fe7_0_2666"/>
          <p:cNvGrpSpPr/>
          <p:nvPr/>
        </p:nvGrpSpPr>
        <p:grpSpPr>
          <a:xfrm>
            <a:off x="237725" y="2523250"/>
            <a:ext cx="2057100" cy="1028400"/>
            <a:chOff x="237725" y="2523250"/>
            <a:chExt cx="2057100" cy="1028400"/>
          </a:xfrm>
        </p:grpSpPr>
        <p:sp>
          <p:nvSpPr>
            <p:cNvPr id="920" name="Google Shape;920;g2b984bb0fe7_0_2666"/>
            <p:cNvSpPr/>
            <p:nvPr/>
          </p:nvSpPr>
          <p:spPr>
            <a:xfrm>
              <a:off x="237725" y="2523250"/>
              <a:ext cx="2057100" cy="1028400"/>
            </a:xfrm>
            <a:prstGeom prst="chevron">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921" name="Google Shape;921;g2b984bb0fe7_0_2666"/>
            <p:cNvSpPr txBox="1"/>
            <p:nvPr/>
          </p:nvSpPr>
          <p:spPr>
            <a:xfrm>
              <a:off x="812800" y="28120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1</a:t>
              </a:r>
              <a:endParaRPr b="1" i="0" sz="1700" u="none" cap="none" strike="noStrike">
                <a:solidFill>
                  <a:schemeClr val="lt1"/>
                </a:solidFill>
                <a:latin typeface="Arial"/>
                <a:ea typeface="Arial"/>
                <a:cs typeface="Arial"/>
                <a:sym typeface="Arial"/>
              </a:endParaRPr>
            </a:p>
          </p:txBody>
        </p:sp>
      </p:grpSp>
      <p:grpSp>
        <p:nvGrpSpPr>
          <p:cNvPr id="922" name="Google Shape;922;g2b984bb0fe7_0_2666"/>
          <p:cNvGrpSpPr/>
          <p:nvPr/>
        </p:nvGrpSpPr>
        <p:grpSpPr>
          <a:xfrm>
            <a:off x="5864275" y="2468125"/>
            <a:ext cx="2057100" cy="1028400"/>
            <a:chOff x="237725" y="2523250"/>
            <a:chExt cx="2057100" cy="1028400"/>
          </a:xfrm>
        </p:grpSpPr>
        <p:sp>
          <p:nvSpPr>
            <p:cNvPr id="923" name="Google Shape;923;g2b984bb0fe7_0_2666"/>
            <p:cNvSpPr/>
            <p:nvPr/>
          </p:nvSpPr>
          <p:spPr>
            <a:xfrm>
              <a:off x="237725" y="2523250"/>
              <a:ext cx="2057100" cy="1028400"/>
            </a:xfrm>
            <a:prstGeom prst="chevron">
              <a:avLst>
                <a:gd fmla="val 500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924" name="Google Shape;924;g2b984bb0fe7_0_2666"/>
            <p:cNvSpPr txBox="1"/>
            <p:nvPr/>
          </p:nvSpPr>
          <p:spPr>
            <a:xfrm>
              <a:off x="812800" y="28120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2</a:t>
              </a:r>
              <a:endParaRPr b="1" i="0" sz="1700" u="none" cap="none" strike="noStrike">
                <a:solidFill>
                  <a:schemeClr val="lt1"/>
                </a:solidFill>
                <a:latin typeface="Arial"/>
                <a:ea typeface="Arial"/>
                <a:cs typeface="Arial"/>
                <a:sym typeface="Arial"/>
              </a:endParaRPr>
            </a:p>
          </p:txBody>
        </p:sp>
      </p:grpSp>
      <p:sp>
        <p:nvSpPr>
          <p:cNvPr id="925" name="Google Shape;925;g2b984bb0fe7_0_2666"/>
          <p:cNvSpPr txBox="1"/>
          <p:nvPr/>
        </p:nvSpPr>
        <p:spPr>
          <a:xfrm>
            <a:off x="8198675" y="2523250"/>
            <a:ext cx="3252900" cy="102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a:t>
            </a:r>
            <a:r>
              <a:rPr lang="en-GB" sz="1800"/>
              <a:t>operation</a:t>
            </a:r>
            <a:r>
              <a:rPr b="0" i="0" lang="en-GB" sz="1800" u="none" cap="none" strike="noStrike">
                <a:solidFill>
                  <a:srgbClr val="000000"/>
                </a:solidFill>
                <a:latin typeface="Arial"/>
                <a:ea typeface="Arial"/>
                <a:cs typeface="Arial"/>
                <a:sym typeface="Arial"/>
              </a:rPr>
              <a:t>s of SO, AC, or NomCom are effective.</a:t>
            </a:r>
            <a:endParaRPr b="0" i="0" sz="1400" u="none" cap="none" strike="noStrike">
              <a:solidFill>
                <a:srgbClr val="000000"/>
              </a:solidFill>
              <a:latin typeface="Arial"/>
              <a:ea typeface="Arial"/>
              <a:cs typeface="Arial"/>
              <a:sym typeface="Arial"/>
            </a:endParaRPr>
          </a:p>
        </p:txBody>
      </p:sp>
      <p:sp>
        <p:nvSpPr>
          <p:cNvPr id="926" name="Google Shape;926;g2b984bb0fe7_0_2666"/>
          <p:cNvSpPr txBox="1"/>
          <p:nvPr/>
        </p:nvSpPr>
        <p:spPr>
          <a:xfrm>
            <a:off x="2453100" y="3956850"/>
            <a:ext cx="3252900" cy="102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a:t>
            </a:r>
            <a:r>
              <a:rPr lang="en-GB" sz="1800"/>
              <a:t>operations</a:t>
            </a:r>
            <a:r>
              <a:rPr b="0" i="0" lang="en-GB" sz="1800" u="none" cap="none" strike="noStrike">
                <a:solidFill>
                  <a:srgbClr val="000000"/>
                </a:solidFill>
                <a:latin typeface="Arial"/>
                <a:ea typeface="Arial"/>
                <a:cs typeface="Arial"/>
                <a:sym typeface="Arial"/>
              </a:rPr>
              <a:t> of SO, AC, or NomCom are efficient.</a:t>
            </a:r>
            <a:endParaRPr b="0" i="0" sz="1400" u="none" cap="none" strike="noStrike">
              <a:solidFill>
                <a:srgbClr val="000000"/>
              </a:solidFill>
              <a:latin typeface="Arial"/>
              <a:ea typeface="Arial"/>
              <a:cs typeface="Arial"/>
              <a:sym typeface="Arial"/>
            </a:endParaRPr>
          </a:p>
        </p:txBody>
      </p:sp>
      <p:sp>
        <p:nvSpPr>
          <p:cNvPr id="927" name="Google Shape;927;g2b984bb0fe7_0_2666"/>
          <p:cNvSpPr txBox="1"/>
          <p:nvPr/>
        </p:nvSpPr>
        <p:spPr>
          <a:xfrm>
            <a:off x="8198675" y="3793150"/>
            <a:ext cx="3828000" cy="1028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The SO, AC, or NomCom is </a:t>
            </a:r>
            <a:r>
              <a:rPr b="0" i="0" lang="en-GB" sz="1800" u="none" cap="none" strike="noStrike">
                <a:solidFill>
                  <a:srgbClr val="000000"/>
                </a:solidFill>
                <a:latin typeface="Arial"/>
                <a:ea typeface="Arial"/>
                <a:cs typeface="Arial"/>
                <a:sym typeface="Arial"/>
                <a:extLst>
                  <a:ext uri="http://customooxmlschemas.google.com/">
                    <go:slidesCustomData xmlns:go="http://customooxmlschemas.google.com/" textRoundtripDataId="12"/>
                  </a:ext>
                </a:extLst>
              </a:rPr>
              <a:t>accountable</a:t>
            </a:r>
            <a:r>
              <a:rPr b="0" i="0" lang="en-GB" sz="1800" u="none" cap="none" strike="noStrike">
                <a:solidFill>
                  <a:srgbClr val="000000"/>
                </a:solidFill>
                <a:latin typeface="Arial"/>
                <a:ea typeface="Arial"/>
                <a:cs typeface="Arial"/>
                <a:sym typeface="Arial"/>
              </a:rPr>
              <a:t> internally to its stakeholders, and externally to the wider ICANN community.</a:t>
            </a:r>
            <a:endParaRPr b="0" i="0" sz="1400" u="none" cap="none" strike="noStrike">
              <a:solidFill>
                <a:srgbClr val="000000"/>
              </a:solidFill>
              <a:latin typeface="Arial"/>
              <a:ea typeface="Arial"/>
              <a:cs typeface="Arial"/>
              <a:sym typeface="Arial"/>
            </a:endParaRPr>
          </a:p>
        </p:txBody>
      </p:sp>
      <p:grpSp>
        <p:nvGrpSpPr>
          <p:cNvPr id="928" name="Google Shape;928;g2b984bb0fe7_0_2666"/>
          <p:cNvGrpSpPr/>
          <p:nvPr/>
        </p:nvGrpSpPr>
        <p:grpSpPr>
          <a:xfrm>
            <a:off x="5864275" y="3956850"/>
            <a:ext cx="2057100" cy="1028400"/>
            <a:chOff x="5711875" y="3804450"/>
            <a:chExt cx="2057100" cy="1028400"/>
          </a:xfrm>
        </p:grpSpPr>
        <p:sp>
          <p:nvSpPr>
            <p:cNvPr id="929" name="Google Shape;929;g2b984bb0fe7_0_2666"/>
            <p:cNvSpPr/>
            <p:nvPr/>
          </p:nvSpPr>
          <p:spPr>
            <a:xfrm>
              <a:off x="5711875" y="3804450"/>
              <a:ext cx="2057100" cy="1028400"/>
            </a:xfrm>
            <a:prstGeom prst="chevron">
              <a:avLst>
                <a:gd fmla="val 50000"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930" name="Google Shape;930;g2b984bb0fe7_0_2666"/>
            <p:cNvSpPr txBox="1"/>
            <p:nvPr/>
          </p:nvSpPr>
          <p:spPr>
            <a:xfrm>
              <a:off x="6226875" y="40932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4</a:t>
              </a:r>
              <a:endParaRPr b="1" i="0" sz="1700" u="none" cap="none" strike="noStrike">
                <a:solidFill>
                  <a:schemeClr val="lt1"/>
                </a:solidFill>
                <a:latin typeface="Arial"/>
                <a:ea typeface="Arial"/>
                <a:cs typeface="Arial"/>
                <a:sym typeface="Arial"/>
              </a:endParaRPr>
            </a:p>
          </p:txBody>
        </p:sp>
      </p:grpSp>
      <p:grpSp>
        <p:nvGrpSpPr>
          <p:cNvPr id="931" name="Google Shape;931;g2b984bb0fe7_0_2666"/>
          <p:cNvGrpSpPr/>
          <p:nvPr/>
        </p:nvGrpSpPr>
        <p:grpSpPr>
          <a:xfrm>
            <a:off x="245900" y="3937050"/>
            <a:ext cx="2057100" cy="1028400"/>
            <a:chOff x="237725" y="2523250"/>
            <a:chExt cx="2057100" cy="1028400"/>
          </a:xfrm>
        </p:grpSpPr>
        <p:sp>
          <p:nvSpPr>
            <p:cNvPr id="932" name="Google Shape;932;g2b984bb0fe7_0_2666"/>
            <p:cNvSpPr/>
            <p:nvPr/>
          </p:nvSpPr>
          <p:spPr>
            <a:xfrm>
              <a:off x="237725" y="2523250"/>
              <a:ext cx="2057100" cy="1028400"/>
            </a:xfrm>
            <a:prstGeom prst="chevron">
              <a:avLst>
                <a:gd fmla="val 50000"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933" name="Google Shape;933;g2b984bb0fe7_0_2666"/>
            <p:cNvSpPr txBox="1"/>
            <p:nvPr/>
          </p:nvSpPr>
          <p:spPr>
            <a:xfrm>
              <a:off x="812800" y="28120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3</a:t>
              </a:r>
              <a:endParaRPr b="1" i="0" sz="1700" u="none" cap="none" strike="noStrike">
                <a:solidFill>
                  <a:schemeClr val="lt1"/>
                </a:solidFill>
                <a:latin typeface="Arial"/>
                <a:ea typeface="Arial"/>
                <a:cs typeface="Arial"/>
                <a:sym typeface="Arial"/>
              </a:endParaRPr>
            </a:p>
          </p:txBody>
        </p:sp>
      </p:grpSp>
      <p:grpSp>
        <p:nvGrpSpPr>
          <p:cNvPr id="934" name="Google Shape;934;g2b984bb0fe7_0_2666"/>
          <p:cNvGrpSpPr/>
          <p:nvPr/>
        </p:nvGrpSpPr>
        <p:grpSpPr>
          <a:xfrm>
            <a:off x="237725" y="5198450"/>
            <a:ext cx="2057100" cy="1028400"/>
            <a:chOff x="237725" y="2523250"/>
            <a:chExt cx="2057100" cy="1028400"/>
          </a:xfrm>
        </p:grpSpPr>
        <p:sp>
          <p:nvSpPr>
            <p:cNvPr id="935" name="Google Shape;935;g2b984bb0fe7_0_2666"/>
            <p:cNvSpPr/>
            <p:nvPr/>
          </p:nvSpPr>
          <p:spPr>
            <a:xfrm>
              <a:off x="237725" y="2523250"/>
              <a:ext cx="2057100" cy="1028400"/>
            </a:xfrm>
            <a:prstGeom prst="chevron">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936" name="Google Shape;936;g2b984bb0fe7_0_2666"/>
            <p:cNvSpPr txBox="1"/>
            <p:nvPr/>
          </p:nvSpPr>
          <p:spPr>
            <a:xfrm>
              <a:off x="812800" y="2812000"/>
              <a:ext cx="1460400" cy="45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Arial"/>
                  <a:ea typeface="Arial"/>
                  <a:cs typeface="Arial"/>
                  <a:sym typeface="Arial"/>
                </a:rPr>
                <a:t>Principle 5</a:t>
              </a:r>
              <a:endParaRPr b="1" i="0" sz="1700" u="none" cap="none" strike="noStrike">
                <a:solidFill>
                  <a:schemeClr val="l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g2c6719f41c7_0_1628"/>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t>Mapping existing CI and Jamboard content</a:t>
            </a:r>
            <a:endParaRPr/>
          </a:p>
        </p:txBody>
      </p:sp>
      <p:pic>
        <p:nvPicPr>
          <p:cNvPr id="942" name="Google Shape;942;g2c6719f41c7_0_1628"/>
          <p:cNvPicPr preferRelativeResize="0"/>
          <p:nvPr/>
        </p:nvPicPr>
        <p:blipFill rotWithShape="1">
          <a:blip r:embed="rId3">
            <a:alphaModFix/>
          </a:blip>
          <a:srcRect b="0" l="0" r="0" t="0"/>
          <a:stretch/>
        </p:blipFill>
        <p:spPr>
          <a:xfrm>
            <a:off x="1184450" y="711712"/>
            <a:ext cx="5373950" cy="5434575"/>
          </a:xfrm>
          <a:prstGeom prst="rect">
            <a:avLst/>
          </a:prstGeom>
          <a:noFill/>
          <a:ln>
            <a:noFill/>
          </a:ln>
        </p:spPr>
      </p:pic>
      <p:sp>
        <p:nvSpPr>
          <p:cNvPr id="943" name="Google Shape;943;g2c6719f41c7_0_1628"/>
          <p:cNvSpPr/>
          <p:nvPr/>
        </p:nvSpPr>
        <p:spPr>
          <a:xfrm flipH="1" rot="5400000">
            <a:off x="6164525" y="1004375"/>
            <a:ext cx="1945800" cy="1971300"/>
          </a:xfrm>
          <a:prstGeom prst="bentArrow">
            <a:avLst>
              <a:gd fmla="val 25000" name="adj1"/>
              <a:gd fmla="val 25000" name="adj2"/>
              <a:gd fmla="val 25000" name="adj3"/>
              <a:gd fmla="val 43750" name="adj4"/>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g2c6719f41c7_0_1628"/>
          <p:cNvSpPr/>
          <p:nvPr/>
        </p:nvSpPr>
        <p:spPr>
          <a:xfrm rot="5400000">
            <a:off x="6186700" y="3810500"/>
            <a:ext cx="1968300" cy="2037600"/>
          </a:xfrm>
          <a:prstGeom prst="bentArrow">
            <a:avLst>
              <a:gd fmla="val 25000" name="adj1"/>
              <a:gd fmla="val 24914" name="adj2"/>
              <a:gd fmla="val 25000" name="adj3"/>
              <a:gd fmla="val 43750" name="adj4"/>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g2c6719f41c7_0_1628"/>
          <p:cNvSpPr/>
          <p:nvPr/>
        </p:nvSpPr>
        <p:spPr>
          <a:xfrm>
            <a:off x="6208825" y="2976975"/>
            <a:ext cx="2363700" cy="898800"/>
          </a:xfrm>
          <a:prstGeom prst="rightArrow">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g2c6719f41c7_0_1628"/>
          <p:cNvSpPr txBox="1"/>
          <p:nvPr>
            <p:ph idx="1" type="body"/>
          </p:nvPr>
        </p:nvSpPr>
        <p:spPr>
          <a:xfrm>
            <a:off x="8798500" y="807450"/>
            <a:ext cx="2973300" cy="5201700"/>
          </a:xfrm>
          <a:prstGeom prst="rect">
            <a:avLst/>
          </a:prstGeom>
          <a:noFill/>
          <a:ln>
            <a:noFill/>
          </a:ln>
        </p:spPr>
        <p:txBody>
          <a:bodyPr anchorCtr="0" anchor="t" bIns="0" lIns="0" spcFirstLastPara="1" rIns="0" wrap="square" tIns="0">
            <a:noAutofit/>
          </a:bodyPr>
          <a:lstStyle/>
          <a:p>
            <a:pPr indent="0" lvl="0" marL="457200" marR="0" rtl="0" algn="l">
              <a:lnSpc>
                <a:spcPct val="100000"/>
              </a:lnSpc>
              <a:spcBef>
                <a:spcPts val="0"/>
              </a:spcBef>
              <a:spcAft>
                <a:spcPts val="0"/>
              </a:spcAft>
              <a:buSzPts val="1425"/>
              <a:buNone/>
            </a:pPr>
            <a:r>
              <a:t/>
            </a:r>
            <a:endParaRPr sz="2300"/>
          </a:p>
          <a:p>
            <a:pPr indent="0" lvl="0" marL="0" marR="0" rtl="0" algn="l">
              <a:lnSpc>
                <a:spcPct val="100000"/>
              </a:lnSpc>
              <a:spcBef>
                <a:spcPts val="0"/>
              </a:spcBef>
              <a:spcAft>
                <a:spcPts val="0"/>
              </a:spcAft>
              <a:buSzPts val="1425"/>
              <a:buNone/>
            </a:pPr>
            <a:r>
              <a:rPr b="1" lang="en-GB" sz="2500">
                <a:solidFill>
                  <a:schemeClr val="accent2"/>
                </a:solidFill>
              </a:rPr>
              <a:t>Principles</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rPr b="1" lang="en-GB" sz="2500">
                <a:solidFill>
                  <a:schemeClr val="accent2"/>
                </a:solidFill>
              </a:rPr>
              <a:t>Criteria</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t/>
            </a:r>
            <a:endParaRPr b="1" sz="2500">
              <a:solidFill>
                <a:schemeClr val="accent2"/>
              </a:solidFill>
            </a:endParaRPr>
          </a:p>
          <a:p>
            <a:pPr indent="0" lvl="0" marL="0" marR="0" rtl="0" algn="l">
              <a:lnSpc>
                <a:spcPct val="100000"/>
              </a:lnSpc>
              <a:spcBef>
                <a:spcPts val="0"/>
              </a:spcBef>
              <a:spcAft>
                <a:spcPts val="0"/>
              </a:spcAft>
              <a:buSzPts val="1425"/>
              <a:buNone/>
            </a:pPr>
            <a:r>
              <a:rPr b="1" lang="en-GB" sz="2500">
                <a:solidFill>
                  <a:schemeClr val="accent2"/>
                </a:solidFill>
              </a:rPr>
              <a:t>Indicators (</a:t>
            </a:r>
            <a:r>
              <a:rPr b="1" lang="en-GB" sz="2500">
                <a:solidFill>
                  <a:schemeClr val="accent2"/>
                </a:solidFill>
                <a:extLst>
                  <a:ext uri="http://customooxmlschemas.google.com/">
                    <go:slidesCustomData xmlns:go="http://customooxmlschemas.google.com/" textRoundtripDataId="13"/>
                  </a:ext>
                </a:extLst>
              </a:rPr>
              <a:t>SMART</a:t>
            </a:r>
            <a:r>
              <a:rPr b="1" lang="en-GB" sz="2500">
                <a:solidFill>
                  <a:schemeClr val="accent2"/>
                </a:solidFill>
              </a:rPr>
              <a:t>)</a:t>
            </a:r>
            <a:endParaRPr b="1" sz="2500">
              <a:solidFill>
                <a:schemeClr val="accent2"/>
              </a:solidFill>
            </a:endParaRPr>
          </a:p>
          <a:p>
            <a:pPr indent="0" lvl="0" marL="457200" marR="0" rtl="0" algn="l">
              <a:lnSpc>
                <a:spcPct val="100000"/>
              </a:lnSpc>
              <a:spcBef>
                <a:spcPts val="0"/>
              </a:spcBef>
              <a:spcAft>
                <a:spcPts val="0"/>
              </a:spcAft>
              <a:buSzPts val="1425"/>
              <a:buNone/>
            </a:pPr>
            <a:r>
              <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g2b9eb831ea1_0_2"/>
          <p:cNvSpPr txBox="1"/>
          <p:nvPr>
            <p:ph type="title"/>
          </p:nvPr>
        </p:nvSpPr>
        <p:spPr>
          <a:xfrm>
            <a:off x="560832" y="46180"/>
            <a:ext cx="144627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t>Principles to Criteria Example</a:t>
            </a:r>
            <a:endParaRPr/>
          </a:p>
          <a:p>
            <a:pPr indent="0" lvl="0" marL="0" rtl="0" algn="l">
              <a:lnSpc>
                <a:spcPct val="100000"/>
              </a:lnSpc>
              <a:spcBef>
                <a:spcPts val="0"/>
              </a:spcBef>
              <a:spcAft>
                <a:spcPts val="0"/>
              </a:spcAft>
              <a:buClr>
                <a:srgbClr val="0B3458"/>
              </a:buClr>
              <a:buSzPct val="90000"/>
              <a:buFont typeface="Arial"/>
              <a:buNone/>
            </a:pPr>
            <a:r>
              <a:t/>
            </a:r>
            <a:endParaRPr/>
          </a:p>
        </p:txBody>
      </p:sp>
      <p:sp>
        <p:nvSpPr>
          <p:cNvPr id="952" name="Google Shape;952;g2b9eb831ea1_0_2"/>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3" name="Google Shape;953;g2b9eb831ea1_0_2"/>
          <p:cNvSpPr txBox="1"/>
          <p:nvPr/>
        </p:nvSpPr>
        <p:spPr>
          <a:xfrm>
            <a:off x="812800" y="1078650"/>
            <a:ext cx="11065200" cy="4227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 of Principle 3:</a:t>
            </a:r>
            <a:endParaRPr b="1"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operations of SO, AC, or NomCom are efficient.</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Examples of potential Criteria for </a:t>
            </a:r>
            <a:r>
              <a:rPr b="1" i="0" lang="en-GB" sz="2000" u="sng" cap="none" strike="noStrike">
                <a:solidFill>
                  <a:srgbClr val="000000"/>
                </a:solidFill>
                <a:latin typeface="Arial"/>
                <a:ea typeface="Arial"/>
                <a:cs typeface="Arial"/>
                <a:sym typeface="Arial"/>
                <a:extLst>
                  <a:ext uri="http://customooxmlschemas.google.com/">
                    <go:slidesCustomData xmlns:go="http://customooxmlschemas.google.com/" textRoundtripDataId="14"/>
                  </a:ext>
                </a:extLst>
              </a:rPr>
              <a:t>our community structure/group</a:t>
            </a:r>
            <a:r>
              <a:rPr b="0" i="0" lang="en-GB"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has a process for planning and setting priorities.</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efficiently assesses inputs related to their scope of responsibility.</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efficiently develops and recommends outputs relevant to their purpose (policy development, support policies, leadership placement).</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structure’s outputs are implemented efficiently and implementation of outputs is monitored.</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g2b9eb831ea1_0_11"/>
          <p:cNvSpPr txBox="1"/>
          <p:nvPr>
            <p:ph type="title"/>
          </p:nvPr>
        </p:nvSpPr>
        <p:spPr>
          <a:xfrm>
            <a:off x="560832" y="46180"/>
            <a:ext cx="144627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t>Principles to Criteria to Indicators Example</a:t>
            </a:r>
            <a:endParaRPr/>
          </a:p>
          <a:p>
            <a:pPr indent="0" lvl="0" marL="0" rtl="0" algn="l">
              <a:lnSpc>
                <a:spcPct val="100000"/>
              </a:lnSpc>
              <a:spcBef>
                <a:spcPts val="0"/>
              </a:spcBef>
              <a:spcAft>
                <a:spcPts val="0"/>
              </a:spcAft>
              <a:buClr>
                <a:srgbClr val="0B3458"/>
              </a:buClr>
              <a:buSzPct val="90000"/>
              <a:buFont typeface="Arial"/>
              <a:buNone/>
            </a:pPr>
            <a:r>
              <a:t/>
            </a:r>
            <a:endParaRPr/>
          </a:p>
        </p:txBody>
      </p:sp>
      <p:sp>
        <p:nvSpPr>
          <p:cNvPr id="959" name="Google Shape;959;g2b9eb831ea1_0_11"/>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0" name="Google Shape;960;g2b9eb831ea1_0_11"/>
          <p:cNvSpPr txBox="1"/>
          <p:nvPr/>
        </p:nvSpPr>
        <p:spPr>
          <a:xfrm>
            <a:off x="812800" y="773850"/>
            <a:ext cx="11065200" cy="5931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 of Principle 3:</a:t>
            </a:r>
            <a:endParaRPr b="1"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operations of SO, AC, or NomCom are efficient.</a:t>
            </a:r>
            <a:br>
              <a:rPr b="0" i="0" lang="en-GB"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Examples of potential Criteria for our community structure/group</a:t>
            </a:r>
            <a:r>
              <a:rPr b="0" i="0" lang="en-GB"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highlight>
                  <a:srgbClr val="FFFF00"/>
                </a:highlight>
                <a:latin typeface="Arial"/>
                <a:ea typeface="Arial"/>
                <a:cs typeface="Arial"/>
                <a:sym typeface="Arial"/>
              </a:rPr>
              <a:t>Each structure has a process for planning and setting priorities.</a:t>
            </a:r>
            <a:endParaRPr b="0" i="0" sz="2000" u="none" cap="none" strike="noStrike">
              <a:solidFill>
                <a:srgbClr val="000000"/>
              </a:solidFill>
              <a:highlight>
                <a:srgbClr val="FFFF00"/>
              </a:highlight>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efficiently assesses inputs related to their scope of responsibility.</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 efficiently develops and recommends outputs relevant to their purpose (policy development, support policies, leadership placement).</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Each structure’s outputs are implemented efficiently and implementation of outputs is monitored.</a:t>
            </a:r>
            <a:endParaRPr b="1" i="0" sz="20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1" i="0" lang="en-GB" sz="2000" u="none" cap="none" strike="noStrike">
                <a:solidFill>
                  <a:srgbClr val="000000"/>
                </a:solidFill>
                <a:latin typeface="Arial"/>
                <a:ea typeface="Arial"/>
                <a:cs typeface="Arial"/>
                <a:sym typeface="Arial"/>
              </a:rPr>
              <a:t>Examples of potential Indicator for Criteria: “Each structure has a process for planning and setting priorities”.</a:t>
            </a:r>
            <a:endParaRPr b="0"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highlight>
                  <a:srgbClr val="FFFF00"/>
                </a:highlight>
                <a:latin typeface="Arial"/>
                <a:ea typeface="Arial"/>
                <a:cs typeface="Arial"/>
                <a:sym typeface="Arial"/>
              </a:rPr>
              <a:t>Yes.</a:t>
            </a:r>
            <a:endParaRPr b="0" i="0" sz="2000" u="none" cap="none" strike="noStrike">
              <a:solidFill>
                <a:srgbClr val="000000"/>
              </a:solidFill>
              <a:highlight>
                <a:srgbClr val="FFFF00"/>
              </a:highlight>
              <a:latin typeface="Arial"/>
              <a:ea typeface="Arial"/>
              <a:cs typeface="Arial"/>
              <a:sym typeface="Arial"/>
            </a:endParaRPr>
          </a:p>
          <a:p>
            <a:pPr indent="-355600" lvl="0" marL="457200" marR="0" rtl="0" algn="l">
              <a:lnSpc>
                <a:spcPct val="115000"/>
              </a:lnSpc>
              <a:spcBef>
                <a:spcPts val="0"/>
              </a:spcBef>
              <a:spcAft>
                <a:spcPts val="0"/>
              </a:spcAft>
              <a:buClr>
                <a:srgbClr val="000000"/>
              </a:buClr>
              <a:buSzPts val="2000"/>
              <a:buFont typeface="Arial"/>
              <a:buChar char="●"/>
            </a:pPr>
            <a:r>
              <a:rPr b="0" i="0" lang="en-GB" sz="2000" u="none" cap="none" strike="noStrike">
                <a:solidFill>
                  <a:srgbClr val="000000"/>
                </a:solidFill>
                <a:highlight>
                  <a:srgbClr val="FFFF00"/>
                </a:highlight>
                <a:latin typeface="Arial"/>
                <a:ea typeface="Arial"/>
                <a:cs typeface="Arial"/>
                <a:sym typeface="Arial"/>
              </a:rPr>
              <a:t>If No, indicator could be to develop a process, that is Specific, Measurable, Achievable, Relevant, and Time-Bound (SMART).</a:t>
            </a:r>
            <a:endParaRPr b="0" i="0" sz="2000" u="none" cap="none" strike="noStrike">
              <a:solidFill>
                <a:srgbClr val="000000"/>
              </a:solidFill>
              <a:highlight>
                <a:srgbClr val="FFFF00"/>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2000" u="none" cap="none" strike="noStrike">
              <a:solidFill>
                <a:srgbClr val="000000"/>
              </a:solidFill>
              <a:highlight>
                <a:srgbClr val="FFFF00"/>
              </a:highlight>
              <a:latin typeface="Arial"/>
              <a:ea typeface="Arial"/>
              <a:cs typeface="Arial"/>
              <a:sym typeface="Arial"/>
            </a:endParaRPr>
          </a:p>
        </p:txBody>
      </p:sp>
      <p:cxnSp>
        <p:nvCxnSpPr>
          <p:cNvPr id="961" name="Google Shape;961;g2b9eb831ea1_0_11"/>
          <p:cNvCxnSpPr/>
          <p:nvPr/>
        </p:nvCxnSpPr>
        <p:spPr>
          <a:xfrm flipH="1" rot="10800000">
            <a:off x="296667" y="2412280"/>
            <a:ext cx="45900" cy="17100"/>
          </a:xfrm>
          <a:prstGeom prst="straightConnector1">
            <a:avLst/>
          </a:prstGeom>
          <a:noFill/>
          <a:ln cap="flat" cmpd="sng" w="76200">
            <a:solidFill>
              <a:schemeClr val="dk2"/>
            </a:solidFill>
            <a:prstDash val="solid"/>
            <a:round/>
            <a:headEnd len="sm" w="sm" type="none"/>
            <a:tailEnd len="med" w="med" type="triangle"/>
          </a:ln>
        </p:spPr>
      </p:cxnSp>
      <p:cxnSp>
        <p:nvCxnSpPr>
          <p:cNvPr id="962" name="Google Shape;962;g2b9eb831ea1_0_11"/>
          <p:cNvCxnSpPr/>
          <p:nvPr/>
        </p:nvCxnSpPr>
        <p:spPr>
          <a:xfrm flipH="1" rot="10800000">
            <a:off x="296667" y="5650030"/>
            <a:ext cx="45900" cy="17100"/>
          </a:xfrm>
          <a:prstGeom prst="straightConnector1">
            <a:avLst/>
          </a:prstGeom>
          <a:noFill/>
          <a:ln cap="flat" cmpd="sng" w="76200">
            <a:solidFill>
              <a:schemeClr val="dk2"/>
            </a:solidFill>
            <a:prstDash val="solid"/>
            <a:round/>
            <a:headEnd len="sm" w="sm" type="none"/>
            <a:tailEnd len="med" w="med" type="triangle"/>
          </a:ln>
        </p:spPr>
      </p:cxnSp>
      <p:cxnSp>
        <p:nvCxnSpPr>
          <p:cNvPr id="963" name="Google Shape;963;g2b9eb831ea1_0_11"/>
          <p:cNvCxnSpPr/>
          <p:nvPr/>
        </p:nvCxnSpPr>
        <p:spPr>
          <a:xfrm>
            <a:off x="525625" y="2863050"/>
            <a:ext cx="23700" cy="2340000"/>
          </a:xfrm>
          <a:prstGeom prst="straightConnector1">
            <a:avLst/>
          </a:prstGeom>
          <a:noFill/>
          <a:ln cap="flat" cmpd="sng" w="28575">
            <a:solidFill>
              <a:schemeClr val="dk2"/>
            </a:solidFill>
            <a:prstDash val="dash"/>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g2c8c6fed3cd_0_0"/>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sz="2600"/>
              <a:t>Question for </a:t>
            </a:r>
            <a:r>
              <a:rPr lang="en-GB" sz="2600">
                <a:solidFill>
                  <a:schemeClr val="accent4"/>
                </a:solidFill>
              </a:rPr>
              <a:t>[insert community structure/group] </a:t>
            </a:r>
            <a:r>
              <a:rPr lang="en-GB" sz="2600"/>
              <a:t>consideration</a:t>
            </a:r>
            <a:endParaRPr sz="2600"/>
          </a:p>
        </p:txBody>
      </p:sp>
      <p:sp>
        <p:nvSpPr>
          <p:cNvPr id="969" name="Google Shape;969;g2c8c6fed3cd_0_0"/>
          <p:cNvSpPr txBox="1"/>
          <p:nvPr>
            <p:ph idx="1" type="body"/>
          </p:nvPr>
        </p:nvSpPr>
        <p:spPr>
          <a:xfrm>
            <a:off x="325016" y="990300"/>
            <a:ext cx="11144100" cy="487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None/>
            </a:pPr>
            <a:r>
              <a:rPr lang="en-GB" sz="2500"/>
              <a:t>Do you feel comfortable with the </a:t>
            </a:r>
            <a:r>
              <a:rPr b="1" lang="en-GB" sz="2500"/>
              <a:t>five principles </a:t>
            </a:r>
            <a:r>
              <a:rPr lang="en-GB" sz="2500"/>
              <a:t>developed by the CIP-CCG (stemming from Article 4.4 of the ICANN Bylaws) to serve as a </a:t>
            </a:r>
            <a:r>
              <a:rPr b="1" lang="en-GB" sz="2500"/>
              <a:t>common base across all structures?</a:t>
            </a:r>
            <a:endParaRPr sz="25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g2c6719f41c7_0_4813"/>
          <p:cNvSpPr txBox="1"/>
          <p:nvPr>
            <p:ph type="title"/>
          </p:nvPr>
        </p:nvSpPr>
        <p:spPr>
          <a:xfrm>
            <a:off x="560826" y="46175"/>
            <a:ext cx="113172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extLst>
                  <a:ext uri="http://customooxmlschemas.google.com/">
                    <go:slidesCustomData xmlns:go="http://customooxmlschemas.google.com/" textRoundtripDataId="15"/>
                  </a:ext>
                </a:extLst>
              </a:rPr>
              <a:t>Next Steps</a:t>
            </a:r>
            <a:endParaRPr/>
          </a:p>
          <a:p>
            <a:pPr indent="0" lvl="0" marL="0" rtl="0" algn="l">
              <a:lnSpc>
                <a:spcPct val="100000"/>
              </a:lnSpc>
              <a:spcBef>
                <a:spcPts val="0"/>
              </a:spcBef>
              <a:spcAft>
                <a:spcPts val="0"/>
              </a:spcAft>
              <a:buClr>
                <a:srgbClr val="0B3458"/>
              </a:buClr>
              <a:buSzPct val="90000"/>
              <a:buFont typeface="Arial"/>
              <a:buNone/>
            </a:pPr>
            <a:r>
              <a:t/>
            </a:r>
            <a:endParaRPr/>
          </a:p>
        </p:txBody>
      </p:sp>
      <p:sp>
        <p:nvSpPr>
          <p:cNvPr id="975" name="Google Shape;975;g2c6719f41c7_0_4813"/>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6" name="Google Shape;976;g2c6719f41c7_0_4813"/>
          <p:cNvSpPr txBox="1"/>
          <p:nvPr/>
        </p:nvSpPr>
        <p:spPr>
          <a:xfrm>
            <a:off x="612750" y="604200"/>
            <a:ext cx="10966500" cy="5690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800"/>
              </a:spcBef>
              <a:spcAft>
                <a:spcPts val="0"/>
              </a:spcAft>
              <a:buClr>
                <a:srgbClr val="000000"/>
              </a:buClr>
              <a:buSzPts val="2000"/>
              <a:buFont typeface="Arial"/>
              <a:buNone/>
            </a:pPr>
            <a:r>
              <a:rPr b="1" i="0" lang="en-GB" sz="2000" u="none" cap="none" strike="noStrike">
                <a:solidFill>
                  <a:schemeClr val="accent5"/>
                </a:solidFill>
                <a:latin typeface="Arial"/>
                <a:ea typeface="Arial"/>
                <a:cs typeface="Arial"/>
                <a:sym typeface="Arial"/>
              </a:rPr>
              <a:t>Phase 1 (January - March)</a:t>
            </a:r>
            <a:r>
              <a:rPr b="1" i="0" lang="en-GB" sz="1800" u="none" cap="none" strike="noStrike">
                <a:solidFill>
                  <a:schemeClr val="accent5"/>
                </a:solidFill>
                <a:latin typeface="Arial"/>
                <a:ea typeface="Arial"/>
                <a:cs typeface="Arial"/>
                <a:sym typeface="Arial"/>
              </a:rPr>
              <a:t> </a:t>
            </a:r>
            <a:r>
              <a:rPr b="1" i="0" lang="en-GB" sz="1800" u="none" cap="none" strike="noStrike">
                <a:solidFill>
                  <a:srgbClr val="000000"/>
                </a:solidFill>
                <a:latin typeface="Arial"/>
                <a:ea typeface="Arial"/>
                <a:cs typeface="Arial"/>
                <a:sym typeface="Arial"/>
              </a:rPr>
              <a:t>The CIP-CCG made substantial progress toward developing principles for the CIP</a:t>
            </a:r>
            <a:r>
              <a:rPr b="0" i="0" lang="en-GB" sz="1800" u="none" cap="none" strike="noStrike">
                <a:solidFill>
                  <a:srgbClr val="000000"/>
                </a:solidFill>
                <a:latin typeface="Arial"/>
                <a:ea typeface="Arial"/>
                <a:cs typeface="Arial"/>
                <a:sym typeface="Arial"/>
              </a:rPr>
              <a:t>, which will provide a common base for the assessment of the different ICANN community structures. The principles stem from Article 4.4 of the ICANN Bylaws describing objectives for Organizational Reviews. </a:t>
            </a:r>
            <a:br>
              <a:rPr b="0" i="0" lang="en-GB" sz="1800" u="none" cap="none" strike="noStrike">
                <a:solidFill>
                  <a:srgbClr val="000000"/>
                </a:solidFill>
                <a:latin typeface="Arial"/>
                <a:ea typeface="Arial"/>
                <a:cs typeface="Arial"/>
                <a:sym typeface="Arial"/>
              </a:rPr>
            </a:br>
            <a:endParaRPr b="1" i="0" sz="600" u="none" cap="none" strike="noStrike">
              <a:solidFill>
                <a:schemeClr val="accent5"/>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2000"/>
              <a:buFont typeface="Arial"/>
              <a:buNone/>
            </a:pPr>
            <a:r>
              <a:rPr b="1" i="0" lang="en-GB" sz="2000" u="none" cap="none" strike="noStrike">
                <a:solidFill>
                  <a:srgbClr val="EC7532"/>
                </a:solidFill>
                <a:latin typeface="Arial"/>
                <a:ea typeface="Arial"/>
                <a:cs typeface="Arial"/>
                <a:sym typeface="Arial"/>
                <a:extLst>
                  <a:ext uri="http://customooxmlschemas.google.com/">
                    <go:slidesCustomData xmlns:go="http://customooxmlschemas.google.com/" textRoundtripDataId="16"/>
                  </a:ext>
                </a:extLst>
              </a:rPr>
              <a:t>Phase 2 (April): </a:t>
            </a:r>
            <a:r>
              <a:rPr b="0" i="0" lang="en-GB" sz="1800" u="none" cap="none" strike="noStrike">
                <a:solidFill>
                  <a:srgbClr val="000000"/>
                </a:solidFill>
                <a:latin typeface="Arial"/>
                <a:ea typeface="Arial"/>
                <a:cs typeface="Arial"/>
                <a:sym typeface="Arial"/>
              </a:rPr>
              <a:t>Community representatives go to their groups to inform them of the progress of the CIP-CCG and their work-to-date, including work the Principles, Criteria, Indicators approach for the draft CIP framework, how the framework will be utilized in the (first) CIP assessment phase. </a:t>
            </a:r>
            <a:r>
              <a:rPr b="1" i="0" lang="en-GB" sz="1800" u="none" cap="none" strike="noStrike">
                <a:solidFill>
                  <a:srgbClr val="000000"/>
                </a:solidFill>
                <a:latin typeface="Arial"/>
                <a:ea typeface="Arial"/>
                <a:cs typeface="Arial"/>
                <a:sym typeface="Arial"/>
              </a:rPr>
              <a:t>Ongoing CIP-CCG meetings and regular updates from your CIP-CCG representative (and alternate) throughout 2024. </a:t>
            </a:r>
            <a:br>
              <a:rPr b="1" i="0" lang="en-GB" sz="1800" u="none" cap="none" strike="noStrike">
                <a:solidFill>
                  <a:srgbClr val="000000"/>
                </a:solidFill>
                <a:latin typeface="Arial"/>
                <a:ea typeface="Arial"/>
                <a:cs typeface="Arial"/>
                <a:sym typeface="Arial"/>
              </a:rPr>
            </a:br>
            <a:endParaRPr b="1" i="0" sz="6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2000"/>
              <a:buFont typeface="Arial"/>
              <a:buNone/>
            </a:pPr>
            <a:r>
              <a:rPr b="1" i="0" lang="en-GB" sz="2000" u="none" cap="none" strike="noStrike">
                <a:solidFill>
                  <a:srgbClr val="6AA84F"/>
                </a:solidFill>
                <a:latin typeface="Arial"/>
                <a:ea typeface="Arial"/>
                <a:cs typeface="Arial"/>
                <a:sym typeface="Arial"/>
              </a:rPr>
              <a:t>Phase 3 (May, June): </a:t>
            </a:r>
            <a:r>
              <a:rPr b="0" i="0" lang="en-GB" sz="1800" u="none" cap="none" strike="noStrike">
                <a:solidFill>
                  <a:srgbClr val="000000"/>
                </a:solidFill>
                <a:latin typeface="Arial"/>
                <a:ea typeface="Arial"/>
                <a:cs typeface="Arial"/>
                <a:sym typeface="Arial"/>
              </a:rPr>
              <a:t>Once Community reps have educated their structures on CIP-CCG progress on the Principles, Criteria, Indicators approach and how the process of the CIP will work, they then organize a working session with their community reps in Q2-3 2024 to gather feedback on the Criteria and Indicators for their group. </a:t>
            </a:r>
            <a:r>
              <a:rPr b="1" i="0" lang="en-GB" sz="1800" u="none" cap="none" strike="noStrike">
                <a:solidFill>
                  <a:srgbClr val="000000"/>
                </a:solidFill>
                <a:latin typeface="Arial"/>
                <a:ea typeface="Arial"/>
                <a:cs typeface="Arial"/>
                <a:sym typeface="Arial"/>
              </a:rPr>
              <a:t>Provide input to your CIP-CCG representative! </a:t>
            </a:r>
            <a:br>
              <a:rPr b="0" i="0" lang="en-GB" sz="1800" u="none" cap="none" strike="noStrike">
                <a:solidFill>
                  <a:srgbClr val="000000"/>
                </a:solidFill>
                <a:latin typeface="Arial"/>
                <a:ea typeface="Arial"/>
                <a:cs typeface="Arial"/>
                <a:sym typeface="Arial"/>
              </a:rPr>
            </a:br>
            <a:endParaRPr b="0" i="0" sz="6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2000"/>
              <a:buFont typeface="Arial"/>
              <a:buNone/>
            </a:pPr>
            <a:r>
              <a:rPr b="1" i="0" lang="en-GB" sz="2000" u="none" cap="none" strike="noStrike">
                <a:solidFill>
                  <a:schemeClr val="dk2"/>
                </a:solidFill>
                <a:latin typeface="Arial"/>
                <a:ea typeface="Arial"/>
                <a:cs typeface="Arial"/>
                <a:sym typeface="Arial"/>
              </a:rPr>
              <a:t>Phase 4 (July, August): </a:t>
            </a:r>
            <a:r>
              <a:rPr b="0" i="0" lang="en-GB" sz="1800" u="none" cap="none" strike="noStrike">
                <a:solidFill>
                  <a:srgbClr val="000000"/>
                </a:solidFill>
                <a:latin typeface="Arial"/>
                <a:ea typeface="Arial"/>
                <a:cs typeface="Arial"/>
                <a:sym typeface="Arial"/>
              </a:rPr>
              <a:t>Finally, community reps work with groups to reach consensus on Criteria and Indicators applicable to their organizational structures (this will occur after iterations of CIP-CCG meetings during Phase 2).</a:t>
            </a:r>
            <a:r>
              <a:rPr b="1" i="0" lang="en-GB" sz="1800" u="none" cap="none" strike="noStrike">
                <a:solidFill>
                  <a:srgbClr val="000000"/>
                </a:solidFill>
                <a:latin typeface="Arial"/>
                <a:ea typeface="Arial"/>
                <a:cs typeface="Arial"/>
                <a:sym typeface="Arial"/>
              </a:rPr>
              <a:t> Draft CIP Framework will be published for Public Comment (est. Oct/Nov 2024).</a:t>
            </a:r>
            <a:r>
              <a:rPr b="0" i="0" lang="en-GB"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g2c6b0822696_2_2"/>
          <p:cNvSpPr txBox="1"/>
          <p:nvPr>
            <p:ph type="title"/>
          </p:nvPr>
        </p:nvSpPr>
        <p:spPr>
          <a:xfrm>
            <a:off x="560826" y="46175"/>
            <a:ext cx="113172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t>Resources: Please Read and Share!</a:t>
            </a:r>
            <a:endParaRPr/>
          </a:p>
          <a:p>
            <a:pPr indent="0" lvl="0" marL="0" rtl="0" algn="l">
              <a:lnSpc>
                <a:spcPct val="100000"/>
              </a:lnSpc>
              <a:spcBef>
                <a:spcPts val="0"/>
              </a:spcBef>
              <a:spcAft>
                <a:spcPts val="0"/>
              </a:spcAft>
              <a:buClr>
                <a:srgbClr val="0B3458"/>
              </a:buClr>
              <a:buSzPct val="90000"/>
              <a:buFont typeface="Arial"/>
              <a:buNone/>
            </a:pPr>
            <a:r>
              <a:t/>
            </a:r>
            <a:endParaRPr/>
          </a:p>
        </p:txBody>
      </p:sp>
      <p:sp>
        <p:nvSpPr>
          <p:cNvPr id="982" name="Google Shape;982;g2c6b0822696_2_2"/>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3" name="Google Shape;983;g2c6b0822696_2_2"/>
          <p:cNvSpPr txBox="1"/>
          <p:nvPr/>
        </p:nvSpPr>
        <p:spPr>
          <a:xfrm>
            <a:off x="660400" y="1078650"/>
            <a:ext cx="11065200" cy="40635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25000"/>
              </a:lnSpc>
              <a:spcBef>
                <a:spcPts val="0"/>
              </a:spcBef>
              <a:spcAft>
                <a:spcPts val="0"/>
              </a:spcAft>
              <a:buClr>
                <a:srgbClr val="000000"/>
              </a:buClr>
              <a:buSzPts val="2000"/>
              <a:buFont typeface="Arial"/>
              <a:buChar char="●"/>
            </a:pPr>
            <a:r>
              <a:rPr b="0" i="0" lang="en-GB" sz="2000" u="none" cap="none" strike="noStrike">
                <a:solidFill>
                  <a:schemeClr val="dk1"/>
                </a:solidFill>
                <a:uFill>
                  <a:noFill/>
                </a:uFill>
                <a:latin typeface="Arial"/>
                <a:ea typeface="Arial"/>
                <a:cs typeface="Arial"/>
                <a:sym typeface="Arial"/>
                <a:hlinkClick r:id="rId3">
                  <a:extLst>
                    <a:ext uri="{A12FA001-AC4F-418D-AE19-62706E023703}">
                      <ahyp:hlinkClr val="tx"/>
                    </a:ext>
                  </a:extLst>
                </a:hlinkClick>
              </a:rPr>
              <a:t>Continuous Improvement Program Hom</a:t>
            </a:r>
            <a:r>
              <a:rPr b="0" i="0" lang="en-GB" sz="2000" u="none" cap="none" strike="noStrike">
                <a:solidFill>
                  <a:schemeClr val="dk1"/>
                </a:solidFill>
                <a:latin typeface="Arial"/>
                <a:ea typeface="Arial"/>
                <a:cs typeface="Arial"/>
                <a:sym typeface="Arial"/>
              </a:rPr>
              <a:t>e: </a:t>
            </a:r>
            <a:r>
              <a:rPr b="1" i="0" lang="en-GB" sz="2000" u="sng" cap="none" strike="noStrike">
                <a:solidFill>
                  <a:schemeClr val="hlink"/>
                </a:solidFill>
                <a:latin typeface="Arial"/>
                <a:ea typeface="Arial"/>
                <a:cs typeface="Arial"/>
                <a:sym typeface="Arial"/>
                <a:hlinkClick r:id="rId4"/>
              </a:rPr>
              <a:t>https://community.icann.org/display/CIP</a:t>
            </a:r>
            <a:endParaRPr b="1" i="0" sz="2000" u="none" cap="none" strike="noStrike">
              <a:solidFill>
                <a:srgbClr val="000000"/>
              </a:solidFill>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chemeClr val="dk1"/>
                </a:solidFill>
                <a:highlight>
                  <a:srgbClr val="FFFFFF"/>
                </a:highlight>
                <a:latin typeface="Arial"/>
                <a:ea typeface="Arial"/>
                <a:cs typeface="Arial"/>
                <a:sym typeface="Arial"/>
              </a:rPr>
              <a:t>Continuous Improvement Program Community Coordination Group </a:t>
            </a:r>
            <a:r>
              <a:rPr b="1" i="0" lang="en-GB" sz="2000" u="sng" cap="none" strike="noStrike">
                <a:solidFill>
                  <a:schemeClr val="hlink"/>
                </a:solidFill>
                <a:highlight>
                  <a:srgbClr val="FFFFFF"/>
                </a:highlight>
                <a:latin typeface="Arial"/>
                <a:ea typeface="Arial"/>
                <a:cs typeface="Arial"/>
                <a:sym typeface="Arial"/>
                <a:hlinkClick r:id="rId5"/>
              </a:rPr>
              <a:t>(CIP-CCG) Meetings</a:t>
            </a:r>
            <a:endParaRPr b="1" i="0" sz="2000" u="sng" cap="none" strike="noStrike">
              <a:solidFill>
                <a:srgbClr val="0052CC"/>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chemeClr val="dk1"/>
                </a:solidFill>
                <a:highlight>
                  <a:srgbClr val="FFFFFF"/>
                </a:highlight>
                <a:latin typeface="Arial"/>
                <a:ea typeface="Arial"/>
                <a:cs typeface="Arial"/>
                <a:sym typeface="Arial"/>
              </a:rPr>
              <a:t>CIP-CCG </a:t>
            </a:r>
            <a:r>
              <a:rPr b="1" i="0" lang="en-GB" sz="2000" u="sng" cap="none" strike="noStrike">
                <a:solidFill>
                  <a:schemeClr val="hlink"/>
                </a:solidFill>
                <a:highlight>
                  <a:srgbClr val="FFFFFF"/>
                </a:highlight>
                <a:latin typeface="Arial"/>
                <a:ea typeface="Arial"/>
                <a:cs typeface="Arial"/>
                <a:sym typeface="Arial"/>
                <a:hlinkClick r:id="rId6"/>
              </a:rPr>
              <a:t>Resources</a:t>
            </a:r>
            <a:endParaRPr b="1" i="0" sz="2000" u="sng" cap="none" strike="noStrike">
              <a:solidFill>
                <a:srgbClr val="0052CC"/>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0052CC"/>
              </a:buClr>
              <a:buSzPts val="2000"/>
              <a:buFont typeface="Arial"/>
              <a:buChar char="●"/>
            </a:pPr>
            <a:r>
              <a:rPr b="0" i="0" lang="en-GB" sz="2000" u="none" cap="none" strike="noStrike">
                <a:solidFill>
                  <a:schemeClr val="dk1"/>
                </a:solidFill>
                <a:highlight>
                  <a:srgbClr val="FFFFFF"/>
                </a:highlight>
                <a:latin typeface="Arial"/>
                <a:ea typeface="Arial"/>
                <a:cs typeface="Arial"/>
                <a:sym typeface="Arial"/>
              </a:rPr>
              <a:t>CIP-CCG </a:t>
            </a:r>
            <a:r>
              <a:rPr b="1" i="0" lang="en-GB" sz="2000" u="sng" cap="none" strike="noStrike">
                <a:solidFill>
                  <a:schemeClr val="hlink"/>
                </a:solidFill>
                <a:highlight>
                  <a:srgbClr val="FFFFFF"/>
                </a:highlight>
                <a:latin typeface="Arial"/>
                <a:ea typeface="Arial"/>
                <a:cs typeface="Arial"/>
                <a:sym typeface="Arial"/>
                <a:hlinkClick r:id="rId7"/>
              </a:rPr>
              <a:t>Membership and Mailing List</a:t>
            </a:r>
            <a:endParaRPr b="1" i="0" sz="2000" u="sng" cap="none" strike="noStrike">
              <a:solidFill>
                <a:srgbClr val="0052CC"/>
              </a:solidFill>
              <a:highlight>
                <a:srgbClr val="FFFFFF"/>
              </a:highlight>
              <a:latin typeface="Arial"/>
              <a:ea typeface="Arial"/>
              <a:cs typeface="Arial"/>
              <a:sym typeface="Arial"/>
            </a:endParaRPr>
          </a:p>
          <a:p>
            <a:pPr indent="-355600" lvl="0" marL="457200" marR="0" rtl="0" algn="l">
              <a:lnSpc>
                <a:spcPct val="125000"/>
              </a:lnSpc>
              <a:spcBef>
                <a:spcPts val="0"/>
              </a:spcBef>
              <a:spcAft>
                <a:spcPts val="0"/>
              </a:spcAft>
              <a:buClr>
                <a:srgbClr val="172B4D"/>
              </a:buClr>
              <a:buSzPts val="2000"/>
              <a:buFont typeface="Arial"/>
              <a:buChar char="●"/>
            </a:pPr>
            <a:r>
              <a:rPr b="0" i="0" lang="en-GB" sz="2000" u="none" cap="none" strike="noStrike">
                <a:solidFill>
                  <a:srgbClr val="333333"/>
                </a:solidFill>
                <a:highlight>
                  <a:srgbClr val="FEFEFE"/>
                </a:highlight>
                <a:latin typeface="Arial"/>
                <a:ea typeface="Arial"/>
                <a:cs typeface="Arial"/>
                <a:sym typeface="Arial"/>
              </a:rPr>
              <a:t>ICANN Continuous Improvement Program Makes Progress on a Draft Framework</a:t>
            </a:r>
            <a:r>
              <a:rPr b="0" i="0" lang="en-GB" sz="2000" u="none" cap="none" strike="noStrike">
                <a:solidFill>
                  <a:srgbClr val="172B4D"/>
                </a:solidFill>
                <a:highlight>
                  <a:srgbClr val="FFFFFF"/>
                </a:highlight>
                <a:latin typeface="Arial"/>
                <a:ea typeface="Arial"/>
                <a:cs typeface="Arial"/>
                <a:sym typeface="Arial"/>
              </a:rPr>
              <a:t>: </a:t>
            </a:r>
            <a:r>
              <a:rPr b="1" i="0" lang="en-GB" sz="2000" u="sng" cap="none" strike="noStrike">
                <a:solidFill>
                  <a:schemeClr val="hlink"/>
                </a:solidFill>
                <a:highlight>
                  <a:srgbClr val="FFFFFF"/>
                </a:highlight>
                <a:latin typeface="Arial"/>
                <a:ea typeface="Arial"/>
                <a:cs typeface="Arial"/>
                <a:sym typeface="Arial"/>
                <a:hlinkClick r:id="rId8"/>
                <a:extLst>
                  <a:ext uri="http://customooxmlschemas.google.com/">
                    <go:slidesCustomData xmlns:go="http://customooxmlschemas.google.com/" textRoundtripDataId="17"/>
                  </a:ext>
                </a:extLst>
              </a:rPr>
              <a:t>March 2024</a:t>
            </a:r>
            <a:endParaRPr b="1" i="0" sz="2000" u="sng" cap="none" strike="noStrike">
              <a:solidFill>
                <a:srgbClr val="172B4D"/>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rgbClr val="172B4D"/>
                </a:solidFill>
                <a:highlight>
                  <a:srgbClr val="FFFFFF"/>
                </a:highlight>
                <a:latin typeface="Arial"/>
                <a:ea typeface="Arial"/>
                <a:cs typeface="Arial"/>
                <a:sym typeface="Arial"/>
              </a:rPr>
              <a:t>ICANN Launches the Continuous Improvement Program Community Coordination Group: </a:t>
            </a:r>
            <a:r>
              <a:rPr b="1" i="0" lang="en-GB" sz="2000" u="sng" cap="none" strike="noStrike">
                <a:solidFill>
                  <a:schemeClr val="hlink"/>
                </a:solidFill>
                <a:highlight>
                  <a:srgbClr val="FFFFFF"/>
                </a:highlight>
                <a:latin typeface="Arial"/>
                <a:ea typeface="Arial"/>
                <a:cs typeface="Arial"/>
                <a:sym typeface="Arial"/>
                <a:hlinkClick r:id="rId9"/>
              </a:rPr>
              <a:t>January 2024</a:t>
            </a:r>
            <a:endParaRPr b="1" i="0" sz="2000" u="none" cap="none" strike="noStrike">
              <a:solidFill>
                <a:srgbClr val="172B4D"/>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rgbClr val="172B4D"/>
                </a:solidFill>
                <a:highlight>
                  <a:srgbClr val="FFFFFF"/>
                </a:highlight>
                <a:latin typeface="Arial"/>
                <a:ea typeface="Arial"/>
                <a:cs typeface="Arial"/>
                <a:sym typeface="Arial"/>
              </a:rPr>
              <a:t>ICANN Reviews Program Update: </a:t>
            </a:r>
            <a:r>
              <a:rPr b="1" i="0" lang="en-GB" sz="2000" u="sng" cap="none" strike="noStrike">
                <a:solidFill>
                  <a:schemeClr val="hlink"/>
                </a:solidFill>
                <a:highlight>
                  <a:srgbClr val="FFFFFF"/>
                </a:highlight>
                <a:latin typeface="Arial"/>
                <a:ea typeface="Arial"/>
                <a:cs typeface="Arial"/>
                <a:sym typeface="Arial"/>
                <a:hlinkClick r:id="rId10"/>
              </a:rPr>
              <a:t>February 2024</a:t>
            </a:r>
            <a:endParaRPr b="1" i="0" sz="2000" u="none" cap="none" strike="noStrike">
              <a:solidFill>
                <a:srgbClr val="172B4D"/>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172B4D"/>
              </a:buClr>
              <a:buSzPts val="2000"/>
              <a:buFont typeface="Arial"/>
              <a:buChar char="●"/>
            </a:pPr>
            <a:r>
              <a:rPr b="0" i="0" lang="en-GB" sz="2000" u="none" cap="none" strike="noStrike">
                <a:solidFill>
                  <a:srgbClr val="172B4D"/>
                </a:solidFill>
                <a:highlight>
                  <a:srgbClr val="FFFFFF"/>
                </a:highlight>
                <a:latin typeface="Arial"/>
                <a:ea typeface="Arial"/>
                <a:cs typeface="Arial"/>
                <a:sym typeface="Arial"/>
              </a:rPr>
              <a:t>ICANN Reviews Program Update and Interim President and CEO Goal 11: </a:t>
            </a:r>
            <a:r>
              <a:rPr b="1" i="0" lang="en-GB" sz="2000" u="sng" cap="none" strike="noStrike">
                <a:solidFill>
                  <a:schemeClr val="hlink"/>
                </a:solidFill>
                <a:highlight>
                  <a:srgbClr val="FFFFFF"/>
                </a:highlight>
                <a:latin typeface="Arial"/>
                <a:ea typeface="Arial"/>
                <a:cs typeface="Arial"/>
                <a:sym typeface="Arial"/>
                <a:hlinkClick r:id="rId11"/>
              </a:rPr>
              <a:t>October 2023</a:t>
            </a:r>
            <a:endParaRPr b="1"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g2c6719f41c7_0_3217"/>
          <p:cNvSpPr txBox="1"/>
          <p:nvPr>
            <p:ph type="title"/>
          </p:nvPr>
        </p:nvSpPr>
        <p:spPr>
          <a:xfrm>
            <a:off x="420625" y="46175"/>
            <a:ext cx="116307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t>Purpose of today’s presentation</a:t>
            </a:r>
            <a:endParaRPr/>
          </a:p>
        </p:txBody>
      </p:sp>
      <p:sp>
        <p:nvSpPr>
          <p:cNvPr id="807" name="Google Shape;807;g2c6719f41c7_0_3217"/>
          <p:cNvSpPr txBox="1"/>
          <p:nvPr>
            <p:ph idx="1" type="body"/>
          </p:nvPr>
        </p:nvSpPr>
        <p:spPr>
          <a:xfrm>
            <a:off x="551600" y="883650"/>
            <a:ext cx="11300100" cy="5249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200"/>
              <a:t>As per the Terms of Reference (</a:t>
            </a:r>
            <a:r>
              <a:rPr lang="en-GB" sz="2200" u="sng"/>
              <a:t>TOR</a:t>
            </a:r>
            <a:r>
              <a:rPr lang="en-GB" sz="2200"/>
              <a:t>) for the CIP-CCG, “the representatives in the CIP-CCG will share best practices and collaborate on community-wide implementation of ATRT3 Recommendation 3.6, while relaying information back to their constituencies to inform the process and voice decisions”. </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GB" sz="2200"/>
              <a:t>It is important for the community to develop a shared understanding of the CIP framework being developed by the CIP-CCG, and the goal of this presentation is threefold:</a:t>
            </a:r>
            <a:endParaRPr sz="2200"/>
          </a:p>
          <a:p>
            <a:pPr indent="-368300" lvl="0" marL="457200" rtl="0" algn="l">
              <a:lnSpc>
                <a:spcPct val="115000"/>
              </a:lnSpc>
              <a:spcBef>
                <a:spcPts val="1200"/>
              </a:spcBef>
              <a:spcAft>
                <a:spcPts val="0"/>
              </a:spcAft>
              <a:buSzPts val="2200"/>
              <a:buFont typeface="Arial"/>
              <a:buAutoNum type="arabicPeriod"/>
            </a:pPr>
            <a:r>
              <a:rPr b="1" lang="en-GB" sz="2200"/>
              <a:t>Education: </a:t>
            </a:r>
            <a:r>
              <a:rPr lang="en-GB" sz="2200"/>
              <a:t>Educate the community on the Principles, Criteria, Indicators framework.</a:t>
            </a:r>
            <a:br>
              <a:rPr lang="en-GB" sz="2200"/>
            </a:br>
            <a:endParaRPr sz="800"/>
          </a:p>
          <a:p>
            <a:pPr indent="-368300" lvl="0" marL="457200" rtl="0" algn="l">
              <a:lnSpc>
                <a:spcPct val="115000"/>
              </a:lnSpc>
              <a:spcBef>
                <a:spcPts val="0"/>
              </a:spcBef>
              <a:spcAft>
                <a:spcPts val="0"/>
              </a:spcAft>
              <a:buSzPts val="2200"/>
              <a:buFont typeface="Arial"/>
              <a:buAutoNum type="arabicPeriod"/>
            </a:pPr>
            <a:r>
              <a:rPr b="1" lang="en-GB" sz="2200"/>
              <a:t>Questions: </a:t>
            </a:r>
            <a:r>
              <a:rPr lang="en-GB" sz="2200"/>
              <a:t>Answer questions about the framework.</a:t>
            </a:r>
            <a:br>
              <a:rPr lang="en-GB" sz="2200"/>
            </a:br>
            <a:endParaRPr sz="800"/>
          </a:p>
          <a:p>
            <a:pPr indent="-368300" lvl="0" marL="457200" rtl="0" algn="l">
              <a:lnSpc>
                <a:spcPct val="115000"/>
              </a:lnSpc>
              <a:spcBef>
                <a:spcPts val="0"/>
              </a:spcBef>
              <a:spcAft>
                <a:spcPts val="0"/>
              </a:spcAft>
              <a:buSzPts val="2200"/>
              <a:buFont typeface="Arial"/>
              <a:buAutoNum type="arabicPeriod"/>
            </a:pPr>
            <a:r>
              <a:rPr b="1" lang="en-GB" sz="2200"/>
              <a:t>Feedback: </a:t>
            </a:r>
            <a:r>
              <a:rPr lang="en-GB" sz="2200"/>
              <a:t>Invite input on the principles.</a:t>
            </a:r>
            <a:endParaRPr sz="2200"/>
          </a:p>
          <a:p>
            <a:pPr indent="0" lvl="0" marL="0" rtl="0" algn="l">
              <a:lnSpc>
                <a:spcPct val="115000"/>
              </a:lnSpc>
              <a:spcBef>
                <a:spcPts val="1200"/>
              </a:spcBef>
              <a:spcAft>
                <a:spcPts val="0"/>
              </a:spcAft>
              <a:buNone/>
            </a:pPr>
            <a:r>
              <a:t/>
            </a:r>
            <a:endParaRPr sz="2200"/>
          </a:p>
          <a:p>
            <a:pPr indent="0" lvl="0" marL="0" rtl="0" algn="l">
              <a:lnSpc>
                <a:spcPct val="115000"/>
              </a:lnSpc>
              <a:spcBef>
                <a:spcPts val="0"/>
              </a:spcBef>
              <a:spcAft>
                <a:spcPts val="0"/>
              </a:spcAft>
              <a:buSzPts val="1425"/>
              <a:buNone/>
            </a:pPr>
            <a:r>
              <a:t/>
            </a:r>
            <a:endParaRPr b="1" sz="2200">
              <a:solidFill>
                <a:schemeClr val="dk1"/>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26d4b098e67_0_6"/>
          <p:cNvSpPr txBox="1"/>
          <p:nvPr>
            <p:ph type="title"/>
          </p:nvPr>
        </p:nvSpPr>
        <p:spPr>
          <a:xfrm>
            <a:off x="420625" y="46175"/>
            <a:ext cx="116307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t>ATRT3 Recommendation 3.6: Evolving Organizational Reviews</a:t>
            </a:r>
            <a:endParaRPr/>
          </a:p>
        </p:txBody>
      </p:sp>
      <p:sp>
        <p:nvSpPr>
          <p:cNvPr id="813" name="Google Shape;813;g26d4b098e67_0_6"/>
          <p:cNvSpPr txBox="1"/>
          <p:nvPr>
            <p:ph idx="1" type="body"/>
          </p:nvPr>
        </p:nvSpPr>
        <p:spPr>
          <a:xfrm>
            <a:off x="551600" y="883650"/>
            <a:ext cx="11300100" cy="5249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425"/>
              <a:buNone/>
            </a:pPr>
            <a:r>
              <a:rPr b="1" lang="en-GB" sz="2000">
                <a:solidFill>
                  <a:schemeClr val="dk1"/>
                </a:solidFill>
                <a:highlight>
                  <a:srgbClr val="FFFFFF"/>
                </a:highlight>
              </a:rPr>
              <a:t>The Third Accountability and Transparency Review (ATRT3) Recommendation 3.6 calls for the evolution of </a:t>
            </a:r>
            <a:r>
              <a:rPr b="1" lang="en-GB" sz="2000">
                <a:solidFill>
                  <a:schemeClr val="dk1"/>
                </a:solidFill>
                <a:highlight>
                  <a:srgbClr val="FFFFFF"/>
                </a:highlight>
                <a:extLst>
                  <a:ext uri="http://customooxmlschemas.google.com/">
                    <go:slidesCustomData xmlns:go="http://customooxmlschemas.google.com/" textRoundtripDataId="0"/>
                  </a:ext>
                </a:extLst>
              </a:rPr>
              <a:t>Organizational Reviews conducted by an Independent Examiner into a </a:t>
            </a:r>
            <a:r>
              <a:rPr b="1" lang="en-GB" sz="2000" u="sng">
                <a:solidFill>
                  <a:schemeClr val="hlink"/>
                </a:solidFill>
                <a:highlight>
                  <a:srgbClr val="FFFFFF"/>
                </a:highlight>
                <a:hlinkClick r:id="rId3"/>
                <a:extLst>
                  <a:ext uri="http://customooxmlschemas.google.com/">
                    <go:slidesCustomData xmlns:go="http://customooxmlschemas.google.com/" textRoundtripDataId="1"/>
                  </a:ext>
                </a:extLst>
              </a:rPr>
              <a:t>Continuous Improvement Program (CIP)</a:t>
            </a:r>
            <a:r>
              <a:rPr b="1" lang="en-GB" sz="2000">
                <a:solidFill>
                  <a:srgbClr val="172B4D"/>
                </a:solidFill>
                <a:highlight>
                  <a:srgbClr val="FFFFFF"/>
                </a:highlight>
                <a:extLst>
                  <a:ext uri="http://customooxmlschemas.google.com/">
                    <go:slidesCustomData xmlns:go="http://customooxmlschemas.google.com/" textRoundtripDataId="2"/>
                  </a:ext>
                </a:extLst>
              </a:rPr>
              <a:t> led by the ICANN community.</a:t>
            </a:r>
            <a:r>
              <a:rPr lang="en-GB" sz="2000">
                <a:solidFill>
                  <a:srgbClr val="172B4D"/>
                </a:solidFill>
                <a:highlight>
                  <a:srgbClr val="FFFFFF"/>
                </a:highlight>
                <a:extLst>
                  <a:ext uri="http://customooxmlschemas.google.com/">
                    <go:slidesCustomData xmlns:go="http://customooxmlschemas.google.com/" textRoundtripDataId="3"/>
                  </a:ext>
                </a:extLst>
              </a:rPr>
              <a:t> </a:t>
            </a:r>
            <a:r>
              <a:rPr lang="en-GB" sz="2000"/>
              <a:t>The Board </a:t>
            </a:r>
            <a:r>
              <a:rPr lang="en-GB" sz="2000" u="sng">
                <a:solidFill>
                  <a:schemeClr val="hlink"/>
                </a:solidFill>
                <a:hlinkClick r:id="rId4"/>
              </a:rPr>
              <a:t>deferred</a:t>
            </a:r>
            <a:r>
              <a:rPr lang="en-GB" sz="2000"/>
              <a:t> upcoming Organizational Reviews until 2025 so that this recommendation and others from ATRT3 could be implemented.</a:t>
            </a:r>
            <a:endParaRPr b="1" sz="2000">
              <a:solidFill>
                <a:srgbClr val="172B4D"/>
              </a:solidFill>
              <a:highlight>
                <a:srgbClr val="FFFFFF"/>
              </a:highlight>
            </a:endParaRPr>
          </a:p>
          <a:p>
            <a:pPr indent="0" lvl="0" marL="0" rtl="0" algn="l">
              <a:lnSpc>
                <a:spcPct val="115000"/>
              </a:lnSpc>
              <a:spcBef>
                <a:spcPts val="0"/>
              </a:spcBef>
              <a:spcAft>
                <a:spcPts val="0"/>
              </a:spcAft>
              <a:buSzPts val="1425"/>
              <a:buNone/>
            </a:pPr>
            <a:r>
              <a:t/>
            </a:r>
            <a:endParaRPr sz="1200"/>
          </a:p>
          <a:p>
            <a:pPr indent="0" lvl="0" marL="0" rtl="0" algn="l">
              <a:lnSpc>
                <a:spcPct val="115000"/>
              </a:lnSpc>
              <a:spcBef>
                <a:spcPts val="0"/>
              </a:spcBef>
              <a:spcAft>
                <a:spcPts val="0"/>
              </a:spcAft>
              <a:buSzPts val="1425"/>
              <a:buNone/>
            </a:pPr>
            <a:r>
              <a:rPr b="1" lang="en-GB" sz="2000">
                <a:solidFill>
                  <a:schemeClr val="dk1"/>
                </a:solidFill>
                <a:highlight>
                  <a:srgbClr val="FEFEFE"/>
                </a:highlight>
              </a:rPr>
              <a:t>The ICANN community demonstrated</a:t>
            </a:r>
            <a:r>
              <a:rPr b="1" lang="en-GB" sz="2000">
                <a:solidFill>
                  <a:srgbClr val="333333"/>
                </a:solidFill>
                <a:highlight>
                  <a:srgbClr val="FEFEFE"/>
                </a:highlight>
              </a:rPr>
              <a:t> great interest</a:t>
            </a:r>
            <a:r>
              <a:rPr lang="en-GB" sz="2000">
                <a:solidFill>
                  <a:srgbClr val="333333"/>
                </a:solidFill>
                <a:highlight>
                  <a:srgbClr val="FEFEFE"/>
                </a:highlight>
              </a:rPr>
              <a:t> </a:t>
            </a:r>
            <a:r>
              <a:rPr lang="en-GB" sz="2000">
                <a:solidFill>
                  <a:schemeClr val="dk1"/>
                </a:solidFill>
                <a:highlight>
                  <a:srgbClr val="FEFEFE"/>
                </a:highlight>
              </a:rPr>
              <a:t>in contributing to the evolution of Organizational Reviews into a CIP, with 21 out of 22 of the </a:t>
            </a:r>
            <a:r>
              <a:rPr lang="en-GB" sz="2000" u="sng">
                <a:solidFill>
                  <a:schemeClr val="hlink"/>
                </a:solidFill>
                <a:highlight>
                  <a:srgbClr val="FEFEFE"/>
                </a:highlight>
                <a:hlinkClick r:id="rId5"/>
              </a:rPr>
              <a:t>groups</a:t>
            </a:r>
            <a:r>
              <a:rPr lang="en-GB" sz="2000">
                <a:solidFill>
                  <a:schemeClr val="dk1"/>
                </a:solidFill>
                <a:highlight>
                  <a:srgbClr val="FEFEFE"/>
                </a:highlight>
              </a:rPr>
              <a:t> across the ICANN community represented in a </a:t>
            </a:r>
            <a:r>
              <a:rPr lang="en-GB" sz="2000">
                <a:solidFill>
                  <a:schemeClr val="dk1"/>
                </a:solidFill>
              </a:rPr>
              <a:t>Continuous Improvement Program Community Coordination Group (CIP-CCG) which convened in </a:t>
            </a:r>
            <a:r>
              <a:rPr lang="en-GB" sz="2000" u="sng">
                <a:solidFill>
                  <a:schemeClr val="hlink"/>
                </a:solidFill>
                <a:hlinkClick r:id="rId6"/>
              </a:rPr>
              <a:t>January 2024</a:t>
            </a:r>
            <a:r>
              <a:rPr lang="en-GB" sz="2000">
                <a:solidFill>
                  <a:schemeClr val="dk1"/>
                </a:solidFill>
              </a:rPr>
              <a:t>. </a:t>
            </a:r>
            <a:endParaRPr sz="2000">
              <a:solidFill>
                <a:schemeClr val="dk1"/>
              </a:solidFill>
            </a:endParaRPr>
          </a:p>
          <a:p>
            <a:pPr indent="0" lvl="0" marL="0" rtl="0" algn="l">
              <a:lnSpc>
                <a:spcPct val="115000"/>
              </a:lnSpc>
              <a:spcBef>
                <a:spcPts val="0"/>
              </a:spcBef>
              <a:spcAft>
                <a:spcPts val="0"/>
              </a:spcAft>
              <a:buSzPts val="1425"/>
              <a:buNone/>
            </a:pPr>
            <a:r>
              <a:t/>
            </a:r>
            <a:endParaRPr sz="1200">
              <a:solidFill>
                <a:schemeClr val="dk1"/>
              </a:solidFill>
            </a:endParaRPr>
          </a:p>
          <a:p>
            <a:pPr indent="0" lvl="0" marL="0" rtl="0" algn="l">
              <a:lnSpc>
                <a:spcPct val="115000"/>
              </a:lnSpc>
              <a:spcBef>
                <a:spcPts val="0"/>
              </a:spcBef>
              <a:spcAft>
                <a:spcPts val="0"/>
              </a:spcAft>
              <a:buSzPts val="1425"/>
              <a:buNone/>
            </a:pPr>
            <a:r>
              <a:rPr b="1" lang="en-GB" sz="2000">
                <a:solidFill>
                  <a:schemeClr val="dk1"/>
                </a:solidFill>
              </a:rPr>
              <a:t>The CIP-CCG is tasked with developing a framework</a:t>
            </a:r>
            <a:r>
              <a:rPr lang="en-GB" sz="2000">
                <a:solidFill>
                  <a:schemeClr val="dk1"/>
                </a:solidFill>
              </a:rPr>
              <a:t> for the CIP, which will be published for Public Comment prior to adoption by each SO, AC, and the NomCom.</a:t>
            </a:r>
            <a:endParaRPr sz="2000">
              <a:solidFill>
                <a:schemeClr val="dk1"/>
              </a:solidFill>
            </a:endParaRPr>
          </a:p>
          <a:p>
            <a:pPr indent="0" lvl="0" marL="0" rtl="0" algn="l">
              <a:lnSpc>
                <a:spcPct val="115000"/>
              </a:lnSpc>
              <a:spcBef>
                <a:spcPts val="0"/>
              </a:spcBef>
              <a:spcAft>
                <a:spcPts val="0"/>
              </a:spcAft>
              <a:buSzPts val="1425"/>
              <a:buNone/>
            </a:pPr>
            <a:r>
              <a:t/>
            </a:r>
            <a:endParaRPr sz="1200">
              <a:solidFill>
                <a:schemeClr val="dk1"/>
              </a:solidFill>
            </a:endParaRPr>
          </a:p>
          <a:p>
            <a:pPr indent="0" lvl="0" marL="0" rtl="0" algn="l">
              <a:lnSpc>
                <a:spcPct val="115000"/>
              </a:lnSpc>
              <a:spcBef>
                <a:spcPts val="0"/>
              </a:spcBef>
              <a:spcAft>
                <a:spcPts val="0"/>
              </a:spcAft>
              <a:buSzPts val="1425"/>
              <a:buNone/>
            </a:pPr>
            <a:r>
              <a:rPr b="1" lang="en-GB" sz="2000">
                <a:solidFill>
                  <a:schemeClr val="dk1"/>
                </a:solidFill>
              </a:rPr>
              <a:t>The CIP will include an annual satisfaction survey</a:t>
            </a:r>
            <a:r>
              <a:rPr lang="en-GB" sz="2000">
                <a:solidFill>
                  <a:schemeClr val="dk1"/>
                </a:solidFill>
              </a:rPr>
              <a:t> of members/participants, and a regular assessment once the CIP Framework is developed. </a:t>
            </a:r>
            <a:endParaRPr b="1"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cxnSp>
        <p:nvCxnSpPr>
          <p:cNvPr id="818" name="Google Shape;818;g2c6719f41c7_0_0"/>
          <p:cNvCxnSpPr/>
          <p:nvPr/>
        </p:nvCxnSpPr>
        <p:spPr>
          <a:xfrm rot="10800000">
            <a:off x="2140900" y="629967"/>
            <a:ext cx="0" cy="5690400"/>
          </a:xfrm>
          <a:prstGeom prst="straightConnector1">
            <a:avLst/>
          </a:prstGeom>
          <a:noFill/>
          <a:ln cap="flat" cmpd="sng" w="9525">
            <a:solidFill>
              <a:srgbClr val="666666">
                <a:alpha val="49411"/>
              </a:srgbClr>
            </a:solidFill>
            <a:prstDash val="dot"/>
            <a:round/>
            <a:headEnd len="sm" w="sm" type="none"/>
            <a:tailEnd len="sm" w="sm" type="none"/>
          </a:ln>
        </p:spPr>
      </p:cxnSp>
      <p:cxnSp>
        <p:nvCxnSpPr>
          <p:cNvPr id="819" name="Google Shape;819;g2c6719f41c7_0_0"/>
          <p:cNvCxnSpPr/>
          <p:nvPr/>
        </p:nvCxnSpPr>
        <p:spPr>
          <a:xfrm rot="10800000">
            <a:off x="10064805" y="631935"/>
            <a:ext cx="0" cy="5693700"/>
          </a:xfrm>
          <a:prstGeom prst="straightConnector1">
            <a:avLst/>
          </a:prstGeom>
          <a:noFill/>
          <a:ln cap="flat" cmpd="sng" w="9525">
            <a:solidFill>
              <a:srgbClr val="666666">
                <a:alpha val="49411"/>
              </a:srgbClr>
            </a:solidFill>
            <a:prstDash val="dot"/>
            <a:round/>
            <a:headEnd len="sm" w="sm" type="none"/>
            <a:tailEnd len="sm" w="sm" type="none"/>
          </a:ln>
        </p:spPr>
      </p:cxnSp>
      <p:cxnSp>
        <p:nvCxnSpPr>
          <p:cNvPr id="820" name="Google Shape;820;g2c6719f41c7_0_0"/>
          <p:cNvCxnSpPr/>
          <p:nvPr/>
        </p:nvCxnSpPr>
        <p:spPr>
          <a:xfrm rot="10800000">
            <a:off x="5297800" y="629967"/>
            <a:ext cx="0" cy="5690400"/>
          </a:xfrm>
          <a:prstGeom prst="straightConnector1">
            <a:avLst/>
          </a:prstGeom>
          <a:noFill/>
          <a:ln cap="flat" cmpd="sng" w="9525">
            <a:solidFill>
              <a:srgbClr val="666666">
                <a:alpha val="49411"/>
              </a:srgbClr>
            </a:solidFill>
            <a:prstDash val="dot"/>
            <a:round/>
            <a:headEnd len="sm" w="sm" type="none"/>
            <a:tailEnd len="sm" w="sm" type="none"/>
          </a:ln>
        </p:spPr>
      </p:cxnSp>
      <p:cxnSp>
        <p:nvCxnSpPr>
          <p:cNvPr id="821" name="Google Shape;821;g2c6719f41c7_0_0"/>
          <p:cNvCxnSpPr/>
          <p:nvPr/>
        </p:nvCxnSpPr>
        <p:spPr>
          <a:xfrm rot="10800000">
            <a:off x="6904569" y="629967"/>
            <a:ext cx="0" cy="5690400"/>
          </a:xfrm>
          <a:prstGeom prst="straightConnector1">
            <a:avLst/>
          </a:prstGeom>
          <a:noFill/>
          <a:ln cap="flat" cmpd="sng" w="9525">
            <a:solidFill>
              <a:srgbClr val="666666">
                <a:alpha val="49411"/>
              </a:srgbClr>
            </a:solidFill>
            <a:prstDash val="dot"/>
            <a:round/>
            <a:headEnd len="sm" w="sm" type="none"/>
            <a:tailEnd len="sm" w="sm" type="none"/>
          </a:ln>
        </p:spPr>
      </p:cxnSp>
      <p:cxnSp>
        <p:nvCxnSpPr>
          <p:cNvPr id="822" name="Google Shape;822;g2c6719f41c7_0_0"/>
          <p:cNvCxnSpPr/>
          <p:nvPr/>
        </p:nvCxnSpPr>
        <p:spPr>
          <a:xfrm rot="10800000">
            <a:off x="8476600" y="629967"/>
            <a:ext cx="0" cy="5690400"/>
          </a:xfrm>
          <a:prstGeom prst="straightConnector1">
            <a:avLst/>
          </a:prstGeom>
          <a:noFill/>
          <a:ln cap="flat" cmpd="sng" w="9525">
            <a:solidFill>
              <a:srgbClr val="666666">
                <a:alpha val="49411"/>
              </a:srgbClr>
            </a:solidFill>
            <a:prstDash val="dot"/>
            <a:round/>
            <a:headEnd len="sm" w="sm" type="none"/>
            <a:tailEnd len="sm" w="sm" type="none"/>
          </a:ln>
        </p:spPr>
      </p:cxnSp>
      <p:cxnSp>
        <p:nvCxnSpPr>
          <p:cNvPr id="823" name="Google Shape;823;g2c6719f41c7_0_0"/>
          <p:cNvCxnSpPr/>
          <p:nvPr/>
        </p:nvCxnSpPr>
        <p:spPr>
          <a:xfrm rot="10800000">
            <a:off x="11654800" y="629967"/>
            <a:ext cx="0" cy="5690400"/>
          </a:xfrm>
          <a:prstGeom prst="straightConnector1">
            <a:avLst/>
          </a:prstGeom>
          <a:noFill/>
          <a:ln cap="flat" cmpd="sng" w="9525">
            <a:solidFill>
              <a:srgbClr val="666666">
                <a:alpha val="49411"/>
              </a:srgbClr>
            </a:solidFill>
            <a:prstDash val="dot"/>
            <a:round/>
            <a:headEnd len="sm" w="sm" type="none"/>
            <a:tailEnd len="sm" w="sm" type="none"/>
          </a:ln>
        </p:spPr>
      </p:cxnSp>
      <p:cxnSp>
        <p:nvCxnSpPr>
          <p:cNvPr id="824" name="Google Shape;824;g2c6719f41c7_0_0"/>
          <p:cNvCxnSpPr/>
          <p:nvPr/>
        </p:nvCxnSpPr>
        <p:spPr>
          <a:xfrm rot="10800000">
            <a:off x="3708701" y="629967"/>
            <a:ext cx="0" cy="5690400"/>
          </a:xfrm>
          <a:prstGeom prst="straightConnector1">
            <a:avLst/>
          </a:prstGeom>
          <a:noFill/>
          <a:ln cap="flat" cmpd="sng" w="9525">
            <a:solidFill>
              <a:srgbClr val="666666">
                <a:alpha val="49411"/>
              </a:srgbClr>
            </a:solidFill>
            <a:prstDash val="dot"/>
            <a:round/>
            <a:headEnd len="sm" w="sm" type="none"/>
            <a:tailEnd len="sm" w="sm" type="none"/>
          </a:ln>
        </p:spPr>
      </p:cxnSp>
      <p:sp>
        <p:nvSpPr>
          <p:cNvPr id="825" name="Google Shape;825;g2c6719f41c7_0_0"/>
          <p:cNvSpPr txBox="1"/>
          <p:nvPr/>
        </p:nvSpPr>
        <p:spPr>
          <a:xfrm>
            <a:off x="4815044" y="4794543"/>
            <a:ext cx="25620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highlight>
                  <a:srgbClr val="FFFFFF"/>
                </a:highlight>
                <a:latin typeface="Arial"/>
                <a:ea typeface="Arial"/>
                <a:cs typeface="Arial"/>
                <a:sym typeface="Arial"/>
              </a:rPr>
              <a:t>CIP Assessment</a:t>
            </a:r>
            <a:br>
              <a:rPr b="1" i="0" lang="en-GB" sz="1600" u="none" cap="none" strike="noStrike">
                <a:solidFill>
                  <a:schemeClr val="accent1"/>
                </a:solidFill>
                <a:highlight>
                  <a:srgbClr val="FFFFFF"/>
                </a:highlight>
                <a:latin typeface="Arial"/>
                <a:ea typeface="Arial"/>
                <a:cs typeface="Arial"/>
                <a:sym typeface="Arial"/>
              </a:rPr>
            </a:br>
            <a:r>
              <a:rPr b="1" i="0" lang="en-GB" sz="1600" u="none" cap="none" strike="noStrike">
                <a:solidFill>
                  <a:schemeClr val="accent1"/>
                </a:solidFill>
                <a:highlight>
                  <a:srgbClr val="FFFFFF"/>
                </a:highlight>
                <a:latin typeface="Arial"/>
                <a:ea typeface="Arial"/>
                <a:cs typeface="Arial"/>
                <a:sym typeface="Arial"/>
              </a:rPr>
              <a:t>Period 1</a:t>
            </a:r>
            <a:r>
              <a:rPr b="1" i="0" lang="en-GB" sz="1200" u="none" cap="none" strike="noStrike">
                <a:solidFill>
                  <a:schemeClr val="accent1"/>
                </a:solidFill>
                <a:highlight>
                  <a:srgbClr val="FFFFFF"/>
                </a:highlight>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200" u="none" cap="none" strike="noStrike">
                <a:solidFill>
                  <a:schemeClr val="accent1"/>
                </a:solidFill>
                <a:highlight>
                  <a:srgbClr val="FFFFFF"/>
                </a:highlight>
                <a:latin typeface="Arial"/>
                <a:ea typeface="Arial"/>
                <a:cs typeface="Arial"/>
                <a:sym typeface="Arial"/>
              </a:rPr>
              <a:t>estimated to begin upon</a:t>
            </a:r>
            <a:br>
              <a:rPr b="1" i="0" lang="en-GB" sz="1200" u="none" cap="none" strike="noStrike">
                <a:solidFill>
                  <a:schemeClr val="accent1"/>
                </a:solidFill>
                <a:highlight>
                  <a:srgbClr val="FFFFFF"/>
                </a:highlight>
                <a:latin typeface="Arial"/>
                <a:ea typeface="Arial"/>
                <a:cs typeface="Arial"/>
                <a:sym typeface="Arial"/>
              </a:rPr>
            </a:br>
            <a:r>
              <a:rPr b="1" i="0" lang="en-GB" sz="1200" u="none" cap="none" strike="noStrike">
                <a:solidFill>
                  <a:schemeClr val="accent1"/>
                </a:solidFill>
                <a:highlight>
                  <a:srgbClr val="FFFFFF"/>
                </a:highlight>
                <a:latin typeface="Arial"/>
                <a:ea typeface="Arial"/>
                <a:cs typeface="Arial"/>
                <a:sym typeface="Arial"/>
              </a:rPr>
              <a:t>adoption of the Framework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900" u="none" cap="none" strike="noStrike">
              <a:solidFill>
                <a:schemeClr val="accent1"/>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chemeClr val="accent1"/>
                </a:solidFill>
                <a:highlight>
                  <a:srgbClr val="FFFFFF"/>
                </a:highlight>
                <a:latin typeface="Arial"/>
                <a:ea typeface="Arial"/>
                <a:cs typeface="Arial"/>
                <a:sym typeface="Arial"/>
              </a:rPr>
              <a:t>Conclude at the end</a:t>
            </a:r>
            <a:br>
              <a:rPr b="1" i="0" lang="en-GB" sz="1500" u="none" cap="none" strike="noStrike">
                <a:solidFill>
                  <a:schemeClr val="accent1"/>
                </a:solidFill>
                <a:highlight>
                  <a:srgbClr val="FFFFFF"/>
                </a:highlight>
                <a:latin typeface="Arial"/>
                <a:ea typeface="Arial"/>
                <a:cs typeface="Arial"/>
                <a:sym typeface="Arial"/>
              </a:rPr>
            </a:br>
            <a:r>
              <a:rPr b="1" i="0" lang="en-GB" sz="1500" u="none" cap="none" strike="noStrike">
                <a:solidFill>
                  <a:schemeClr val="accent1"/>
                </a:solidFill>
                <a:highlight>
                  <a:srgbClr val="FFFFFF"/>
                </a:highlight>
                <a:latin typeface="Arial"/>
                <a:ea typeface="Arial"/>
                <a:cs typeface="Arial"/>
                <a:sym typeface="Arial"/>
              </a:rPr>
              <a:t>of 2027 (3 years)</a:t>
            </a:r>
            <a:endParaRPr b="1" i="0" sz="1500" u="none" cap="none" strike="noStrike">
              <a:solidFill>
                <a:schemeClr val="accent1"/>
              </a:solidFill>
              <a:latin typeface="Arial"/>
              <a:ea typeface="Arial"/>
              <a:cs typeface="Arial"/>
              <a:sym typeface="Arial"/>
            </a:endParaRPr>
          </a:p>
        </p:txBody>
      </p:sp>
      <p:sp>
        <p:nvSpPr>
          <p:cNvPr id="826" name="Google Shape;826;g2c6719f41c7_0_0"/>
          <p:cNvSpPr txBox="1"/>
          <p:nvPr>
            <p:ph type="title"/>
          </p:nvPr>
        </p:nvSpPr>
        <p:spPr>
          <a:xfrm>
            <a:off x="499872" y="46179"/>
            <a:ext cx="11691900" cy="450900"/>
          </a:xfrm>
          <a:prstGeom prst="rect">
            <a:avLst/>
          </a:prstGeom>
          <a:noFill/>
          <a:ln>
            <a:noFill/>
          </a:ln>
        </p:spPr>
        <p:txBody>
          <a:bodyPr anchorCtr="0" anchor="t" bIns="60925" lIns="0" spcFirstLastPara="1" rIns="0" wrap="square" tIns="60925">
            <a:noAutofit/>
          </a:bodyPr>
          <a:lstStyle/>
          <a:p>
            <a:pPr indent="0" lvl="0" marL="0" rtl="0" algn="l">
              <a:lnSpc>
                <a:spcPct val="100000"/>
              </a:lnSpc>
              <a:spcBef>
                <a:spcPts val="0"/>
              </a:spcBef>
              <a:spcAft>
                <a:spcPts val="0"/>
              </a:spcAft>
              <a:buClr>
                <a:srgbClr val="0B3458"/>
              </a:buClr>
              <a:buSzPts val="3400"/>
              <a:buFont typeface="Arial"/>
              <a:buNone/>
            </a:pPr>
            <a:r>
              <a:rPr lang="en-GB" sz="3200">
                <a:solidFill>
                  <a:srgbClr val="002B49"/>
                </a:solidFill>
              </a:rPr>
              <a:t>Continuous Improvement Program Roadmap</a:t>
            </a:r>
            <a:endParaRPr sz="3200">
              <a:solidFill>
                <a:srgbClr val="002B49"/>
              </a:solidFill>
            </a:endParaRPr>
          </a:p>
        </p:txBody>
      </p:sp>
      <p:sp>
        <p:nvSpPr>
          <p:cNvPr id="827" name="Google Shape;827;g2c6719f41c7_0_0"/>
          <p:cNvSpPr txBox="1"/>
          <p:nvPr/>
        </p:nvSpPr>
        <p:spPr>
          <a:xfrm>
            <a:off x="776300" y="1841800"/>
            <a:ext cx="2821200" cy="1242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EC7532"/>
                </a:solidFill>
                <a:highlight>
                  <a:srgbClr val="FFFFFF"/>
                </a:highlight>
                <a:latin typeface="Arial"/>
                <a:ea typeface="Arial"/>
                <a:cs typeface="Arial"/>
                <a:sym typeface="Arial"/>
              </a:rPr>
              <a:t>Initial development phase of</a:t>
            </a:r>
            <a:br>
              <a:rPr b="1" i="0" lang="en-GB" sz="1500" u="none" cap="none" strike="noStrike">
                <a:solidFill>
                  <a:srgbClr val="EC7532"/>
                </a:solidFill>
                <a:highlight>
                  <a:srgbClr val="FFFFFF"/>
                </a:highlight>
                <a:latin typeface="Arial"/>
                <a:ea typeface="Arial"/>
                <a:cs typeface="Arial"/>
                <a:sym typeface="Arial"/>
              </a:rPr>
            </a:br>
            <a:r>
              <a:rPr b="1" i="0" lang="en-GB" sz="1500" u="none" cap="none" strike="noStrike">
                <a:solidFill>
                  <a:srgbClr val="EC7532"/>
                </a:solidFill>
                <a:highlight>
                  <a:srgbClr val="FFFFFF"/>
                </a:highlight>
                <a:latin typeface="Arial"/>
                <a:ea typeface="Arial"/>
                <a:cs typeface="Arial"/>
                <a:sym typeface="Arial"/>
              </a:rPr>
              <a:t>CIP Framework, </a:t>
            </a:r>
            <a:br>
              <a:rPr b="1" i="0" lang="en-GB" sz="1500" u="none" cap="none" strike="noStrike">
                <a:solidFill>
                  <a:srgbClr val="EC7532"/>
                </a:solidFill>
                <a:highlight>
                  <a:srgbClr val="FFFFFF"/>
                </a:highlight>
                <a:latin typeface="Arial"/>
                <a:ea typeface="Arial"/>
                <a:cs typeface="Arial"/>
                <a:sym typeface="Arial"/>
              </a:rPr>
            </a:br>
            <a:r>
              <a:rPr b="1" i="0" lang="en-GB" sz="1500" u="none" cap="none" strike="noStrike">
                <a:solidFill>
                  <a:srgbClr val="EC7532"/>
                </a:solidFill>
                <a:highlight>
                  <a:srgbClr val="FFFFFF"/>
                </a:highlight>
                <a:latin typeface="Arial"/>
                <a:ea typeface="Arial"/>
                <a:cs typeface="Arial"/>
                <a:sym typeface="Arial"/>
              </a:rPr>
              <a:t>12-month estimation, concluding by Dec 2024</a:t>
            </a:r>
            <a:endParaRPr b="1" i="0" sz="1500" u="none" cap="none" strike="noStrike">
              <a:solidFill>
                <a:srgbClr val="EC7532"/>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100" u="none" cap="none" strike="noStrike">
              <a:solidFill>
                <a:srgbClr val="EC7532"/>
              </a:solidFill>
              <a:latin typeface="Arial"/>
              <a:ea typeface="Arial"/>
              <a:cs typeface="Arial"/>
              <a:sym typeface="Arial"/>
            </a:endParaRPr>
          </a:p>
        </p:txBody>
      </p:sp>
      <p:cxnSp>
        <p:nvCxnSpPr>
          <p:cNvPr id="828" name="Google Shape;828;g2c6719f41c7_0_0"/>
          <p:cNvCxnSpPr/>
          <p:nvPr/>
        </p:nvCxnSpPr>
        <p:spPr>
          <a:xfrm>
            <a:off x="9248869" y="3323909"/>
            <a:ext cx="0" cy="182700"/>
          </a:xfrm>
          <a:prstGeom prst="straightConnector1">
            <a:avLst/>
          </a:prstGeom>
          <a:noFill/>
          <a:ln cap="flat" cmpd="sng" w="22225">
            <a:solidFill>
              <a:schemeClr val="dk1"/>
            </a:solidFill>
            <a:prstDash val="solid"/>
            <a:round/>
            <a:headEnd len="sm" w="sm" type="none"/>
            <a:tailEnd len="sm" w="sm" type="none"/>
          </a:ln>
        </p:spPr>
      </p:cxnSp>
      <p:cxnSp>
        <p:nvCxnSpPr>
          <p:cNvPr id="829" name="Google Shape;829;g2c6719f41c7_0_0"/>
          <p:cNvCxnSpPr/>
          <p:nvPr/>
        </p:nvCxnSpPr>
        <p:spPr>
          <a:xfrm>
            <a:off x="558800" y="3410589"/>
            <a:ext cx="11092800" cy="0"/>
          </a:xfrm>
          <a:prstGeom prst="straightConnector1">
            <a:avLst/>
          </a:prstGeom>
          <a:solidFill>
            <a:srgbClr val="C2C0C4"/>
          </a:solidFill>
          <a:ln cap="flat" cmpd="sng" w="22225">
            <a:solidFill>
              <a:schemeClr val="dk1"/>
            </a:solidFill>
            <a:prstDash val="solid"/>
            <a:round/>
            <a:headEnd len="sm" w="sm" type="none"/>
            <a:tailEnd len="sm" w="sm" type="none"/>
          </a:ln>
        </p:spPr>
      </p:cxnSp>
      <p:sp>
        <p:nvSpPr>
          <p:cNvPr id="830" name="Google Shape;830;g2c6719f41c7_0_0"/>
          <p:cNvSpPr/>
          <p:nvPr/>
        </p:nvSpPr>
        <p:spPr>
          <a:xfrm>
            <a:off x="3062872" y="3529821"/>
            <a:ext cx="13176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JAN</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2025</a:t>
            </a:r>
            <a:endParaRPr b="0" i="0" sz="1900" u="none" cap="none" strike="noStrike">
              <a:solidFill>
                <a:schemeClr val="dk1"/>
              </a:solidFill>
              <a:latin typeface="Arial"/>
              <a:ea typeface="Arial"/>
              <a:cs typeface="Arial"/>
              <a:sym typeface="Arial"/>
            </a:endParaRPr>
          </a:p>
        </p:txBody>
      </p:sp>
      <p:sp>
        <p:nvSpPr>
          <p:cNvPr id="831" name="Google Shape;831;g2c6719f41c7_0_0"/>
          <p:cNvSpPr/>
          <p:nvPr/>
        </p:nvSpPr>
        <p:spPr>
          <a:xfrm>
            <a:off x="4699465" y="3529821"/>
            <a:ext cx="12093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FEB-MAY</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2025</a:t>
            </a:r>
            <a:endParaRPr b="0" i="0" sz="1900" u="none" cap="none" strike="noStrike">
              <a:solidFill>
                <a:schemeClr val="dk1"/>
              </a:solidFill>
              <a:latin typeface="Arial"/>
              <a:ea typeface="Arial"/>
              <a:cs typeface="Arial"/>
              <a:sym typeface="Arial"/>
            </a:endParaRPr>
          </a:p>
        </p:txBody>
      </p:sp>
      <p:sp>
        <p:nvSpPr>
          <p:cNvPr id="832" name="Google Shape;832;g2c6719f41c7_0_0"/>
          <p:cNvSpPr/>
          <p:nvPr/>
        </p:nvSpPr>
        <p:spPr>
          <a:xfrm>
            <a:off x="6385929"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JUN</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2025</a:t>
            </a:r>
            <a:endParaRPr b="0" i="0" sz="1900" u="none" cap="none" strike="noStrike">
              <a:solidFill>
                <a:schemeClr val="dk1"/>
              </a:solidFill>
              <a:latin typeface="Arial"/>
              <a:ea typeface="Arial"/>
              <a:cs typeface="Arial"/>
              <a:sym typeface="Arial"/>
            </a:endParaRPr>
          </a:p>
        </p:txBody>
      </p:sp>
      <p:sp>
        <p:nvSpPr>
          <p:cNvPr id="833" name="Google Shape;833;g2c6719f41c7_0_0"/>
          <p:cNvSpPr/>
          <p:nvPr/>
        </p:nvSpPr>
        <p:spPr>
          <a:xfrm>
            <a:off x="5254653"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sp>
        <p:nvSpPr>
          <p:cNvPr id="834" name="Google Shape;834;g2c6719f41c7_0_0"/>
          <p:cNvSpPr/>
          <p:nvPr/>
        </p:nvSpPr>
        <p:spPr>
          <a:xfrm>
            <a:off x="1325621" y="3529821"/>
            <a:ext cx="16155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DEC</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35" name="Google Shape;835;g2c6719f41c7_0_0"/>
          <p:cNvSpPr/>
          <p:nvPr/>
        </p:nvSpPr>
        <p:spPr>
          <a:xfrm>
            <a:off x="8434881"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dk2"/>
              </a:solidFill>
              <a:latin typeface="Arial"/>
              <a:ea typeface="Arial"/>
              <a:cs typeface="Arial"/>
              <a:sym typeface="Arial"/>
            </a:endParaRPr>
          </a:p>
        </p:txBody>
      </p:sp>
      <p:sp>
        <p:nvSpPr>
          <p:cNvPr id="836" name="Google Shape;836;g2c6719f41c7_0_0"/>
          <p:cNvSpPr/>
          <p:nvPr/>
        </p:nvSpPr>
        <p:spPr>
          <a:xfrm>
            <a:off x="10010525"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accent3"/>
              </a:solidFill>
              <a:latin typeface="Arial"/>
              <a:ea typeface="Arial"/>
              <a:cs typeface="Arial"/>
              <a:sym typeface="Arial"/>
            </a:endParaRPr>
          </a:p>
        </p:txBody>
      </p:sp>
      <p:sp>
        <p:nvSpPr>
          <p:cNvPr id="837" name="Google Shape;837;g2c6719f41c7_0_0"/>
          <p:cNvSpPr/>
          <p:nvPr/>
        </p:nvSpPr>
        <p:spPr>
          <a:xfrm>
            <a:off x="20918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sp>
        <p:nvSpPr>
          <p:cNvPr id="838" name="Google Shape;838;g2c6719f41c7_0_0"/>
          <p:cNvSpPr/>
          <p:nvPr/>
        </p:nvSpPr>
        <p:spPr>
          <a:xfrm>
            <a:off x="36576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cxnSp>
        <p:nvCxnSpPr>
          <p:cNvPr id="839" name="Google Shape;839;g2c6719f41c7_0_0"/>
          <p:cNvCxnSpPr/>
          <p:nvPr/>
        </p:nvCxnSpPr>
        <p:spPr>
          <a:xfrm>
            <a:off x="7662523" y="3323909"/>
            <a:ext cx="0" cy="182700"/>
          </a:xfrm>
          <a:prstGeom prst="straightConnector1">
            <a:avLst/>
          </a:prstGeom>
          <a:noFill/>
          <a:ln cap="flat" cmpd="sng" w="22225">
            <a:solidFill>
              <a:schemeClr val="dk1"/>
            </a:solidFill>
            <a:prstDash val="solid"/>
            <a:round/>
            <a:headEnd len="sm" w="sm" type="none"/>
            <a:tailEnd len="sm" w="sm" type="none"/>
          </a:ln>
        </p:spPr>
      </p:cxnSp>
      <p:cxnSp>
        <p:nvCxnSpPr>
          <p:cNvPr id="840" name="Google Shape;840;g2c6719f41c7_0_0"/>
          <p:cNvCxnSpPr/>
          <p:nvPr/>
        </p:nvCxnSpPr>
        <p:spPr>
          <a:xfrm>
            <a:off x="10826496" y="3323909"/>
            <a:ext cx="0" cy="182700"/>
          </a:xfrm>
          <a:prstGeom prst="straightConnector1">
            <a:avLst/>
          </a:prstGeom>
          <a:noFill/>
          <a:ln cap="flat" cmpd="sng" w="22225">
            <a:solidFill>
              <a:schemeClr val="dk1"/>
            </a:solidFill>
            <a:prstDash val="solid"/>
            <a:round/>
            <a:headEnd len="sm" w="sm" type="none"/>
            <a:tailEnd len="sm" w="sm" type="none"/>
          </a:ln>
        </p:spPr>
      </p:cxnSp>
      <p:sp>
        <p:nvSpPr>
          <p:cNvPr id="841" name="Google Shape;841;g2c6719f41c7_0_0"/>
          <p:cNvSpPr/>
          <p:nvPr/>
        </p:nvSpPr>
        <p:spPr>
          <a:xfrm>
            <a:off x="68650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dk2"/>
              </a:solidFill>
              <a:latin typeface="Arial"/>
              <a:ea typeface="Arial"/>
              <a:cs typeface="Arial"/>
              <a:sym typeface="Arial"/>
            </a:endParaRPr>
          </a:p>
        </p:txBody>
      </p:sp>
      <p:cxnSp>
        <p:nvCxnSpPr>
          <p:cNvPr id="842" name="Google Shape;842;g2c6719f41c7_0_0"/>
          <p:cNvCxnSpPr/>
          <p:nvPr/>
        </p:nvCxnSpPr>
        <p:spPr>
          <a:xfrm rot="10800000">
            <a:off x="558800" y="629967"/>
            <a:ext cx="0" cy="5690400"/>
          </a:xfrm>
          <a:prstGeom prst="straightConnector1">
            <a:avLst/>
          </a:prstGeom>
          <a:noFill/>
          <a:ln cap="flat" cmpd="sng" w="9525">
            <a:solidFill>
              <a:srgbClr val="666666">
                <a:alpha val="49411"/>
              </a:srgbClr>
            </a:solidFill>
            <a:prstDash val="dot"/>
            <a:round/>
            <a:headEnd len="sm" w="sm" type="none"/>
            <a:tailEnd len="sm" w="sm" type="none"/>
          </a:ln>
        </p:spPr>
      </p:cxnSp>
      <p:sp>
        <p:nvSpPr>
          <p:cNvPr id="843" name="Google Shape;843;g2c6719f41c7_0_0"/>
          <p:cNvSpPr/>
          <p:nvPr/>
        </p:nvSpPr>
        <p:spPr>
          <a:xfrm>
            <a:off x="-247000" y="3529821"/>
            <a:ext cx="16155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NOV</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2024</a:t>
            </a:r>
            <a:endParaRPr b="0" i="0" sz="1900" u="none" cap="none" strike="noStrike">
              <a:solidFill>
                <a:schemeClr val="dk1"/>
              </a:solidFill>
              <a:latin typeface="Arial"/>
              <a:ea typeface="Arial"/>
              <a:cs typeface="Arial"/>
              <a:sym typeface="Arial"/>
            </a:endParaRPr>
          </a:p>
        </p:txBody>
      </p:sp>
      <p:sp>
        <p:nvSpPr>
          <p:cNvPr id="844" name="Google Shape;844;g2c6719f41c7_0_0"/>
          <p:cNvSpPr/>
          <p:nvPr/>
        </p:nvSpPr>
        <p:spPr>
          <a:xfrm>
            <a:off x="7954000"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DEC</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2027</a:t>
            </a:r>
            <a:endParaRPr b="0" i="0" sz="1900" u="none" cap="none" strike="noStrike">
              <a:solidFill>
                <a:schemeClr val="dk1"/>
              </a:solidFill>
              <a:latin typeface="Arial"/>
              <a:ea typeface="Arial"/>
              <a:cs typeface="Arial"/>
              <a:sym typeface="Arial"/>
            </a:endParaRPr>
          </a:p>
        </p:txBody>
      </p:sp>
      <p:sp>
        <p:nvSpPr>
          <p:cNvPr id="845" name="Google Shape;845;g2c6719f41c7_0_0"/>
          <p:cNvSpPr/>
          <p:nvPr/>
        </p:nvSpPr>
        <p:spPr>
          <a:xfrm>
            <a:off x="9535800"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JAN</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2028</a:t>
            </a:r>
            <a:endParaRPr b="0" i="0" sz="1900" u="none" cap="none" strike="noStrike">
              <a:solidFill>
                <a:schemeClr val="dk1"/>
              </a:solidFill>
              <a:latin typeface="Arial"/>
              <a:ea typeface="Arial"/>
              <a:cs typeface="Arial"/>
              <a:sym typeface="Arial"/>
            </a:endParaRPr>
          </a:p>
        </p:txBody>
      </p:sp>
      <p:sp>
        <p:nvSpPr>
          <p:cNvPr id="846" name="Google Shape;846;g2c6719f41c7_0_0"/>
          <p:cNvSpPr/>
          <p:nvPr/>
        </p:nvSpPr>
        <p:spPr>
          <a:xfrm>
            <a:off x="11132801" y="3529821"/>
            <a:ext cx="1050900" cy="2616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DEC</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2030</a:t>
            </a:r>
            <a:endParaRPr b="0" i="0" sz="1900" u="none" cap="none" strike="noStrike">
              <a:solidFill>
                <a:schemeClr val="dk1"/>
              </a:solidFill>
              <a:latin typeface="Arial"/>
              <a:ea typeface="Arial"/>
              <a:cs typeface="Arial"/>
              <a:sym typeface="Arial"/>
            </a:endParaRPr>
          </a:p>
        </p:txBody>
      </p:sp>
      <p:sp>
        <p:nvSpPr>
          <p:cNvPr id="847" name="Google Shape;847;g2c6719f41c7_0_0"/>
          <p:cNvSpPr/>
          <p:nvPr/>
        </p:nvSpPr>
        <p:spPr>
          <a:xfrm>
            <a:off x="11613033"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chemeClr val="accent3"/>
              </a:solidFill>
              <a:latin typeface="Arial"/>
              <a:ea typeface="Arial"/>
              <a:cs typeface="Arial"/>
              <a:sym typeface="Arial"/>
            </a:endParaRPr>
          </a:p>
        </p:txBody>
      </p:sp>
      <p:sp>
        <p:nvSpPr>
          <p:cNvPr id="848" name="Google Shape;848;g2c6719f41c7_0_0"/>
          <p:cNvSpPr/>
          <p:nvPr/>
        </p:nvSpPr>
        <p:spPr>
          <a:xfrm>
            <a:off x="508000" y="3362789"/>
            <a:ext cx="97500" cy="95700"/>
          </a:xfrm>
          <a:prstGeom prst="ellipse">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80000"/>
              </a:lnSpc>
              <a:spcBef>
                <a:spcPts val="0"/>
              </a:spcBef>
              <a:spcAft>
                <a:spcPts val="0"/>
              </a:spcAft>
              <a:buClr>
                <a:srgbClr val="000000"/>
              </a:buClr>
              <a:buSzPts val="400"/>
              <a:buFont typeface="Arial"/>
              <a:buNone/>
            </a:pPr>
            <a:r>
              <a:t/>
            </a:r>
            <a:endParaRPr b="1" i="0" sz="400" u="none" cap="none" strike="noStrike">
              <a:solidFill>
                <a:srgbClr val="FFFFFF"/>
              </a:solidFill>
              <a:latin typeface="Arial"/>
              <a:ea typeface="Arial"/>
              <a:cs typeface="Arial"/>
              <a:sym typeface="Arial"/>
            </a:endParaRPr>
          </a:p>
        </p:txBody>
      </p:sp>
      <p:pic>
        <p:nvPicPr>
          <p:cNvPr id="849" name="Google Shape;849;g2c6719f41c7_0_0"/>
          <p:cNvPicPr preferRelativeResize="0"/>
          <p:nvPr/>
        </p:nvPicPr>
        <p:blipFill rotWithShape="1">
          <a:blip r:embed="rId3">
            <a:alphaModFix/>
          </a:blip>
          <a:srcRect b="0" l="0" r="0" t="0"/>
          <a:stretch/>
        </p:blipFill>
        <p:spPr>
          <a:xfrm>
            <a:off x="1625588" y="894520"/>
            <a:ext cx="1048887" cy="1048888"/>
          </a:xfrm>
          <a:prstGeom prst="rect">
            <a:avLst/>
          </a:prstGeom>
          <a:noFill/>
          <a:ln>
            <a:noFill/>
          </a:ln>
        </p:spPr>
      </p:pic>
      <p:grpSp>
        <p:nvGrpSpPr>
          <p:cNvPr id="850" name="Google Shape;850;g2c6719f41c7_0_0"/>
          <p:cNvGrpSpPr/>
          <p:nvPr/>
        </p:nvGrpSpPr>
        <p:grpSpPr>
          <a:xfrm>
            <a:off x="54705" y="4104015"/>
            <a:ext cx="1865953" cy="1777158"/>
            <a:chOff x="6903332" y="2479119"/>
            <a:chExt cx="1399500" cy="1332902"/>
          </a:xfrm>
        </p:grpSpPr>
        <p:sp>
          <p:nvSpPr>
            <p:cNvPr id="851" name="Google Shape;851;g2c6719f41c7_0_0"/>
            <p:cNvSpPr txBox="1"/>
            <p:nvPr/>
          </p:nvSpPr>
          <p:spPr>
            <a:xfrm>
              <a:off x="6903332" y="3227921"/>
              <a:ext cx="1399500" cy="5841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CIP Framework</a:t>
              </a:r>
              <a:endParaRPr b="1" i="0" sz="1500" u="none" cap="none" strike="noStrike">
                <a:solidFill>
                  <a:srgbClr val="1A2E5A"/>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published for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500" u="none" cap="none" strike="noStrike">
                  <a:solidFill>
                    <a:srgbClr val="1A2E5A"/>
                  </a:solidFill>
                  <a:latin typeface="Arial"/>
                  <a:ea typeface="Arial"/>
                  <a:cs typeface="Arial"/>
                  <a:sym typeface="Arial"/>
                </a:rPr>
                <a:t>Public</a:t>
              </a:r>
              <a:r>
                <a:rPr b="0" i="0" lang="en-GB" sz="1500" u="none" cap="none" strike="noStrike">
                  <a:solidFill>
                    <a:srgbClr val="000000"/>
                  </a:solidFill>
                  <a:latin typeface="Arial"/>
                  <a:ea typeface="Arial"/>
                  <a:cs typeface="Arial"/>
                  <a:sym typeface="Arial"/>
                </a:rPr>
                <a:t> </a:t>
              </a:r>
              <a:r>
                <a:rPr b="1" i="0" lang="en-GB" sz="1500" u="none" cap="none" strike="noStrike">
                  <a:solidFill>
                    <a:srgbClr val="1A2E5A"/>
                  </a:solidFill>
                  <a:latin typeface="Arial"/>
                  <a:ea typeface="Arial"/>
                  <a:cs typeface="Arial"/>
                  <a:sym typeface="Arial"/>
                </a:rPr>
                <a:t>Comment</a:t>
              </a:r>
              <a:endParaRPr b="1" i="0" sz="1500" u="none" cap="none" strike="noStrike">
                <a:solidFill>
                  <a:srgbClr val="1A2E5A"/>
                </a:solidFill>
                <a:latin typeface="Arial"/>
                <a:ea typeface="Arial"/>
                <a:cs typeface="Arial"/>
                <a:sym typeface="Arial"/>
              </a:endParaRPr>
            </a:p>
          </p:txBody>
        </p:sp>
        <p:pic>
          <p:nvPicPr>
            <p:cNvPr descr="A group of people sitting at a table with laptops&#10;&#10;Description automatically generated" id="852" name="Google Shape;852;g2c6719f41c7_0_0"/>
            <p:cNvPicPr preferRelativeResize="0"/>
            <p:nvPr/>
          </p:nvPicPr>
          <p:blipFill rotWithShape="1">
            <a:blip r:embed="rId4">
              <a:alphaModFix/>
            </a:blip>
            <a:srcRect b="0" l="0" r="0" t="0"/>
            <a:stretch/>
          </p:blipFill>
          <p:spPr>
            <a:xfrm>
              <a:off x="6986680" y="2479119"/>
              <a:ext cx="700313" cy="700313"/>
            </a:xfrm>
            <a:prstGeom prst="rect">
              <a:avLst/>
            </a:prstGeom>
            <a:noFill/>
            <a:ln>
              <a:noFill/>
            </a:ln>
          </p:spPr>
        </p:pic>
      </p:grpSp>
      <p:grpSp>
        <p:nvGrpSpPr>
          <p:cNvPr id="853" name="Google Shape;853;g2c6719f41c7_0_0"/>
          <p:cNvGrpSpPr/>
          <p:nvPr/>
        </p:nvGrpSpPr>
        <p:grpSpPr>
          <a:xfrm>
            <a:off x="3698953" y="4325837"/>
            <a:ext cx="4773297" cy="48799"/>
            <a:chOff x="2774284" y="3078803"/>
            <a:chExt cx="3580062" cy="36600"/>
          </a:xfrm>
        </p:grpSpPr>
        <p:cxnSp>
          <p:nvCxnSpPr>
            <p:cNvPr id="854" name="Google Shape;854;g2c6719f41c7_0_0"/>
            <p:cNvCxnSpPr/>
            <p:nvPr/>
          </p:nvCxnSpPr>
          <p:spPr>
            <a:xfrm>
              <a:off x="2790646" y="3097424"/>
              <a:ext cx="3563700" cy="0"/>
            </a:xfrm>
            <a:prstGeom prst="straightConnector1">
              <a:avLst/>
            </a:prstGeom>
            <a:noFill/>
            <a:ln cap="flat" cmpd="sng" w="9525">
              <a:solidFill>
                <a:schemeClr val="dk2"/>
              </a:solidFill>
              <a:prstDash val="solid"/>
              <a:round/>
              <a:headEnd len="sm" w="sm" type="none"/>
              <a:tailEnd len="med" w="med" type="triangle"/>
            </a:ln>
          </p:spPr>
        </p:cxnSp>
        <p:sp>
          <p:nvSpPr>
            <p:cNvPr id="855" name="Google Shape;855;g2c6719f41c7_0_0"/>
            <p:cNvSpPr/>
            <p:nvPr/>
          </p:nvSpPr>
          <p:spPr>
            <a:xfrm>
              <a:off x="2774284" y="3078803"/>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56" name="Google Shape;856;g2c6719f41c7_0_0"/>
          <p:cNvSpPr txBox="1"/>
          <p:nvPr/>
        </p:nvSpPr>
        <p:spPr>
          <a:xfrm>
            <a:off x="9568245" y="1649151"/>
            <a:ext cx="25620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highlight>
                  <a:srgbClr val="FFFFFF"/>
                </a:highlight>
                <a:latin typeface="Arial"/>
                <a:ea typeface="Arial"/>
                <a:cs typeface="Arial"/>
                <a:sym typeface="Arial"/>
              </a:rPr>
              <a:t>CIP Assessment</a:t>
            </a:r>
            <a:br>
              <a:rPr b="1" i="0" lang="en-GB" sz="1600" u="none" cap="none" strike="noStrike">
                <a:solidFill>
                  <a:schemeClr val="accent1"/>
                </a:solidFill>
                <a:highlight>
                  <a:srgbClr val="FFFFFF"/>
                </a:highlight>
                <a:latin typeface="Arial"/>
                <a:ea typeface="Arial"/>
                <a:cs typeface="Arial"/>
                <a:sym typeface="Arial"/>
              </a:rPr>
            </a:br>
            <a:r>
              <a:rPr b="1" i="0" lang="en-GB" sz="1600" u="none" cap="none" strike="noStrike">
                <a:solidFill>
                  <a:schemeClr val="accent1"/>
                </a:solidFill>
                <a:highlight>
                  <a:srgbClr val="FFFFFF"/>
                </a:highlight>
                <a:latin typeface="Arial"/>
                <a:ea typeface="Arial"/>
                <a:cs typeface="Arial"/>
                <a:sym typeface="Arial"/>
              </a:rPr>
              <a:t>Period 2</a:t>
            </a:r>
            <a:r>
              <a:rPr b="1" i="0" lang="en-GB" sz="1100" u="none" cap="none" strike="noStrike">
                <a:solidFill>
                  <a:schemeClr val="accent1"/>
                </a:solidFill>
                <a:highlight>
                  <a:srgbClr val="FFFFFF"/>
                </a:highlight>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200" u="none" cap="none" strike="noStrike">
                <a:solidFill>
                  <a:schemeClr val="accent1"/>
                </a:solidFill>
                <a:highlight>
                  <a:srgbClr val="FFFFFF"/>
                </a:highlight>
                <a:latin typeface="Arial"/>
                <a:ea typeface="Arial"/>
                <a:cs typeface="Arial"/>
                <a:sym typeface="Arial"/>
              </a:rPr>
              <a:t>estimated to begin</a:t>
            </a:r>
            <a:br>
              <a:rPr b="1" i="0" lang="en-GB" sz="1200" u="none" cap="none" strike="noStrike">
                <a:solidFill>
                  <a:schemeClr val="accent1"/>
                </a:solidFill>
                <a:highlight>
                  <a:srgbClr val="FFFFFF"/>
                </a:highlight>
                <a:latin typeface="Arial"/>
                <a:ea typeface="Arial"/>
                <a:cs typeface="Arial"/>
                <a:sym typeface="Arial"/>
              </a:rPr>
            </a:br>
            <a:r>
              <a:rPr b="1" i="0" lang="en-GB" sz="1200" u="none" cap="none" strike="noStrike">
                <a:solidFill>
                  <a:schemeClr val="accent1"/>
                </a:solidFill>
                <a:highlight>
                  <a:srgbClr val="FFFFFF"/>
                </a:highlight>
                <a:latin typeface="Arial"/>
                <a:ea typeface="Arial"/>
                <a:cs typeface="Arial"/>
                <a:sym typeface="Arial"/>
              </a:rPr>
              <a:t>in 2028</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300" u="none" cap="none" strike="noStrike">
              <a:solidFill>
                <a:schemeClr val="accent1"/>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chemeClr val="accent1"/>
                </a:solidFill>
                <a:highlight>
                  <a:srgbClr val="FFFFFF"/>
                </a:highlight>
                <a:latin typeface="Arial"/>
                <a:ea typeface="Arial"/>
                <a:cs typeface="Arial"/>
                <a:sym typeface="Arial"/>
              </a:rPr>
              <a:t>Conclude at the end</a:t>
            </a:r>
            <a:br>
              <a:rPr b="1" i="0" lang="en-GB" sz="1500" u="none" cap="none" strike="noStrike">
                <a:solidFill>
                  <a:schemeClr val="accent1"/>
                </a:solidFill>
                <a:highlight>
                  <a:srgbClr val="FFFFFF"/>
                </a:highlight>
                <a:latin typeface="Arial"/>
                <a:ea typeface="Arial"/>
                <a:cs typeface="Arial"/>
                <a:sym typeface="Arial"/>
              </a:rPr>
            </a:br>
            <a:r>
              <a:rPr b="1" i="0" lang="en-GB" sz="1500" u="none" cap="none" strike="noStrike">
                <a:solidFill>
                  <a:schemeClr val="accent1"/>
                </a:solidFill>
                <a:highlight>
                  <a:srgbClr val="FFFFFF"/>
                </a:highlight>
                <a:latin typeface="Arial"/>
                <a:ea typeface="Arial"/>
                <a:cs typeface="Arial"/>
                <a:sym typeface="Arial"/>
              </a:rPr>
              <a:t>of 2030 (3 years)</a:t>
            </a:r>
            <a:endParaRPr b="1" i="0" sz="1500" u="none" cap="none" strike="noStrike">
              <a:solidFill>
                <a:schemeClr val="accent1"/>
              </a:solidFill>
              <a:latin typeface="Arial"/>
              <a:ea typeface="Arial"/>
              <a:cs typeface="Arial"/>
              <a:sym typeface="Arial"/>
            </a:endParaRPr>
          </a:p>
        </p:txBody>
      </p:sp>
      <p:grpSp>
        <p:nvGrpSpPr>
          <p:cNvPr id="857" name="Google Shape;857;g2c6719f41c7_0_0"/>
          <p:cNvGrpSpPr/>
          <p:nvPr/>
        </p:nvGrpSpPr>
        <p:grpSpPr>
          <a:xfrm>
            <a:off x="10042170" y="2894443"/>
            <a:ext cx="1601956" cy="48799"/>
            <a:chOff x="7531816" y="1587776"/>
            <a:chExt cx="1201497" cy="36600"/>
          </a:xfrm>
        </p:grpSpPr>
        <p:cxnSp>
          <p:nvCxnSpPr>
            <p:cNvPr id="858" name="Google Shape;858;g2c6719f41c7_0_0"/>
            <p:cNvCxnSpPr/>
            <p:nvPr/>
          </p:nvCxnSpPr>
          <p:spPr>
            <a:xfrm>
              <a:off x="7547113" y="1606397"/>
              <a:ext cx="1186200" cy="0"/>
            </a:xfrm>
            <a:prstGeom prst="straightConnector1">
              <a:avLst/>
            </a:prstGeom>
            <a:noFill/>
            <a:ln cap="flat" cmpd="sng" w="9525">
              <a:solidFill>
                <a:schemeClr val="accent1"/>
              </a:solidFill>
              <a:prstDash val="solid"/>
              <a:round/>
              <a:headEnd len="sm" w="sm" type="none"/>
              <a:tailEnd len="med" w="med" type="triangle"/>
            </a:ln>
          </p:spPr>
        </p:cxnSp>
        <p:sp>
          <p:nvSpPr>
            <p:cNvPr id="859" name="Google Shape;859;g2c6719f41c7_0_0"/>
            <p:cNvSpPr/>
            <p:nvPr/>
          </p:nvSpPr>
          <p:spPr>
            <a:xfrm>
              <a:off x="7531816" y="1587776"/>
              <a:ext cx="36600" cy="36600"/>
            </a:xfrm>
            <a:prstGeom prst="ellipse">
              <a:avLst/>
            </a:prstGeom>
            <a:solidFill>
              <a:schemeClr val="dk2"/>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grpSp>
      <p:pic>
        <p:nvPicPr>
          <p:cNvPr id="860" name="Google Shape;860;g2c6719f41c7_0_0"/>
          <p:cNvPicPr preferRelativeResize="0"/>
          <p:nvPr/>
        </p:nvPicPr>
        <p:blipFill rotWithShape="1">
          <a:blip r:embed="rId5">
            <a:alphaModFix/>
          </a:blip>
          <a:srcRect b="0" l="0" r="0" t="0"/>
          <a:stretch/>
        </p:blipFill>
        <p:spPr>
          <a:xfrm>
            <a:off x="6403747" y="1080651"/>
            <a:ext cx="1016002" cy="892985"/>
          </a:xfrm>
          <a:prstGeom prst="rect">
            <a:avLst/>
          </a:prstGeom>
          <a:noFill/>
          <a:ln>
            <a:noFill/>
          </a:ln>
        </p:spPr>
      </p:pic>
      <p:sp>
        <p:nvSpPr>
          <p:cNvPr id="861" name="Google Shape;861;g2c6719f41c7_0_0"/>
          <p:cNvSpPr txBox="1"/>
          <p:nvPr/>
        </p:nvSpPr>
        <p:spPr>
          <a:xfrm>
            <a:off x="5774567" y="2086333"/>
            <a:ext cx="2457300" cy="892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rgbClr val="0070C0"/>
                </a:solidFill>
                <a:highlight>
                  <a:srgbClr val="FFFFFF"/>
                </a:highlight>
                <a:latin typeface="Arial"/>
                <a:ea typeface="Arial"/>
                <a:cs typeface="Arial"/>
                <a:sym typeface="Arial"/>
              </a:rPr>
              <a:t>Board consideration of</a:t>
            </a:r>
            <a:br>
              <a:rPr b="1" i="0" lang="en-GB" sz="1500" u="none" cap="none" strike="noStrike">
                <a:solidFill>
                  <a:srgbClr val="0070C0"/>
                </a:solidFill>
                <a:highlight>
                  <a:srgbClr val="FFFFFF"/>
                </a:highlight>
                <a:latin typeface="Arial"/>
                <a:ea typeface="Arial"/>
                <a:cs typeface="Arial"/>
                <a:sym typeface="Arial"/>
              </a:rPr>
            </a:br>
            <a:r>
              <a:rPr b="1" i="0" lang="en-GB" sz="1500" u="none" cap="none" strike="noStrike">
                <a:solidFill>
                  <a:srgbClr val="0070C0"/>
                </a:solidFill>
                <a:highlight>
                  <a:srgbClr val="FFFFFF"/>
                </a:highlight>
                <a:latin typeface="Arial"/>
                <a:ea typeface="Arial"/>
                <a:cs typeface="Arial"/>
                <a:sym typeface="Arial"/>
              </a:rPr>
              <a:t>CIP pilot and progress made towards evolving Organizational Review</a:t>
            </a:r>
            <a:r>
              <a:rPr b="1" i="0" lang="en-GB" sz="1200" u="none" cap="none" strike="noStrike">
                <a:solidFill>
                  <a:srgbClr val="0070C0"/>
                </a:solidFill>
                <a:highlight>
                  <a:srgbClr val="FFFFFF"/>
                </a:highlight>
                <a:latin typeface="Arial"/>
                <a:ea typeface="Arial"/>
                <a:cs typeface="Arial"/>
                <a:sym typeface="Arial"/>
              </a:rPr>
              <a:t>s</a:t>
            </a:r>
            <a:endParaRPr b="1" i="0" sz="1200" u="none" cap="none" strike="noStrike">
              <a:solidFill>
                <a:srgbClr val="0070C0"/>
              </a:solidFill>
              <a:latin typeface="Arial"/>
              <a:ea typeface="Arial"/>
              <a:cs typeface="Arial"/>
              <a:sym typeface="Arial"/>
            </a:endParaRPr>
          </a:p>
        </p:txBody>
      </p:sp>
      <p:sp>
        <p:nvSpPr>
          <p:cNvPr id="862" name="Google Shape;862;g2c6719f41c7_0_0"/>
          <p:cNvSpPr/>
          <p:nvPr/>
        </p:nvSpPr>
        <p:spPr>
          <a:xfrm>
            <a:off x="8852451" y="5044661"/>
            <a:ext cx="3136500" cy="1077900"/>
          </a:xfrm>
          <a:prstGeom prst="roundRect">
            <a:avLst>
              <a:gd fmla="val 16667" name="adj"/>
            </a:avLst>
          </a:prstGeom>
          <a:solidFill>
            <a:srgbClr val="FFC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3" name="Google Shape;863;g2c6719f41c7_0_0"/>
          <p:cNvSpPr txBox="1"/>
          <p:nvPr/>
        </p:nvSpPr>
        <p:spPr>
          <a:xfrm>
            <a:off x="9001101" y="5188067"/>
            <a:ext cx="2821200" cy="778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chemeClr val="dk1"/>
                </a:solidFill>
                <a:latin typeface="Arial"/>
                <a:ea typeface="Arial"/>
                <a:cs typeface="Arial"/>
                <a:sym typeface="Arial"/>
              </a:rPr>
              <a:t>The results of the</a:t>
            </a:r>
            <a:br>
              <a:rPr b="1" i="0" lang="en-GB" sz="1500" u="none" cap="none" strike="noStrike">
                <a:solidFill>
                  <a:schemeClr val="dk1"/>
                </a:solidFill>
                <a:latin typeface="Arial"/>
                <a:ea typeface="Arial"/>
                <a:cs typeface="Arial"/>
                <a:sym typeface="Arial"/>
              </a:rPr>
            </a:br>
            <a:r>
              <a:rPr b="1" i="0" lang="en-GB" sz="1500" u="none" cap="none" strike="noStrike">
                <a:solidFill>
                  <a:schemeClr val="dk1"/>
                </a:solidFill>
                <a:latin typeface="Arial"/>
                <a:ea typeface="Arial"/>
                <a:cs typeface="Arial"/>
                <a:sym typeface="Arial"/>
              </a:rPr>
              <a:t>CIP assessments will inform the Holistic Review</a:t>
            </a:r>
            <a:endParaRPr b="1" i="0" sz="1500" u="none" cap="none" strike="noStrike">
              <a:solidFill>
                <a:schemeClr val="dk1"/>
              </a:solidFill>
              <a:latin typeface="Arial"/>
              <a:ea typeface="Arial"/>
              <a:cs typeface="Arial"/>
              <a:sym typeface="Arial"/>
            </a:endParaRPr>
          </a:p>
        </p:txBody>
      </p:sp>
      <p:grpSp>
        <p:nvGrpSpPr>
          <p:cNvPr id="864" name="Google Shape;864;g2c6719f41c7_0_0"/>
          <p:cNvGrpSpPr/>
          <p:nvPr/>
        </p:nvGrpSpPr>
        <p:grpSpPr>
          <a:xfrm>
            <a:off x="9671210" y="4225802"/>
            <a:ext cx="1549176" cy="821556"/>
            <a:chOff x="1501806" y="3056987"/>
            <a:chExt cx="6145087" cy="3258850"/>
          </a:xfrm>
        </p:grpSpPr>
        <p:pic>
          <p:nvPicPr>
            <p:cNvPr id="865" name="Google Shape;865;g2c6719f41c7_0_0"/>
            <p:cNvPicPr preferRelativeResize="0"/>
            <p:nvPr/>
          </p:nvPicPr>
          <p:blipFill rotWithShape="1">
            <a:blip r:embed="rId6">
              <a:alphaModFix/>
            </a:blip>
            <a:srcRect b="0" l="0" r="0" t="0"/>
            <a:stretch/>
          </p:blipFill>
          <p:spPr>
            <a:xfrm>
              <a:off x="1768126" y="3056987"/>
              <a:ext cx="5612447" cy="2327833"/>
            </a:xfrm>
            <a:prstGeom prst="rect">
              <a:avLst/>
            </a:prstGeom>
            <a:noFill/>
            <a:ln>
              <a:noFill/>
            </a:ln>
          </p:spPr>
        </p:pic>
        <p:pic>
          <p:nvPicPr>
            <p:cNvPr id="866" name="Google Shape;866;g2c6719f41c7_0_0"/>
            <p:cNvPicPr preferRelativeResize="0"/>
            <p:nvPr/>
          </p:nvPicPr>
          <p:blipFill rotWithShape="1">
            <a:blip r:embed="rId7">
              <a:alphaModFix/>
            </a:blip>
            <a:srcRect b="22298" l="0" r="0" t="0"/>
            <a:stretch/>
          </p:blipFill>
          <p:spPr>
            <a:xfrm>
              <a:off x="1501806" y="3955290"/>
              <a:ext cx="6145087" cy="2360547"/>
            </a:xfrm>
            <a:prstGeom prst="rect">
              <a:avLst/>
            </a:prstGeom>
            <a:noFill/>
            <a:ln>
              <a:noFill/>
            </a:ln>
          </p:spPr>
        </p:pic>
      </p:grpSp>
      <p:sp>
        <p:nvSpPr>
          <p:cNvPr id="867" name="Google Shape;867;g2c6719f41c7_0_0"/>
          <p:cNvSpPr/>
          <p:nvPr/>
        </p:nvSpPr>
        <p:spPr>
          <a:xfrm>
            <a:off x="549300" y="749050"/>
            <a:ext cx="3279300" cy="25302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2c6719f41c7_0_838"/>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t>ICANN Community and the CIP-CCG</a:t>
            </a:r>
            <a:endParaRPr/>
          </a:p>
        </p:txBody>
      </p:sp>
      <p:pic>
        <p:nvPicPr>
          <p:cNvPr id="873" name="Google Shape;873;g2c6719f41c7_0_838"/>
          <p:cNvPicPr preferRelativeResize="0"/>
          <p:nvPr/>
        </p:nvPicPr>
        <p:blipFill rotWithShape="1">
          <a:blip r:embed="rId3">
            <a:alphaModFix/>
          </a:blip>
          <a:srcRect b="0" l="0" r="0" t="0"/>
          <a:stretch/>
        </p:blipFill>
        <p:spPr>
          <a:xfrm>
            <a:off x="274850" y="764588"/>
            <a:ext cx="7105101" cy="5328826"/>
          </a:xfrm>
          <a:prstGeom prst="rect">
            <a:avLst/>
          </a:prstGeom>
          <a:noFill/>
          <a:ln>
            <a:noFill/>
          </a:ln>
        </p:spPr>
      </p:pic>
      <p:sp>
        <p:nvSpPr>
          <p:cNvPr id="874" name="Google Shape;874;g2c6719f41c7_0_838"/>
          <p:cNvSpPr txBox="1"/>
          <p:nvPr>
            <p:ph idx="1" type="body"/>
          </p:nvPr>
        </p:nvSpPr>
        <p:spPr>
          <a:xfrm>
            <a:off x="7623700" y="803925"/>
            <a:ext cx="4361100" cy="532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800"/>
              </a:spcBef>
              <a:spcAft>
                <a:spcPts val="0"/>
              </a:spcAft>
              <a:buSzPts val="1425"/>
              <a:buNone/>
            </a:pPr>
            <a:r>
              <a:rPr i="1" lang="en-GB" sz="1800">
                <a:solidFill>
                  <a:schemeClr val="dk1"/>
                </a:solidFill>
                <a:highlight>
                  <a:srgbClr val="FFFFFF"/>
                </a:highlight>
              </a:rPr>
              <a:t>Pictured: </a:t>
            </a:r>
            <a:r>
              <a:rPr i="1" lang="en-GB" sz="1800" u="sng">
                <a:solidFill>
                  <a:schemeClr val="hlink"/>
                </a:solidFill>
                <a:highlight>
                  <a:srgbClr val="FFFFFF"/>
                </a:highlight>
                <a:hlinkClick r:id="rId4"/>
                <a:extLst>
                  <a:ext uri="http://customooxmlschemas.google.com/">
                    <go:slidesCustomData xmlns:go="http://customooxmlschemas.google.com/" textRoundtripDataId="4"/>
                  </a:ext>
                </a:extLst>
              </a:rPr>
              <a:t>CIP-CCG volunteers during the ICANN79 Community Forum</a:t>
            </a:r>
            <a:r>
              <a:rPr i="1" lang="en-GB" sz="1800">
                <a:solidFill>
                  <a:schemeClr val="dk1"/>
                </a:solidFill>
                <a:highlight>
                  <a:srgbClr val="FFFFFF"/>
                </a:highlight>
              </a:rPr>
              <a:t>.</a:t>
            </a:r>
            <a:br>
              <a:rPr i="1" lang="en-GB" sz="1800">
                <a:solidFill>
                  <a:schemeClr val="dk1"/>
                </a:solidFill>
                <a:highlight>
                  <a:srgbClr val="FFFFFF"/>
                </a:highlight>
              </a:rPr>
            </a:br>
            <a:endParaRPr i="1" sz="1800">
              <a:solidFill>
                <a:schemeClr val="dk1"/>
              </a:solidFill>
              <a:highlight>
                <a:srgbClr val="FFFFFF"/>
              </a:highlight>
            </a:endParaRPr>
          </a:p>
          <a:p>
            <a:pPr indent="0" lvl="0" marL="0" rtl="0" algn="l">
              <a:lnSpc>
                <a:spcPct val="115000"/>
              </a:lnSpc>
              <a:spcBef>
                <a:spcPts val="0"/>
              </a:spcBef>
              <a:spcAft>
                <a:spcPts val="0"/>
              </a:spcAft>
              <a:buSzPts val="1425"/>
              <a:buNone/>
            </a:pPr>
            <a:r>
              <a:rPr b="1" lang="en-GB" sz="1800"/>
              <a:t>CIP-CCG volunteers</a:t>
            </a:r>
            <a:r>
              <a:rPr lang="en-GB" sz="1800"/>
              <a:t> are sharing best practices and collaborating on community-wide implementation of ATRT3 Rec. 3.6. In work to-date, they have considered a range of methodologies for effective continuous improvement programs, utilizing a Principles-Criteria-Indicators framework fit for ICANN purpose.</a:t>
            </a:r>
            <a:endParaRPr sz="1800"/>
          </a:p>
          <a:p>
            <a:pPr indent="0" lvl="0" marL="0" rtl="0" algn="l">
              <a:lnSpc>
                <a:spcPct val="115000"/>
              </a:lnSpc>
              <a:spcBef>
                <a:spcPts val="0"/>
              </a:spcBef>
              <a:spcAft>
                <a:spcPts val="0"/>
              </a:spcAft>
              <a:buSzPts val="1425"/>
              <a:buNone/>
            </a:pPr>
            <a:r>
              <a:t/>
            </a:r>
            <a:endParaRPr sz="1800"/>
          </a:p>
          <a:p>
            <a:pPr indent="0" lvl="0" marL="0" rtl="0" algn="l">
              <a:lnSpc>
                <a:spcPct val="115000"/>
              </a:lnSpc>
              <a:spcBef>
                <a:spcPts val="0"/>
              </a:spcBef>
              <a:spcAft>
                <a:spcPts val="0"/>
              </a:spcAft>
              <a:buSzPts val="1425"/>
              <a:buNone/>
            </a:pPr>
            <a:r>
              <a:rPr lang="en-GB" sz="1800"/>
              <a:t>CIP-CCG volunteers are drafting the CIP Framework, to be used by each SO, AC, and NomCom, while relaying information back to their groups to inform the process.</a:t>
            </a:r>
            <a:endParaRPr i="1" sz="1800">
              <a:solidFill>
                <a:schemeClr val="dk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g2b984bb0fe7_0_2676"/>
          <p:cNvSpPr txBox="1"/>
          <p:nvPr>
            <p:ph type="title"/>
          </p:nvPr>
        </p:nvSpPr>
        <p:spPr>
          <a:xfrm>
            <a:off x="499875" y="46175"/>
            <a:ext cx="11451600" cy="450900"/>
          </a:xfrm>
          <a:prstGeom prst="rect">
            <a:avLst/>
          </a:prstGeom>
          <a:noFill/>
          <a:ln>
            <a:noFill/>
          </a:ln>
        </p:spPr>
        <p:txBody>
          <a:bodyPr anchorCtr="0" anchor="t" bIns="60925" lIns="0" spcFirstLastPara="1" rIns="0" wrap="square" tIns="60925">
            <a:noAutofit/>
          </a:bodyPr>
          <a:lstStyle/>
          <a:p>
            <a:pPr indent="0" lvl="0" marL="0" rtl="0" algn="l">
              <a:lnSpc>
                <a:spcPct val="100000"/>
              </a:lnSpc>
              <a:spcBef>
                <a:spcPts val="0"/>
              </a:spcBef>
              <a:spcAft>
                <a:spcPts val="0"/>
              </a:spcAft>
              <a:buClr>
                <a:srgbClr val="0B3458"/>
              </a:buClr>
              <a:buSzPts val="3400"/>
              <a:buFont typeface="Arial"/>
              <a:buNone/>
            </a:pPr>
            <a:r>
              <a:rPr lang="en-GB">
                <a:solidFill>
                  <a:srgbClr val="002B49"/>
                </a:solidFill>
              </a:rPr>
              <a:t>CIP-CCG hybrid meeting during ICANN79</a:t>
            </a:r>
            <a:endParaRPr sz="2400">
              <a:solidFill>
                <a:srgbClr val="002B49"/>
              </a:solidFill>
            </a:endParaRPr>
          </a:p>
        </p:txBody>
      </p:sp>
      <p:grpSp>
        <p:nvGrpSpPr>
          <p:cNvPr id="880" name="Google Shape;880;g2b984bb0fe7_0_2676"/>
          <p:cNvGrpSpPr/>
          <p:nvPr/>
        </p:nvGrpSpPr>
        <p:grpSpPr>
          <a:xfrm>
            <a:off x="3313945" y="2748447"/>
            <a:ext cx="5254664" cy="2786643"/>
            <a:chOff x="1501806" y="3056987"/>
            <a:chExt cx="6145087" cy="3258850"/>
          </a:xfrm>
        </p:grpSpPr>
        <p:pic>
          <p:nvPicPr>
            <p:cNvPr id="881" name="Google Shape;881;g2b984bb0fe7_0_2676"/>
            <p:cNvPicPr preferRelativeResize="0"/>
            <p:nvPr/>
          </p:nvPicPr>
          <p:blipFill rotWithShape="1">
            <a:blip r:embed="rId3">
              <a:alphaModFix/>
            </a:blip>
            <a:srcRect b="0" l="0" r="0" t="0"/>
            <a:stretch/>
          </p:blipFill>
          <p:spPr>
            <a:xfrm>
              <a:off x="1768126" y="3056987"/>
              <a:ext cx="5612447" cy="2327833"/>
            </a:xfrm>
            <a:prstGeom prst="rect">
              <a:avLst/>
            </a:prstGeom>
            <a:noFill/>
            <a:ln>
              <a:noFill/>
            </a:ln>
          </p:spPr>
        </p:pic>
        <p:pic>
          <p:nvPicPr>
            <p:cNvPr id="882" name="Google Shape;882;g2b984bb0fe7_0_2676"/>
            <p:cNvPicPr preferRelativeResize="0"/>
            <p:nvPr/>
          </p:nvPicPr>
          <p:blipFill rotWithShape="1">
            <a:blip r:embed="rId4">
              <a:alphaModFix/>
            </a:blip>
            <a:srcRect b="22298" l="0" r="0" t="0"/>
            <a:stretch/>
          </p:blipFill>
          <p:spPr>
            <a:xfrm>
              <a:off x="1501806" y="3955290"/>
              <a:ext cx="6145087" cy="2360547"/>
            </a:xfrm>
            <a:prstGeom prst="rect">
              <a:avLst/>
            </a:prstGeom>
            <a:noFill/>
            <a:ln>
              <a:noFill/>
            </a:ln>
          </p:spPr>
        </p:pic>
      </p:grpSp>
      <p:sp>
        <p:nvSpPr>
          <p:cNvPr id="883" name="Google Shape;883;g2b984bb0fe7_0_2676">
            <a:hlinkClick r:id="rId5"/>
          </p:cNvPr>
          <p:cNvSpPr/>
          <p:nvPr/>
        </p:nvSpPr>
        <p:spPr>
          <a:xfrm>
            <a:off x="10609239" y="5769619"/>
            <a:ext cx="296100" cy="210900"/>
          </a:xfrm>
          <a:prstGeom prst="stripedRightArrow">
            <a:avLst>
              <a:gd fmla="val 50000" name="adj1"/>
              <a:gd fmla="val 50000" name="adj2"/>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84" name="Google Shape;884;g2b984bb0fe7_0_2676"/>
          <p:cNvSpPr txBox="1"/>
          <p:nvPr/>
        </p:nvSpPr>
        <p:spPr>
          <a:xfrm>
            <a:off x="568250" y="997850"/>
            <a:ext cx="3526500" cy="3188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600"/>
              </a:spcBef>
              <a:spcAft>
                <a:spcPts val="0"/>
              </a:spcAft>
              <a:buClr>
                <a:srgbClr val="000000"/>
              </a:buClr>
              <a:buSzPts val="1800"/>
              <a:buFont typeface="Arial"/>
              <a:buNone/>
            </a:pPr>
            <a:r>
              <a:rPr b="1" i="0" lang="en-GB" sz="1900" u="none" cap="none" strike="noStrike">
                <a:solidFill>
                  <a:srgbClr val="002060"/>
                </a:solidFill>
                <a:latin typeface="Arial"/>
                <a:ea typeface="Arial"/>
                <a:cs typeface="Arial"/>
                <a:sym typeface="Arial"/>
              </a:rPr>
              <a:t>Collaborative meeting with advance homework:</a:t>
            </a:r>
            <a:endParaRPr b="1" i="0" sz="1900" u="none" cap="none" strike="noStrike">
              <a:solidFill>
                <a:srgbClr val="002060"/>
              </a:solidFill>
              <a:latin typeface="Arial"/>
              <a:ea typeface="Arial"/>
              <a:cs typeface="Arial"/>
              <a:sym typeface="Arial"/>
            </a:endParaRPr>
          </a:p>
          <a:p>
            <a:pPr indent="-349250" lvl="0" marL="457200" marR="0" rtl="0" algn="l">
              <a:lnSpc>
                <a:spcPct val="115000"/>
              </a:lnSpc>
              <a:spcBef>
                <a:spcPts val="1600"/>
              </a:spcBef>
              <a:spcAft>
                <a:spcPts val="0"/>
              </a:spcAft>
              <a:buClr>
                <a:srgbClr val="002060"/>
              </a:buClr>
              <a:buSzPts val="1900"/>
              <a:buFont typeface="Arial"/>
              <a:buChar char="●"/>
            </a:pPr>
            <a:r>
              <a:rPr b="0" i="0" lang="en-GB" sz="1900" u="none" cap="none" strike="noStrike">
                <a:solidFill>
                  <a:srgbClr val="002060"/>
                </a:solidFill>
                <a:latin typeface="Arial"/>
                <a:ea typeface="Arial"/>
                <a:cs typeface="Arial"/>
                <a:sym typeface="Arial"/>
              </a:rPr>
              <a:t>Jamboards per Principle</a:t>
            </a:r>
            <a:endParaRPr b="0" i="0" sz="1900" u="none" cap="none" strike="noStrike">
              <a:solidFill>
                <a:srgbClr val="002060"/>
              </a:solidFill>
              <a:latin typeface="Arial"/>
              <a:ea typeface="Arial"/>
              <a:cs typeface="Arial"/>
              <a:sym typeface="Arial"/>
            </a:endParaRPr>
          </a:p>
          <a:p>
            <a:pPr indent="-349250" lvl="0" marL="457200" marR="0" rtl="0" algn="l">
              <a:lnSpc>
                <a:spcPct val="115000"/>
              </a:lnSpc>
              <a:spcBef>
                <a:spcPts val="0"/>
              </a:spcBef>
              <a:spcAft>
                <a:spcPts val="0"/>
              </a:spcAft>
              <a:buClr>
                <a:srgbClr val="002060"/>
              </a:buClr>
              <a:buSzPts val="1900"/>
              <a:buFont typeface="Arial"/>
              <a:buChar char="●"/>
            </a:pPr>
            <a:r>
              <a:rPr b="0" i="0" lang="en-GB" sz="1900" u="none" cap="none" strike="noStrike">
                <a:solidFill>
                  <a:srgbClr val="002060"/>
                </a:solidFill>
                <a:latin typeface="Arial"/>
                <a:ea typeface="Arial"/>
                <a:cs typeface="Arial"/>
                <a:sym typeface="Arial"/>
              </a:rPr>
              <a:t>Homework via CIP-CCG list</a:t>
            </a:r>
            <a:endParaRPr b="0" i="0" sz="1900" u="none" cap="none" strike="noStrike">
              <a:solidFill>
                <a:srgbClr val="002060"/>
              </a:solidFill>
              <a:latin typeface="Arial"/>
              <a:ea typeface="Arial"/>
              <a:cs typeface="Arial"/>
              <a:sym typeface="Arial"/>
            </a:endParaRPr>
          </a:p>
          <a:p>
            <a:pPr indent="-349250" lvl="0" marL="457200" marR="0" rtl="0" algn="l">
              <a:lnSpc>
                <a:spcPct val="115000"/>
              </a:lnSpc>
              <a:spcBef>
                <a:spcPts val="0"/>
              </a:spcBef>
              <a:spcAft>
                <a:spcPts val="0"/>
              </a:spcAft>
              <a:buClr>
                <a:srgbClr val="002060"/>
              </a:buClr>
              <a:buSzPts val="1900"/>
              <a:buFont typeface="Arial"/>
              <a:buChar char="●"/>
            </a:pPr>
            <a:r>
              <a:rPr b="0" i="0" lang="en-GB" sz="1900" u="none" cap="none" strike="noStrike">
                <a:solidFill>
                  <a:srgbClr val="002060"/>
                </a:solidFill>
                <a:latin typeface="Arial"/>
                <a:ea typeface="Arial"/>
                <a:cs typeface="Arial"/>
                <a:sym typeface="Arial"/>
              </a:rPr>
              <a:t>Brainstormed based on current continuous improvement</a:t>
            </a:r>
            <a:r>
              <a:rPr b="0" i="0" lang="en-GB" sz="1900" u="none" cap="none" strike="noStrike">
                <a:solidFill>
                  <a:srgbClr val="002060"/>
                </a:solidFill>
                <a:latin typeface="Arial"/>
                <a:ea typeface="Arial"/>
                <a:cs typeface="Arial"/>
                <a:sym typeface="Arial"/>
                <a:extLst>
                  <a:ext uri="http://customooxmlschemas.google.com/">
                    <go:slidesCustomData xmlns:go="http://customooxmlschemas.google.com/" textRoundtripDataId="5"/>
                  </a:ext>
                </a:extLst>
              </a:rPr>
              <a:t> </a:t>
            </a:r>
            <a:r>
              <a:rPr b="0" i="0" lang="en-GB" sz="1900" u="none" cap="none" strike="noStrike">
                <a:solidFill>
                  <a:srgbClr val="002060"/>
                </a:solidFill>
                <a:latin typeface="Arial"/>
                <a:ea typeface="Arial"/>
                <a:cs typeface="Arial"/>
                <a:sym typeface="Arial"/>
              </a:rPr>
              <a:t>activities to </a:t>
            </a:r>
            <a:br>
              <a:rPr b="0" i="0" lang="en-GB" sz="1900" u="none" cap="none" strike="noStrike">
                <a:solidFill>
                  <a:srgbClr val="002060"/>
                </a:solidFill>
                <a:latin typeface="Arial"/>
                <a:ea typeface="Arial"/>
                <a:cs typeface="Arial"/>
                <a:sym typeface="Arial"/>
              </a:rPr>
            </a:br>
            <a:r>
              <a:rPr b="0" i="0" lang="en-GB" sz="1900" u="none" cap="none" strike="noStrike">
                <a:solidFill>
                  <a:srgbClr val="002060"/>
                </a:solidFill>
                <a:latin typeface="Arial"/>
                <a:ea typeface="Arial"/>
                <a:cs typeface="Arial"/>
                <a:sym typeface="Arial"/>
              </a:rPr>
              <a:t>form criteria for each SO/AC/NomCom.</a:t>
            </a:r>
            <a:endParaRPr b="0" i="0" sz="1900" u="none" cap="none" strike="noStrike">
              <a:solidFill>
                <a:srgbClr val="002060"/>
              </a:solidFill>
              <a:latin typeface="Arial"/>
              <a:ea typeface="Arial"/>
              <a:cs typeface="Arial"/>
              <a:sym typeface="Arial"/>
            </a:endParaRPr>
          </a:p>
        </p:txBody>
      </p:sp>
      <p:sp>
        <p:nvSpPr>
          <p:cNvPr id="885" name="Google Shape;885;g2b984bb0fe7_0_2676">
            <a:hlinkClick r:id="rId6"/>
          </p:cNvPr>
          <p:cNvSpPr/>
          <p:nvPr/>
        </p:nvSpPr>
        <p:spPr>
          <a:xfrm>
            <a:off x="1144209" y="5530717"/>
            <a:ext cx="9753600" cy="540000"/>
          </a:xfrm>
          <a:prstGeom prst="roundRect">
            <a:avLst>
              <a:gd fmla="val 16667" name="adj"/>
            </a:avLst>
          </a:prstGeom>
          <a:solidFill>
            <a:srgbClr val="0098D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886" name="Google Shape;886;g2b984bb0fe7_0_2676"/>
          <p:cNvPicPr preferRelativeResize="0"/>
          <p:nvPr/>
        </p:nvPicPr>
        <p:blipFill rotWithShape="1">
          <a:blip r:embed="rId7">
            <a:alphaModFix/>
          </a:blip>
          <a:srcRect b="0" l="0" r="0" t="0"/>
          <a:stretch/>
        </p:blipFill>
        <p:spPr>
          <a:xfrm>
            <a:off x="5497969" y="2209196"/>
            <a:ext cx="805713" cy="955372"/>
          </a:xfrm>
          <a:prstGeom prst="rect">
            <a:avLst/>
          </a:prstGeom>
          <a:noFill/>
          <a:ln>
            <a:noFill/>
          </a:ln>
        </p:spPr>
      </p:pic>
      <p:sp>
        <p:nvSpPr>
          <p:cNvPr id="887" name="Google Shape;887;g2b984bb0fe7_0_2676"/>
          <p:cNvSpPr txBox="1"/>
          <p:nvPr/>
        </p:nvSpPr>
        <p:spPr>
          <a:xfrm>
            <a:off x="8682000" y="971425"/>
            <a:ext cx="3221100" cy="2982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600"/>
              </a:spcBef>
              <a:spcAft>
                <a:spcPts val="0"/>
              </a:spcAft>
              <a:buClr>
                <a:srgbClr val="000000"/>
              </a:buClr>
              <a:buSzPts val="1800"/>
              <a:buFont typeface="Arial"/>
              <a:buNone/>
            </a:pPr>
            <a:r>
              <a:rPr b="1" i="0" lang="en-GB" sz="1900" u="none" cap="none" strike="noStrike">
                <a:solidFill>
                  <a:srgbClr val="002060"/>
                </a:solidFill>
                <a:latin typeface="Arial"/>
                <a:ea typeface="Arial"/>
                <a:cs typeface="Arial"/>
                <a:sym typeface="Arial"/>
              </a:rPr>
              <a:t>After ICANN79 </a:t>
            </a:r>
            <a:r>
              <a:rPr b="1" i="0" lang="en-GB" sz="1900" u="none" cap="none" strike="noStrike">
                <a:solidFill>
                  <a:srgbClr val="000000"/>
                </a:solidFill>
                <a:latin typeface="Arial"/>
                <a:ea typeface="Arial"/>
                <a:cs typeface="Arial"/>
                <a:sym typeface="Arial"/>
              </a:rPr>
              <a:t>(second quarter 2024):</a:t>
            </a:r>
            <a:br>
              <a:rPr b="1" i="0" lang="en-GB" sz="1900" u="none" cap="none" strike="noStrike">
                <a:solidFill>
                  <a:srgbClr val="000000"/>
                </a:solidFill>
                <a:latin typeface="Arial"/>
                <a:ea typeface="Arial"/>
                <a:cs typeface="Arial"/>
                <a:sym typeface="Arial"/>
              </a:rPr>
            </a:br>
            <a:endParaRPr b="1" i="0" sz="1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Community reps going to their groups to update them on CIP-CCG and criteria applicable to their SOACs, gather feedback for framework in progress.</a:t>
            </a:r>
            <a:endParaRPr b="0" i="0" sz="1900" u="none" cap="none" strike="noStrike">
              <a:solidFill>
                <a:srgbClr val="00206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g2b97f969740_2_6"/>
          <p:cNvSpPr/>
          <p:nvPr/>
        </p:nvSpPr>
        <p:spPr>
          <a:xfrm>
            <a:off x="299625" y="609600"/>
            <a:ext cx="11327100" cy="5513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g2b97f969740_2_6"/>
          <p:cNvSpPr txBox="1"/>
          <p:nvPr>
            <p:ph type="title"/>
          </p:nvPr>
        </p:nvSpPr>
        <p:spPr>
          <a:xfrm>
            <a:off x="560832" y="46180"/>
            <a:ext cx="144627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solidFill>
                  <a:schemeClr val="dk2"/>
                </a:solidFill>
                <a:extLst>
                  <a:ext uri="http://customooxmlschemas.google.com/">
                    <go:slidesCustomData xmlns:go="http://customooxmlschemas.google.com/" textRoundtripDataId="6"/>
                  </a:ext>
                </a:extLst>
              </a:rPr>
              <a:t>Principles / Criteria Framework</a:t>
            </a:r>
            <a:r>
              <a:rPr lang="en-GB">
                <a:extLst>
                  <a:ext uri="http://customooxmlschemas.google.com/">
                    <go:slidesCustomData xmlns:go="http://customooxmlschemas.google.com/" textRoundtripDataId="7"/>
                  </a:ext>
                </a:extLst>
              </a:rPr>
              <a:t> </a:t>
            </a:r>
            <a:endParaRPr/>
          </a:p>
        </p:txBody>
      </p:sp>
      <p:sp>
        <p:nvSpPr>
          <p:cNvPr id="894" name="Google Shape;894;g2b97f969740_2_6"/>
          <p:cNvSpPr txBox="1"/>
          <p:nvPr/>
        </p:nvSpPr>
        <p:spPr>
          <a:xfrm>
            <a:off x="812800" y="1298500"/>
            <a:ext cx="10683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5" name="Google Shape;895;g2b97f969740_2_6"/>
          <p:cNvSpPr txBox="1"/>
          <p:nvPr/>
        </p:nvSpPr>
        <p:spPr>
          <a:xfrm>
            <a:off x="481892" y="770550"/>
            <a:ext cx="10949700" cy="5191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chemeClr val="lt1"/>
                </a:solidFill>
                <a:latin typeface="Arial"/>
                <a:ea typeface="Arial"/>
                <a:cs typeface="Arial"/>
                <a:sym typeface="Arial"/>
              </a:rPr>
              <a:t>Principles / Criteria Framework: </a:t>
            </a:r>
            <a:r>
              <a:rPr b="0" i="0" lang="en-GB" sz="2200" u="none" cap="none" strike="noStrike">
                <a:solidFill>
                  <a:schemeClr val="lt1"/>
                </a:solidFill>
                <a:latin typeface="Arial"/>
                <a:ea typeface="Arial"/>
                <a:cs typeface="Arial"/>
                <a:sym typeface="Arial"/>
              </a:rPr>
              <a:t>consists of principles, criteria, and indicators:</a:t>
            </a:r>
            <a:br>
              <a:rPr b="0" i="0" lang="en-GB" sz="2200" u="none" cap="none" strike="noStrike">
                <a:solidFill>
                  <a:schemeClr val="lt1"/>
                </a:solidFill>
                <a:latin typeface="Arial"/>
                <a:ea typeface="Arial"/>
                <a:cs typeface="Arial"/>
                <a:sym typeface="Arial"/>
              </a:rPr>
            </a:br>
            <a:endParaRPr b="1" i="0" sz="2200" u="none" cap="none" strike="noStrike">
              <a:solidFill>
                <a:schemeClr val="lt1"/>
              </a:solidFill>
              <a:latin typeface="Arial"/>
              <a:ea typeface="Arial"/>
              <a:cs typeface="Arial"/>
              <a:sym typeface="Arial"/>
            </a:endParaRPr>
          </a:p>
          <a:p>
            <a:pPr indent="-368300" lvl="0" marL="457200" marR="0" rtl="0" algn="l">
              <a:lnSpc>
                <a:spcPct val="115000"/>
              </a:lnSpc>
              <a:spcBef>
                <a:spcPts val="1000"/>
              </a:spcBef>
              <a:spcAft>
                <a:spcPts val="0"/>
              </a:spcAft>
              <a:buClr>
                <a:schemeClr val="lt1"/>
              </a:buClr>
              <a:buSzPts val="2200"/>
              <a:buFont typeface="Arial"/>
              <a:buChar char="●"/>
            </a:pPr>
            <a:r>
              <a:rPr b="1" i="0" lang="en-GB" sz="2200" u="none" cap="none" strike="noStrike">
                <a:solidFill>
                  <a:schemeClr val="lt1"/>
                </a:solidFill>
                <a:latin typeface="Arial"/>
                <a:ea typeface="Arial"/>
                <a:cs typeface="Arial"/>
                <a:sym typeface="Arial"/>
              </a:rPr>
              <a:t>Principles </a:t>
            </a:r>
            <a:r>
              <a:rPr b="0" i="0" lang="en-GB" sz="2200" u="none" cap="none" strike="noStrike">
                <a:solidFill>
                  <a:schemeClr val="lt1"/>
                </a:solidFill>
                <a:latin typeface="Arial"/>
                <a:ea typeface="Arial"/>
                <a:cs typeface="Arial"/>
                <a:sym typeface="Arial"/>
              </a:rPr>
              <a:t>describe the objectives of the Continuous Improvement Program. They define what the CIP is fundamentally trying to do.</a:t>
            </a:r>
            <a:br>
              <a:rPr b="0" i="0" lang="en-GB" sz="2200" u="none" cap="none" strike="noStrike">
                <a:solidFill>
                  <a:schemeClr val="lt1"/>
                </a:solidFill>
                <a:latin typeface="Arial"/>
                <a:ea typeface="Arial"/>
                <a:cs typeface="Arial"/>
                <a:sym typeface="Arial"/>
              </a:rPr>
            </a:br>
            <a:endParaRPr b="0" i="0" sz="2200" u="none" cap="none" strike="noStrike">
              <a:solidFill>
                <a:schemeClr val="lt1"/>
              </a:solidFill>
              <a:latin typeface="Arial"/>
              <a:ea typeface="Arial"/>
              <a:cs typeface="Arial"/>
              <a:sym typeface="Arial"/>
            </a:endParaRPr>
          </a:p>
          <a:p>
            <a:pPr indent="-368300" lvl="0" marL="457200" marR="0" rtl="0" algn="l">
              <a:lnSpc>
                <a:spcPct val="115000"/>
              </a:lnSpc>
              <a:spcBef>
                <a:spcPts val="1000"/>
              </a:spcBef>
              <a:spcAft>
                <a:spcPts val="0"/>
              </a:spcAft>
              <a:buClr>
                <a:schemeClr val="lt1"/>
              </a:buClr>
              <a:buSzPts val="2200"/>
              <a:buFont typeface="Arial"/>
              <a:buChar char="●"/>
            </a:pPr>
            <a:r>
              <a:rPr b="1" i="0" lang="en-GB" sz="2200" u="none" cap="none" strike="noStrike">
                <a:solidFill>
                  <a:schemeClr val="lt1"/>
                </a:solidFill>
                <a:latin typeface="Arial"/>
                <a:ea typeface="Arial"/>
                <a:cs typeface="Arial"/>
                <a:sym typeface="Arial"/>
              </a:rPr>
              <a:t>Criteria</a:t>
            </a:r>
            <a:r>
              <a:rPr b="0" i="0" lang="en-GB" sz="2200" u="none" cap="none" strike="noStrike">
                <a:solidFill>
                  <a:schemeClr val="lt1"/>
                </a:solidFill>
                <a:latin typeface="Arial"/>
                <a:ea typeface="Arial"/>
                <a:cs typeface="Arial"/>
                <a:sym typeface="Arial"/>
              </a:rPr>
              <a:t> are the conditions that need to be met in order to comply with a principle. Criteria define how a principle will be achieved, without themselves being a measure of performance.</a:t>
            </a:r>
            <a:br>
              <a:rPr b="0" i="0" lang="en-GB" sz="2200" u="none" cap="none" strike="noStrike">
                <a:solidFill>
                  <a:schemeClr val="lt1"/>
                </a:solidFill>
                <a:latin typeface="Arial"/>
                <a:ea typeface="Arial"/>
                <a:cs typeface="Arial"/>
                <a:sym typeface="Arial"/>
              </a:rPr>
            </a:br>
            <a:endParaRPr b="0" i="0" sz="2200" u="none" cap="none" strike="noStrike">
              <a:solidFill>
                <a:schemeClr val="lt1"/>
              </a:solidFill>
              <a:latin typeface="Arial"/>
              <a:ea typeface="Arial"/>
              <a:cs typeface="Arial"/>
              <a:sym typeface="Arial"/>
            </a:endParaRPr>
          </a:p>
          <a:p>
            <a:pPr indent="-368300" lvl="0" marL="457200" marR="0" rtl="0" algn="l">
              <a:lnSpc>
                <a:spcPct val="115000"/>
              </a:lnSpc>
              <a:spcBef>
                <a:spcPts val="1000"/>
              </a:spcBef>
              <a:spcAft>
                <a:spcPts val="1000"/>
              </a:spcAft>
              <a:buClr>
                <a:schemeClr val="lt1"/>
              </a:buClr>
              <a:buSzPts val="2200"/>
              <a:buFont typeface="Arial"/>
              <a:buChar char="●"/>
            </a:pPr>
            <a:r>
              <a:rPr b="1" i="0" lang="en-GB" sz="2200" u="none" cap="none" strike="noStrike">
                <a:solidFill>
                  <a:schemeClr val="lt1"/>
                </a:solidFill>
                <a:latin typeface="Arial"/>
                <a:ea typeface="Arial"/>
                <a:cs typeface="Arial"/>
                <a:sym typeface="Arial"/>
              </a:rPr>
              <a:t>Indicators</a:t>
            </a:r>
            <a:r>
              <a:rPr b="0" i="0" lang="en-GB" sz="2200" u="none" cap="none" strike="noStrike">
                <a:solidFill>
                  <a:schemeClr val="lt1"/>
                </a:solidFill>
                <a:latin typeface="Arial"/>
                <a:ea typeface="Arial"/>
                <a:cs typeface="Arial"/>
                <a:sym typeface="Arial"/>
              </a:rPr>
              <a:t> define what the CIP will measure to assess whether or not criteria are being met. Indicators can include metrics, assessments, and or new processes put in place to meet criteria.</a:t>
            </a:r>
            <a:endParaRPr b="0" i="0" sz="22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g2b97f969740_2_0"/>
          <p:cNvSpPr txBox="1"/>
          <p:nvPr>
            <p:ph type="title"/>
          </p:nvPr>
        </p:nvSpPr>
        <p:spPr>
          <a:xfrm>
            <a:off x="560832" y="46180"/>
            <a:ext cx="14462700" cy="450600"/>
          </a:xfrm>
          <a:prstGeom prst="rect">
            <a:avLst/>
          </a:prstGeom>
          <a:noFill/>
          <a:ln>
            <a:noFill/>
          </a:ln>
        </p:spPr>
        <p:txBody>
          <a:bodyPr anchorCtr="0" anchor="t" bIns="45700" lIns="0" spcFirstLastPara="1" rIns="0" wrap="square" tIns="45700">
            <a:normAutofit fontScale="90000"/>
          </a:bodyPr>
          <a:lstStyle/>
          <a:p>
            <a:pPr indent="0" lvl="0" marL="0" rtl="0" algn="l">
              <a:lnSpc>
                <a:spcPct val="100000"/>
              </a:lnSpc>
              <a:spcBef>
                <a:spcPts val="0"/>
              </a:spcBef>
              <a:spcAft>
                <a:spcPts val="0"/>
              </a:spcAft>
              <a:buClr>
                <a:srgbClr val="0B3458"/>
              </a:buClr>
              <a:buSzPct val="90000"/>
              <a:buFont typeface="Arial"/>
              <a:buNone/>
            </a:pPr>
            <a:r>
              <a:rPr lang="en-GB">
                <a:solidFill>
                  <a:srgbClr val="38761D"/>
                </a:solidFill>
                <a:extLst>
                  <a:ext uri="http://customooxmlschemas.google.com/">
                    <go:slidesCustomData xmlns:go="http://customooxmlschemas.google.com/" textRoundtripDataId="8"/>
                  </a:ext>
                </a:extLst>
              </a:rPr>
              <a:t>CIP Framework Considerations</a:t>
            </a:r>
            <a:endParaRPr>
              <a:solidFill>
                <a:srgbClr val="38761D"/>
              </a:solidFill>
            </a:endParaRPr>
          </a:p>
        </p:txBody>
      </p:sp>
      <p:sp>
        <p:nvSpPr>
          <p:cNvPr id="901" name="Google Shape;901;g2b97f969740_2_0"/>
          <p:cNvSpPr txBox="1"/>
          <p:nvPr/>
        </p:nvSpPr>
        <p:spPr>
          <a:xfrm>
            <a:off x="1022425" y="1200875"/>
            <a:ext cx="10333500" cy="299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2" name="Google Shape;902;g2b97f969740_2_0"/>
          <p:cNvGrpSpPr/>
          <p:nvPr/>
        </p:nvGrpSpPr>
        <p:grpSpPr>
          <a:xfrm>
            <a:off x="482725" y="1331650"/>
            <a:ext cx="11036100" cy="2863200"/>
            <a:chOff x="482725" y="1331650"/>
            <a:chExt cx="11036100" cy="2863200"/>
          </a:xfrm>
        </p:grpSpPr>
        <p:sp>
          <p:nvSpPr>
            <p:cNvPr id="903" name="Google Shape;903;g2b97f969740_2_0"/>
            <p:cNvSpPr/>
            <p:nvPr/>
          </p:nvSpPr>
          <p:spPr>
            <a:xfrm>
              <a:off x="482725" y="1331650"/>
              <a:ext cx="11036100" cy="28632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g2b97f969740_2_0"/>
            <p:cNvSpPr txBox="1"/>
            <p:nvPr/>
          </p:nvSpPr>
          <p:spPr>
            <a:xfrm>
              <a:off x="847225" y="1722225"/>
              <a:ext cx="10333500" cy="208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Recommendation 3.6 states “ICANN org shall work with each SO/AC/</a:t>
              </a:r>
              <a:r>
                <a:rPr b="0" i="0" lang="en-GB" sz="2200" u="none" cap="none" strike="noStrike">
                  <a:solidFill>
                    <a:schemeClr val="lt1"/>
                  </a:solidFill>
                  <a:latin typeface="Arial"/>
                  <a:ea typeface="Arial"/>
                  <a:cs typeface="Arial"/>
                  <a:sym typeface="Arial"/>
                  <a:extLst>
                    <a:ext uri="http://customooxmlschemas.google.com/">
                      <go:slidesCustomData xmlns:go="http://customooxmlschemas.google.com/" textRoundtripDataId="9"/>
                    </a:ext>
                  </a:extLst>
                </a:rPr>
                <a:t>NomC</a:t>
              </a:r>
              <a:r>
                <a:rPr b="0" i="0" lang="en-GB" sz="2200" u="none" cap="none" strike="noStrike">
                  <a:solidFill>
                    <a:schemeClr val="lt1"/>
                  </a:solidFill>
                  <a:latin typeface="Arial"/>
                  <a:ea typeface="Arial"/>
                  <a:cs typeface="Arial"/>
                  <a:sym typeface="Arial"/>
                </a:rPr>
                <a:t>om to establish a continuous improvement program [that shares]</a:t>
              </a:r>
              <a:r>
                <a:rPr b="1" i="0" lang="en-GB" sz="2200" u="none" cap="none" strike="noStrike">
                  <a:solidFill>
                    <a:schemeClr val="lt1"/>
                  </a:solidFill>
                  <a:latin typeface="Arial"/>
                  <a:ea typeface="Arial"/>
                  <a:cs typeface="Arial"/>
                  <a:sym typeface="Arial"/>
                </a:rPr>
                <a:t> a </a:t>
              </a:r>
              <a:r>
                <a:rPr b="1" i="0" lang="en-GB" sz="2200" u="sng" cap="none" strike="noStrike">
                  <a:solidFill>
                    <a:schemeClr val="lt1"/>
                  </a:solidFill>
                  <a:latin typeface="Arial"/>
                  <a:ea typeface="Arial"/>
                  <a:cs typeface="Arial"/>
                  <a:sym typeface="Arial"/>
                </a:rPr>
                <a:t>common base </a:t>
              </a:r>
              <a:r>
                <a:rPr b="1" i="0" lang="en-GB" sz="2200" u="none" cap="none" strike="noStrike">
                  <a:solidFill>
                    <a:schemeClr val="lt1"/>
                  </a:solidFill>
                  <a:latin typeface="Arial"/>
                  <a:ea typeface="Arial"/>
                  <a:cs typeface="Arial"/>
                  <a:sym typeface="Arial"/>
                </a:rPr>
                <a:t>between all SOs, ACs, and the NomCom but will </a:t>
              </a:r>
              <a:r>
                <a:rPr b="1" i="0" lang="en-GB" sz="2200" u="sng" cap="none" strike="noStrike">
                  <a:solidFill>
                    <a:schemeClr val="lt1"/>
                  </a:solidFill>
                  <a:latin typeface="Arial"/>
                  <a:ea typeface="Arial"/>
                  <a:cs typeface="Arial"/>
                  <a:sym typeface="Arial"/>
                </a:rPr>
                <a:t>also allow for customization</a:t>
              </a:r>
              <a:r>
                <a:rPr b="1" i="0" lang="en-GB" sz="2200" u="none" cap="none" strike="noStrike">
                  <a:solidFill>
                    <a:schemeClr val="lt1"/>
                  </a:solidFill>
                  <a:latin typeface="Arial"/>
                  <a:ea typeface="Arial"/>
                  <a:cs typeface="Arial"/>
                  <a:sym typeface="Arial"/>
                </a:rPr>
                <a:t> so as to best meet the needs of each individual SO/AC/NomCom.</a:t>
              </a:r>
              <a:endParaRPr b="1" i="0" sz="22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g2c6719f41c7_0_4799"/>
          <p:cNvSpPr txBox="1"/>
          <p:nvPr>
            <p:ph type="title"/>
          </p:nvPr>
        </p:nvSpPr>
        <p:spPr>
          <a:xfrm>
            <a:off x="420624" y="46180"/>
            <a:ext cx="10805100" cy="45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GB">
                <a:extLst>
                  <a:ext uri="http://customooxmlschemas.google.com/">
                    <go:slidesCustomData xmlns:go="http://customooxmlschemas.google.com/" textRoundtripDataId="10"/>
                  </a:ext>
                </a:extLst>
              </a:rPr>
              <a:t>Current Objectives of Organizational Reviews</a:t>
            </a:r>
            <a:endParaRPr/>
          </a:p>
        </p:txBody>
      </p:sp>
      <p:sp>
        <p:nvSpPr>
          <p:cNvPr id="910" name="Google Shape;910;g2c6719f41c7_0_4799"/>
          <p:cNvSpPr txBox="1"/>
          <p:nvPr>
            <p:ph idx="1" type="body"/>
          </p:nvPr>
        </p:nvSpPr>
        <p:spPr>
          <a:xfrm>
            <a:off x="551591" y="959850"/>
            <a:ext cx="11144100" cy="487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25"/>
              <a:buNone/>
            </a:pPr>
            <a:r>
              <a:rPr b="1" lang="en-GB" sz="2500"/>
              <a:t>Source: Article 4.4 of the </a:t>
            </a:r>
            <a:r>
              <a:rPr b="1" lang="en-GB" sz="2500" u="sng">
                <a:solidFill>
                  <a:schemeClr val="hlink"/>
                </a:solidFill>
                <a:hlinkClick r:id="rId3"/>
              </a:rPr>
              <a:t>ICANN Bylaws</a:t>
            </a:r>
            <a:endParaRPr b="1" sz="2200"/>
          </a:p>
          <a:p>
            <a:pPr indent="0" lvl="0" marL="0" marR="0" rtl="0" algn="l">
              <a:lnSpc>
                <a:spcPct val="100000"/>
              </a:lnSpc>
              <a:spcBef>
                <a:spcPts val="0"/>
              </a:spcBef>
              <a:spcAft>
                <a:spcPts val="0"/>
              </a:spcAft>
              <a:buSzPts val="1425"/>
              <a:buNone/>
            </a:pPr>
            <a:r>
              <a:t/>
            </a:r>
            <a:endParaRPr sz="2200"/>
          </a:p>
          <a:p>
            <a:pPr indent="0" lvl="0" marL="457200" rtl="0" algn="l">
              <a:lnSpc>
                <a:spcPct val="115000"/>
              </a:lnSpc>
              <a:spcBef>
                <a:spcPts val="0"/>
              </a:spcBef>
              <a:spcAft>
                <a:spcPts val="0"/>
              </a:spcAft>
              <a:buSzPts val="1425"/>
              <a:buNone/>
            </a:pPr>
            <a:r>
              <a:rPr lang="en-GB" sz="2200"/>
              <a:t>(i) whether that organization, council or committee has a continuing purpose in the ICANN structure.</a:t>
            </a:r>
            <a:endParaRPr sz="2200"/>
          </a:p>
          <a:p>
            <a:pPr indent="0" lvl="0" marL="457200" rtl="0" algn="l">
              <a:lnSpc>
                <a:spcPct val="115000"/>
              </a:lnSpc>
              <a:spcBef>
                <a:spcPts val="0"/>
              </a:spcBef>
              <a:spcAft>
                <a:spcPts val="0"/>
              </a:spcAft>
              <a:buSzPts val="1425"/>
              <a:buNone/>
            </a:pPr>
            <a:r>
              <a:t/>
            </a:r>
            <a:endParaRPr sz="2200"/>
          </a:p>
          <a:p>
            <a:pPr indent="0" lvl="0" marL="457200" rtl="0" algn="l">
              <a:lnSpc>
                <a:spcPct val="115000"/>
              </a:lnSpc>
              <a:spcBef>
                <a:spcPts val="0"/>
              </a:spcBef>
              <a:spcAft>
                <a:spcPts val="0"/>
              </a:spcAft>
              <a:buSzPts val="1425"/>
              <a:buNone/>
            </a:pPr>
            <a:r>
              <a:rPr lang="en-GB" sz="2200"/>
              <a:t>(ii) if so, whether any change in structure or operations is desirable to improve its effectiveness.</a:t>
            </a:r>
            <a:endParaRPr sz="2200"/>
          </a:p>
          <a:p>
            <a:pPr indent="0" lvl="0" marL="457200" rtl="0" algn="l">
              <a:lnSpc>
                <a:spcPct val="115000"/>
              </a:lnSpc>
              <a:spcBef>
                <a:spcPts val="0"/>
              </a:spcBef>
              <a:spcAft>
                <a:spcPts val="0"/>
              </a:spcAft>
              <a:buSzPts val="1425"/>
              <a:buNone/>
            </a:pPr>
            <a:r>
              <a:t/>
            </a:r>
            <a:endParaRPr sz="2200"/>
          </a:p>
          <a:p>
            <a:pPr indent="0" lvl="0" marL="457200" rtl="0" algn="l">
              <a:lnSpc>
                <a:spcPct val="115000"/>
              </a:lnSpc>
              <a:spcBef>
                <a:spcPts val="0"/>
              </a:spcBef>
              <a:spcAft>
                <a:spcPts val="0"/>
              </a:spcAft>
              <a:buSzPts val="1425"/>
              <a:buNone/>
            </a:pPr>
            <a:r>
              <a:rPr lang="en-GB" sz="2200"/>
              <a:t>(iii) whether that organization, council or committee is accountable to its constituencies, stakeholder groups, organizations and other stakeholders.</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2023-12-21T19:20:13Z</dcterms:created>
  <dc:creator>Jean-Baptiste Deroulez</dc:creator>
</cp:coreProperties>
</file>