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313" r:id="rId3"/>
    <p:sldId id="281" r:id="rId4"/>
    <p:sldId id="312" r:id="rId5"/>
    <p:sldId id="316" r:id="rId6"/>
    <p:sldId id="286" r:id="rId7"/>
    <p:sldId id="314" r:id="rId8"/>
    <p:sldId id="315" r:id="rId9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2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hyperlink" Target="https://www.surveymonkey.com/r/QBRMH92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5" Type="http://schemas.openxmlformats.org/officeDocument/2006/relationships/hyperlink" Target="https://www.surveymonkey.com/r/QBRMH92" TargetMode="External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2FDDC-FFC1-ED43-9276-90044E068D7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C05FB8B-BEFF-254D-A7A4-F780A1BF52B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went well? What can we do better? Any topics you would like to see addressed at ICANN72?</a:t>
          </a:r>
          <a:endParaRPr lang="en-BE"/>
        </a:p>
      </dgm:t>
    </dgm:pt>
    <dgm:pt modelId="{C9BA78FF-65FD-1947-A4C2-8DD6AB130174}" type="parTrans" cxnId="{88BCB45D-8F0F-1246-B344-9159A80A3E64}">
      <dgm:prSet/>
      <dgm:spPr/>
      <dgm:t>
        <a:bodyPr/>
        <a:lstStyle/>
        <a:p>
          <a:endParaRPr lang="en-GB"/>
        </a:p>
      </dgm:t>
    </dgm:pt>
    <dgm:pt modelId="{A335CF08-1FCA-D14A-BD00-3D21D3F4A22D}" type="sibTrans" cxnId="{88BCB45D-8F0F-1246-B344-9159A80A3E64}">
      <dgm:prSet/>
      <dgm:spPr/>
      <dgm:t>
        <a:bodyPr/>
        <a:lstStyle/>
        <a:p>
          <a:endParaRPr lang="en-GB"/>
        </a:p>
      </dgm:t>
    </dgm:pt>
    <dgm:pt modelId="{CEE30BA5-623B-EF44-B7C3-0B254EA9858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u="sng">
              <a:hlinkClick xmlns:r="http://schemas.openxmlformats.org/officeDocument/2006/relationships" r:id="rId1"/>
            </a:rPr>
            <a:t>https://www.surveymonkey.com/r/QBRMH92</a:t>
          </a:r>
          <a:r>
            <a:rPr lang="en-GB" u="sng"/>
            <a:t> </a:t>
          </a:r>
          <a:br>
            <a:rPr lang="en-GB" u="sng"/>
          </a:br>
          <a:r>
            <a:rPr lang="en-GB"/>
            <a:t>Deadline: Wednesday, 4 July 2021 (23:59 UTC)</a:t>
          </a:r>
          <a:endParaRPr lang="en-BE"/>
        </a:p>
      </dgm:t>
    </dgm:pt>
    <dgm:pt modelId="{B123F6B0-F662-484B-BB09-646FB5DC636E}" type="parTrans" cxnId="{8FD8FBBC-E053-704F-8DFF-355281C06C0A}">
      <dgm:prSet/>
      <dgm:spPr/>
      <dgm:t>
        <a:bodyPr/>
        <a:lstStyle/>
        <a:p>
          <a:endParaRPr lang="en-GB"/>
        </a:p>
      </dgm:t>
    </dgm:pt>
    <dgm:pt modelId="{20F958A3-02BE-2A4A-9E80-8971B7BA2955}" type="sibTrans" cxnId="{8FD8FBBC-E053-704F-8DFF-355281C06C0A}">
      <dgm:prSet/>
      <dgm:spPr/>
      <dgm:t>
        <a:bodyPr/>
        <a:lstStyle/>
        <a:p>
          <a:endParaRPr lang="en-GB"/>
        </a:p>
      </dgm:t>
    </dgm:pt>
    <dgm:pt modelId="{835FD413-456D-4F73-8B32-459C335BB496}" type="pres">
      <dgm:prSet presAssocID="{DE42FDDC-FFC1-ED43-9276-90044E068D7C}" presName="root" presStyleCnt="0">
        <dgm:presLayoutVars>
          <dgm:dir/>
          <dgm:resizeHandles val="exact"/>
        </dgm:presLayoutVars>
      </dgm:prSet>
      <dgm:spPr/>
    </dgm:pt>
    <dgm:pt modelId="{F34D9AD9-C0DB-470E-8375-D8A56C6C7647}" type="pres">
      <dgm:prSet presAssocID="{9C05FB8B-BEFF-254D-A7A4-F780A1BF52BC}" presName="compNode" presStyleCnt="0"/>
      <dgm:spPr/>
    </dgm:pt>
    <dgm:pt modelId="{1817B0D4-490C-4DBF-8F0C-458D763D0607}" type="pres">
      <dgm:prSet presAssocID="{9C05FB8B-BEFF-254D-A7A4-F780A1BF52BC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3CEAE17E-224B-47C0-900F-5FBA79BE4103}" type="pres">
      <dgm:prSet presAssocID="{9C05FB8B-BEFF-254D-A7A4-F780A1BF52BC}" presName="spaceRect" presStyleCnt="0"/>
      <dgm:spPr/>
    </dgm:pt>
    <dgm:pt modelId="{1FB90CA5-408B-43C9-B678-F29A06F7671B}" type="pres">
      <dgm:prSet presAssocID="{9C05FB8B-BEFF-254D-A7A4-F780A1BF52BC}" presName="textRect" presStyleLbl="revTx" presStyleIdx="0" presStyleCnt="2">
        <dgm:presLayoutVars>
          <dgm:chMax val="1"/>
          <dgm:chPref val="1"/>
        </dgm:presLayoutVars>
      </dgm:prSet>
      <dgm:spPr/>
    </dgm:pt>
    <dgm:pt modelId="{B12BE473-7BC3-41EA-BD40-4E7C03C53FCF}" type="pres">
      <dgm:prSet presAssocID="{A335CF08-1FCA-D14A-BD00-3D21D3F4A22D}" presName="sibTrans" presStyleCnt="0"/>
      <dgm:spPr/>
    </dgm:pt>
    <dgm:pt modelId="{3DBBCAD8-3252-47B8-BD79-276219BCAA6C}" type="pres">
      <dgm:prSet presAssocID="{CEE30BA5-623B-EF44-B7C3-0B254EA98588}" presName="compNode" presStyleCnt="0"/>
      <dgm:spPr/>
    </dgm:pt>
    <dgm:pt modelId="{88DDDDE2-9D57-451B-8E95-D760159C6BE8}" type="pres">
      <dgm:prSet presAssocID="{CEE30BA5-623B-EF44-B7C3-0B254EA98588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ipboard with solid fill"/>
        </a:ext>
      </dgm:extLst>
    </dgm:pt>
    <dgm:pt modelId="{2F1FFCD7-E4E4-4EC8-9EE8-AE1DF9E31A95}" type="pres">
      <dgm:prSet presAssocID="{CEE30BA5-623B-EF44-B7C3-0B254EA98588}" presName="spaceRect" presStyleCnt="0"/>
      <dgm:spPr/>
    </dgm:pt>
    <dgm:pt modelId="{77524B0F-35BB-49F0-8A00-557BC094EE4A}" type="pres">
      <dgm:prSet presAssocID="{CEE30BA5-623B-EF44-B7C3-0B254EA9858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AFB7E4E-9F97-374C-8095-5CD2F626A6DC}" type="presOf" srcId="{DE42FDDC-FFC1-ED43-9276-90044E068D7C}" destId="{835FD413-456D-4F73-8B32-459C335BB496}" srcOrd="0" destOrd="0" presId="urn:microsoft.com/office/officeart/2018/2/layout/IconLabelList"/>
    <dgm:cxn modelId="{7705945B-EA4C-D945-9D4E-866A26477CB2}" type="presOf" srcId="{CEE30BA5-623B-EF44-B7C3-0B254EA98588}" destId="{77524B0F-35BB-49F0-8A00-557BC094EE4A}" srcOrd="0" destOrd="0" presId="urn:microsoft.com/office/officeart/2018/2/layout/IconLabelList"/>
    <dgm:cxn modelId="{88BCB45D-8F0F-1246-B344-9159A80A3E64}" srcId="{DE42FDDC-FFC1-ED43-9276-90044E068D7C}" destId="{9C05FB8B-BEFF-254D-A7A4-F780A1BF52BC}" srcOrd="0" destOrd="0" parTransId="{C9BA78FF-65FD-1947-A4C2-8DD6AB130174}" sibTransId="{A335CF08-1FCA-D14A-BD00-3D21D3F4A22D}"/>
    <dgm:cxn modelId="{8FD8FBBC-E053-704F-8DFF-355281C06C0A}" srcId="{DE42FDDC-FFC1-ED43-9276-90044E068D7C}" destId="{CEE30BA5-623B-EF44-B7C3-0B254EA98588}" srcOrd="1" destOrd="0" parTransId="{B123F6B0-F662-484B-BB09-646FB5DC636E}" sibTransId="{20F958A3-02BE-2A4A-9E80-8971B7BA2955}"/>
    <dgm:cxn modelId="{E8FCC9C6-0FBA-EC46-AEFF-A59D49630AF0}" type="presOf" srcId="{9C05FB8B-BEFF-254D-A7A4-F780A1BF52BC}" destId="{1FB90CA5-408B-43C9-B678-F29A06F7671B}" srcOrd="0" destOrd="0" presId="urn:microsoft.com/office/officeart/2018/2/layout/IconLabelList"/>
    <dgm:cxn modelId="{C51FA087-5A6A-B94D-A2DD-284919E2B393}" type="presParOf" srcId="{835FD413-456D-4F73-8B32-459C335BB496}" destId="{F34D9AD9-C0DB-470E-8375-D8A56C6C7647}" srcOrd="0" destOrd="0" presId="urn:microsoft.com/office/officeart/2018/2/layout/IconLabelList"/>
    <dgm:cxn modelId="{41042AD0-9F82-7E41-8057-E16F3656165B}" type="presParOf" srcId="{F34D9AD9-C0DB-470E-8375-D8A56C6C7647}" destId="{1817B0D4-490C-4DBF-8F0C-458D763D0607}" srcOrd="0" destOrd="0" presId="urn:microsoft.com/office/officeart/2018/2/layout/IconLabelList"/>
    <dgm:cxn modelId="{4258D839-6188-0F41-A220-05D90C3447F2}" type="presParOf" srcId="{F34D9AD9-C0DB-470E-8375-D8A56C6C7647}" destId="{3CEAE17E-224B-47C0-900F-5FBA79BE4103}" srcOrd="1" destOrd="0" presId="urn:microsoft.com/office/officeart/2018/2/layout/IconLabelList"/>
    <dgm:cxn modelId="{313A5B72-F989-1A49-BC90-A750E8DD6239}" type="presParOf" srcId="{F34D9AD9-C0DB-470E-8375-D8A56C6C7647}" destId="{1FB90CA5-408B-43C9-B678-F29A06F7671B}" srcOrd="2" destOrd="0" presId="urn:microsoft.com/office/officeart/2018/2/layout/IconLabelList"/>
    <dgm:cxn modelId="{24E710B2-8852-2D49-8698-4D39367225A4}" type="presParOf" srcId="{835FD413-456D-4F73-8B32-459C335BB496}" destId="{B12BE473-7BC3-41EA-BD40-4E7C03C53FCF}" srcOrd="1" destOrd="0" presId="urn:microsoft.com/office/officeart/2018/2/layout/IconLabelList"/>
    <dgm:cxn modelId="{7723699D-24AC-ED4F-BDCC-D7052BB90B2B}" type="presParOf" srcId="{835FD413-456D-4F73-8B32-459C335BB496}" destId="{3DBBCAD8-3252-47B8-BD79-276219BCAA6C}" srcOrd="2" destOrd="0" presId="urn:microsoft.com/office/officeart/2018/2/layout/IconLabelList"/>
    <dgm:cxn modelId="{66676925-522B-A449-874C-8AD826DB0E71}" type="presParOf" srcId="{3DBBCAD8-3252-47B8-BD79-276219BCAA6C}" destId="{88DDDDE2-9D57-451B-8E95-D760159C6BE8}" srcOrd="0" destOrd="0" presId="urn:microsoft.com/office/officeart/2018/2/layout/IconLabelList"/>
    <dgm:cxn modelId="{F04ADE81-1982-E94B-B4B4-8D47FA13E3A8}" type="presParOf" srcId="{3DBBCAD8-3252-47B8-BD79-276219BCAA6C}" destId="{2F1FFCD7-E4E4-4EC8-9EE8-AE1DF9E31A95}" srcOrd="1" destOrd="0" presId="urn:microsoft.com/office/officeart/2018/2/layout/IconLabelList"/>
    <dgm:cxn modelId="{2B3E0D9B-472E-CF41-B602-F072B01D93C1}" type="presParOf" srcId="{3DBBCAD8-3252-47B8-BD79-276219BCAA6C}" destId="{77524B0F-35BB-49F0-8A00-557BC094EE4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7B0D4-490C-4DBF-8F0C-458D763D0607}">
      <dsp:nvSpPr>
        <dsp:cNvPr id="0" name=""/>
        <dsp:cNvSpPr/>
      </dsp:nvSpPr>
      <dsp:spPr>
        <a:xfrm>
          <a:off x="1574063" y="280385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90CA5-408B-43C9-B678-F29A06F7671B}">
      <dsp:nvSpPr>
        <dsp:cNvPr id="0" name=""/>
        <dsp:cNvSpPr/>
      </dsp:nvSpPr>
      <dsp:spPr>
        <a:xfrm>
          <a:off x="386063" y="2694634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What went well? What can we do better? Any topics you would like to see addressed at ICANN72?</a:t>
          </a:r>
          <a:endParaRPr lang="en-BE" sz="1600" kern="1200"/>
        </a:p>
      </dsp:txBody>
      <dsp:txXfrm>
        <a:off x="386063" y="2694634"/>
        <a:ext cx="4320000" cy="720000"/>
      </dsp:txXfrm>
    </dsp:sp>
    <dsp:sp modelId="{88DDDDE2-9D57-451B-8E95-D760159C6BE8}">
      <dsp:nvSpPr>
        <dsp:cNvPr id="0" name=""/>
        <dsp:cNvSpPr/>
      </dsp:nvSpPr>
      <dsp:spPr>
        <a:xfrm>
          <a:off x="6650063" y="280385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24B0F-35BB-49F0-8A00-557BC094EE4A}">
      <dsp:nvSpPr>
        <dsp:cNvPr id="0" name=""/>
        <dsp:cNvSpPr/>
      </dsp:nvSpPr>
      <dsp:spPr>
        <a:xfrm>
          <a:off x="5462063" y="2694634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u="sng" kern="1200">
              <a:hlinkClick xmlns:r="http://schemas.openxmlformats.org/officeDocument/2006/relationships" r:id="rId5"/>
            </a:rPr>
            <a:t>https://www.surveymonkey.com/r/QBRMH92</a:t>
          </a:r>
          <a:r>
            <a:rPr lang="en-GB" sz="1600" u="sng" kern="1200"/>
            <a:t> </a:t>
          </a:r>
          <a:br>
            <a:rPr lang="en-GB" sz="1600" u="sng" kern="1200"/>
          </a:br>
          <a:r>
            <a:rPr lang="en-GB" sz="1600" kern="1200"/>
            <a:t>Deadline: Wednesday, 4 July 2021 (23:59 UTC)</a:t>
          </a:r>
          <a:endParaRPr lang="en-BE" sz="1600" kern="1200"/>
        </a:p>
      </dsp:txBody>
      <dsp:txXfrm>
        <a:off x="5462063" y="2694634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CB7D1-2D6C-B04B-9F5B-0E68DE67C723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89942-7B9B-7F4B-AACE-CE97534A00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56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DB3F-8895-0D4E-8B1C-D464A561E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B1CBC-96A8-7F44-9B4D-A880069BE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A23CF-D1ED-9B47-BDF0-86787E86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1D16C-9C00-D549-9112-F0F6B464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58FE5-E0EE-1C40-BAB0-1E117B30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0216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28B7B-F237-2241-9638-2FB12C8AF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FE97F-45BF-084A-BA68-B27A0BF94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05FBE-A49F-794A-8437-2F09D012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4BFF-574A-FE4F-B25D-A3BB35E3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2265A-2B76-4040-AC3B-23E897262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2044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5024DD-980D-8D4D-9D32-821FB83D2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3BCE3-AEC5-1548-9417-0C2E6FDEC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524D8-CF19-7549-8679-E4BFBFB12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7DFFB-5FF9-6C48-A639-DB35CE522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45049-A6E5-2E46-90A3-CEAFF971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6405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7DE92-B2F7-F343-815D-C91E5B44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415CC-4833-7F48-AE41-93771DE63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D9BB2-8CA9-1F45-830C-66314D5A5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26AA9-97A9-BD4F-80E7-A198651C8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36130-F45C-2A49-BED0-7AA8800F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4114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C6178-C0FD-2E4C-BD5D-79944201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10071-C6F4-694F-9E9F-EFD159F68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765A8-5E47-4A45-BA24-41E95079C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5A9D0-3B8C-C246-8F2D-941784099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8BDBB-8323-0641-9253-B207A2DBE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25086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FE92E-0971-5642-85E7-0581FD8D7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93006-6466-984A-BB08-FB93D9702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339B0D-AF1F-DA46-80AD-03A69BE3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F2C6A-8F20-8541-B080-4CCC1471E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E7CBB-C675-E849-8ACA-731D878B8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E7668-2264-4943-A1F3-22CC1BA3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8300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B7862-2B97-E84A-BB01-1F60CA6A1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1AA34-960B-B045-AC8E-D2D839C47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18578-8217-5546-BB6D-31C8CD0F7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972CC0-2124-EE43-86AF-CDA4E9796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D1ADA6-AB52-6D43-907C-5736669BD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E9B388-5D9C-864B-8A26-A58B28F0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CF8C3B-0B2C-544E-8B19-A845C8A7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12DCCA-3B47-5D44-87AC-3D374415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558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6E2C2-49DA-7D4F-A0E9-5AD57DB4F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B0F7D7-4E3A-A347-9420-08DA71A8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3838F-0A63-E042-BE4A-988E7C67B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E263CF-79BA-7B4A-B46E-2311D2296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1073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052A1-E7FF-1546-A371-69A266F0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41F72-0226-3740-B266-3FAF2B80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BD6F9-919A-E341-A64B-CF21A507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322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FF51-F5DD-584A-9875-645EFADB8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138E3-4E34-3D4F-A1CB-6E9A080C4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3EB1D-635B-DF4C-9100-792F6A864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4F344-C730-664A-B388-5AD6282F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54C5B-8609-E448-996F-323B9D5B4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E6D4E-4A92-9544-BB20-411CE7DB7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4463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7499E-D145-2D45-8655-E694B99B2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609899-2B18-FB4D-A2AD-8F51AB890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F413B-FF77-B544-9D3F-78A6CBCB3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68D55-D612-B74C-8FFC-CB7A4FE4A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576D0-8A9B-6A4E-BB08-FF1C4F37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33623-3411-9F4A-88E2-C1361070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992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E08558-542C-9141-9558-18943090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DF644-0E8B-C040-8546-30A410ADE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58DC5-F385-9F49-A538-78954A875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09D7F-0BDC-8A48-BD29-BD6F0035FFC6}" type="datetimeFigureOut">
              <a:rPr lang="en-BE" smtClean="0"/>
              <a:t>17/06/2021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B2167-D936-0A4A-AFB5-B45391410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276C3-832D-6E4F-A623-2704E939E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006F-3758-5D45-855E-FA79CE8834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334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ommunity.icann.org/x/HBwFB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x/UYG1CQ" TargetMode="External"/><Relationship Id="rId2" Type="http://schemas.openxmlformats.org/officeDocument/2006/relationships/hyperlink" Target="https://community.icann.org/x/WIG1C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unity.icann.org/x/a4G1CQ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 b="19642"/>
          <a:stretch/>
        </p:blipFill>
        <p:spPr>
          <a:xfrm>
            <a:off x="-9088" y="0"/>
            <a:ext cx="12201088" cy="686311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4"/>
          <p:cNvSpPr txBox="1"/>
          <p:nvPr/>
        </p:nvSpPr>
        <p:spPr>
          <a:xfrm>
            <a:off x="7707842" y="3058996"/>
            <a:ext cx="4219200" cy="3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CCNSO | </a:t>
            </a:r>
            <a:r>
              <a:rPr lang="en-US" sz="3200" dirty="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June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2021</a:t>
            </a:r>
            <a:endParaRPr sz="3200" i="0" u="none" strike="noStrike" cap="none" dirty="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pic>
        <p:nvPicPr>
          <p:cNvPr id="91" name="Google Shape;91;p14" descr="A picture containing drawing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r="10167"/>
          <a:stretch/>
        </p:blipFill>
        <p:spPr>
          <a:xfrm>
            <a:off x="-9088" y="258332"/>
            <a:ext cx="1301860" cy="5755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FB3C2-2220-C842-BE92-4C432436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ccNSO Sessions prior to ICANN71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6C7EE-2CD8-2641-9B9D-63CD6FC21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ccTLD Community Webinar for Newcomers</a:t>
            </a:r>
          </a:p>
          <a:p>
            <a:r>
              <a:rPr lang="en-GB" dirty="0"/>
              <a:t>ccTLD News Sessions</a:t>
            </a:r>
          </a:p>
          <a:p>
            <a:pPr lvl="1"/>
            <a:r>
              <a:rPr lang="en-BE" dirty="0"/>
              <a:t>ccTLDs &amp; Security: Regulatory Demands </a:t>
            </a:r>
          </a:p>
          <a:p>
            <a:pPr lvl="1"/>
            <a:r>
              <a:rPr lang="en-BE" dirty="0"/>
              <a:t>DNS Abuse: the ccTLD Experience </a:t>
            </a:r>
          </a:p>
          <a:p>
            <a:pPr lvl="1"/>
            <a:endParaRPr lang="en-BE" dirty="0"/>
          </a:p>
          <a:p>
            <a:pPr marL="0" indent="0">
              <a:buNone/>
            </a:pPr>
            <a:r>
              <a:rPr lang="en-GB" dirty="0"/>
              <a:t>Listen to the recordings</a:t>
            </a:r>
          </a:p>
          <a:p>
            <a:pPr marL="0" indent="0">
              <a:buNone/>
            </a:pPr>
            <a:r>
              <a:rPr lang="en-GB" sz="2000" dirty="0">
                <a:hlinkClick r:id="rId2"/>
              </a:rPr>
              <a:t>https://community.icann.org/x/HBwFBQ</a:t>
            </a:r>
            <a:endParaRPr lang="en-GB" sz="2000" dirty="0"/>
          </a:p>
          <a:p>
            <a:pPr lvl="1"/>
            <a:endParaRPr lang="en-B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4FE5F-B751-F14E-855C-2C75B83C15CD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939213" y="2108200"/>
            <a:ext cx="3252787" cy="3208338"/>
          </a:xfr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63D27C2-939E-744B-B6BD-3E3708F1C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522" y="2817019"/>
            <a:ext cx="4212836" cy="236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89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E854E-03FE-EC47-9B75-868A3DBF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ccTLD News Sessions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4C096EF-4136-5D42-8549-89B71DC535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890169"/>
            <a:ext cx="7214616" cy="505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65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oogle Shape;244;p7">
            <a:extLst>
              <a:ext uri="{FF2B5EF4-FFF2-40B4-BE49-F238E27FC236}">
                <a16:creationId xmlns:a16="http://schemas.microsoft.com/office/drawing/2014/main" id="{C58E27C3-C3D4-EC42-AAF8-9BA456C811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1156758"/>
              </p:ext>
            </p:extLst>
          </p:nvPr>
        </p:nvGraphicFramePr>
        <p:xfrm>
          <a:off x="717372" y="228600"/>
          <a:ext cx="10343675" cy="640079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628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8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3919"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ICANN71 ccNSO Block Schedule</a:t>
                      </a:r>
                      <a:endParaRPr sz="2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570847"/>
                  </a:ext>
                </a:extLst>
              </a:tr>
              <a:tr h="47843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UTC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Mo, 14 June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Tue</a:t>
                      </a: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15 June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Wed</a:t>
                      </a: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16 June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Thu</a:t>
                      </a: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17 June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4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600" dirty="0"/>
                        <a:t>Block 1 (60’)</a:t>
                      </a:r>
                      <a:br>
                        <a:rPr lang="x-none" sz="1600"/>
                      </a:br>
                      <a:r>
                        <a:rPr lang="en-US" sz="1600" dirty="0"/>
                        <a:t>07:00-08:00</a:t>
                      </a:r>
                      <a:endParaRPr sz="1600" dirty="0"/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DNSSEC Workshop</a:t>
                      </a: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ccNSO MM: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Governance Session</a:t>
                      </a:r>
                      <a:endParaRPr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dirty="0">
                          <a:solidFill>
                            <a:schemeClr val="tx1"/>
                          </a:solidFill>
                        </a:rPr>
                        <a:t>SOPC</a:t>
                      </a:r>
                      <a:endParaRPr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4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600" dirty="0"/>
                        <a:t>Block 2 (90’)</a:t>
                      </a:r>
                      <a:br>
                        <a:rPr lang="x-none" sz="1600"/>
                      </a:br>
                      <a:r>
                        <a:rPr lang="en-US" sz="1600" dirty="0"/>
                        <a:t>08:30-10:00</a:t>
                      </a:r>
                      <a:endParaRPr sz="1600" dirty="0"/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DNSSEC Workshop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</a:rPr>
                        <a:t>At-Large Session: </a:t>
                      </a:r>
                      <a:br>
                        <a:rPr lang="en-GB" sz="1600" b="1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</a:rPr>
                        <a:t>ccTLD governance models: Testimonies from At-Large end users</a:t>
                      </a:r>
                      <a:endParaRPr lang="en-GB" sz="1200" dirty="0">
                        <a:effectLst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Plenary:</a:t>
                      </a:r>
                      <a:br>
                        <a:rPr lang="en-US" sz="16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Registrant Protections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04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600" dirty="0"/>
                        <a:t>Block 3 (90’)</a:t>
                      </a:r>
                      <a:br>
                        <a:rPr lang="x-none" sz="1600"/>
                      </a:br>
                      <a:r>
                        <a:rPr lang="en-US" sz="1600" dirty="0"/>
                        <a:t>10:30-12:00</a:t>
                      </a:r>
                      <a:endParaRPr sz="1600" dirty="0"/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Plenary: </a:t>
                      </a:r>
                      <a:br>
                        <a:rPr lang="en-US" sz="10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Government Regulatory Developments/WHOIS, Data Protection &amp; Cybersecurity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ccNSO MM: </a:t>
                      </a:r>
                      <a:br>
                        <a:rPr lang="en-US" sz="16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Q&amp;A with ccTLD-related ICANN Board</a:t>
                      </a: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ccNSO MM: </a:t>
                      </a:r>
                      <a:br>
                        <a:rPr lang="en-US" sz="16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Policy Session</a:t>
                      </a: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4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600" dirty="0"/>
                        <a:t>Block 4 (90’)</a:t>
                      </a:r>
                      <a:br>
                        <a:rPr lang="x-none" sz="1600"/>
                      </a:br>
                      <a:r>
                        <a:rPr lang="en-US" sz="1600" dirty="0"/>
                        <a:t>12:30-14:00</a:t>
                      </a:r>
                      <a:endParaRPr sz="1600" dirty="0"/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Tech Day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Plenary:</a:t>
                      </a:r>
                      <a:br>
                        <a:rPr lang="en-US" sz="16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Multistakeholder Model / Internet Governance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ccNSO Council</a:t>
                      </a: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44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600" dirty="0"/>
                        <a:t>Block 5 (60’)</a:t>
                      </a:r>
                      <a:br>
                        <a:rPr lang="x-none" sz="1600"/>
                      </a:br>
                      <a:r>
                        <a:rPr lang="en-US" sz="1600" dirty="0"/>
                        <a:t>14:30-15:30</a:t>
                      </a:r>
                      <a:endParaRPr sz="1600" dirty="0"/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Tech Day</a:t>
                      </a: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CSC/IANA update to the community</a:t>
                      </a: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Future of ICANN Public Meetings </a:t>
                      </a:r>
                      <a:endParaRPr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87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64A37-7B6B-744A-8716-82017BB78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Decisions and Outcomes by ccNSO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4298E-F86A-AC49-AF7F-9A8E70A7E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BE" dirty="0"/>
              <a:t>Adopted the policy recommendations for ccPDP3 regarding the retirement of ccTLDs. Voting by ccNSO members as a next step</a:t>
            </a:r>
          </a:p>
          <a:p>
            <a:r>
              <a:rPr lang="en-BE" dirty="0"/>
              <a:t>Decided on the ccNSO Council work plan for the next 2 years, and a transition towards quarterly work plans.  </a:t>
            </a:r>
          </a:p>
          <a:p>
            <a:r>
              <a:rPr lang="en-BE" dirty="0"/>
              <a:t>Reviewed the ccNSO implementation-related part of the second ccNSO organizational review recommendations, concluding that the ccNSO is not expected to undertake any further efforts. </a:t>
            </a:r>
          </a:p>
          <a:p>
            <a:r>
              <a:rPr lang="en-BE" dirty="0"/>
              <a:t>Discussed how to organize the continuous organizational improvement process and asked the ccNSO Guidelines Review Committee (GRC) to review its mandate </a:t>
            </a:r>
          </a:p>
          <a:p>
            <a:r>
              <a:rPr lang="en-BE" dirty="0"/>
              <a:t>Agreed that starting at its next meeting, it will take a closer look at the potential role of the ccNSO in the ongoing discussion around DNS Abuse.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054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4997C-AEA4-CF43-BF18-01E820D2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b="1"/>
              <a:t>ICANN71 links</a:t>
            </a:r>
            <a:endParaRPr lang="en-BE" sz="4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B83FE-4B9E-BD4B-A981-69293B9B8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/>
              <a:t>ccNSO Schedule Hub</a:t>
            </a:r>
            <a:endParaRPr lang="en-US" sz="2200"/>
          </a:p>
          <a:p>
            <a:pPr marL="0" indent="0">
              <a:buNone/>
            </a:pPr>
            <a:r>
              <a:rPr lang="en-US" sz="2200" u="sng">
                <a:hlinkClick r:id="rId2"/>
              </a:rPr>
              <a:t>https://community.icann.org/x/WIG1CQ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 </a:t>
            </a:r>
          </a:p>
          <a:p>
            <a:pPr marL="0" indent="0">
              <a:buNone/>
            </a:pPr>
            <a:r>
              <a:rPr lang="en-US" sz="2200" b="1"/>
              <a:t>ccNSO Members Meeting, including sessions held prior to ICANN71</a:t>
            </a:r>
            <a:endParaRPr lang="en-US" sz="2200"/>
          </a:p>
          <a:p>
            <a:pPr marL="0" indent="0">
              <a:buNone/>
            </a:pPr>
            <a:r>
              <a:rPr lang="en-US" sz="2200" u="sng">
                <a:hlinkClick r:id="rId3"/>
              </a:rPr>
              <a:t>https://community.icann.org/x/UYG1CQ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 </a:t>
            </a:r>
          </a:p>
          <a:p>
            <a:pPr marL="0" indent="0">
              <a:buNone/>
            </a:pPr>
            <a:r>
              <a:rPr lang="en-US" sz="2200" b="1"/>
              <a:t>Tech Day</a:t>
            </a:r>
            <a:endParaRPr lang="en-US" sz="2200"/>
          </a:p>
          <a:p>
            <a:pPr marL="0" indent="0">
              <a:buNone/>
            </a:pPr>
            <a:r>
              <a:rPr lang="en-US" sz="2200" u="sng">
                <a:hlinkClick r:id="rId4"/>
              </a:rPr>
              <a:t>https://community.icann.org/x/a4G1CQ</a:t>
            </a:r>
            <a:endParaRPr lang="en-US" sz="2200"/>
          </a:p>
          <a:p>
            <a:endParaRPr lang="en-BE" sz="2200"/>
          </a:p>
        </p:txBody>
      </p:sp>
    </p:spTree>
    <p:extLst>
      <p:ext uri="{BB962C8B-B14F-4D97-AF65-F5344CB8AC3E}">
        <p14:creationId xmlns:p14="http://schemas.microsoft.com/office/powerpoint/2010/main" val="1793674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23EB9-277D-214A-B277-4409D89B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We seek your feedback!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E8DA507-EC5E-D24E-ABB8-0517EE263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526554"/>
              </p:ext>
            </p:extLst>
          </p:nvPr>
        </p:nvGraphicFramePr>
        <p:xfrm>
          <a:off x="1115568" y="2481943"/>
          <a:ext cx="10168128" cy="3695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457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oogle Shape;91;p1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4A1753-3AA0-AA44-840B-3C132F963D80}"/>
              </a:ext>
            </a:extLst>
          </p:cNvPr>
          <p:cNvPicPr preferRelativeResize="0"/>
          <p:nvPr/>
        </p:nvPicPr>
        <p:blipFill rotWithShape="1">
          <a:blip r:embed="rId2"/>
          <a:srcRect l="1786" r="11949" b="-2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</p:spPr>
      </p:pic>
      <p:pic>
        <p:nvPicPr>
          <p:cNvPr id="5" name="Google Shape;89;p14">
            <a:extLst>
              <a:ext uri="{FF2B5EF4-FFF2-40B4-BE49-F238E27FC236}">
                <a16:creationId xmlns:a16="http://schemas.microsoft.com/office/drawing/2014/main" id="{E0152D97-35B1-6B4D-BD18-CE34A8FFE6D3}"/>
              </a:ext>
            </a:extLst>
          </p:cNvPr>
          <p:cNvPicPr preferRelativeResize="0"/>
          <p:nvPr/>
        </p:nvPicPr>
        <p:blipFill rotWithShape="1">
          <a:blip r:embed="rId3"/>
          <a:srcRect t="3462" r="-2" b="30766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</p:spPr>
      </p:pic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7CDAF3-E5E9-E044-855C-B0C334F5D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1524659"/>
            <a:ext cx="5019074" cy="27740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25CF6-3776-3E4B-80C2-1F10DD727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4687367"/>
            <a:ext cx="4917948" cy="13350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ccnsosecretariat@icann.org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12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421</Words>
  <Application>Microsoft Macintosh PowerPoint</Application>
  <PresentationFormat>Widescreen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Barlow Semi Condensed</vt:lpstr>
      <vt:lpstr>Calibri</vt:lpstr>
      <vt:lpstr>Calibri Light</vt:lpstr>
      <vt:lpstr>Office Theme</vt:lpstr>
      <vt:lpstr>PowerPoint Presentation</vt:lpstr>
      <vt:lpstr>ccNSO Sessions prior to ICANN71</vt:lpstr>
      <vt:lpstr>ccTLD News Sessions</vt:lpstr>
      <vt:lpstr>PowerPoint Presentation</vt:lpstr>
      <vt:lpstr>Decisions and Outcomes by ccNSO Council</vt:lpstr>
      <vt:lpstr>ICANN71 links</vt:lpstr>
      <vt:lpstr>We seek your feedback!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OISC | 22 April 2021 (16 UTC)</dc:title>
  <dc:creator>Joke Braeken</dc:creator>
  <cp:lastModifiedBy>Joke Braeken</cp:lastModifiedBy>
  <cp:revision>55</cp:revision>
  <dcterms:created xsi:type="dcterms:W3CDTF">2021-04-15T10:04:52Z</dcterms:created>
  <dcterms:modified xsi:type="dcterms:W3CDTF">2021-06-17T14:36:50Z</dcterms:modified>
</cp:coreProperties>
</file>