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63" r:id="rId2"/>
    <p:sldId id="265" r:id="rId3"/>
    <p:sldId id="267" r:id="rId4"/>
    <p:sldId id="268" r:id="rId5"/>
    <p:sldId id="272" r:id="rId6"/>
    <p:sldId id="274" r:id="rId7"/>
    <p:sldId id="276" r:id="rId8"/>
    <p:sldId id="277" r:id="rId9"/>
    <p:sldId id="278" r:id="rId10"/>
    <p:sldId id="282" r:id="rId11"/>
    <p:sldId id="283" r:id="rId12"/>
    <p:sldId id="284" r:id="rId13"/>
    <p:sldId id="285" r:id="rId14"/>
  </p:sldIdLst>
  <p:sldSz cx="12192000" cy="6858000"/>
  <p:notesSz cx="6858000" cy="9144000"/>
  <p:embeddedFontLst>
    <p:embeddedFont>
      <p:font typeface="Arial Narrow" panose="020B06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C7C608-A7A4-471F-B297-B287B784B7AA}">
  <a:tblStyle styleId="{FFC7C608-A7A4-471F-B297-B287B784B7AA}"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7"/>
    <p:restoredTop sz="94609"/>
  </p:normalViewPr>
  <p:slideViewPr>
    <p:cSldViewPr snapToGrid="0" snapToObjects="1">
      <p:cViewPr varScale="1">
        <p:scale>
          <a:sx n="141" d="100"/>
          <a:sy n="141" d="100"/>
        </p:scale>
        <p:origin x="20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b4f70660a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Poll #1: </a:t>
            </a:r>
            <a:r>
              <a:rPr lang="en-US" b="1"/>
              <a:t>Do you support that at a minimum these decisions should be reserved to be taken by  the members?</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Support</a:t>
            </a:r>
            <a:endParaRPr/>
          </a:p>
          <a:p>
            <a:pPr marL="457200" lvl="0" indent="-298450" algn="l" rtl="0">
              <a:spcBef>
                <a:spcPts val="0"/>
              </a:spcBef>
              <a:spcAft>
                <a:spcPts val="0"/>
              </a:spcAft>
              <a:buSzPts val="1100"/>
              <a:buChar char="-"/>
            </a:pPr>
            <a:r>
              <a:rPr lang="en-US"/>
              <a:t>Not support</a:t>
            </a:r>
            <a:endParaRPr/>
          </a:p>
          <a:p>
            <a:pPr marL="457200" lvl="0" indent="-298450" algn="l" rtl="0">
              <a:spcBef>
                <a:spcPts val="0"/>
              </a:spcBef>
              <a:spcAft>
                <a:spcPts val="0"/>
              </a:spcAft>
              <a:buSzPts val="1100"/>
              <a:buChar char="-"/>
            </a:pPr>
            <a:r>
              <a:rPr lang="en-US"/>
              <a:t>No Opinion </a:t>
            </a:r>
            <a:endParaRPr/>
          </a:p>
          <a:p>
            <a:pPr marL="0" lvl="0" indent="0" algn="l" rtl="0">
              <a:spcBef>
                <a:spcPts val="0"/>
              </a:spcBef>
              <a:spcAft>
                <a:spcPts val="0"/>
              </a:spcAft>
              <a:buNone/>
            </a:pPr>
            <a:endParaRPr/>
          </a:p>
        </p:txBody>
      </p:sp>
      <p:sp>
        <p:nvSpPr>
          <p:cNvPr id="184" name="Google Shape;184;geb4f70660a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b4f70660a_2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#13: </a:t>
            </a:r>
            <a:r>
              <a:rPr lang="en-US" b="1"/>
              <a:t>Who should take the decisions presented?</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The Council only</a:t>
            </a:r>
            <a:endParaRPr/>
          </a:p>
          <a:p>
            <a:pPr marL="457200" lvl="0" indent="-298450" algn="l" rtl="0">
              <a:spcBef>
                <a:spcPts val="0"/>
              </a:spcBef>
              <a:spcAft>
                <a:spcPts val="0"/>
              </a:spcAft>
              <a:buSzPts val="1100"/>
              <a:buChar char="-"/>
            </a:pPr>
            <a:r>
              <a:rPr lang="en-US"/>
              <a:t>The Council subject to veto mechanism</a:t>
            </a:r>
            <a:endParaRPr/>
          </a:p>
          <a:p>
            <a:pPr marL="457200" lvl="0" indent="-298450" algn="l" rtl="0">
              <a:spcBef>
                <a:spcPts val="0"/>
              </a:spcBef>
              <a:spcAft>
                <a:spcPts val="0"/>
              </a:spcAft>
              <a:buSzPts val="1100"/>
              <a:buChar char="-"/>
            </a:pPr>
            <a:r>
              <a:rPr lang="en-US">
                <a:solidFill>
                  <a:schemeClr val="dk1"/>
                </a:solidFill>
              </a:rPr>
              <a:t>The Members only</a:t>
            </a:r>
            <a:endParaRPr/>
          </a:p>
          <a:p>
            <a:pPr marL="457200" lvl="0" indent="-298450" algn="l" rtl="0">
              <a:spcBef>
                <a:spcPts val="0"/>
              </a:spcBef>
              <a:spcAft>
                <a:spcPts val="0"/>
              </a:spcAft>
              <a:buSzPts val="1100"/>
              <a:buChar char="-"/>
            </a:pPr>
            <a:r>
              <a:rPr lang="en-US"/>
              <a:t>No opinion</a:t>
            </a:r>
            <a:endParaRPr/>
          </a:p>
          <a:p>
            <a:pPr marL="0" lvl="0" indent="0" algn="l" rtl="0">
              <a:spcBef>
                <a:spcPts val="0"/>
              </a:spcBef>
              <a:spcAft>
                <a:spcPts val="0"/>
              </a:spcAft>
              <a:buNone/>
            </a:pPr>
            <a:endParaRPr/>
          </a:p>
        </p:txBody>
      </p:sp>
      <p:sp>
        <p:nvSpPr>
          <p:cNvPr id="434" name="Google Shape;434;geb4f70660a_2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eb4f70660a_2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#14: </a:t>
            </a:r>
            <a:r>
              <a:rPr lang="en-US" b="1"/>
              <a:t>Who should take the decisions presented?</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Clr>
                <a:schemeClr val="dk1"/>
              </a:buClr>
              <a:buSzPts val="1100"/>
              <a:buChar char="-"/>
            </a:pPr>
            <a:r>
              <a:rPr lang="en-US">
                <a:solidFill>
                  <a:schemeClr val="dk1"/>
                </a:solidFill>
              </a:rPr>
              <a:t>The Council only</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 Council subject to veto mechanism</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 Members only</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 opinion</a:t>
            </a:r>
            <a:endParaRPr/>
          </a:p>
          <a:p>
            <a:pPr marL="0" lvl="0" indent="0" algn="l" rtl="0">
              <a:spcBef>
                <a:spcPts val="0"/>
              </a:spcBef>
              <a:spcAft>
                <a:spcPts val="0"/>
              </a:spcAft>
              <a:buNone/>
            </a:pPr>
            <a:endParaRPr/>
          </a:p>
        </p:txBody>
      </p:sp>
      <p:sp>
        <p:nvSpPr>
          <p:cNvPr id="443" name="Google Shape;443;geb4f70660a_2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b4f70660a_2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b4f70660a_2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b4f70660a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Poll #2: </a:t>
            </a:r>
            <a:r>
              <a:rPr lang="en-US" b="1">
                <a:solidFill>
                  <a:schemeClr val="dk1"/>
                </a:solidFill>
              </a:rPr>
              <a:t>Do you support that the only way members vote is electronically?</a:t>
            </a: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Response: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Support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Not support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 Opinion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Poll #3: </a:t>
            </a:r>
            <a:r>
              <a:rPr lang="en-US" b="1">
                <a:solidFill>
                  <a:schemeClr val="dk1"/>
                </a:solidFill>
              </a:rPr>
              <a:t>Do you support that the Council, the Chair and Members can ask for an electronic vote?</a:t>
            </a: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Response: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Support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Not support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 Opinion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Poll #4: </a:t>
            </a:r>
            <a:r>
              <a:rPr lang="en-US" b="1">
                <a:solidFill>
                  <a:schemeClr val="dk1"/>
                </a:solidFill>
              </a:rPr>
              <a:t>Do you support the conditions for Members to request a vote?</a:t>
            </a: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Response: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Support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Not support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 Opinion </a:t>
            </a:r>
            <a:endParaRPr/>
          </a:p>
        </p:txBody>
      </p:sp>
      <p:sp>
        <p:nvSpPr>
          <p:cNvPr id="218" name="Google Shape;218;geb4f70660a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b4f70660a_2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#5: </a:t>
            </a:r>
            <a:r>
              <a:rPr lang="en-US" b="1"/>
              <a:t>Which option do you prefer?</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Option 1: FIFTY PERCENT (50%)</a:t>
            </a:r>
            <a:endParaRPr/>
          </a:p>
          <a:p>
            <a:pPr marL="457200" lvl="0" indent="-298450" algn="l" rtl="0">
              <a:spcBef>
                <a:spcPts val="0"/>
              </a:spcBef>
              <a:spcAft>
                <a:spcPts val="0"/>
              </a:spcAft>
              <a:buSzPts val="1100"/>
              <a:buChar char="-"/>
            </a:pPr>
            <a:r>
              <a:rPr lang="en-US"/>
              <a:t>Option 2: THIRTY THREE (33%)</a:t>
            </a:r>
            <a:endParaRPr/>
          </a:p>
          <a:p>
            <a:pPr marL="457200" lvl="0" indent="-298450" algn="l" rtl="0">
              <a:spcBef>
                <a:spcPts val="0"/>
              </a:spcBef>
              <a:spcAft>
                <a:spcPts val="0"/>
              </a:spcAft>
              <a:buSzPts val="1100"/>
              <a:buChar char="-"/>
            </a:pPr>
            <a:r>
              <a:rPr lang="en-US"/>
              <a:t>Option 3: TWENTY FIVE (25%) </a:t>
            </a:r>
            <a:endParaRPr/>
          </a:p>
          <a:p>
            <a:pPr marL="457200" lvl="0" indent="-298450" algn="l" rtl="0">
              <a:spcBef>
                <a:spcPts val="0"/>
              </a:spcBef>
              <a:spcAft>
                <a:spcPts val="0"/>
              </a:spcAft>
              <a:buSzPts val="1100"/>
              <a:buChar char="-"/>
            </a:pPr>
            <a:r>
              <a:rPr lang="en-US"/>
              <a:t>No Opinion </a:t>
            </a:r>
            <a:endParaRPr/>
          </a:p>
          <a:p>
            <a:pPr marL="0" lvl="0" indent="0" algn="l" rtl="0">
              <a:spcBef>
                <a:spcPts val="0"/>
              </a:spcBef>
              <a:spcAft>
                <a:spcPts val="0"/>
              </a:spcAft>
              <a:buNone/>
            </a:pPr>
            <a:endParaRPr/>
          </a:p>
        </p:txBody>
      </p:sp>
      <p:sp>
        <p:nvSpPr>
          <p:cNvPr id="253" name="Google Shape;253;geb4f70660a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b4f70660a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#6: </a:t>
            </a:r>
            <a:r>
              <a:rPr lang="en-US" b="1"/>
              <a:t>Which option do you prefer?</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Option 1</a:t>
            </a:r>
            <a:endParaRPr/>
          </a:p>
          <a:p>
            <a:pPr marL="457200" lvl="0" indent="-298450" algn="l" rtl="0">
              <a:spcBef>
                <a:spcPts val="0"/>
              </a:spcBef>
              <a:spcAft>
                <a:spcPts val="0"/>
              </a:spcAft>
              <a:buSzPts val="1100"/>
              <a:buChar char="-"/>
            </a:pPr>
            <a:r>
              <a:rPr lang="en-US"/>
              <a:t>Option 2</a:t>
            </a:r>
            <a:endParaRPr/>
          </a:p>
          <a:p>
            <a:pPr marL="457200" lvl="0" indent="-298450" algn="l" rtl="0">
              <a:spcBef>
                <a:spcPts val="0"/>
              </a:spcBef>
              <a:spcAft>
                <a:spcPts val="0"/>
              </a:spcAft>
              <a:buSzPts val="1100"/>
              <a:buChar char="-"/>
            </a:pPr>
            <a:r>
              <a:rPr lang="en-US"/>
              <a:t>No Opinion </a:t>
            </a:r>
            <a:endParaRPr/>
          </a:p>
          <a:p>
            <a:pPr marL="0" lvl="0" indent="0" algn="l" rtl="0">
              <a:spcBef>
                <a:spcPts val="0"/>
              </a:spcBef>
              <a:spcAft>
                <a:spcPts val="0"/>
              </a:spcAft>
              <a:buNone/>
            </a:pPr>
            <a:endParaRPr/>
          </a:p>
        </p:txBody>
      </p:sp>
      <p:sp>
        <p:nvSpPr>
          <p:cNvPr id="262" name="Google Shape;262;geb4f70660a_2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b4f70660a_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#7: </a:t>
            </a:r>
            <a:r>
              <a:rPr lang="en-US" b="1"/>
              <a:t>Do you support that the Council should take a limited set of administrative decisions, which become effective immediately?</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Support</a:t>
            </a:r>
            <a:endParaRPr/>
          </a:p>
          <a:p>
            <a:pPr marL="457200" lvl="0" indent="-298450" algn="l" rtl="0">
              <a:spcBef>
                <a:spcPts val="0"/>
              </a:spcBef>
              <a:spcAft>
                <a:spcPts val="0"/>
              </a:spcAft>
              <a:buSzPts val="1100"/>
              <a:buChar char="-"/>
            </a:pPr>
            <a:r>
              <a:rPr lang="en-US"/>
              <a:t>Not support</a:t>
            </a:r>
            <a:endParaRPr/>
          </a:p>
          <a:p>
            <a:pPr marL="457200" lvl="0" indent="-298450" algn="l" rtl="0">
              <a:spcBef>
                <a:spcPts val="0"/>
              </a:spcBef>
              <a:spcAft>
                <a:spcPts val="0"/>
              </a:spcAft>
              <a:buSzPts val="1100"/>
              <a:buChar char="-"/>
            </a:pPr>
            <a:r>
              <a:rPr lang="en-US"/>
              <a:t>No Opinion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Poll #8: </a:t>
            </a:r>
            <a:r>
              <a:rPr lang="en-US" b="1">
                <a:solidFill>
                  <a:schemeClr val="dk1"/>
                </a:solidFill>
              </a:rPr>
              <a:t>The list of decisions is:</a:t>
            </a: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Response: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Too broad</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OK</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Too limited</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No Opinion</a:t>
            </a:r>
            <a:endParaRPr>
              <a:solidFill>
                <a:schemeClr val="dk1"/>
              </a:solidFill>
            </a:endParaRPr>
          </a:p>
        </p:txBody>
      </p:sp>
      <p:sp>
        <p:nvSpPr>
          <p:cNvPr id="311" name="Google Shape;311;geb4f70660a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b4f70660a_2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#9: </a:t>
            </a:r>
            <a:r>
              <a:rPr lang="en-US" b="1"/>
              <a:t>Do you support the statement?</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Support</a:t>
            </a:r>
            <a:endParaRPr/>
          </a:p>
          <a:p>
            <a:pPr marL="457200" lvl="0" indent="-298450" algn="l" rtl="0">
              <a:spcBef>
                <a:spcPts val="0"/>
              </a:spcBef>
              <a:spcAft>
                <a:spcPts val="0"/>
              </a:spcAft>
              <a:buSzPts val="1100"/>
              <a:buChar char="-"/>
            </a:pPr>
            <a:r>
              <a:rPr lang="en-US"/>
              <a:t>Not support</a:t>
            </a:r>
            <a:endParaRPr/>
          </a:p>
          <a:p>
            <a:pPr marL="457200" lvl="0" indent="-298450" algn="l" rtl="0">
              <a:spcBef>
                <a:spcPts val="0"/>
              </a:spcBef>
              <a:spcAft>
                <a:spcPts val="0"/>
              </a:spcAft>
              <a:buSzPts val="1100"/>
              <a:buChar char="-"/>
            </a:pPr>
            <a:r>
              <a:rPr lang="en-US"/>
              <a:t>No Opinion </a:t>
            </a:r>
            <a:endParaRPr>
              <a:solidFill>
                <a:schemeClr val="dk1"/>
              </a:solidFill>
            </a:endParaRPr>
          </a:p>
        </p:txBody>
      </p:sp>
      <p:sp>
        <p:nvSpPr>
          <p:cNvPr id="345" name="Google Shape;345;geb4f70660a_2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eb4f70660a_2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#10: </a:t>
            </a:r>
            <a:r>
              <a:rPr lang="en-US" b="1"/>
              <a:t>Do you support the publication of all decisions?</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Support</a:t>
            </a:r>
            <a:endParaRPr/>
          </a:p>
          <a:p>
            <a:pPr marL="457200" lvl="0" indent="-298450" algn="l" rtl="0">
              <a:spcBef>
                <a:spcPts val="0"/>
              </a:spcBef>
              <a:spcAft>
                <a:spcPts val="0"/>
              </a:spcAft>
              <a:buSzPts val="1100"/>
              <a:buChar char="-"/>
            </a:pPr>
            <a:r>
              <a:rPr lang="en-US"/>
              <a:t>Not support</a:t>
            </a:r>
            <a:endParaRPr/>
          </a:p>
          <a:p>
            <a:pPr marL="457200" lvl="0" indent="-298450" algn="l" rtl="0">
              <a:spcBef>
                <a:spcPts val="0"/>
              </a:spcBef>
              <a:spcAft>
                <a:spcPts val="0"/>
              </a:spcAft>
              <a:buSzPts val="1100"/>
              <a:buChar char="-"/>
            </a:pPr>
            <a:r>
              <a:rPr lang="en-US"/>
              <a:t>No Opinion </a:t>
            </a:r>
            <a:endParaRPr>
              <a:solidFill>
                <a:schemeClr val="dk1"/>
              </a:solidFill>
            </a:endParaRPr>
          </a:p>
        </p:txBody>
      </p:sp>
      <p:sp>
        <p:nvSpPr>
          <p:cNvPr id="379" name="Google Shape;379;geb4f70660a_2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b4f70660a_2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#11: </a:t>
            </a:r>
            <a:r>
              <a:rPr lang="en-US" b="1"/>
              <a:t>Do you support that members may request a vote on any Council Resolution or Decision, which is not explicitly reserved to be taken by the Council exclusively?</a:t>
            </a: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Support</a:t>
            </a:r>
            <a:endParaRPr/>
          </a:p>
          <a:p>
            <a:pPr marL="457200" lvl="0" indent="-298450" algn="l" rtl="0">
              <a:spcBef>
                <a:spcPts val="0"/>
              </a:spcBef>
              <a:spcAft>
                <a:spcPts val="0"/>
              </a:spcAft>
              <a:buSzPts val="1100"/>
              <a:buChar char="-"/>
            </a:pPr>
            <a:r>
              <a:rPr lang="en-US"/>
              <a:t>Not support</a:t>
            </a:r>
            <a:endParaRPr/>
          </a:p>
          <a:p>
            <a:pPr marL="457200" lvl="0" indent="-298450" algn="l" rtl="0">
              <a:spcBef>
                <a:spcPts val="0"/>
              </a:spcBef>
              <a:spcAft>
                <a:spcPts val="0"/>
              </a:spcAft>
              <a:buSzPts val="1100"/>
              <a:buChar char="-"/>
            </a:pPr>
            <a:r>
              <a:rPr lang="en-US"/>
              <a:t>No Opinion </a:t>
            </a:r>
            <a:endParaRPr>
              <a:solidFill>
                <a:schemeClr val="dk1"/>
              </a:solidFill>
            </a:endParaRPr>
          </a:p>
        </p:txBody>
      </p:sp>
      <p:sp>
        <p:nvSpPr>
          <p:cNvPr id="388" name="Google Shape;388;geb4f70660a_2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b4f70660a_2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#12: </a:t>
            </a:r>
            <a:r>
              <a:rPr lang="en-US" b="1"/>
              <a:t>Do you support the proposed timeline of maximum 19 days from the publication of Council decision up until the start of the Members vote? </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Maximum 19 days: 7 days since publication of decision + 7 days  initiation upon receipt of request for vote days + 5 days to organise the vote</a:t>
            </a:r>
            <a:endParaRPr b="1"/>
          </a:p>
          <a:p>
            <a:pPr marL="0" lvl="0" indent="0" algn="l" rtl="0">
              <a:spcBef>
                <a:spcPts val="0"/>
              </a:spcBef>
              <a:spcAft>
                <a:spcPts val="0"/>
              </a:spcAft>
              <a:buNone/>
            </a:pPr>
            <a:endParaRPr b="1"/>
          </a:p>
          <a:p>
            <a:pPr marL="0" lvl="0" indent="0" algn="l" rtl="0">
              <a:spcBef>
                <a:spcPts val="0"/>
              </a:spcBef>
              <a:spcAft>
                <a:spcPts val="0"/>
              </a:spcAft>
              <a:buNone/>
            </a:pPr>
            <a:r>
              <a:rPr lang="en-US"/>
              <a:t>Response: </a:t>
            </a:r>
            <a:endParaRPr/>
          </a:p>
          <a:p>
            <a:pPr marL="457200" lvl="0" indent="-298450" algn="l" rtl="0">
              <a:spcBef>
                <a:spcPts val="0"/>
              </a:spcBef>
              <a:spcAft>
                <a:spcPts val="0"/>
              </a:spcAft>
              <a:buSzPts val="1100"/>
              <a:buChar char="-"/>
            </a:pPr>
            <a:r>
              <a:rPr lang="en-US"/>
              <a:t>Support</a:t>
            </a:r>
            <a:endParaRPr/>
          </a:p>
          <a:p>
            <a:pPr marL="457200" lvl="0" indent="-298450" algn="l" rtl="0">
              <a:spcBef>
                <a:spcPts val="0"/>
              </a:spcBef>
              <a:spcAft>
                <a:spcPts val="0"/>
              </a:spcAft>
              <a:buSzPts val="1100"/>
              <a:buChar char="-"/>
            </a:pPr>
            <a:r>
              <a:rPr lang="en-US"/>
              <a:t>Not support</a:t>
            </a:r>
            <a:endParaRPr/>
          </a:p>
          <a:p>
            <a:pPr marL="457200" lvl="0" indent="-298450" algn="l" rtl="0">
              <a:spcBef>
                <a:spcPts val="0"/>
              </a:spcBef>
              <a:spcAft>
                <a:spcPts val="0"/>
              </a:spcAft>
              <a:buSzPts val="1100"/>
              <a:buChar char="-"/>
            </a:pPr>
            <a:r>
              <a:rPr lang="en-US"/>
              <a:t>No Opinion </a:t>
            </a:r>
            <a:endParaRPr>
              <a:solidFill>
                <a:schemeClr val="dk1"/>
              </a:solidFill>
            </a:endParaRPr>
          </a:p>
        </p:txBody>
      </p:sp>
      <p:sp>
        <p:nvSpPr>
          <p:cNvPr id="397" name="Google Shape;397;geb4f70660a_2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811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811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sz="1400"/>
            </a:lvl2pPr>
            <a:lvl3pPr marL="0" lvl="2" indent="0" algn="r">
              <a:spcBef>
                <a:spcPts val="0"/>
              </a:spcBef>
              <a:buNone/>
              <a:defRPr sz="1400"/>
            </a:lvl3pPr>
            <a:lvl4pPr marL="0" lvl="3" indent="0" algn="r">
              <a:spcBef>
                <a:spcPts val="0"/>
              </a:spcBef>
              <a:buNone/>
              <a:defRPr sz="1400"/>
            </a:lvl4pPr>
            <a:lvl5pPr marL="0" lvl="4" indent="0" algn="r">
              <a:spcBef>
                <a:spcPts val="0"/>
              </a:spcBef>
              <a:buNone/>
              <a:defRPr sz="1400"/>
            </a:lvl5pPr>
            <a:lvl6pPr marL="0" lvl="5" indent="0" algn="r">
              <a:spcBef>
                <a:spcPts val="0"/>
              </a:spcBef>
              <a:buNone/>
              <a:defRPr sz="1400"/>
            </a:lvl6pPr>
            <a:lvl7pPr marL="0" lvl="6" indent="0" algn="r">
              <a:spcBef>
                <a:spcPts val="0"/>
              </a:spcBef>
              <a:buNone/>
              <a:defRPr sz="1400"/>
            </a:lvl7pPr>
            <a:lvl8pPr marL="0" lvl="7" indent="0" algn="r">
              <a:spcBef>
                <a:spcPts val="0"/>
              </a:spcBef>
              <a:buNone/>
              <a:defRPr sz="1400"/>
            </a:lvl8pPr>
            <a:lvl9pPr marL="0" lvl="8" indent="0" algn="r">
              <a:spcBef>
                <a:spcPts val="0"/>
              </a:spcBef>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811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811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811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None/>
              <a:defRPr sz="4400" i="0" u="none" strike="noStrike" cap="none">
                <a:solidFill>
                  <a:schemeClr val="dk1"/>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Char char="•"/>
              <a:defRPr sz="2800" i="0" u="none" strike="noStrike" cap="none">
                <a:solidFill>
                  <a:schemeClr val="dk1"/>
                </a:solidFill>
              </a:defRPr>
            </a:lvl1pPr>
            <a:lvl2pPr marL="914400" marR="0" lvl="1" indent="-381000" algn="l" rtl="0">
              <a:lnSpc>
                <a:spcPct val="90000"/>
              </a:lnSpc>
              <a:spcBef>
                <a:spcPts val="500"/>
              </a:spcBef>
              <a:spcAft>
                <a:spcPts val="0"/>
              </a:spcAft>
              <a:buClr>
                <a:schemeClr val="dk1"/>
              </a:buClr>
              <a:buSzPts val="2400"/>
              <a:buChar char="•"/>
              <a:defRPr sz="2400" i="0" u="none" strike="noStrike" cap="none">
                <a:solidFill>
                  <a:schemeClr val="dk1"/>
                </a:solidFill>
              </a:defRPr>
            </a:lvl2pPr>
            <a:lvl3pPr marL="1371600" marR="0" lvl="2" indent="-355600" algn="l" rtl="0">
              <a:lnSpc>
                <a:spcPct val="90000"/>
              </a:lnSpc>
              <a:spcBef>
                <a:spcPts val="500"/>
              </a:spcBef>
              <a:spcAft>
                <a:spcPts val="0"/>
              </a:spcAft>
              <a:buClr>
                <a:schemeClr val="dk1"/>
              </a:buClr>
              <a:buSzPts val="2000"/>
              <a:buChar char="•"/>
              <a:defRPr sz="2000" i="0" u="none" strike="noStrike" cap="none">
                <a:solidFill>
                  <a:schemeClr val="dk1"/>
                </a:solidFill>
              </a:defRPr>
            </a:lvl3pPr>
            <a:lvl4pPr marL="1828800" marR="0" lvl="3" indent="-342900" algn="l" rtl="0">
              <a:lnSpc>
                <a:spcPct val="90000"/>
              </a:lnSpc>
              <a:spcBef>
                <a:spcPts val="500"/>
              </a:spcBef>
              <a:spcAft>
                <a:spcPts val="0"/>
              </a:spcAft>
              <a:buClr>
                <a:schemeClr val="dk1"/>
              </a:buClr>
              <a:buSzPts val="1800"/>
              <a:buChar char="•"/>
              <a:defRPr sz="1800" i="0" u="none" strike="noStrike" cap="none">
                <a:solidFill>
                  <a:schemeClr val="dk1"/>
                </a:solidFill>
              </a:defRPr>
            </a:lvl4pPr>
            <a:lvl5pPr marL="2286000" marR="0" lvl="4" indent="-342900" algn="l" rtl="0">
              <a:lnSpc>
                <a:spcPct val="90000"/>
              </a:lnSpc>
              <a:spcBef>
                <a:spcPts val="500"/>
              </a:spcBef>
              <a:spcAft>
                <a:spcPts val="0"/>
              </a:spcAft>
              <a:buClr>
                <a:schemeClr val="dk1"/>
              </a:buClr>
              <a:buSzPts val="1800"/>
              <a:buChar char="•"/>
              <a:defRPr sz="1800" i="0" u="none" strike="noStrike" cap="none">
                <a:solidFill>
                  <a:schemeClr val="dk1"/>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cnso-grc-sg@icann.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community.icann.org/x/OAA_C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4. Members only decisions,</a:t>
            </a:r>
            <a:br>
              <a:rPr lang="en-US"/>
            </a:br>
            <a:r>
              <a:rPr lang="en-US" sz="3000">
                <a:solidFill>
                  <a:srgbClr val="434343"/>
                </a:solidFill>
              </a:rPr>
              <a:t>other than explicitly provided in the ICANN Bylaws</a:t>
            </a:r>
            <a:endParaRPr sz="3000">
              <a:solidFill>
                <a:srgbClr val="434343"/>
              </a:solidFill>
            </a:endParaRPr>
          </a:p>
        </p:txBody>
      </p:sp>
      <p:sp>
        <p:nvSpPr>
          <p:cNvPr id="188" name="Google Shape;188;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189" name="Google Shape;189;p20"/>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4 in the Headings document</a:t>
            </a:r>
            <a:endParaRPr sz="2000">
              <a:solidFill>
                <a:schemeClr val="accent2"/>
              </a:solidFill>
            </a:endParaRPr>
          </a:p>
        </p:txBody>
      </p:sp>
      <p:sp>
        <p:nvSpPr>
          <p:cNvPr id="190" name="Google Shape;190;p20"/>
          <p:cNvSpPr txBox="1"/>
          <p:nvPr/>
        </p:nvSpPr>
        <p:spPr>
          <a:xfrm>
            <a:off x="5501725" y="5613250"/>
            <a:ext cx="460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#1</a:t>
            </a:r>
            <a:endParaRPr sz="2800">
              <a:highlight>
                <a:srgbClr val="00FF00"/>
              </a:highlight>
            </a:endParaRPr>
          </a:p>
        </p:txBody>
      </p:sp>
      <p:graphicFrame>
        <p:nvGraphicFramePr>
          <p:cNvPr id="187" name="Google Shape;187;p20"/>
          <p:cNvGraphicFramePr/>
          <p:nvPr>
            <p:extLst>
              <p:ext uri="{D42A27DB-BD31-4B8C-83A1-F6EECF244321}">
                <p14:modId xmlns:p14="http://schemas.microsoft.com/office/powerpoint/2010/main" val="3820961299"/>
              </p:ext>
            </p:extLst>
          </p:nvPr>
        </p:nvGraphicFramePr>
        <p:xfrm>
          <a:off x="1209863" y="1978438"/>
          <a:ext cx="9561350" cy="2731707"/>
        </p:xfrm>
        <a:graphic>
          <a:graphicData uri="http://schemas.openxmlformats.org/drawingml/2006/table">
            <a:tbl>
              <a:tblPr>
                <a:noFill/>
                <a:tableStyleId>{FFC7C608-A7A4-471F-B297-B287B784B7AA}</a:tableStyleId>
              </a:tblPr>
              <a:tblGrid>
                <a:gridCol w="9561350">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200" b="1">
                          <a:solidFill>
                            <a:srgbClr val="073763"/>
                          </a:solidFill>
                          <a:latin typeface="Arial Narrow"/>
                          <a:ea typeface="Arial Narrow"/>
                          <a:cs typeface="Arial Narrow"/>
                          <a:sym typeface="Arial Narrow"/>
                        </a:rPr>
                        <a:t>PROPOSED TEXT</a:t>
                      </a:r>
                      <a:endParaRPr sz="22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US" sz="2200" dirty="0">
                          <a:solidFill>
                            <a:srgbClr val="073763"/>
                          </a:solidFill>
                          <a:latin typeface="Arial Narrow"/>
                          <a:ea typeface="Arial Narrow"/>
                          <a:cs typeface="Arial Narrow"/>
                          <a:sym typeface="Arial Narrow"/>
                        </a:rPr>
                        <a:t>In addition to the decisions in the Bylaws, which have been reserved to be taken by the ccNSO Membership, the following Resolutions and Decisions are reserved to be taken  by the ccNSO Members exclusively:</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r>
                        <a:rPr lang="en-US" sz="2200" b="1" dirty="0">
                          <a:solidFill>
                            <a:srgbClr val="073763"/>
                          </a:solidFill>
                          <a:latin typeface="Arial Narrow"/>
                          <a:ea typeface="Arial Narrow"/>
                          <a:cs typeface="Arial Narrow"/>
                          <a:sym typeface="Arial Narrow"/>
                        </a:rPr>
                        <a:t>A.</a:t>
                      </a:r>
                      <a:r>
                        <a:rPr lang="en-US" sz="2200" dirty="0">
                          <a:solidFill>
                            <a:srgbClr val="073763"/>
                          </a:solidFill>
                          <a:latin typeface="Arial Narrow"/>
                          <a:ea typeface="Arial Narrow"/>
                          <a:cs typeface="Arial Narrow"/>
                          <a:sym typeface="Arial Narrow"/>
                        </a:rPr>
                        <a:t> Change of the Rules. </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r>
                        <a:rPr lang="en-US" sz="2200" b="1" dirty="0">
                          <a:solidFill>
                            <a:srgbClr val="073763"/>
                          </a:solidFill>
                          <a:latin typeface="Arial Narrow"/>
                          <a:ea typeface="Arial Narrow"/>
                          <a:cs typeface="Arial Narrow"/>
                          <a:sym typeface="Arial Narrow"/>
                        </a:rPr>
                        <a:t>B.</a:t>
                      </a:r>
                      <a:r>
                        <a:rPr lang="en-US" sz="2200" dirty="0">
                          <a:solidFill>
                            <a:srgbClr val="073763"/>
                          </a:solidFill>
                          <a:latin typeface="Arial Narrow"/>
                          <a:ea typeface="Arial Narrow"/>
                          <a:cs typeface="Arial Narrow"/>
                          <a:sym typeface="Arial Narrow"/>
                        </a:rPr>
                        <a:t> Veto vote on ccNSO Council Resolutions and Decisions as provided for in the Rules.</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r>
                        <a:rPr lang="en-US" sz="2200" b="1" dirty="0">
                          <a:solidFill>
                            <a:srgbClr val="073763"/>
                          </a:solidFill>
                          <a:latin typeface="Arial Narrow"/>
                          <a:ea typeface="Arial Narrow"/>
                          <a:cs typeface="Arial Narrow"/>
                          <a:sym typeface="Arial Narrow"/>
                        </a:rPr>
                        <a:t>C.</a:t>
                      </a:r>
                      <a:r>
                        <a:rPr lang="en-US" sz="2200" dirty="0">
                          <a:solidFill>
                            <a:srgbClr val="073763"/>
                          </a:solidFill>
                          <a:latin typeface="Arial Narrow"/>
                          <a:ea typeface="Arial Narrow"/>
                          <a:cs typeface="Arial Narrow"/>
                          <a:sym typeface="Arial Narrow"/>
                        </a:rPr>
                        <a:t> Board Seats 11 and 12 elections</a:t>
                      </a:r>
                      <a:endParaRPr sz="2200" dirty="0">
                        <a:solidFill>
                          <a:srgbClr val="FF0000"/>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pic>
        <p:nvPicPr>
          <p:cNvPr id="3" name="Picture 2" descr="Graphical user interface, text, application, email&#10;&#10;Description automatically generated">
            <a:extLst>
              <a:ext uri="{FF2B5EF4-FFF2-40B4-BE49-F238E27FC236}">
                <a16:creationId xmlns:a16="http://schemas.microsoft.com/office/drawing/2014/main" id="{EF5D1E99-A388-D540-A892-1D5D4AA3D25B}"/>
              </a:ext>
            </a:extLst>
          </p:cNvPr>
          <p:cNvPicPr>
            <a:picLocks noChangeAspect="1"/>
          </p:cNvPicPr>
          <p:nvPr/>
        </p:nvPicPr>
        <p:blipFill>
          <a:blip r:embed="rId3"/>
          <a:stretch>
            <a:fillRect/>
          </a:stretch>
        </p:blipFill>
        <p:spPr>
          <a:xfrm>
            <a:off x="6963749" y="1372250"/>
            <a:ext cx="4600800" cy="548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9"/>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Who should take the following decisions?</a:t>
            </a:r>
            <a:endParaRPr sz="3000">
              <a:solidFill>
                <a:srgbClr val="434343"/>
              </a:solidFill>
            </a:endParaRPr>
          </a:p>
        </p:txBody>
      </p:sp>
      <p:graphicFrame>
        <p:nvGraphicFramePr>
          <p:cNvPr id="437" name="Google Shape;437;p39"/>
          <p:cNvGraphicFramePr/>
          <p:nvPr/>
        </p:nvGraphicFramePr>
        <p:xfrm>
          <a:off x="1209863" y="1978438"/>
          <a:ext cx="9561350" cy="3352102"/>
        </p:xfrm>
        <a:graphic>
          <a:graphicData uri="http://schemas.openxmlformats.org/drawingml/2006/table">
            <a:tbl>
              <a:tblPr>
                <a:noFill/>
                <a:tableStyleId>{FFC7C608-A7A4-471F-B297-B287B784B7AA}</a:tableStyleId>
              </a:tblPr>
              <a:tblGrid>
                <a:gridCol w="9561350">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200" b="1">
                          <a:solidFill>
                            <a:srgbClr val="073763"/>
                          </a:solidFill>
                          <a:latin typeface="Arial Narrow"/>
                          <a:ea typeface="Arial Narrow"/>
                          <a:cs typeface="Arial Narrow"/>
                          <a:sym typeface="Arial Narrow"/>
                        </a:rPr>
                        <a:t>PROPOSED TEXT</a:t>
                      </a:r>
                      <a:endParaRPr sz="22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Clr>
                          <a:schemeClr val="dk1"/>
                        </a:buClr>
                        <a:buSzPts val="1100"/>
                        <a:buFont typeface="Arial"/>
                        <a:buNone/>
                      </a:pPr>
                      <a:r>
                        <a:rPr lang="en-US" sz="2200">
                          <a:solidFill>
                            <a:srgbClr val="FF0000"/>
                          </a:solidFill>
                          <a:latin typeface="Arial Narrow"/>
                          <a:ea typeface="Arial Narrow"/>
                          <a:cs typeface="Arial Narrow"/>
                          <a:sym typeface="Arial Narrow"/>
                        </a:rPr>
                        <a:t>A Simple Majority Members vote to support a: </a:t>
                      </a:r>
                      <a:endParaRPr sz="2200">
                        <a:solidFill>
                          <a:srgbClr val="FF0000"/>
                        </a:solidFill>
                        <a:latin typeface="Arial Narrow"/>
                        <a:ea typeface="Arial Narrow"/>
                        <a:cs typeface="Arial Narrow"/>
                        <a:sym typeface="Arial Narrow"/>
                      </a:endParaRPr>
                    </a:p>
                    <a:p>
                      <a:pPr marL="457200" lvl="0" indent="-368300" algn="l" rtl="0">
                        <a:lnSpc>
                          <a:spcPct val="115000"/>
                        </a:lnSpc>
                        <a:spcBef>
                          <a:spcPts val="0"/>
                        </a:spcBef>
                        <a:spcAft>
                          <a:spcPts val="0"/>
                        </a:spcAft>
                        <a:buClr>
                          <a:srgbClr val="FF0000"/>
                        </a:buClr>
                        <a:buSzPts val="2200"/>
                        <a:buFont typeface="Arial Narrow"/>
                        <a:buChar char="-"/>
                      </a:pPr>
                      <a:r>
                        <a:rPr lang="en-US" sz="2200">
                          <a:solidFill>
                            <a:srgbClr val="FF0000"/>
                          </a:solidFill>
                          <a:latin typeface="Arial Narrow"/>
                          <a:ea typeface="Arial Narrow"/>
                          <a:cs typeface="Arial Narrow"/>
                          <a:sym typeface="Arial Narrow"/>
                        </a:rPr>
                        <a:t>Board Recall Supported Petition</a:t>
                      </a:r>
                      <a:endParaRPr sz="2200">
                        <a:solidFill>
                          <a:srgbClr val="FF0000"/>
                        </a:solidFill>
                        <a:latin typeface="Arial Narrow"/>
                        <a:ea typeface="Arial Narrow"/>
                        <a:cs typeface="Arial Narrow"/>
                        <a:sym typeface="Arial Narrow"/>
                      </a:endParaRPr>
                    </a:p>
                    <a:p>
                      <a:pPr marL="457200" lvl="0" indent="-368300" algn="l" rtl="0">
                        <a:spcBef>
                          <a:spcPts val="0"/>
                        </a:spcBef>
                        <a:spcAft>
                          <a:spcPts val="0"/>
                        </a:spcAft>
                        <a:buClr>
                          <a:srgbClr val="FF0000"/>
                        </a:buClr>
                        <a:buSzPts val="2200"/>
                        <a:buFont typeface="Arial Narrow"/>
                        <a:buChar char="-"/>
                      </a:pPr>
                      <a:r>
                        <a:rPr lang="en-US" sz="2200">
                          <a:solidFill>
                            <a:srgbClr val="FF0000"/>
                          </a:solidFill>
                          <a:latin typeface="Arial Narrow"/>
                          <a:ea typeface="Arial Narrow"/>
                          <a:cs typeface="Arial Narrow"/>
                          <a:sym typeface="Arial Narrow"/>
                        </a:rPr>
                        <a:t>Nominating Committee Director Removal Supported Petition</a:t>
                      </a:r>
                      <a:endParaRPr sz="2200">
                        <a:solidFill>
                          <a:srgbClr val="FF0000"/>
                        </a:solidFill>
                        <a:latin typeface="Arial Narrow"/>
                        <a:ea typeface="Arial Narrow"/>
                        <a:cs typeface="Arial Narrow"/>
                        <a:sym typeface="Arial Narrow"/>
                      </a:endParaRPr>
                    </a:p>
                    <a:p>
                      <a:pPr marL="457200" lvl="0" indent="-368300" algn="l" rtl="0">
                        <a:spcBef>
                          <a:spcPts val="0"/>
                        </a:spcBef>
                        <a:spcAft>
                          <a:spcPts val="0"/>
                        </a:spcAft>
                        <a:buClr>
                          <a:srgbClr val="FF0000"/>
                        </a:buClr>
                        <a:buSzPts val="2200"/>
                        <a:buChar char="-"/>
                      </a:pPr>
                      <a:r>
                        <a:rPr lang="en-US" sz="2200">
                          <a:solidFill>
                            <a:srgbClr val="FF0000"/>
                          </a:solidFill>
                          <a:latin typeface="Arial Narrow"/>
                          <a:ea typeface="Arial Narrow"/>
                          <a:cs typeface="Arial Narrow"/>
                          <a:sym typeface="Arial Narrow"/>
                        </a:rPr>
                        <a:t>Rejection Action</a:t>
                      </a:r>
                      <a:endParaRPr sz="2200">
                        <a:solidFill>
                          <a:srgbClr val="FF0000"/>
                        </a:solidFill>
                        <a:latin typeface="Arial Narrow"/>
                        <a:ea typeface="Arial Narrow"/>
                        <a:cs typeface="Arial Narrow"/>
                        <a:sym typeface="Arial Narrow"/>
                      </a:endParaRPr>
                    </a:p>
                    <a:p>
                      <a:pPr marL="457200" lvl="0" indent="-368300" algn="l" rtl="0">
                        <a:spcBef>
                          <a:spcPts val="0"/>
                        </a:spcBef>
                        <a:spcAft>
                          <a:spcPts val="0"/>
                        </a:spcAft>
                        <a:buClr>
                          <a:srgbClr val="FF0000"/>
                        </a:buClr>
                        <a:buSzPts val="2200"/>
                        <a:buChar char="-"/>
                      </a:pPr>
                      <a:r>
                        <a:rPr lang="en-US" sz="2200">
                          <a:solidFill>
                            <a:srgbClr val="FF0000"/>
                          </a:solidFill>
                          <a:latin typeface="Arial Narrow"/>
                          <a:ea typeface="Arial Narrow"/>
                          <a:cs typeface="Arial Narrow"/>
                          <a:sym typeface="Arial Narrow"/>
                        </a:rPr>
                        <a:t>Approval Action </a:t>
                      </a:r>
                      <a:endParaRPr sz="2200">
                        <a:solidFill>
                          <a:srgbClr val="FF0000"/>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sz="2200">
                        <a:solidFill>
                          <a:srgbClr val="FF0000"/>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200">
                          <a:solidFill>
                            <a:srgbClr val="FF0000"/>
                          </a:solidFill>
                          <a:latin typeface="Arial Narrow"/>
                          <a:ea typeface="Arial Narrow"/>
                          <a:cs typeface="Arial Narrow"/>
                          <a:sym typeface="Arial Narrow"/>
                        </a:rPr>
                        <a:t>An Extraordinary Super Majority Members vote to support a Removal Petition Notice of a Board Member nominated by the ccNSO.</a:t>
                      </a:r>
                      <a:endParaRPr sz="2200">
                        <a:solidFill>
                          <a:srgbClr val="073763"/>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438" name="Google Shape;438;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439" name="Google Shape;439;p39"/>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4 in the Headings document</a:t>
            </a:r>
            <a:endParaRPr sz="2000">
              <a:solidFill>
                <a:schemeClr val="accent2"/>
              </a:solidFill>
            </a:endParaRPr>
          </a:p>
        </p:txBody>
      </p:sp>
      <p:sp>
        <p:nvSpPr>
          <p:cNvPr id="440" name="Google Shape;440;p39"/>
          <p:cNvSpPr txBox="1"/>
          <p:nvPr/>
        </p:nvSpPr>
        <p:spPr>
          <a:xfrm>
            <a:off x="5501725" y="5613250"/>
            <a:ext cx="488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#13</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363FEA24-AD42-F044-BDC6-F0885FDD987C}"/>
              </a:ext>
            </a:extLst>
          </p:cNvPr>
          <p:cNvPicPr>
            <a:picLocks noChangeAspect="1"/>
          </p:cNvPicPr>
          <p:nvPr/>
        </p:nvPicPr>
        <p:blipFill>
          <a:blip r:embed="rId3"/>
          <a:stretch>
            <a:fillRect/>
          </a:stretch>
        </p:blipFill>
        <p:spPr>
          <a:xfrm>
            <a:off x="8220741" y="167551"/>
            <a:ext cx="3522918" cy="43173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0"/>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Who should take the following decisions?</a:t>
            </a:r>
            <a:endParaRPr sz="3000">
              <a:solidFill>
                <a:srgbClr val="434343"/>
              </a:solidFill>
            </a:endParaRPr>
          </a:p>
        </p:txBody>
      </p:sp>
      <p:graphicFrame>
        <p:nvGraphicFramePr>
          <p:cNvPr id="446" name="Google Shape;446;p40"/>
          <p:cNvGraphicFramePr/>
          <p:nvPr/>
        </p:nvGraphicFramePr>
        <p:xfrm>
          <a:off x="1209863" y="1978438"/>
          <a:ext cx="9561350" cy="2346262"/>
        </p:xfrm>
        <a:graphic>
          <a:graphicData uri="http://schemas.openxmlformats.org/drawingml/2006/table">
            <a:tbl>
              <a:tblPr>
                <a:noFill/>
                <a:tableStyleId>{FFC7C608-A7A4-471F-B297-B287B784B7AA}</a:tableStyleId>
              </a:tblPr>
              <a:tblGrid>
                <a:gridCol w="9561350">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200" b="1">
                          <a:solidFill>
                            <a:srgbClr val="073763"/>
                          </a:solidFill>
                          <a:latin typeface="Arial Narrow"/>
                          <a:ea typeface="Arial Narrow"/>
                          <a:cs typeface="Arial Narrow"/>
                          <a:sym typeface="Arial Narrow"/>
                        </a:rPr>
                        <a:t>PROPOSED TEXT</a:t>
                      </a:r>
                      <a:endParaRPr sz="22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US" sz="2200">
                          <a:solidFill>
                            <a:srgbClr val="073763"/>
                          </a:solidFill>
                          <a:latin typeface="Arial Narrow"/>
                          <a:ea typeface="Arial Narrow"/>
                          <a:cs typeface="Arial Narrow"/>
                          <a:sym typeface="Arial Narrow"/>
                        </a:rPr>
                        <a:t>All  Resolutions and Decisions as Decisional Participant, with exception of those decisions listed as exclusively to be taken by the ccNSO Membership. </a:t>
                      </a:r>
                      <a:endParaRPr sz="22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endParaRPr sz="22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r>
                        <a:rPr lang="en-US" sz="2200">
                          <a:solidFill>
                            <a:srgbClr val="073763"/>
                          </a:solidFill>
                          <a:latin typeface="Arial Narrow"/>
                          <a:ea typeface="Arial Narrow"/>
                          <a:cs typeface="Arial Narrow"/>
                          <a:sym typeface="Arial Narrow"/>
                        </a:rPr>
                        <a:t>Details on the procedures and other aspects of ccNSO as a Decisional Participant are specified in the relevant Operating Procedures. </a:t>
                      </a:r>
                      <a:endParaRPr sz="2200">
                        <a:solidFill>
                          <a:srgbClr val="073763"/>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447" name="Google Shape;447;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448" name="Google Shape;448;p40"/>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5 in the Headings document</a:t>
            </a:r>
            <a:endParaRPr sz="2000">
              <a:solidFill>
                <a:schemeClr val="accent2"/>
              </a:solidFill>
            </a:endParaRPr>
          </a:p>
        </p:txBody>
      </p:sp>
      <p:sp>
        <p:nvSpPr>
          <p:cNvPr id="449" name="Google Shape;449;p40"/>
          <p:cNvSpPr txBox="1"/>
          <p:nvPr/>
        </p:nvSpPr>
        <p:spPr>
          <a:xfrm>
            <a:off x="5501725" y="5613250"/>
            <a:ext cx="488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#14</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F369194F-BE40-774E-A324-F7595BF0AF4C}"/>
              </a:ext>
            </a:extLst>
          </p:cNvPr>
          <p:cNvPicPr>
            <a:picLocks noChangeAspect="1"/>
          </p:cNvPicPr>
          <p:nvPr/>
        </p:nvPicPr>
        <p:blipFill>
          <a:blip r:embed="rId3"/>
          <a:stretch>
            <a:fillRect/>
          </a:stretch>
        </p:blipFill>
        <p:spPr>
          <a:xfrm>
            <a:off x="8245287" y="528206"/>
            <a:ext cx="2820042" cy="36485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1"/>
          <p:cNvSpPr txBox="1">
            <a:spLocks noGrp="1"/>
          </p:cNvSpPr>
          <p:nvPr>
            <p:ph type="title"/>
          </p:nvPr>
        </p:nvSpPr>
        <p:spPr>
          <a:xfrm>
            <a:off x="838200" y="365125"/>
            <a:ext cx="10515600" cy="81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Members decisions vs Council decisions</a:t>
            </a:r>
            <a:endParaRPr/>
          </a:p>
          <a:p>
            <a:pPr marL="0" lvl="0" indent="0" algn="l" rtl="0">
              <a:spcBef>
                <a:spcPts val="0"/>
              </a:spcBef>
              <a:spcAft>
                <a:spcPts val="0"/>
              </a:spcAft>
              <a:buClr>
                <a:schemeClr val="dk1"/>
              </a:buClr>
              <a:buSzPts val="4400"/>
              <a:buFont typeface="Calibri"/>
              <a:buNone/>
            </a:pPr>
            <a:r>
              <a:rPr lang="en-US" sz="3000">
                <a:solidFill>
                  <a:srgbClr val="434343"/>
                </a:solidFill>
              </a:rPr>
              <a:t>Decisional Participant powers</a:t>
            </a:r>
            <a:endParaRPr sz="3000">
              <a:solidFill>
                <a:srgbClr val="434343"/>
              </a:solidFill>
            </a:endParaRPr>
          </a:p>
        </p:txBody>
      </p:sp>
      <p:sp>
        <p:nvSpPr>
          <p:cNvPr id="455" name="Google Shape;455;p41"/>
          <p:cNvSpPr/>
          <p:nvPr/>
        </p:nvSpPr>
        <p:spPr>
          <a:xfrm>
            <a:off x="572450" y="1955125"/>
            <a:ext cx="7402800" cy="333540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chemeClr val="dk1"/>
                </a:solidFill>
                <a:latin typeface="Calibri"/>
                <a:ea typeface="Calibri"/>
                <a:cs typeface="Calibri"/>
                <a:sym typeface="Calibri"/>
              </a:rPr>
              <a:t>Members</a:t>
            </a:r>
            <a:endParaRPr sz="2500" b="1">
              <a:solidFill>
                <a:schemeClr val="dk1"/>
              </a:solidFill>
              <a:latin typeface="Calibri"/>
              <a:ea typeface="Calibri"/>
              <a:cs typeface="Calibri"/>
              <a:sym typeface="Calibri"/>
            </a:endParaRPr>
          </a:p>
          <a:p>
            <a:pPr marL="0" marR="0" lvl="0" indent="0" algn="ctr" rtl="0">
              <a:spcBef>
                <a:spcPts val="0"/>
              </a:spcBef>
              <a:spcAft>
                <a:spcPts val="0"/>
              </a:spcAft>
              <a:buNone/>
            </a:pPr>
            <a:endParaRPr sz="2500">
              <a:solidFill>
                <a:schemeClr val="dk1"/>
              </a:solidFill>
              <a:latin typeface="Calibri"/>
              <a:ea typeface="Calibri"/>
              <a:cs typeface="Calibri"/>
              <a:sym typeface="Calibri"/>
            </a:endParaRPr>
          </a:p>
          <a:p>
            <a:pPr marL="0" marR="0" lvl="0" indent="0" algn="l" rtl="0">
              <a:spcBef>
                <a:spcPts val="0"/>
              </a:spcBef>
              <a:spcAft>
                <a:spcPts val="0"/>
              </a:spcAft>
              <a:buNone/>
            </a:pPr>
            <a:r>
              <a:rPr lang="en-US" sz="2500">
                <a:solidFill>
                  <a:schemeClr val="dk1"/>
                </a:solidFill>
                <a:latin typeface="Calibri"/>
                <a:ea typeface="Calibri"/>
                <a:cs typeface="Calibri"/>
                <a:sym typeface="Calibri"/>
              </a:rPr>
              <a:t>Final Decisions on:</a:t>
            </a:r>
            <a:endParaRPr sz="1100"/>
          </a:p>
          <a:p>
            <a:pPr marL="457200" marR="0" lvl="0" indent="-43815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Support Board Recall Petition</a:t>
            </a:r>
            <a:endParaRPr sz="25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Support NomCom Board member Removal Petition</a:t>
            </a:r>
            <a:endParaRPr sz="2500">
              <a:solidFill>
                <a:schemeClr val="dk1"/>
              </a:solidFill>
              <a:latin typeface="Calibri"/>
              <a:ea typeface="Calibri"/>
              <a:cs typeface="Calibri"/>
              <a:sym typeface="Calibri"/>
            </a:endParaRPr>
          </a:p>
          <a:p>
            <a:pPr marL="457200" marR="0" lvl="0" indent="-43815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Support ccNSO appointed Board member removal</a:t>
            </a:r>
            <a:endParaRPr sz="2500">
              <a:solidFill>
                <a:schemeClr val="dk1"/>
              </a:solidFill>
              <a:latin typeface="Calibri"/>
              <a:ea typeface="Calibri"/>
              <a:cs typeface="Calibri"/>
              <a:sym typeface="Calibri"/>
            </a:endParaRPr>
          </a:p>
          <a:p>
            <a:pPr marL="457200" marR="0" lvl="0" indent="-43815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Support Rejection Action</a:t>
            </a:r>
            <a:endParaRPr sz="1100"/>
          </a:p>
          <a:p>
            <a:pPr marL="457200" marR="0" lvl="0" indent="-438150" algn="l" rtl="0">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Support Approval Action</a:t>
            </a:r>
            <a:endParaRPr sz="2500">
              <a:solidFill>
                <a:schemeClr val="dk1"/>
              </a:solidFill>
              <a:latin typeface="Calibri"/>
              <a:ea typeface="Calibri"/>
              <a:cs typeface="Calibri"/>
              <a:sym typeface="Calibri"/>
            </a:endParaRPr>
          </a:p>
        </p:txBody>
      </p:sp>
      <p:sp>
        <p:nvSpPr>
          <p:cNvPr id="456" name="Google Shape;456;p41"/>
          <p:cNvSpPr/>
          <p:nvPr/>
        </p:nvSpPr>
        <p:spPr>
          <a:xfrm>
            <a:off x="8477675" y="1976575"/>
            <a:ext cx="2952300" cy="329250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chemeClr val="dk1"/>
                </a:solidFill>
                <a:latin typeface="Calibri"/>
                <a:ea typeface="Calibri"/>
                <a:cs typeface="Calibri"/>
                <a:sym typeface="Calibri"/>
              </a:rPr>
              <a:t>Council</a:t>
            </a:r>
            <a:endParaRPr sz="2500" b="1"/>
          </a:p>
          <a:p>
            <a:pPr marL="0" marR="0" lvl="0" indent="0" algn="ctr" rtl="0">
              <a:spcBef>
                <a:spcPts val="0"/>
              </a:spcBef>
              <a:spcAft>
                <a:spcPts val="0"/>
              </a:spcAft>
              <a:buNone/>
            </a:pPr>
            <a:endParaRPr sz="2500">
              <a:solidFill>
                <a:schemeClr val="dk1"/>
              </a:solidFill>
              <a:latin typeface="Calibri"/>
              <a:ea typeface="Calibri"/>
              <a:cs typeface="Calibri"/>
              <a:sym typeface="Calibri"/>
            </a:endParaRPr>
          </a:p>
          <a:p>
            <a:pPr marL="0" marR="0" lvl="0" indent="0" algn="l" rtl="0">
              <a:spcBef>
                <a:spcPts val="0"/>
              </a:spcBef>
              <a:spcAft>
                <a:spcPts val="0"/>
              </a:spcAft>
              <a:buNone/>
            </a:pPr>
            <a:r>
              <a:rPr lang="en-US" sz="2500">
                <a:solidFill>
                  <a:schemeClr val="dk1"/>
                </a:solidFill>
                <a:latin typeface="Calibri"/>
                <a:ea typeface="Calibri"/>
                <a:cs typeface="Calibri"/>
                <a:sym typeface="Calibri"/>
              </a:rPr>
              <a:t>All administrative Resolutions and Decisions during the various processes.</a:t>
            </a:r>
            <a:endParaRPr sz="2500">
              <a:solidFill>
                <a:schemeClr val="dk1"/>
              </a:solidFill>
              <a:latin typeface="Calibri"/>
              <a:ea typeface="Calibri"/>
              <a:cs typeface="Calibri"/>
              <a:sym typeface="Calibri"/>
            </a:endParaRPr>
          </a:p>
          <a:p>
            <a:pPr marL="0" marR="0" lvl="0" indent="0" algn="l" rtl="0">
              <a:spcBef>
                <a:spcPts val="0"/>
              </a:spcBef>
              <a:spcAft>
                <a:spcPts val="0"/>
              </a:spcAft>
              <a:buNone/>
            </a:pPr>
            <a:endParaRPr sz="2500">
              <a:solidFill>
                <a:schemeClr val="dk1"/>
              </a:solidFill>
              <a:latin typeface="Calibri"/>
              <a:ea typeface="Calibri"/>
              <a:cs typeface="Calibri"/>
              <a:sym typeface="Calibri"/>
            </a:endParaRPr>
          </a:p>
          <a:p>
            <a:pPr marL="0" marR="0" lvl="0" indent="0" algn="l" rtl="0">
              <a:spcBef>
                <a:spcPts val="0"/>
              </a:spcBef>
              <a:spcAft>
                <a:spcPts val="0"/>
              </a:spcAft>
              <a:buNone/>
            </a:pPr>
            <a:endParaRPr sz="2500">
              <a:solidFill>
                <a:schemeClr val="dk1"/>
              </a:solidFill>
              <a:latin typeface="Calibri"/>
              <a:ea typeface="Calibri"/>
              <a:cs typeface="Calibri"/>
              <a:sym typeface="Calibri"/>
            </a:endParaRPr>
          </a:p>
        </p:txBody>
      </p:sp>
      <p:sp>
        <p:nvSpPr>
          <p:cNvPr id="457" name="Google Shape;457;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2"/>
          <p:cNvSpPr txBox="1">
            <a:spLocks noGrp="1"/>
          </p:cNvSpPr>
          <p:nvPr>
            <p:ph type="ctrTitle"/>
          </p:nvPr>
        </p:nvSpPr>
        <p:spPr>
          <a:xfrm>
            <a:off x="1524000" y="738963"/>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800"/>
              <a:t>Thank you for your participation!</a:t>
            </a:r>
            <a:endParaRPr sz="5800"/>
          </a:p>
        </p:txBody>
      </p:sp>
      <p:sp>
        <p:nvSpPr>
          <p:cNvPr id="463" name="Google Shape;463;p42"/>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3000"/>
              <a:t>GRC Sub-group email: </a:t>
            </a:r>
            <a:r>
              <a:rPr lang="en-US" sz="3000" u="sng">
                <a:solidFill>
                  <a:schemeClr val="hlink"/>
                </a:solidFill>
                <a:hlinkClick r:id="rId3"/>
              </a:rPr>
              <a:t>ccnso-grc-sg@icann.org</a:t>
            </a:r>
            <a:r>
              <a:rPr lang="en-US" sz="3000"/>
              <a:t> </a:t>
            </a:r>
            <a:endParaRPr sz="3000"/>
          </a:p>
          <a:p>
            <a:pPr marL="0" lvl="0" indent="0" algn="ctr" rtl="0">
              <a:spcBef>
                <a:spcPts val="1000"/>
              </a:spcBef>
              <a:spcAft>
                <a:spcPts val="0"/>
              </a:spcAft>
              <a:buNone/>
            </a:pPr>
            <a:r>
              <a:rPr lang="en-US" sz="3000"/>
              <a:t>Wiki: </a:t>
            </a:r>
            <a:r>
              <a:rPr lang="en-US" sz="3000" u="sng">
                <a:solidFill>
                  <a:schemeClr val="hlink"/>
                </a:solidFill>
                <a:hlinkClick r:id="rId4"/>
              </a:rPr>
              <a:t>https://community.icann.org/x/OAA_Cg</a:t>
            </a:r>
            <a:r>
              <a:rPr lang="en-US" sz="3000"/>
              <a:t> </a:t>
            </a:r>
            <a:endParaRPr sz="3000"/>
          </a:p>
        </p:txBody>
      </p:sp>
      <p:sp>
        <p:nvSpPr>
          <p:cNvPr id="464" name="Google Shape;464;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t>13</a:t>
            </a:fld>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2"/>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9. Members’ vote - Decision-making</a:t>
            </a:r>
            <a:endParaRPr sz="3000">
              <a:solidFill>
                <a:srgbClr val="434343"/>
              </a:solidFill>
            </a:endParaRPr>
          </a:p>
        </p:txBody>
      </p:sp>
      <p:graphicFrame>
        <p:nvGraphicFramePr>
          <p:cNvPr id="221" name="Google Shape;221;p22"/>
          <p:cNvGraphicFramePr/>
          <p:nvPr/>
        </p:nvGraphicFramePr>
        <p:xfrm>
          <a:off x="1209863" y="1978438"/>
          <a:ext cx="9561350" cy="2731834"/>
        </p:xfrm>
        <a:graphic>
          <a:graphicData uri="http://schemas.openxmlformats.org/drawingml/2006/table">
            <a:tbl>
              <a:tblPr>
                <a:noFill/>
                <a:tableStyleId>{FFC7C608-A7A4-471F-B297-B287B784B7AA}</a:tableStyleId>
              </a:tblPr>
              <a:tblGrid>
                <a:gridCol w="9561350">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200" b="1">
                          <a:solidFill>
                            <a:srgbClr val="073763"/>
                          </a:solidFill>
                          <a:latin typeface="Arial Narrow"/>
                          <a:ea typeface="Arial Narrow"/>
                          <a:cs typeface="Arial Narrow"/>
                          <a:sym typeface="Arial Narrow"/>
                        </a:rPr>
                        <a:t>PROPOSED TEXT</a:t>
                      </a:r>
                      <a:endParaRPr sz="22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Clr>
                          <a:schemeClr val="dk1"/>
                        </a:buClr>
                        <a:buSzPts val="1100"/>
                        <a:buFont typeface="Arial"/>
                        <a:buNone/>
                      </a:pPr>
                      <a:r>
                        <a:rPr lang="en-US" sz="2200">
                          <a:solidFill>
                            <a:srgbClr val="073763"/>
                          </a:solidFill>
                          <a:latin typeface="Arial Narrow"/>
                          <a:ea typeface="Arial Narrow"/>
                          <a:cs typeface="Arial Narrow"/>
                          <a:sym typeface="Arial Narrow"/>
                        </a:rPr>
                        <a:t>The ccNSO Members will always vote electronically. An electronic vote of the Members can be initiated by any of the following: </a:t>
                      </a:r>
                      <a:endParaRPr sz="22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200">
                          <a:solidFill>
                            <a:srgbClr val="073763"/>
                          </a:solidFill>
                          <a:latin typeface="Arial Narrow"/>
                          <a:ea typeface="Arial Narrow"/>
                          <a:cs typeface="Arial Narrow"/>
                          <a:sym typeface="Arial Narrow"/>
                        </a:rPr>
                        <a:t>• The ccNSO Council</a:t>
                      </a:r>
                      <a:endParaRPr sz="22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200">
                          <a:solidFill>
                            <a:srgbClr val="073763"/>
                          </a:solidFill>
                          <a:latin typeface="Arial Narrow"/>
                          <a:ea typeface="Arial Narrow"/>
                          <a:cs typeface="Arial Narrow"/>
                          <a:sym typeface="Arial Narrow"/>
                        </a:rPr>
                        <a:t>• The Chair of the ccNSO Council</a:t>
                      </a:r>
                      <a:endParaRPr sz="22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200">
                          <a:solidFill>
                            <a:srgbClr val="073763"/>
                          </a:solidFill>
                          <a:latin typeface="Arial Narrow"/>
                          <a:ea typeface="Arial Narrow"/>
                          <a:cs typeface="Arial Narrow"/>
                          <a:sym typeface="Arial Narrow"/>
                        </a:rPr>
                        <a:t>• </a:t>
                      </a:r>
                      <a:r>
                        <a:rPr lang="en-US" sz="2200">
                          <a:solidFill>
                            <a:srgbClr val="073763"/>
                          </a:solidFill>
                          <a:highlight>
                            <a:srgbClr val="FFFFFF"/>
                          </a:highlight>
                          <a:latin typeface="Arial Narrow"/>
                          <a:ea typeface="Arial Narrow"/>
                          <a:cs typeface="Arial Narrow"/>
                          <a:sym typeface="Arial Narrow"/>
                        </a:rPr>
                        <a:t>Ten (10) Members of the ccNSO from at least ten (10) different Territories and representing no less than three (3) ICANN Geographic Regions</a:t>
                      </a:r>
                      <a:endParaRPr sz="2200">
                        <a:solidFill>
                          <a:srgbClr val="073763"/>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222" name="Google Shape;222;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23" name="Google Shape;223;p22"/>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9 in the Headings document</a:t>
            </a:r>
            <a:endParaRPr sz="2000">
              <a:solidFill>
                <a:schemeClr val="accent2"/>
              </a:solidFill>
            </a:endParaRPr>
          </a:p>
        </p:txBody>
      </p:sp>
      <p:sp>
        <p:nvSpPr>
          <p:cNvPr id="224" name="Google Shape;224;p22"/>
          <p:cNvSpPr txBox="1"/>
          <p:nvPr/>
        </p:nvSpPr>
        <p:spPr>
          <a:xfrm>
            <a:off x="5501725" y="5613250"/>
            <a:ext cx="5852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#2, #3 &amp; #4</a:t>
            </a:r>
            <a:endParaRPr sz="2800">
              <a:highlight>
                <a:srgbClr val="00FF00"/>
              </a:highlight>
            </a:endParaRPr>
          </a:p>
        </p:txBody>
      </p:sp>
      <p:pic>
        <p:nvPicPr>
          <p:cNvPr id="3" name="Picture 2" descr="Graphical user interface, text, application&#10;&#10;Description automatically generated">
            <a:extLst>
              <a:ext uri="{FF2B5EF4-FFF2-40B4-BE49-F238E27FC236}">
                <a16:creationId xmlns:a16="http://schemas.microsoft.com/office/drawing/2014/main" id="{3492B51A-C050-484B-8FD7-9D8CB021F02B}"/>
              </a:ext>
            </a:extLst>
          </p:cNvPr>
          <p:cNvPicPr>
            <a:picLocks noChangeAspect="1"/>
          </p:cNvPicPr>
          <p:nvPr/>
        </p:nvPicPr>
        <p:blipFill>
          <a:blip r:embed="rId3"/>
          <a:stretch>
            <a:fillRect/>
          </a:stretch>
        </p:blipFill>
        <p:spPr>
          <a:xfrm>
            <a:off x="433482" y="1257000"/>
            <a:ext cx="3464276" cy="4459538"/>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E981559A-84BF-C941-9EBB-F1ABE262A4E2}"/>
              </a:ext>
            </a:extLst>
          </p:cNvPr>
          <p:cNvPicPr>
            <a:picLocks noChangeAspect="1"/>
          </p:cNvPicPr>
          <p:nvPr/>
        </p:nvPicPr>
        <p:blipFill>
          <a:blip r:embed="rId4"/>
          <a:stretch>
            <a:fillRect/>
          </a:stretch>
        </p:blipFill>
        <p:spPr>
          <a:xfrm>
            <a:off x="4083128" y="1291564"/>
            <a:ext cx="3425618" cy="4371922"/>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ACF91C76-0EF6-944B-AB5C-6D533414761E}"/>
              </a:ext>
            </a:extLst>
          </p:cNvPr>
          <p:cNvPicPr>
            <a:picLocks noChangeAspect="1"/>
          </p:cNvPicPr>
          <p:nvPr/>
        </p:nvPicPr>
        <p:blipFill>
          <a:blip r:embed="rId5"/>
          <a:stretch>
            <a:fillRect/>
          </a:stretch>
        </p:blipFill>
        <p:spPr>
          <a:xfrm>
            <a:off x="7694117" y="1319211"/>
            <a:ext cx="3383209" cy="4371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8. Quorum rule for voting</a:t>
            </a:r>
            <a:endParaRPr/>
          </a:p>
        </p:txBody>
      </p:sp>
      <p:graphicFrame>
        <p:nvGraphicFramePr>
          <p:cNvPr id="256" name="Google Shape;256;p24"/>
          <p:cNvGraphicFramePr/>
          <p:nvPr/>
        </p:nvGraphicFramePr>
        <p:xfrm>
          <a:off x="455038" y="1556263"/>
          <a:ext cx="11281925" cy="3900174"/>
        </p:xfrm>
        <a:graphic>
          <a:graphicData uri="http://schemas.openxmlformats.org/drawingml/2006/table">
            <a:tbl>
              <a:tblPr>
                <a:noFill/>
                <a:tableStyleId>{FFC7C608-A7A4-471F-B297-B287B784B7AA}</a:tableStyleId>
              </a:tblPr>
              <a:tblGrid>
                <a:gridCol w="11281925">
                  <a:extLst>
                    <a:ext uri="{9D8B030D-6E8A-4147-A177-3AD203B41FA5}">
                      <a16:colId xmlns:a16="http://schemas.microsoft.com/office/drawing/2014/main" val="20000"/>
                    </a:ext>
                  </a:extLst>
                </a:gridCol>
              </a:tblGrid>
              <a:tr h="413325">
                <a:tc>
                  <a:txBody>
                    <a:bodyPr/>
                    <a:lstStyle/>
                    <a:p>
                      <a:pPr marL="0" lvl="0" indent="0" algn="ctr" rtl="0">
                        <a:lnSpc>
                          <a:spcPct val="115000"/>
                        </a:lnSpc>
                        <a:spcBef>
                          <a:spcPts val="0"/>
                        </a:spcBef>
                        <a:spcAft>
                          <a:spcPts val="0"/>
                        </a:spcAft>
                        <a:buNone/>
                      </a:pPr>
                      <a:r>
                        <a:rPr lang="en-US" sz="2200" b="1">
                          <a:solidFill>
                            <a:srgbClr val="073763"/>
                          </a:solidFill>
                          <a:latin typeface="Arial Narrow"/>
                          <a:ea typeface="Arial Narrow"/>
                          <a:cs typeface="Arial Narrow"/>
                          <a:sym typeface="Arial Narrow"/>
                        </a:rPr>
                        <a:t>PROPOSED TEXT</a:t>
                      </a:r>
                      <a:endParaRPr sz="22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21475">
                <a:tc>
                  <a:txBody>
                    <a:bodyPr/>
                    <a:lstStyle/>
                    <a:p>
                      <a:pPr marL="0" lvl="0" indent="0" algn="l" rtl="0">
                        <a:lnSpc>
                          <a:spcPct val="115000"/>
                        </a:lnSpc>
                        <a:spcBef>
                          <a:spcPts val="0"/>
                        </a:spcBef>
                        <a:spcAft>
                          <a:spcPts val="0"/>
                        </a:spcAft>
                        <a:buClr>
                          <a:schemeClr val="dk1"/>
                        </a:buClr>
                        <a:buSzPts val="1100"/>
                        <a:buFont typeface="Arial"/>
                        <a:buNone/>
                      </a:pPr>
                      <a:r>
                        <a:rPr lang="en-US" sz="2200" dirty="0">
                          <a:solidFill>
                            <a:srgbClr val="073763"/>
                          </a:solidFill>
                          <a:latin typeface="Arial Narrow"/>
                          <a:ea typeface="Arial Narrow"/>
                          <a:cs typeface="Arial Narrow"/>
                          <a:sym typeface="Arial Narrow"/>
                        </a:rPr>
                        <a:t>The Members’ quorum requirement shall apply only to the Members’ vote. </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200" dirty="0">
                          <a:solidFill>
                            <a:srgbClr val="073763"/>
                          </a:solidFill>
                          <a:latin typeface="Arial Narrow"/>
                          <a:ea typeface="Arial Narrow"/>
                          <a:cs typeface="Arial Narrow"/>
                          <a:sym typeface="Arial Narrow"/>
                        </a:rPr>
                        <a:t>The quorum shall be at least </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200" b="1" dirty="0">
                          <a:solidFill>
                            <a:srgbClr val="FF0000"/>
                          </a:solidFill>
                          <a:highlight>
                            <a:srgbClr val="FFFF00"/>
                          </a:highlight>
                          <a:latin typeface="Arial Narrow"/>
                          <a:ea typeface="Arial Narrow"/>
                          <a:cs typeface="Arial Narrow"/>
                          <a:sym typeface="Arial Narrow"/>
                        </a:rPr>
                        <a:t>Option 1: </a:t>
                      </a:r>
                      <a:r>
                        <a:rPr lang="en-US" sz="2200" dirty="0">
                          <a:solidFill>
                            <a:srgbClr val="FF0000"/>
                          </a:solidFill>
                          <a:highlight>
                            <a:srgbClr val="FFFF00"/>
                          </a:highlight>
                          <a:latin typeface="Arial Narrow"/>
                          <a:ea typeface="Arial Narrow"/>
                          <a:cs typeface="Arial Narrow"/>
                          <a:sym typeface="Arial Narrow"/>
                        </a:rPr>
                        <a:t>FIFTY PERCENT (50%)</a:t>
                      </a:r>
                      <a:r>
                        <a:rPr lang="en-US" sz="2200" dirty="0">
                          <a:solidFill>
                            <a:srgbClr val="073763"/>
                          </a:solidFill>
                          <a:latin typeface="Arial Narrow"/>
                          <a:ea typeface="Arial Narrow"/>
                          <a:cs typeface="Arial Narrow"/>
                          <a:sym typeface="Arial Narrow"/>
                        </a:rPr>
                        <a:t> or </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200" b="1" dirty="0">
                          <a:solidFill>
                            <a:srgbClr val="FF0000"/>
                          </a:solidFill>
                          <a:highlight>
                            <a:srgbClr val="FFFF00"/>
                          </a:highlight>
                          <a:latin typeface="Arial Narrow"/>
                          <a:ea typeface="Arial Narrow"/>
                          <a:cs typeface="Arial Narrow"/>
                          <a:sym typeface="Arial Narrow"/>
                        </a:rPr>
                        <a:t>Option 2: </a:t>
                      </a:r>
                      <a:r>
                        <a:rPr lang="en-US" sz="2200" dirty="0">
                          <a:solidFill>
                            <a:srgbClr val="FF0000"/>
                          </a:solidFill>
                          <a:highlight>
                            <a:srgbClr val="FFFF00"/>
                          </a:highlight>
                          <a:latin typeface="Arial Narrow"/>
                          <a:ea typeface="Arial Narrow"/>
                          <a:cs typeface="Arial Narrow"/>
                          <a:sym typeface="Arial Narrow"/>
                        </a:rPr>
                        <a:t>THIRTY THREE (33%)</a:t>
                      </a:r>
                      <a:r>
                        <a:rPr lang="en-US" sz="2200" dirty="0">
                          <a:solidFill>
                            <a:srgbClr val="073763"/>
                          </a:solidFill>
                          <a:latin typeface="Arial Narrow"/>
                          <a:ea typeface="Arial Narrow"/>
                          <a:cs typeface="Arial Narrow"/>
                          <a:sym typeface="Arial Narrow"/>
                        </a:rPr>
                        <a:t> or </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200" b="1" dirty="0">
                          <a:solidFill>
                            <a:srgbClr val="FF0000"/>
                          </a:solidFill>
                          <a:highlight>
                            <a:srgbClr val="FFFF00"/>
                          </a:highlight>
                          <a:latin typeface="Arial Narrow"/>
                          <a:ea typeface="Arial Narrow"/>
                          <a:cs typeface="Arial Narrow"/>
                          <a:sym typeface="Arial Narrow"/>
                        </a:rPr>
                        <a:t>Option 3: </a:t>
                      </a:r>
                      <a:r>
                        <a:rPr lang="en-US" sz="2200" dirty="0">
                          <a:solidFill>
                            <a:srgbClr val="FF0000"/>
                          </a:solidFill>
                          <a:highlight>
                            <a:srgbClr val="FFFF00"/>
                          </a:highlight>
                          <a:latin typeface="Arial Narrow"/>
                          <a:ea typeface="Arial Narrow"/>
                          <a:cs typeface="Arial Narrow"/>
                          <a:sym typeface="Arial Narrow"/>
                        </a:rPr>
                        <a:t>TWENTY FIVE (25%)</a:t>
                      </a:r>
                      <a:r>
                        <a:rPr lang="en-US" sz="2200" dirty="0">
                          <a:solidFill>
                            <a:srgbClr val="073763"/>
                          </a:solidFill>
                          <a:latin typeface="Arial Narrow"/>
                          <a:ea typeface="Arial Narrow"/>
                          <a:cs typeface="Arial Narrow"/>
                          <a:sym typeface="Arial Narrow"/>
                        </a:rPr>
                        <a:t> </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r>
                        <a:rPr lang="en-US" sz="2200" dirty="0">
                          <a:solidFill>
                            <a:srgbClr val="073763"/>
                          </a:solidFill>
                          <a:latin typeface="Arial Narrow"/>
                          <a:ea typeface="Arial Narrow"/>
                          <a:cs typeface="Arial Narrow"/>
                          <a:sym typeface="Arial Narrow"/>
                        </a:rPr>
                        <a:t>of the total Membership of the ccNSO, and at least three (3) Members per ICANN Region.</a:t>
                      </a: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endParaRPr sz="2200" dirty="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r>
                        <a:rPr lang="en-US" sz="2200" dirty="0">
                          <a:solidFill>
                            <a:srgbClr val="073763"/>
                          </a:solidFill>
                          <a:latin typeface="Arial Narrow"/>
                          <a:ea typeface="Arial Narrow"/>
                          <a:cs typeface="Arial Narrow"/>
                          <a:sym typeface="Arial Narrow"/>
                        </a:rPr>
                        <a:t>In the event that at least [</a:t>
                      </a:r>
                      <a:r>
                        <a:rPr lang="en-US" sz="2200" dirty="0">
                          <a:solidFill>
                            <a:srgbClr val="073763"/>
                          </a:solidFill>
                          <a:highlight>
                            <a:srgbClr val="FFFF00"/>
                          </a:highlight>
                          <a:latin typeface="Arial Narrow"/>
                          <a:ea typeface="Arial Narrow"/>
                          <a:cs typeface="Arial Narrow"/>
                          <a:sym typeface="Arial Narrow"/>
                        </a:rPr>
                        <a:t>INSERT THRESHOLD</a:t>
                      </a:r>
                      <a:r>
                        <a:rPr lang="en-US" sz="2200" dirty="0">
                          <a:solidFill>
                            <a:srgbClr val="073763"/>
                          </a:solidFill>
                          <a:latin typeface="Arial Narrow"/>
                          <a:ea typeface="Arial Narrow"/>
                          <a:cs typeface="Arial Narrow"/>
                          <a:sym typeface="Arial Narrow"/>
                        </a:rPr>
                        <a:t>] of the ccNSO Members vote, the vote shall be valid. </a:t>
                      </a:r>
                      <a:endParaRPr sz="2200" dirty="0">
                        <a:solidFill>
                          <a:srgbClr val="073763"/>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257" name="Google Shape;257;p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58" name="Google Shape;258;p24"/>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8 in the Headings document</a:t>
            </a:r>
            <a:endParaRPr sz="2000">
              <a:solidFill>
                <a:schemeClr val="accent2"/>
              </a:solidFill>
            </a:endParaRPr>
          </a:p>
        </p:txBody>
      </p:sp>
      <p:sp>
        <p:nvSpPr>
          <p:cNvPr id="259" name="Google Shape;259;p24"/>
          <p:cNvSpPr txBox="1"/>
          <p:nvPr/>
        </p:nvSpPr>
        <p:spPr>
          <a:xfrm>
            <a:off x="5980950" y="5873800"/>
            <a:ext cx="460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#5</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F47150FE-2D66-C845-96DC-FCA99BC3D71E}"/>
              </a:ext>
            </a:extLst>
          </p:cNvPr>
          <p:cNvPicPr>
            <a:picLocks noChangeAspect="1"/>
          </p:cNvPicPr>
          <p:nvPr/>
        </p:nvPicPr>
        <p:blipFill>
          <a:blip r:embed="rId3"/>
          <a:stretch>
            <a:fillRect/>
          </a:stretch>
        </p:blipFill>
        <p:spPr>
          <a:xfrm>
            <a:off x="5098725" y="75500"/>
            <a:ext cx="3173100" cy="4107402"/>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B963B52F-8597-5F41-BE00-DDCB9CFAE2A3}"/>
              </a:ext>
            </a:extLst>
          </p:cNvPr>
          <p:cNvPicPr>
            <a:picLocks noChangeAspect="1"/>
          </p:cNvPicPr>
          <p:nvPr/>
        </p:nvPicPr>
        <p:blipFill>
          <a:blip r:embed="rId4"/>
          <a:stretch>
            <a:fillRect/>
          </a:stretch>
        </p:blipFill>
        <p:spPr>
          <a:xfrm>
            <a:off x="7096190" y="1014486"/>
            <a:ext cx="3303155" cy="4274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5"/>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a:t>8. Quorum rule for voting</a:t>
            </a:r>
            <a:endParaRPr/>
          </a:p>
          <a:p>
            <a:pPr marL="0" lvl="0" indent="0" algn="l" rtl="0">
              <a:spcBef>
                <a:spcPts val="0"/>
              </a:spcBef>
              <a:spcAft>
                <a:spcPts val="0"/>
              </a:spcAft>
              <a:buClr>
                <a:schemeClr val="dk1"/>
              </a:buClr>
              <a:buSzPts val="4400"/>
              <a:buFont typeface="Calibri"/>
              <a:buNone/>
            </a:pPr>
            <a:r>
              <a:rPr lang="en-US" sz="3000">
                <a:solidFill>
                  <a:srgbClr val="666666"/>
                </a:solidFill>
              </a:rPr>
              <a:t>What if quorum is not met in the first round?</a:t>
            </a:r>
            <a:endParaRPr sz="3000">
              <a:solidFill>
                <a:srgbClr val="666666"/>
              </a:solidFill>
            </a:endParaRPr>
          </a:p>
        </p:txBody>
      </p:sp>
      <p:graphicFrame>
        <p:nvGraphicFramePr>
          <p:cNvPr id="265" name="Google Shape;265;p25"/>
          <p:cNvGraphicFramePr/>
          <p:nvPr/>
        </p:nvGraphicFramePr>
        <p:xfrm>
          <a:off x="455038" y="1556263"/>
          <a:ext cx="11281925" cy="3634800"/>
        </p:xfrm>
        <a:graphic>
          <a:graphicData uri="http://schemas.openxmlformats.org/drawingml/2006/table">
            <a:tbl>
              <a:tblPr>
                <a:noFill/>
                <a:tableStyleId>{FFC7C608-A7A4-471F-B297-B287B784B7AA}</a:tableStyleId>
              </a:tblPr>
              <a:tblGrid>
                <a:gridCol w="11281925">
                  <a:extLst>
                    <a:ext uri="{9D8B030D-6E8A-4147-A177-3AD203B41FA5}">
                      <a16:colId xmlns:a16="http://schemas.microsoft.com/office/drawing/2014/main" val="20000"/>
                    </a:ext>
                  </a:extLst>
                </a:gridCol>
              </a:tblGrid>
              <a:tr h="413325">
                <a:tc>
                  <a:txBody>
                    <a:bodyPr/>
                    <a:lstStyle/>
                    <a:p>
                      <a:pPr marL="0" lvl="0" indent="0" algn="ctr" rtl="0">
                        <a:lnSpc>
                          <a:spcPct val="115000"/>
                        </a:lnSpc>
                        <a:spcBef>
                          <a:spcPts val="0"/>
                        </a:spcBef>
                        <a:spcAft>
                          <a:spcPts val="0"/>
                        </a:spcAft>
                        <a:buNone/>
                      </a:pPr>
                      <a:r>
                        <a:rPr lang="en-US" sz="2200" b="1">
                          <a:solidFill>
                            <a:srgbClr val="073763"/>
                          </a:solidFill>
                          <a:latin typeface="Arial Narrow"/>
                          <a:ea typeface="Arial Narrow"/>
                          <a:cs typeface="Arial Narrow"/>
                          <a:sym typeface="Arial Narrow"/>
                        </a:rPr>
                        <a:t>PROPOSED TEXT</a:t>
                      </a:r>
                      <a:endParaRPr sz="22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21475">
                <a:tc>
                  <a:txBody>
                    <a:bodyPr/>
                    <a:lstStyle/>
                    <a:p>
                      <a:pPr marL="0" lvl="0" indent="0" algn="l" rtl="0">
                        <a:lnSpc>
                          <a:spcPct val="115000"/>
                        </a:lnSpc>
                        <a:spcBef>
                          <a:spcPts val="0"/>
                        </a:spcBef>
                        <a:spcAft>
                          <a:spcPts val="0"/>
                        </a:spcAft>
                        <a:buNone/>
                      </a:pPr>
                      <a:r>
                        <a:rPr lang="en-US" sz="2200">
                          <a:solidFill>
                            <a:srgbClr val="073763"/>
                          </a:solidFill>
                          <a:latin typeface="Arial Narrow"/>
                          <a:ea typeface="Arial Narrow"/>
                          <a:cs typeface="Arial Narrow"/>
                          <a:sym typeface="Arial Narrow"/>
                        </a:rPr>
                        <a:t>In the event the quorum is not met:</a:t>
                      </a:r>
                      <a:endParaRPr sz="22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endParaRPr sz="22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r>
                        <a:rPr lang="en-US" sz="2200" b="1">
                          <a:solidFill>
                            <a:srgbClr val="FF0000"/>
                          </a:solidFill>
                          <a:latin typeface="Arial Narrow"/>
                          <a:ea typeface="Arial Narrow"/>
                          <a:cs typeface="Arial Narrow"/>
                          <a:sym typeface="Arial Narrow"/>
                        </a:rPr>
                        <a:t>Option 1:</a:t>
                      </a:r>
                      <a:r>
                        <a:rPr lang="en-US" sz="2200">
                          <a:solidFill>
                            <a:srgbClr val="FF0000"/>
                          </a:solidFill>
                          <a:latin typeface="Arial Narrow"/>
                          <a:ea typeface="Arial Narrow"/>
                          <a:cs typeface="Arial Narrow"/>
                          <a:sym typeface="Arial Narrow"/>
                        </a:rPr>
                        <a:t> The Members will be deemed to have abstained and the status quo remains: ccNSO Council Resolutions and Decisions will become effective, amendment to the Rules will not pass and Members’ decisions will not be taken. </a:t>
                      </a:r>
                      <a:endParaRPr sz="2200">
                        <a:solidFill>
                          <a:srgbClr val="FF0000"/>
                        </a:solidFill>
                        <a:latin typeface="Arial Narrow"/>
                        <a:ea typeface="Arial Narrow"/>
                        <a:cs typeface="Arial Narrow"/>
                        <a:sym typeface="Arial Narrow"/>
                      </a:endParaRPr>
                    </a:p>
                    <a:p>
                      <a:pPr marL="0" lvl="0" indent="0" algn="l" rtl="0">
                        <a:lnSpc>
                          <a:spcPct val="115000"/>
                        </a:lnSpc>
                        <a:spcBef>
                          <a:spcPts val="0"/>
                        </a:spcBef>
                        <a:spcAft>
                          <a:spcPts val="0"/>
                        </a:spcAft>
                        <a:buNone/>
                      </a:pPr>
                      <a:endParaRPr sz="2200">
                        <a:solidFill>
                          <a:srgbClr val="FF0000"/>
                        </a:solidFill>
                        <a:latin typeface="Arial Narrow"/>
                        <a:ea typeface="Arial Narrow"/>
                        <a:cs typeface="Arial Narrow"/>
                        <a:sym typeface="Arial Narrow"/>
                      </a:endParaRPr>
                    </a:p>
                    <a:p>
                      <a:pPr marL="0" lvl="0" indent="0" algn="l" rtl="0">
                        <a:lnSpc>
                          <a:spcPct val="115000"/>
                        </a:lnSpc>
                        <a:spcBef>
                          <a:spcPts val="0"/>
                        </a:spcBef>
                        <a:spcAft>
                          <a:spcPts val="0"/>
                        </a:spcAft>
                        <a:buNone/>
                      </a:pPr>
                      <a:r>
                        <a:rPr lang="en-US" sz="2200" b="1">
                          <a:solidFill>
                            <a:srgbClr val="FF0000"/>
                          </a:solidFill>
                          <a:latin typeface="Arial Narrow"/>
                          <a:ea typeface="Arial Narrow"/>
                          <a:cs typeface="Arial Narrow"/>
                          <a:sym typeface="Arial Narrow"/>
                        </a:rPr>
                        <a:t>Option 2:</a:t>
                      </a:r>
                      <a:r>
                        <a:rPr lang="en-US" sz="2200">
                          <a:solidFill>
                            <a:srgbClr val="FF0000"/>
                          </a:solidFill>
                          <a:latin typeface="Arial Narrow"/>
                          <a:ea typeface="Arial Narrow"/>
                          <a:cs typeface="Arial Narrow"/>
                          <a:sym typeface="Arial Narrow"/>
                        </a:rPr>
                        <a:t> A second vote will automatically commence 14 calendar days after closure of the first round of voting. The results of the second vote will be valid irrespective of whether the quorum has been met.</a:t>
                      </a:r>
                      <a:endParaRPr sz="2200">
                        <a:solidFill>
                          <a:srgbClr val="073763"/>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266" name="Google Shape;266;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267" name="Google Shape;267;p25"/>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8 in the Headings document</a:t>
            </a:r>
            <a:endParaRPr sz="2000">
              <a:solidFill>
                <a:schemeClr val="accent2"/>
              </a:solidFill>
            </a:endParaRPr>
          </a:p>
        </p:txBody>
      </p:sp>
      <p:sp>
        <p:nvSpPr>
          <p:cNvPr id="268" name="Google Shape;268;p25"/>
          <p:cNvSpPr txBox="1"/>
          <p:nvPr/>
        </p:nvSpPr>
        <p:spPr>
          <a:xfrm>
            <a:off x="5980950" y="5873800"/>
            <a:ext cx="460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#6</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71DF4CE4-8E80-6C4E-8116-23653F779CC1}"/>
              </a:ext>
            </a:extLst>
          </p:cNvPr>
          <p:cNvPicPr>
            <a:picLocks noChangeAspect="1"/>
          </p:cNvPicPr>
          <p:nvPr/>
        </p:nvPicPr>
        <p:blipFill>
          <a:blip r:embed="rId3"/>
          <a:stretch>
            <a:fillRect/>
          </a:stretch>
        </p:blipFill>
        <p:spPr>
          <a:xfrm>
            <a:off x="8814749" y="136550"/>
            <a:ext cx="3236422" cy="4230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5. Council only decisions, </a:t>
            </a:r>
            <a:br>
              <a:rPr lang="en-US"/>
            </a:br>
            <a:r>
              <a:rPr lang="en-US" sz="3000">
                <a:solidFill>
                  <a:srgbClr val="434343"/>
                </a:solidFill>
              </a:rPr>
              <a:t>other than explicitly provided in the ICANN Bylaws</a:t>
            </a:r>
            <a:endParaRPr/>
          </a:p>
        </p:txBody>
      </p:sp>
      <p:graphicFrame>
        <p:nvGraphicFramePr>
          <p:cNvPr id="314" name="Google Shape;314;p29"/>
          <p:cNvGraphicFramePr/>
          <p:nvPr/>
        </p:nvGraphicFramePr>
        <p:xfrm>
          <a:off x="366375" y="1493238"/>
          <a:ext cx="11459225" cy="4452494"/>
        </p:xfrm>
        <a:graphic>
          <a:graphicData uri="http://schemas.openxmlformats.org/drawingml/2006/table">
            <a:tbl>
              <a:tblPr>
                <a:noFill/>
                <a:tableStyleId>{FFC7C608-A7A4-471F-B297-B287B784B7AA}</a:tableStyleId>
              </a:tblPr>
              <a:tblGrid>
                <a:gridCol w="11459225">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100" b="1">
                          <a:solidFill>
                            <a:srgbClr val="073763"/>
                          </a:solidFill>
                          <a:latin typeface="Arial Narrow"/>
                          <a:ea typeface="Arial Narrow"/>
                          <a:cs typeface="Arial Narrow"/>
                          <a:sym typeface="Arial Narrow"/>
                        </a:rPr>
                        <a:t>PROPOSED TEXT</a:t>
                      </a:r>
                      <a:endParaRPr sz="21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Clr>
                          <a:schemeClr val="dk1"/>
                        </a:buClr>
                        <a:buSzPts val="1100"/>
                        <a:buFont typeface="Arial"/>
                        <a:buNone/>
                      </a:pPr>
                      <a:r>
                        <a:rPr lang="en-US" sz="2100">
                          <a:solidFill>
                            <a:srgbClr val="073763"/>
                          </a:solidFill>
                          <a:latin typeface="Arial Narrow"/>
                          <a:ea typeface="Arial Narrow"/>
                          <a:cs typeface="Arial Narrow"/>
                          <a:sym typeface="Arial Narrow"/>
                        </a:rPr>
                        <a:t>The following limited set of Resolutions and Decisions are reserved to be taken exclusively by the ccNSO Council, thus the Members Veto Mechanism does NOT apply:</a:t>
                      </a:r>
                      <a:endParaRPr sz="21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endParaRPr sz="21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US" sz="2100" b="1">
                          <a:solidFill>
                            <a:srgbClr val="073763"/>
                          </a:solidFill>
                          <a:latin typeface="Arial Narrow"/>
                          <a:ea typeface="Arial Narrow"/>
                          <a:cs typeface="Arial Narrow"/>
                          <a:sym typeface="Arial Narrow"/>
                        </a:rPr>
                        <a:t>A.</a:t>
                      </a:r>
                      <a:r>
                        <a:rPr lang="en-US" sz="2100">
                          <a:solidFill>
                            <a:srgbClr val="073763"/>
                          </a:solidFill>
                          <a:latin typeface="Arial Narrow"/>
                          <a:ea typeface="Arial Narrow"/>
                          <a:cs typeface="Arial Narrow"/>
                          <a:sym typeface="Arial Narrow"/>
                        </a:rPr>
                        <a:t> Administrative Resolutions and Decisions:</a:t>
                      </a:r>
                      <a:endParaRPr sz="2100">
                        <a:solidFill>
                          <a:srgbClr val="073763"/>
                        </a:solidFill>
                        <a:latin typeface="Arial Narrow"/>
                        <a:ea typeface="Arial Narrow"/>
                        <a:cs typeface="Arial Narrow"/>
                        <a:sym typeface="Arial Narrow"/>
                      </a:endParaRPr>
                    </a:p>
                    <a:p>
                      <a:pPr marL="457200" lvl="0" indent="-361950" algn="l" rtl="0">
                        <a:lnSpc>
                          <a:spcPct val="115000"/>
                        </a:lnSpc>
                        <a:spcBef>
                          <a:spcPts val="0"/>
                        </a:spcBef>
                        <a:spcAft>
                          <a:spcPts val="0"/>
                        </a:spcAft>
                        <a:buClr>
                          <a:srgbClr val="073763"/>
                        </a:buClr>
                        <a:buSzPts val="2100"/>
                        <a:buFont typeface="Arial Narrow"/>
                        <a:buChar char="-"/>
                      </a:pPr>
                      <a:r>
                        <a:rPr lang="en-US" sz="2100">
                          <a:solidFill>
                            <a:srgbClr val="073763"/>
                          </a:solidFill>
                          <a:latin typeface="Arial Narrow"/>
                          <a:ea typeface="Arial Narrow"/>
                          <a:cs typeface="Arial Narrow"/>
                          <a:sym typeface="Arial Narrow"/>
                        </a:rPr>
                        <a:t>Appointment of Members to working groups, committees, study groups and cross community working groups.</a:t>
                      </a:r>
                      <a:endParaRPr sz="2100">
                        <a:solidFill>
                          <a:srgbClr val="073763"/>
                        </a:solidFill>
                        <a:latin typeface="Arial Narrow"/>
                        <a:ea typeface="Arial Narrow"/>
                        <a:cs typeface="Arial Narrow"/>
                        <a:sym typeface="Arial Narrow"/>
                      </a:endParaRPr>
                    </a:p>
                    <a:p>
                      <a:pPr marL="457200" lvl="0" indent="-361950" algn="l" rtl="0">
                        <a:lnSpc>
                          <a:spcPct val="115000"/>
                        </a:lnSpc>
                        <a:spcBef>
                          <a:spcPts val="0"/>
                        </a:spcBef>
                        <a:spcAft>
                          <a:spcPts val="0"/>
                        </a:spcAft>
                        <a:buClr>
                          <a:srgbClr val="073763"/>
                        </a:buClr>
                        <a:buSzPts val="2100"/>
                        <a:buFont typeface="Arial Narrow"/>
                        <a:buChar char="-"/>
                      </a:pPr>
                      <a:r>
                        <a:rPr lang="en-US" sz="2100">
                          <a:solidFill>
                            <a:srgbClr val="073763"/>
                          </a:solidFill>
                          <a:latin typeface="Arial Narrow"/>
                          <a:ea typeface="Arial Narrow"/>
                          <a:cs typeface="Arial Narrow"/>
                          <a:sym typeface="Arial Narrow"/>
                        </a:rPr>
                        <a:t>Appointment of liaisons.</a:t>
                      </a:r>
                      <a:endParaRPr sz="2100">
                        <a:solidFill>
                          <a:srgbClr val="073763"/>
                        </a:solidFill>
                        <a:latin typeface="Arial Narrow"/>
                        <a:ea typeface="Arial Narrow"/>
                        <a:cs typeface="Arial Narrow"/>
                        <a:sym typeface="Arial Narrow"/>
                      </a:endParaRPr>
                    </a:p>
                    <a:p>
                      <a:pPr marL="457200" lvl="0" indent="-361950" algn="l" rtl="0">
                        <a:lnSpc>
                          <a:spcPct val="115000"/>
                        </a:lnSpc>
                        <a:spcBef>
                          <a:spcPts val="0"/>
                        </a:spcBef>
                        <a:spcAft>
                          <a:spcPts val="0"/>
                        </a:spcAft>
                        <a:buClr>
                          <a:srgbClr val="073763"/>
                        </a:buClr>
                        <a:buSzPts val="2100"/>
                        <a:buFont typeface="Arial Narrow"/>
                        <a:buChar char="-"/>
                      </a:pPr>
                      <a:r>
                        <a:rPr lang="en-US" sz="2100">
                          <a:solidFill>
                            <a:srgbClr val="073763"/>
                          </a:solidFill>
                          <a:latin typeface="Arial Narrow"/>
                          <a:ea typeface="Arial Narrow"/>
                          <a:cs typeface="Arial Narrow"/>
                          <a:sym typeface="Arial Narrow"/>
                        </a:rPr>
                        <a:t>ccNSO Council meeting schedules, agendas and minutes.</a:t>
                      </a:r>
                      <a:endParaRPr sz="2100">
                        <a:solidFill>
                          <a:srgbClr val="073763"/>
                        </a:solidFill>
                        <a:latin typeface="Arial Narrow"/>
                        <a:ea typeface="Arial Narrow"/>
                        <a:cs typeface="Arial Narrow"/>
                        <a:sym typeface="Arial Narrow"/>
                      </a:endParaRPr>
                    </a:p>
                    <a:p>
                      <a:pPr marL="457200" lvl="0" indent="-361950" algn="l" rtl="0">
                        <a:lnSpc>
                          <a:spcPct val="115000"/>
                        </a:lnSpc>
                        <a:spcBef>
                          <a:spcPts val="0"/>
                        </a:spcBef>
                        <a:spcAft>
                          <a:spcPts val="0"/>
                        </a:spcAft>
                        <a:buClr>
                          <a:srgbClr val="073763"/>
                        </a:buClr>
                        <a:buSzPts val="2100"/>
                        <a:buFont typeface="Arial Narrow"/>
                        <a:buChar char="-"/>
                      </a:pPr>
                      <a:r>
                        <a:rPr lang="en-US" sz="2100">
                          <a:solidFill>
                            <a:srgbClr val="073763"/>
                          </a:solidFill>
                          <a:latin typeface="Arial Narrow"/>
                          <a:ea typeface="Arial Narrow"/>
                          <a:cs typeface="Arial Narrow"/>
                          <a:sym typeface="Arial Narrow"/>
                        </a:rPr>
                        <a:t>Voting on and Processing of Membership applications.</a:t>
                      </a:r>
                      <a:endParaRPr sz="2100">
                        <a:solidFill>
                          <a:srgbClr val="073763"/>
                        </a:solidFill>
                        <a:latin typeface="Arial Narrow"/>
                        <a:ea typeface="Arial Narrow"/>
                        <a:cs typeface="Arial Narrow"/>
                        <a:sym typeface="Arial Narrow"/>
                      </a:endParaRPr>
                    </a:p>
                    <a:p>
                      <a:pPr marL="457200" lvl="0" indent="-361950" algn="l" rtl="0">
                        <a:lnSpc>
                          <a:spcPct val="115000"/>
                        </a:lnSpc>
                        <a:spcBef>
                          <a:spcPts val="0"/>
                        </a:spcBef>
                        <a:spcAft>
                          <a:spcPts val="0"/>
                        </a:spcAft>
                        <a:buClr>
                          <a:srgbClr val="073763"/>
                        </a:buClr>
                        <a:buSzPts val="2100"/>
                        <a:buFont typeface="Arial Narrow"/>
                        <a:buChar char="-"/>
                      </a:pPr>
                      <a:r>
                        <a:rPr lang="en-US" sz="2100">
                          <a:solidFill>
                            <a:srgbClr val="073763"/>
                          </a:solidFill>
                          <a:latin typeface="Arial Narrow"/>
                          <a:ea typeface="Arial Narrow"/>
                          <a:cs typeface="Arial Narrow"/>
                          <a:sym typeface="Arial Narrow"/>
                        </a:rPr>
                        <a:t>Request a call for volunteers.</a:t>
                      </a:r>
                      <a:endParaRPr sz="2100">
                        <a:solidFill>
                          <a:srgbClr val="073763"/>
                        </a:solidFill>
                        <a:latin typeface="Arial Narrow"/>
                        <a:ea typeface="Arial Narrow"/>
                        <a:cs typeface="Arial Narrow"/>
                        <a:sym typeface="Arial Narrow"/>
                      </a:endParaRPr>
                    </a:p>
                    <a:p>
                      <a:pPr marL="457200" lvl="0" indent="-361950" algn="l" rtl="0">
                        <a:lnSpc>
                          <a:spcPct val="115000"/>
                        </a:lnSpc>
                        <a:spcBef>
                          <a:spcPts val="0"/>
                        </a:spcBef>
                        <a:spcAft>
                          <a:spcPts val="0"/>
                        </a:spcAft>
                        <a:buClr>
                          <a:srgbClr val="073763"/>
                        </a:buClr>
                        <a:buSzPts val="2100"/>
                        <a:buFont typeface="Arial Narrow"/>
                        <a:buChar char="-"/>
                      </a:pPr>
                      <a:r>
                        <a:rPr lang="en-US" sz="2100">
                          <a:solidFill>
                            <a:srgbClr val="073763"/>
                          </a:solidFill>
                          <a:latin typeface="Arial Narrow"/>
                          <a:ea typeface="Arial Narrow"/>
                          <a:cs typeface="Arial Narrow"/>
                          <a:sym typeface="Arial Narrow"/>
                        </a:rPr>
                        <a:t>Request the preparation of a timeline for upcoming activities.</a:t>
                      </a:r>
                      <a:endParaRPr sz="2100">
                        <a:solidFill>
                          <a:srgbClr val="073763"/>
                        </a:solidFill>
                        <a:latin typeface="Arial Narrow"/>
                        <a:ea typeface="Arial Narrow"/>
                        <a:cs typeface="Arial Narrow"/>
                        <a:sym typeface="Arial Narrow"/>
                      </a:endParaRPr>
                    </a:p>
                    <a:p>
                      <a:pPr marL="457200" lvl="0" indent="-361950" algn="l" rtl="0">
                        <a:lnSpc>
                          <a:spcPct val="115000"/>
                        </a:lnSpc>
                        <a:spcBef>
                          <a:spcPts val="0"/>
                        </a:spcBef>
                        <a:spcAft>
                          <a:spcPts val="0"/>
                        </a:spcAft>
                        <a:buClr>
                          <a:srgbClr val="073763"/>
                        </a:buClr>
                        <a:buSzPts val="2100"/>
                        <a:buFont typeface="Arial Narrow"/>
                        <a:buChar char="-"/>
                      </a:pPr>
                      <a:r>
                        <a:rPr lang="en-US" sz="2100">
                          <a:solidFill>
                            <a:srgbClr val="073763"/>
                          </a:solidFill>
                          <a:latin typeface="Arial Narrow"/>
                          <a:ea typeface="Arial Narrow"/>
                          <a:cs typeface="Arial Narrow"/>
                          <a:sym typeface="Arial Narrow"/>
                        </a:rPr>
                        <a:t>Request the summary of an activity</a:t>
                      </a:r>
                      <a:endParaRPr sz="2100">
                        <a:solidFill>
                          <a:srgbClr val="073763"/>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315" name="Google Shape;315;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316" name="Google Shape;316;p29"/>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5 in the Headings document</a:t>
            </a:r>
            <a:endParaRPr sz="2000">
              <a:solidFill>
                <a:schemeClr val="accent2"/>
              </a:solidFill>
            </a:endParaRPr>
          </a:p>
        </p:txBody>
      </p:sp>
      <p:sp>
        <p:nvSpPr>
          <p:cNvPr id="317" name="Google Shape;317;p29"/>
          <p:cNvSpPr txBox="1"/>
          <p:nvPr/>
        </p:nvSpPr>
        <p:spPr>
          <a:xfrm>
            <a:off x="5501725" y="6167350"/>
            <a:ext cx="5386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#7 &amp; #8</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5EF5F55F-B11C-3B46-B003-CDD37E5DD474}"/>
              </a:ext>
            </a:extLst>
          </p:cNvPr>
          <p:cNvPicPr>
            <a:picLocks noChangeAspect="1"/>
          </p:cNvPicPr>
          <p:nvPr/>
        </p:nvPicPr>
        <p:blipFill>
          <a:blip r:embed="rId3"/>
          <a:stretch>
            <a:fillRect/>
          </a:stretch>
        </p:blipFill>
        <p:spPr>
          <a:xfrm>
            <a:off x="4236526" y="1190046"/>
            <a:ext cx="3718922" cy="4793277"/>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E86D6371-B062-7B40-A6BA-573102787D17}"/>
              </a:ext>
            </a:extLst>
          </p:cNvPr>
          <p:cNvPicPr>
            <a:picLocks noChangeAspect="1"/>
          </p:cNvPicPr>
          <p:nvPr/>
        </p:nvPicPr>
        <p:blipFill>
          <a:blip r:embed="rId4"/>
          <a:stretch>
            <a:fillRect/>
          </a:stretch>
        </p:blipFill>
        <p:spPr>
          <a:xfrm>
            <a:off x="8140420" y="136550"/>
            <a:ext cx="3303315" cy="4272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1"/>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5. Council only decisions, </a:t>
            </a:r>
            <a:br>
              <a:rPr lang="en-US"/>
            </a:br>
            <a:r>
              <a:rPr lang="en-US" sz="3000">
                <a:solidFill>
                  <a:srgbClr val="434343"/>
                </a:solidFill>
              </a:rPr>
              <a:t>other than explicitly provided in the ICANN Bylaws</a:t>
            </a:r>
            <a:endParaRPr/>
          </a:p>
        </p:txBody>
      </p:sp>
      <p:graphicFrame>
        <p:nvGraphicFramePr>
          <p:cNvPr id="348" name="Google Shape;348;p31"/>
          <p:cNvGraphicFramePr/>
          <p:nvPr/>
        </p:nvGraphicFramePr>
        <p:xfrm>
          <a:off x="366375" y="2202513"/>
          <a:ext cx="11459225" cy="1559180"/>
        </p:xfrm>
        <a:graphic>
          <a:graphicData uri="http://schemas.openxmlformats.org/drawingml/2006/table">
            <a:tbl>
              <a:tblPr>
                <a:noFill/>
                <a:tableStyleId>{FFC7C608-A7A4-471F-B297-B287B784B7AA}</a:tableStyleId>
              </a:tblPr>
              <a:tblGrid>
                <a:gridCol w="11459225">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100" b="1">
                          <a:solidFill>
                            <a:srgbClr val="073763"/>
                          </a:solidFill>
                          <a:latin typeface="Arial Narrow"/>
                          <a:ea typeface="Arial Narrow"/>
                          <a:cs typeface="Arial Narrow"/>
                          <a:sym typeface="Arial Narrow"/>
                        </a:rPr>
                        <a:t>PROPOSED TEXT</a:t>
                      </a:r>
                      <a:endParaRPr sz="21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US" sz="2200" b="1">
                          <a:solidFill>
                            <a:srgbClr val="073763"/>
                          </a:solidFill>
                          <a:latin typeface="Arial Narrow"/>
                          <a:ea typeface="Arial Narrow"/>
                          <a:cs typeface="Arial Narrow"/>
                          <a:sym typeface="Arial Narrow"/>
                        </a:rPr>
                        <a:t>B.</a:t>
                      </a:r>
                      <a:r>
                        <a:rPr lang="en-US" sz="2200">
                          <a:solidFill>
                            <a:srgbClr val="073763"/>
                          </a:solidFill>
                          <a:latin typeface="Arial Narrow"/>
                          <a:ea typeface="Arial Narrow"/>
                          <a:cs typeface="Arial Narrow"/>
                          <a:sym typeface="Arial Narrow"/>
                        </a:rPr>
                        <a:t> All  Resolutions and Decisions as Decisional Participant, with exception of those decisions listed as exclusively to be taken by the ccNSO Membership. Details on the procedures and other aspects of ccNSO as a Decisional Participant are specified in the relevant Operating Procedures. </a:t>
                      </a:r>
                      <a:endParaRPr sz="2200">
                        <a:solidFill>
                          <a:srgbClr val="073763"/>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349" name="Google Shape;349;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50" name="Google Shape;350;p31"/>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5 in the Headings document</a:t>
            </a:r>
            <a:endParaRPr sz="2000">
              <a:solidFill>
                <a:schemeClr val="accent2"/>
              </a:solidFill>
            </a:endParaRPr>
          </a:p>
        </p:txBody>
      </p:sp>
      <p:sp>
        <p:nvSpPr>
          <p:cNvPr id="351" name="Google Shape;351;p31"/>
          <p:cNvSpPr txBox="1"/>
          <p:nvPr/>
        </p:nvSpPr>
        <p:spPr>
          <a:xfrm>
            <a:off x="5482550" y="5189700"/>
            <a:ext cx="5386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#9</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4D055C05-0F2C-B34E-8464-ED881660CB59}"/>
              </a:ext>
            </a:extLst>
          </p:cNvPr>
          <p:cNvPicPr>
            <a:picLocks noChangeAspect="1"/>
          </p:cNvPicPr>
          <p:nvPr/>
        </p:nvPicPr>
        <p:blipFill>
          <a:blip r:embed="rId3"/>
          <a:stretch>
            <a:fillRect/>
          </a:stretch>
        </p:blipFill>
        <p:spPr>
          <a:xfrm>
            <a:off x="8001000" y="252914"/>
            <a:ext cx="3449959" cy="4420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7. Members Veto Mechanism</a:t>
            </a:r>
            <a:endParaRPr/>
          </a:p>
          <a:p>
            <a:pPr marL="0" lvl="0" indent="0" algn="l" rtl="0">
              <a:spcBef>
                <a:spcPts val="0"/>
              </a:spcBef>
              <a:spcAft>
                <a:spcPts val="0"/>
              </a:spcAft>
              <a:buClr>
                <a:schemeClr val="dk1"/>
              </a:buClr>
              <a:buSzPts val="4400"/>
              <a:buFont typeface="Calibri"/>
              <a:buNone/>
            </a:pPr>
            <a:r>
              <a:rPr lang="en-US" sz="3000">
                <a:solidFill>
                  <a:srgbClr val="666666"/>
                </a:solidFill>
              </a:rPr>
              <a:t>Effectiveness of Council’s Decisions</a:t>
            </a:r>
            <a:endParaRPr sz="3000">
              <a:solidFill>
                <a:srgbClr val="666666"/>
              </a:solidFill>
            </a:endParaRPr>
          </a:p>
        </p:txBody>
      </p:sp>
      <p:graphicFrame>
        <p:nvGraphicFramePr>
          <p:cNvPr id="382" name="Google Shape;382;p33"/>
          <p:cNvGraphicFramePr/>
          <p:nvPr/>
        </p:nvGraphicFramePr>
        <p:xfrm>
          <a:off x="366375" y="2202513"/>
          <a:ext cx="11459225" cy="1559180"/>
        </p:xfrm>
        <a:graphic>
          <a:graphicData uri="http://schemas.openxmlformats.org/drawingml/2006/table">
            <a:tbl>
              <a:tblPr>
                <a:noFill/>
                <a:tableStyleId>{FFC7C608-A7A4-471F-B297-B287B784B7AA}</a:tableStyleId>
              </a:tblPr>
              <a:tblGrid>
                <a:gridCol w="11459225">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100" b="1">
                          <a:solidFill>
                            <a:srgbClr val="073763"/>
                          </a:solidFill>
                          <a:latin typeface="Arial Narrow"/>
                          <a:ea typeface="Arial Narrow"/>
                          <a:cs typeface="Arial Narrow"/>
                          <a:sym typeface="Arial Narrow"/>
                        </a:rPr>
                        <a:t>PROPOSED TEXT</a:t>
                      </a:r>
                      <a:endParaRPr sz="21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Clr>
                          <a:schemeClr val="dk1"/>
                        </a:buClr>
                        <a:buSzPts val="1100"/>
                        <a:buFont typeface="Arial"/>
                        <a:buNone/>
                      </a:pPr>
                      <a:r>
                        <a:rPr lang="en-US" sz="2200">
                          <a:solidFill>
                            <a:srgbClr val="073763"/>
                          </a:solidFill>
                          <a:highlight>
                            <a:srgbClr val="FFFFFF"/>
                          </a:highlight>
                          <a:latin typeface="Arial Narrow"/>
                          <a:ea typeface="Arial Narrow"/>
                          <a:cs typeface="Arial Narrow"/>
                          <a:sym typeface="Arial Narrow"/>
                        </a:rPr>
                        <a:t>The ccNSO Council must publish all of its Resolutions and Decisions as soon as possible to the appropriate ccNSO list(s) and on the website of the ccNSO, but in any case within seven (7) calendar days after the  Resolution or Decision was passed. Each Resolution and Decision shall include the date it becomes effective. </a:t>
                      </a:r>
                      <a:endParaRPr sz="2200">
                        <a:solidFill>
                          <a:srgbClr val="073763"/>
                        </a:solidFill>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383" name="Google Shape;383;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84" name="Google Shape;384;p33"/>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7 in the Headings document</a:t>
            </a:r>
            <a:endParaRPr sz="2000">
              <a:solidFill>
                <a:schemeClr val="accent2"/>
              </a:solidFill>
            </a:endParaRPr>
          </a:p>
        </p:txBody>
      </p:sp>
      <p:sp>
        <p:nvSpPr>
          <p:cNvPr id="385" name="Google Shape;385;p33"/>
          <p:cNvSpPr txBox="1"/>
          <p:nvPr/>
        </p:nvSpPr>
        <p:spPr>
          <a:xfrm>
            <a:off x="5482550" y="5189700"/>
            <a:ext cx="5386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#10</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F0C07282-E87B-1741-B666-E8D6956FD3C9}"/>
              </a:ext>
            </a:extLst>
          </p:cNvPr>
          <p:cNvPicPr>
            <a:picLocks noChangeAspect="1"/>
          </p:cNvPicPr>
          <p:nvPr/>
        </p:nvPicPr>
        <p:blipFill>
          <a:blip r:embed="rId3"/>
          <a:stretch>
            <a:fillRect/>
          </a:stretch>
        </p:blipFill>
        <p:spPr>
          <a:xfrm>
            <a:off x="8003038" y="324613"/>
            <a:ext cx="3200175" cy="41510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7. Members Veto Mechanism</a:t>
            </a:r>
            <a:endParaRPr/>
          </a:p>
          <a:p>
            <a:pPr marL="0" lvl="0" indent="0" algn="l" rtl="0">
              <a:spcBef>
                <a:spcPts val="0"/>
              </a:spcBef>
              <a:spcAft>
                <a:spcPts val="0"/>
              </a:spcAft>
              <a:buClr>
                <a:schemeClr val="dk1"/>
              </a:buClr>
              <a:buSzPts val="4400"/>
              <a:buFont typeface="Calibri"/>
              <a:buNone/>
            </a:pPr>
            <a:r>
              <a:rPr lang="en-US" sz="3000">
                <a:solidFill>
                  <a:srgbClr val="666666"/>
                </a:solidFill>
              </a:rPr>
              <a:t>Effective date of Decisions</a:t>
            </a:r>
            <a:endParaRPr/>
          </a:p>
        </p:txBody>
      </p:sp>
      <p:graphicFrame>
        <p:nvGraphicFramePr>
          <p:cNvPr id="391" name="Google Shape;391;p34"/>
          <p:cNvGraphicFramePr/>
          <p:nvPr/>
        </p:nvGraphicFramePr>
        <p:xfrm>
          <a:off x="366388" y="1493238"/>
          <a:ext cx="11459225" cy="4380612"/>
        </p:xfrm>
        <a:graphic>
          <a:graphicData uri="http://schemas.openxmlformats.org/drawingml/2006/table">
            <a:tbl>
              <a:tblPr>
                <a:noFill/>
                <a:tableStyleId>{FFC7C608-A7A4-471F-B297-B287B784B7AA}</a:tableStyleId>
              </a:tblPr>
              <a:tblGrid>
                <a:gridCol w="11459225">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100" b="1">
                          <a:solidFill>
                            <a:srgbClr val="073763"/>
                          </a:solidFill>
                          <a:latin typeface="Arial Narrow"/>
                          <a:ea typeface="Arial Narrow"/>
                          <a:cs typeface="Arial Narrow"/>
                          <a:sym typeface="Arial Narrow"/>
                        </a:rPr>
                        <a:t>PROPOSED TEXT</a:t>
                      </a:r>
                      <a:endParaRPr sz="21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US" sz="2200">
                          <a:solidFill>
                            <a:srgbClr val="073763"/>
                          </a:solidFill>
                          <a:highlight>
                            <a:srgbClr val="FFFFFF"/>
                          </a:highlight>
                          <a:latin typeface="Arial Narrow"/>
                          <a:ea typeface="Arial Narrow"/>
                          <a:cs typeface="Arial Narrow"/>
                          <a:sym typeface="Arial Narrow"/>
                        </a:rPr>
                        <a:t>The effective date is determined as follows: </a:t>
                      </a:r>
                      <a:endParaRPr sz="2200">
                        <a:solidFill>
                          <a:srgbClr val="073763"/>
                        </a:solidFill>
                        <a:highlight>
                          <a:srgbClr val="FFFFFF"/>
                        </a:highlight>
                        <a:latin typeface="Arial Narrow"/>
                        <a:ea typeface="Arial Narrow"/>
                        <a:cs typeface="Arial Narrow"/>
                        <a:sym typeface="Arial Narrow"/>
                      </a:endParaRPr>
                    </a:p>
                    <a:p>
                      <a:pPr marL="0" lvl="0" indent="0" algn="l" rtl="0">
                        <a:lnSpc>
                          <a:spcPct val="115000"/>
                        </a:lnSpc>
                        <a:spcBef>
                          <a:spcPts val="1000"/>
                        </a:spcBef>
                        <a:spcAft>
                          <a:spcPts val="0"/>
                        </a:spcAft>
                        <a:buNone/>
                      </a:pPr>
                      <a:r>
                        <a:rPr lang="en-US" sz="2200" b="1">
                          <a:solidFill>
                            <a:srgbClr val="073763"/>
                          </a:solidFill>
                          <a:highlight>
                            <a:srgbClr val="FFFFFF"/>
                          </a:highlight>
                          <a:latin typeface="Arial Narrow"/>
                          <a:ea typeface="Arial Narrow"/>
                          <a:cs typeface="Arial Narrow"/>
                          <a:sym typeface="Arial Narrow"/>
                        </a:rPr>
                        <a:t>i. </a:t>
                      </a:r>
                      <a:r>
                        <a:rPr lang="en-US" sz="2200">
                          <a:solidFill>
                            <a:srgbClr val="073763"/>
                          </a:solidFill>
                          <a:highlight>
                            <a:srgbClr val="FFFFFF"/>
                          </a:highlight>
                          <a:latin typeface="Arial Narrow"/>
                          <a:ea typeface="Arial Narrow"/>
                          <a:cs typeface="Arial Narrow"/>
                          <a:sym typeface="Arial Narrow"/>
                        </a:rPr>
                        <a:t>Resolutions and Decisions which are exclusively reserved to be taken by the ccNSO Council, upon date of publication.</a:t>
                      </a:r>
                      <a:endParaRPr sz="2200" b="1">
                        <a:solidFill>
                          <a:srgbClr val="073763"/>
                        </a:solidFill>
                        <a:highlight>
                          <a:srgbClr val="FFFFFF"/>
                        </a:highlight>
                        <a:latin typeface="Arial Narrow"/>
                        <a:ea typeface="Arial Narrow"/>
                        <a:cs typeface="Arial Narrow"/>
                        <a:sym typeface="Arial Narrow"/>
                      </a:endParaRPr>
                    </a:p>
                    <a:p>
                      <a:pPr marL="0" lvl="0" indent="0" algn="l" rtl="0">
                        <a:lnSpc>
                          <a:spcPct val="115000"/>
                        </a:lnSpc>
                        <a:spcBef>
                          <a:spcPts val="1000"/>
                        </a:spcBef>
                        <a:spcAft>
                          <a:spcPts val="0"/>
                        </a:spcAft>
                        <a:buNone/>
                      </a:pPr>
                      <a:r>
                        <a:rPr lang="en-US" sz="2200" b="1">
                          <a:solidFill>
                            <a:srgbClr val="073763"/>
                          </a:solidFill>
                          <a:highlight>
                            <a:srgbClr val="FFFFFF"/>
                          </a:highlight>
                          <a:latin typeface="Arial Narrow"/>
                          <a:ea typeface="Arial Narrow"/>
                          <a:cs typeface="Arial Narrow"/>
                          <a:sym typeface="Arial Narrow"/>
                        </a:rPr>
                        <a:t>ii.</a:t>
                      </a:r>
                      <a:r>
                        <a:rPr lang="en-US" sz="2200">
                          <a:solidFill>
                            <a:srgbClr val="073763"/>
                          </a:solidFill>
                          <a:highlight>
                            <a:srgbClr val="FFFFFF"/>
                          </a:highlight>
                          <a:latin typeface="Arial Narrow"/>
                          <a:ea typeface="Arial Narrow"/>
                          <a:cs typeface="Arial Narrow"/>
                          <a:sym typeface="Arial Narrow"/>
                        </a:rPr>
                        <a:t> All other Resolutions and Decisions seven (7) calendar days after publication, subject however to the following:</a:t>
                      </a:r>
                      <a:endParaRPr sz="2200">
                        <a:solidFill>
                          <a:srgbClr val="073763"/>
                        </a:solidFill>
                        <a:highlight>
                          <a:srgbClr val="FFFFFF"/>
                        </a:highlight>
                        <a:latin typeface="Arial Narrow"/>
                        <a:ea typeface="Arial Narrow"/>
                        <a:cs typeface="Arial Narrow"/>
                        <a:sym typeface="Arial Narrow"/>
                      </a:endParaRPr>
                    </a:p>
                    <a:p>
                      <a:pPr marL="171450" lvl="0" indent="0" algn="l" rtl="0">
                        <a:lnSpc>
                          <a:spcPct val="115000"/>
                        </a:lnSpc>
                        <a:spcBef>
                          <a:spcPts val="1000"/>
                        </a:spcBef>
                        <a:spcAft>
                          <a:spcPts val="0"/>
                        </a:spcAft>
                        <a:buNone/>
                      </a:pPr>
                      <a:r>
                        <a:rPr lang="en-US" sz="2200">
                          <a:solidFill>
                            <a:srgbClr val="073763"/>
                          </a:solidFill>
                          <a:highlight>
                            <a:srgbClr val="FFFFFF"/>
                          </a:highlight>
                          <a:latin typeface="Arial Narrow"/>
                          <a:ea typeface="Arial Narrow"/>
                          <a:cs typeface="Arial Narrow"/>
                          <a:sym typeface="Arial Narrow"/>
                        </a:rPr>
                        <a:t>Ten (10) Members of the ccNSO from at least ten (10) different Territories and representing no less than three (3) ICANN Geographic regions may request a veto vote on Resolutions and Decisions under ii. </a:t>
                      </a:r>
                      <a:endParaRPr sz="2200">
                        <a:solidFill>
                          <a:srgbClr val="073763"/>
                        </a:solidFill>
                        <a:highlight>
                          <a:srgbClr val="FFFFFF"/>
                        </a:highlight>
                        <a:latin typeface="Arial Narrow"/>
                        <a:ea typeface="Arial Narrow"/>
                        <a:cs typeface="Arial Narrow"/>
                        <a:sym typeface="Arial Narrow"/>
                      </a:endParaRPr>
                    </a:p>
                    <a:p>
                      <a:pPr marL="171450" lvl="0" indent="0" algn="l" rtl="0">
                        <a:lnSpc>
                          <a:spcPct val="115000"/>
                        </a:lnSpc>
                        <a:spcBef>
                          <a:spcPts val="1000"/>
                        </a:spcBef>
                        <a:spcAft>
                          <a:spcPts val="1000"/>
                        </a:spcAft>
                        <a:buNone/>
                      </a:pPr>
                      <a:r>
                        <a:rPr lang="en-US" sz="2200">
                          <a:solidFill>
                            <a:srgbClr val="073763"/>
                          </a:solidFill>
                          <a:highlight>
                            <a:srgbClr val="FFFFFF"/>
                          </a:highlight>
                          <a:latin typeface="Arial Narrow"/>
                          <a:ea typeface="Arial Narrow"/>
                          <a:cs typeface="Arial Narrow"/>
                          <a:sym typeface="Arial Narrow"/>
                        </a:rPr>
                        <a:t>The written request (Members’ Notification) must be sent to the ccNSO Secretariat or the ccNSO Council Chair  during seven (7) calendar days mentioned under ii.</a:t>
                      </a:r>
                      <a:endParaRPr sz="2200">
                        <a:solidFill>
                          <a:srgbClr val="073763"/>
                        </a:solidFill>
                        <a:highlight>
                          <a:srgbClr val="FFFFFF"/>
                        </a:highlight>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392" name="Google Shape;392;p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93" name="Google Shape;393;p34"/>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7 in the Headings document</a:t>
            </a:r>
            <a:endParaRPr sz="2000">
              <a:solidFill>
                <a:schemeClr val="accent2"/>
              </a:solidFill>
            </a:endParaRPr>
          </a:p>
        </p:txBody>
      </p:sp>
      <p:sp>
        <p:nvSpPr>
          <p:cNvPr id="394" name="Google Shape;394;p34"/>
          <p:cNvSpPr txBox="1"/>
          <p:nvPr/>
        </p:nvSpPr>
        <p:spPr>
          <a:xfrm>
            <a:off x="5482550" y="6027900"/>
            <a:ext cx="5386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#11</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C93CFE7C-EFA0-DA46-B337-DF7EDC79C390}"/>
              </a:ext>
            </a:extLst>
          </p:cNvPr>
          <p:cNvPicPr>
            <a:picLocks noChangeAspect="1"/>
          </p:cNvPicPr>
          <p:nvPr/>
        </p:nvPicPr>
        <p:blipFill>
          <a:blip r:embed="rId3"/>
          <a:stretch>
            <a:fillRect/>
          </a:stretch>
        </p:blipFill>
        <p:spPr>
          <a:xfrm>
            <a:off x="7733452" y="214500"/>
            <a:ext cx="3620348" cy="472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p:cNvSpPr txBox="1">
            <a:spLocks noGrp="1"/>
          </p:cNvSpPr>
          <p:nvPr>
            <p:ph type="title"/>
          </p:nvPr>
        </p:nvSpPr>
        <p:spPr>
          <a:xfrm>
            <a:off x="838200" y="1675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7. Members Veto Mechanism</a:t>
            </a:r>
            <a:endParaRPr/>
          </a:p>
        </p:txBody>
      </p:sp>
      <p:graphicFrame>
        <p:nvGraphicFramePr>
          <p:cNvPr id="400" name="Google Shape;400;p35"/>
          <p:cNvGraphicFramePr/>
          <p:nvPr/>
        </p:nvGraphicFramePr>
        <p:xfrm>
          <a:off x="366388" y="1493238"/>
          <a:ext cx="11459225" cy="4261295"/>
        </p:xfrm>
        <a:graphic>
          <a:graphicData uri="http://schemas.openxmlformats.org/drawingml/2006/table">
            <a:tbl>
              <a:tblPr>
                <a:noFill/>
                <a:tableStyleId>{FFC7C608-A7A4-471F-B297-B287B784B7AA}</a:tableStyleId>
              </a:tblPr>
              <a:tblGrid>
                <a:gridCol w="11459225">
                  <a:extLst>
                    <a:ext uri="{9D8B030D-6E8A-4147-A177-3AD203B41FA5}">
                      <a16:colId xmlns:a16="http://schemas.microsoft.com/office/drawing/2014/main" val="20000"/>
                    </a:ext>
                  </a:extLst>
                </a:gridCol>
              </a:tblGrid>
              <a:tr h="0">
                <a:tc>
                  <a:txBody>
                    <a:bodyPr/>
                    <a:lstStyle/>
                    <a:p>
                      <a:pPr marL="0" lvl="0" indent="0" algn="ctr" rtl="0">
                        <a:lnSpc>
                          <a:spcPct val="115000"/>
                        </a:lnSpc>
                        <a:spcBef>
                          <a:spcPts val="0"/>
                        </a:spcBef>
                        <a:spcAft>
                          <a:spcPts val="0"/>
                        </a:spcAft>
                        <a:buNone/>
                      </a:pPr>
                      <a:r>
                        <a:rPr lang="en-US" sz="2100" b="1">
                          <a:solidFill>
                            <a:srgbClr val="073763"/>
                          </a:solidFill>
                          <a:latin typeface="Arial Narrow"/>
                          <a:ea typeface="Arial Narrow"/>
                          <a:cs typeface="Arial Narrow"/>
                          <a:sym typeface="Arial Narrow"/>
                        </a:rPr>
                        <a:t>PROPOSED TEXT</a:t>
                      </a:r>
                      <a:endParaRPr sz="2100" b="1">
                        <a:solidFill>
                          <a:srgbClr val="073763"/>
                        </a:solidFill>
                        <a:latin typeface="Arial Narrow"/>
                        <a:ea typeface="Arial Narrow"/>
                        <a:cs typeface="Arial Narrow"/>
                        <a:sym typeface="Arial Narrow"/>
                      </a:endParaRPr>
                    </a:p>
                  </a:txBody>
                  <a:tcPr marL="25400" marR="25400" marT="25400" marB="254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171450" lvl="0" indent="0" algn="l" rtl="0">
                        <a:lnSpc>
                          <a:spcPct val="115000"/>
                        </a:lnSpc>
                        <a:spcBef>
                          <a:spcPts val="0"/>
                        </a:spcBef>
                        <a:spcAft>
                          <a:spcPts val="0"/>
                        </a:spcAft>
                        <a:buNone/>
                      </a:pPr>
                      <a:r>
                        <a:rPr lang="en-US" sz="2000">
                          <a:solidFill>
                            <a:srgbClr val="073763"/>
                          </a:solidFill>
                          <a:highlight>
                            <a:srgbClr val="FFFFFF"/>
                          </a:highlight>
                          <a:latin typeface="Arial Narrow"/>
                          <a:ea typeface="Arial Narrow"/>
                          <a:cs typeface="Arial Narrow"/>
                          <a:sym typeface="Arial Narrow"/>
                        </a:rPr>
                        <a:t>If the ccNSO Council believes the Resolution or Decision should become effective:</a:t>
                      </a:r>
                      <a:endParaRPr sz="2000">
                        <a:solidFill>
                          <a:srgbClr val="073763"/>
                        </a:solidFill>
                        <a:highlight>
                          <a:srgbClr val="FFFFFF"/>
                        </a:highlight>
                        <a:latin typeface="Arial Narrow"/>
                        <a:ea typeface="Arial Narrow"/>
                        <a:cs typeface="Arial Narrow"/>
                        <a:sym typeface="Arial Narrow"/>
                      </a:endParaRPr>
                    </a:p>
                    <a:p>
                      <a:pPr marL="457200" lvl="0" indent="0" algn="l" rtl="0">
                        <a:lnSpc>
                          <a:spcPct val="115000"/>
                        </a:lnSpc>
                        <a:spcBef>
                          <a:spcPts val="0"/>
                        </a:spcBef>
                        <a:spcAft>
                          <a:spcPts val="0"/>
                        </a:spcAft>
                        <a:buNone/>
                      </a:pPr>
                      <a:r>
                        <a:rPr lang="en-US" sz="2000" b="1">
                          <a:solidFill>
                            <a:srgbClr val="073763"/>
                          </a:solidFill>
                          <a:highlight>
                            <a:srgbClr val="FFFFFF"/>
                          </a:highlight>
                          <a:latin typeface="Arial Narrow"/>
                          <a:ea typeface="Arial Narrow"/>
                          <a:cs typeface="Arial Narrow"/>
                          <a:sym typeface="Arial Narrow"/>
                        </a:rPr>
                        <a:t>i.</a:t>
                      </a:r>
                      <a:r>
                        <a:rPr lang="en-US" sz="2000">
                          <a:solidFill>
                            <a:srgbClr val="073763"/>
                          </a:solidFill>
                          <a:highlight>
                            <a:srgbClr val="FFFFFF"/>
                          </a:highlight>
                          <a:latin typeface="Arial Narrow"/>
                          <a:ea typeface="Arial Narrow"/>
                          <a:cs typeface="Arial Narrow"/>
                          <a:sym typeface="Arial Narrow"/>
                        </a:rPr>
                        <a:t> Council will prepare a statement as to why it believes the Resolution or Decision should become effective (Council’s Notification). </a:t>
                      </a:r>
                      <a:endParaRPr sz="2000">
                        <a:solidFill>
                          <a:srgbClr val="073763"/>
                        </a:solidFill>
                        <a:highlight>
                          <a:srgbClr val="FFFFFF"/>
                        </a:highlight>
                        <a:latin typeface="Arial Narrow"/>
                        <a:ea typeface="Arial Narrow"/>
                        <a:cs typeface="Arial Narrow"/>
                        <a:sym typeface="Arial Narrow"/>
                      </a:endParaRPr>
                    </a:p>
                    <a:p>
                      <a:pPr marL="457200" lvl="0" indent="0" algn="l" rtl="0">
                        <a:lnSpc>
                          <a:spcPct val="115000"/>
                        </a:lnSpc>
                        <a:spcBef>
                          <a:spcPts val="0"/>
                        </a:spcBef>
                        <a:spcAft>
                          <a:spcPts val="0"/>
                        </a:spcAft>
                        <a:buNone/>
                      </a:pPr>
                      <a:r>
                        <a:rPr lang="en-US" sz="2000" b="1">
                          <a:solidFill>
                            <a:srgbClr val="073763"/>
                          </a:solidFill>
                          <a:highlight>
                            <a:srgbClr val="FFFFFF"/>
                          </a:highlight>
                          <a:latin typeface="Arial Narrow"/>
                          <a:ea typeface="Arial Narrow"/>
                          <a:cs typeface="Arial Narrow"/>
                          <a:sym typeface="Arial Narrow"/>
                        </a:rPr>
                        <a:t>ii.</a:t>
                      </a:r>
                      <a:r>
                        <a:rPr lang="en-US" sz="2000">
                          <a:solidFill>
                            <a:srgbClr val="073763"/>
                          </a:solidFill>
                          <a:highlight>
                            <a:srgbClr val="FFFFFF"/>
                          </a:highlight>
                          <a:latin typeface="Arial Narrow"/>
                          <a:ea typeface="Arial Narrow"/>
                          <a:cs typeface="Arial Narrow"/>
                          <a:sym typeface="Arial Narrow"/>
                        </a:rPr>
                        <a:t> The ccNSO Council Chair shall send </a:t>
                      </a:r>
                      <a:r>
                        <a:rPr lang="en-US" sz="2000" b="1">
                          <a:solidFill>
                            <a:srgbClr val="073763"/>
                          </a:solidFill>
                          <a:highlight>
                            <a:srgbClr val="FFFFFF"/>
                          </a:highlight>
                          <a:latin typeface="Arial Narrow"/>
                          <a:ea typeface="Arial Narrow"/>
                          <a:cs typeface="Arial Narrow"/>
                          <a:sym typeface="Arial Narrow"/>
                        </a:rPr>
                        <a:t>both the Members’ Notification and the Council’s Notification</a:t>
                      </a:r>
                      <a:r>
                        <a:rPr lang="en-US" sz="2000">
                          <a:solidFill>
                            <a:srgbClr val="073763"/>
                          </a:solidFill>
                          <a:highlight>
                            <a:srgbClr val="FFFFFF"/>
                          </a:highlight>
                          <a:latin typeface="Arial Narrow"/>
                          <a:ea typeface="Arial Narrow"/>
                          <a:cs typeface="Arial Narrow"/>
                          <a:sym typeface="Arial Narrow"/>
                        </a:rPr>
                        <a:t> to the Members list and publish both on the ccNSO Website no later than 7 days after receipt of the Members’ Notification.</a:t>
                      </a:r>
                      <a:endParaRPr sz="2000">
                        <a:solidFill>
                          <a:srgbClr val="073763"/>
                        </a:solidFill>
                        <a:highlight>
                          <a:srgbClr val="FFFFFF"/>
                        </a:highlight>
                        <a:latin typeface="Arial Narrow"/>
                        <a:ea typeface="Arial Narrow"/>
                        <a:cs typeface="Arial Narrow"/>
                        <a:sym typeface="Arial Narrow"/>
                      </a:endParaRPr>
                    </a:p>
                    <a:p>
                      <a:pPr marL="457200" lvl="0" indent="0" algn="l" rtl="0">
                        <a:lnSpc>
                          <a:spcPct val="115000"/>
                        </a:lnSpc>
                        <a:spcBef>
                          <a:spcPts val="0"/>
                        </a:spcBef>
                        <a:spcAft>
                          <a:spcPts val="0"/>
                        </a:spcAft>
                        <a:buNone/>
                      </a:pPr>
                      <a:r>
                        <a:rPr lang="en-US" sz="2000" b="1">
                          <a:solidFill>
                            <a:srgbClr val="073763"/>
                          </a:solidFill>
                          <a:highlight>
                            <a:srgbClr val="FFFFFF"/>
                          </a:highlight>
                          <a:latin typeface="Arial Narrow"/>
                          <a:ea typeface="Arial Narrow"/>
                          <a:cs typeface="Arial Narrow"/>
                          <a:sym typeface="Arial Narrow"/>
                        </a:rPr>
                        <a:t>iii.</a:t>
                      </a:r>
                      <a:r>
                        <a:rPr lang="en-US" sz="2000">
                          <a:solidFill>
                            <a:srgbClr val="073763"/>
                          </a:solidFill>
                          <a:highlight>
                            <a:srgbClr val="FFFFFF"/>
                          </a:highlight>
                          <a:latin typeface="Arial Narrow"/>
                          <a:ea typeface="Arial Narrow"/>
                          <a:cs typeface="Arial Narrow"/>
                          <a:sym typeface="Arial Narrow"/>
                        </a:rPr>
                        <a:t> The ccNSO Council Chair or a person designated by the Chair shall </a:t>
                      </a:r>
                      <a:r>
                        <a:rPr lang="en-US" sz="2000" b="1">
                          <a:solidFill>
                            <a:srgbClr val="073763"/>
                          </a:solidFill>
                          <a:highlight>
                            <a:srgbClr val="FFFFFF"/>
                          </a:highlight>
                          <a:latin typeface="Arial Narrow"/>
                          <a:ea typeface="Arial Narrow"/>
                          <a:cs typeface="Arial Narrow"/>
                          <a:sym typeface="Arial Narrow"/>
                        </a:rPr>
                        <a:t>initiate an electronic voting </a:t>
                      </a:r>
                      <a:r>
                        <a:rPr lang="en-US" sz="2000">
                          <a:solidFill>
                            <a:srgbClr val="073763"/>
                          </a:solidFill>
                          <a:highlight>
                            <a:srgbClr val="FFFFFF"/>
                          </a:highlight>
                          <a:latin typeface="Arial Narrow"/>
                          <a:ea typeface="Arial Narrow"/>
                          <a:cs typeface="Arial Narrow"/>
                          <a:sym typeface="Arial Narrow"/>
                        </a:rPr>
                        <a:t>process by the ccNSO Members within </a:t>
                      </a:r>
                      <a:r>
                        <a:rPr lang="en-US" sz="2000" b="1">
                          <a:solidFill>
                            <a:srgbClr val="073763"/>
                          </a:solidFill>
                          <a:highlight>
                            <a:srgbClr val="FFFF00"/>
                          </a:highlight>
                          <a:latin typeface="Arial Narrow"/>
                          <a:ea typeface="Arial Narrow"/>
                          <a:cs typeface="Arial Narrow"/>
                          <a:sym typeface="Arial Narrow"/>
                        </a:rPr>
                        <a:t>7 days upon receipt of the Members’ Notification</a:t>
                      </a:r>
                      <a:r>
                        <a:rPr lang="en-US" sz="2000">
                          <a:solidFill>
                            <a:srgbClr val="073763"/>
                          </a:solidFill>
                          <a:highlight>
                            <a:srgbClr val="FFFF00"/>
                          </a:highlight>
                          <a:latin typeface="Arial Narrow"/>
                          <a:ea typeface="Arial Narrow"/>
                          <a:cs typeface="Arial Narrow"/>
                          <a:sym typeface="Arial Narrow"/>
                        </a:rPr>
                        <a:t>.</a:t>
                      </a:r>
                      <a:endParaRPr sz="2000">
                        <a:solidFill>
                          <a:srgbClr val="073763"/>
                        </a:solidFill>
                        <a:highlight>
                          <a:srgbClr val="FFFF00"/>
                        </a:highlight>
                        <a:latin typeface="Arial Narrow"/>
                        <a:ea typeface="Arial Narrow"/>
                        <a:cs typeface="Arial Narrow"/>
                        <a:sym typeface="Arial Narrow"/>
                      </a:endParaRPr>
                    </a:p>
                    <a:p>
                      <a:pPr marL="457200" lvl="0" indent="0" algn="l" rtl="0">
                        <a:lnSpc>
                          <a:spcPct val="115000"/>
                        </a:lnSpc>
                        <a:spcBef>
                          <a:spcPts val="0"/>
                        </a:spcBef>
                        <a:spcAft>
                          <a:spcPts val="0"/>
                        </a:spcAft>
                        <a:buNone/>
                      </a:pPr>
                      <a:r>
                        <a:rPr lang="en-US" sz="2000" b="1">
                          <a:solidFill>
                            <a:srgbClr val="073763"/>
                          </a:solidFill>
                          <a:highlight>
                            <a:srgbClr val="FFFFFF"/>
                          </a:highlight>
                          <a:latin typeface="Arial Narrow"/>
                          <a:ea typeface="Arial Narrow"/>
                          <a:cs typeface="Arial Narrow"/>
                          <a:sym typeface="Arial Narrow"/>
                        </a:rPr>
                        <a:t>iv.</a:t>
                      </a:r>
                      <a:r>
                        <a:rPr lang="en-US" sz="2000">
                          <a:solidFill>
                            <a:srgbClr val="073763"/>
                          </a:solidFill>
                          <a:highlight>
                            <a:srgbClr val="FFFFFF"/>
                          </a:highlight>
                          <a:latin typeface="Arial Narrow"/>
                          <a:ea typeface="Arial Narrow"/>
                          <a:cs typeface="Arial Narrow"/>
                          <a:sym typeface="Arial Narrow"/>
                        </a:rPr>
                        <a:t> The electronic vote by the Members shall start </a:t>
                      </a:r>
                      <a:r>
                        <a:rPr lang="en-US" sz="2000" b="1">
                          <a:solidFill>
                            <a:srgbClr val="073763"/>
                          </a:solidFill>
                          <a:highlight>
                            <a:srgbClr val="FFFF00"/>
                          </a:highlight>
                          <a:latin typeface="Arial Narrow"/>
                          <a:ea typeface="Arial Narrow"/>
                          <a:cs typeface="Arial Narrow"/>
                          <a:sym typeface="Arial Narrow"/>
                        </a:rPr>
                        <a:t>five (5) calendar days</a:t>
                      </a:r>
                      <a:r>
                        <a:rPr lang="en-US" sz="2000">
                          <a:solidFill>
                            <a:srgbClr val="073763"/>
                          </a:solidFill>
                          <a:highlight>
                            <a:srgbClr val="FFFFFF"/>
                          </a:highlight>
                          <a:latin typeface="Arial Narrow"/>
                          <a:ea typeface="Arial Narrow"/>
                          <a:cs typeface="Arial Narrow"/>
                          <a:sym typeface="Arial Narrow"/>
                        </a:rPr>
                        <a:t> after initiation of the vote by the Council.</a:t>
                      </a:r>
                      <a:endParaRPr sz="2000">
                        <a:solidFill>
                          <a:srgbClr val="073763"/>
                        </a:solidFill>
                        <a:highlight>
                          <a:srgbClr val="FFFFFF"/>
                        </a:highlight>
                        <a:latin typeface="Arial Narrow"/>
                        <a:ea typeface="Arial Narrow"/>
                        <a:cs typeface="Arial Narrow"/>
                        <a:sym typeface="Arial Narrow"/>
                      </a:endParaRPr>
                    </a:p>
                    <a:p>
                      <a:pPr marL="0" lvl="0" indent="0" algn="l" rtl="0">
                        <a:lnSpc>
                          <a:spcPct val="115000"/>
                        </a:lnSpc>
                        <a:spcBef>
                          <a:spcPts val="0"/>
                        </a:spcBef>
                        <a:spcAft>
                          <a:spcPts val="0"/>
                        </a:spcAft>
                        <a:buNone/>
                      </a:pPr>
                      <a:endParaRPr sz="2000">
                        <a:solidFill>
                          <a:srgbClr val="073763"/>
                        </a:solidFill>
                        <a:highlight>
                          <a:srgbClr val="FFFFFF"/>
                        </a:highlight>
                        <a:latin typeface="Arial Narrow"/>
                        <a:ea typeface="Arial Narrow"/>
                        <a:cs typeface="Arial Narrow"/>
                        <a:sym typeface="Arial Narrow"/>
                      </a:endParaRPr>
                    </a:p>
                    <a:p>
                      <a:pPr marL="171450" lvl="0" indent="0" algn="l" rtl="0">
                        <a:lnSpc>
                          <a:spcPct val="115000"/>
                        </a:lnSpc>
                        <a:spcBef>
                          <a:spcPts val="0"/>
                        </a:spcBef>
                        <a:spcAft>
                          <a:spcPts val="0"/>
                        </a:spcAft>
                        <a:buNone/>
                      </a:pPr>
                      <a:r>
                        <a:rPr lang="en-US" sz="2000">
                          <a:solidFill>
                            <a:srgbClr val="073763"/>
                          </a:solidFill>
                          <a:highlight>
                            <a:srgbClr val="FFFFFF"/>
                          </a:highlight>
                          <a:latin typeface="Arial Narrow"/>
                          <a:ea typeface="Arial Narrow"/>
                          <a:cs typeface="Arial Narrow"/>
                          <a:sym typeface="Arial Narrow"/>
                        </a:rPr>
                        <a:t>If the Council believes the Resolution or Decision should NOT become effective following the Members’ Notification, the ccNSO Council Chair shall inform the Members accordingly, and the Resolution or Decision shall be rescinded. </a:t>
                      </a:r>
                      <a:endParaRPr sz="2000">
                        <a:solidFill>
                          <a:srgbClr val="073763"/>
                        </a:solidFill>
                        <a:highlight>
                          <a:srgbClr val="FFFFFF"/>
                        </a:highlight>
                        <a:latin typeface="Arial Narrow"/>
                        <a:ea typeface="Arial Narrow"/>
                        <a:cs typeface="Arial Narrow"/>
                        <a:sym typeface="Arial Narrow"/>
                      </a:endParaRPr>
                    </a:p>
                  </a:txBody>
                  <a:tcPr marL="25400" marR="25400" marT="25400" marB="2540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401" name="Google Shape;401;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402" name="Google Shape;402;p35"/>
          <p:cNvSpPr txBox="1"/>
          <p:nvPr/>
        </p:nvSpPr>
        <p:spPr>
          <a:xfrm>
            <a:off x="364225" y="6228850"/>
            <a:ext cx="475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Item 7 in the Headings document</a:t>
            </a:r>
            <a:endParaRPr sz="2000">
              <a:solidFill>
                <a:schemeClr val="accent2"/>
              </a:solidFill>
            </a:endParaRPr>
          </a:p>
        </p:txBody>
      </p:sp>
      <p:sp>
        <p:nvSpPr>
          <p:cNvPr id="403" name="Google Shape;403;p35"/>
          <p:cNvSpPr txBox="1"/>
          <p:nvPr/>
        </p:nvSpPr>
        <p:spPr>
          <a:xfrm>
            <a:off x="5482550" y="6027900"/>
            <a:ext cx="5386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What do you think? </a:t>
            </a:r>
            <a:r>
              <a:rPr lang="en-US" sz="2800">
                <a:highlight>
                  <a:srgbClr val="00FF00"/>
                </a:highlight>
              </a:rPr>
              <a:t>Poll #12</a:t>
            </a:r>
            <a:endParaRPr sz="2800">
              <a:highlight>
                <a:srgbClr val="00FF00"/>
              </a:highlight>
            </a:endParaRPr>
          </a:p>
        </p:txBody>
      </p:sp>
      <p:pic>
        <p:nvPicPr>
          <p:cNvPr id="3" name="Picture 2" descr="Graphical user interface, text, application, email&#10;&#10;Description automatically generated">
            <a:extLst>
              <a:ext uri="{FF2B5EF4-FFF2-40B4-BE49-F238E27FC236}">
                <a16:creationId xmlns:a16="http://schemas.microsoft.com/office/drawing/2014/main" id="{612A0ABA-F225-8E47-A89A-526FC781E914}"/>
              </a:ext>
            </a:extLst>
          </p:cNvPr>
          <p:cNvPicPr>
            <a:picLocks noChangeAspect="1"/>
          </p:cNvPicPr>
          <p:nvPr/>
        </p:nvPicPr>
        <p:blipFill>
          <a:blip r:embed="rId3"/>
          <a:stretch>
            <a:fillRect/>
          </a:stretch>
        </p:blipFill>
        <p:spPr>
          <a:xfrm>
            <a:off x="7230206" y="218510"/>
            <a:ext cx="4123594" cy="5354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1693</Words>
  <Application>Microsoft Macintosh PowerPoint</Application>
  <PresentationFormat>Widescreen</PresentationFormat>
  <Paragraphs>212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Arial Narrow</vt:lpstr>
      <vt:lpstr>Тема Office</vt:lpstr>
      <vt:lpstr>4. Members only decisions, other than explicitly provided in the ICANN Bylaws</vt:lpstr>
      <vt:lpstr>9. Members’ vote - Decision-making</vt:lpstr>
      <vt:lpstr>8. Quorum rule for voting</vt:lpstr>
      <vt:lpstr>8. Quorum rule for voting What if quorum is not met in the first round?</vt:lpstr>
      <vt:lpstr>5. Council only decisions,  other than explicitly provided in the ICANN Bylaws</vt:lpstr>
      <vt:lpstr>5. Council only decisions,  other than explicitly provided in the ICANN Bylaws</vt:lpstr>
      <vt:lpstr>7. Members Veto Mechanism Effectiveness of Council’s Decisions</vt:lpstr>
      <vt:lpstr>7. Members Veto Mechanism Effective date of Decisions</vt:lpstr>
      <vt:lpstr>7. Members Veto Mechanism</vt:lpstr>
      <vt:lpstr>Who should take the following decisions?</vt:lpstr>
      <vt:lpstr>Who should take the following decisions?</vt:lpstr>
      <vt:lpstr>Members decisions vs Council decisions Decisional Participant powers</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Members only decisions, other than explicitly provided in the ICANN Bylaws</dc:title>
  <cp:lastModifiedBy>Kimberly Carlson</cp:lastModifiedBy>
  <cp:revision>2</cp:revision>
  <dcterms:modified xsi:type="dcterms:W3CDTF">2021-08-29T17:31:28Z</dcterms:modified>
</cp:coreProperties>
</file>