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85"/>
  </p:normalViewPr>
  <p:slideViewPr>
    <p:cSldViewPr snapToGrid="0">
      <p:cViewPr>
        <p:scale>
          <a:sx n="90" d="100"/>
          <a:sy n="90" d="100"/>
        </p:scale>
        <p:origin x="664" y="2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8F43F-1CFF-4EC6-B03F-67D56A648451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6131-B9A9-4D8A-B082-3BE0F82E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6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47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4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1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2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19069" algn="l">
              <a:lnSpc>
                <a:spcPts val="2985"/>
              </a:lnSpc>
              <a:defRPr sz="24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7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1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051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05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0030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9907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8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6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6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9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4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4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3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FA7DB-5BA3-420E-98EC-88C7F8AC16B4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0395A-97D6-4BA1-AAA7-89B6B5C06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92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69421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 smtClean="0"/>
              <a:t>Possible Road </a:t>
            </a:r>
            <a:r>
              <a:rPr lang="en-US" sz="3200" dirty="0"/>
              <a:t>Map for </a:t>
            </a:r>
            <a:r>
              <a:rPr lang="en-US" sz="3200" dirty="0" err="1" smtClean="0"/>
              <a:t>ccNSO</a:t>
            </a:r>
            <a:r>
              <a:rPr lang="en-US" sz="3200" dirty="0" smtClean="0"/>
              <a:t> Review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34006" t="-188" r="26103" b="3732"/>
          <a:stretch/>
        </p:blipFill>
        <p:spPr>
          <a:xfrm>
            <a:off x="4052" y="2549177"/>
            <a:ext cx="9168064" cy="3274403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41003" y="2349167"/>
            <a:ext cx="702043" cy="1201127"/>
            <a:chOff x="652112" y="1804737"/>
            <a:chExt cx="936056" cy="2213810"/>
          </a:xfrm>
        </p:grpSpPr>
        <p:sp>
          <p:nvSpPr>
            <p:cNvPr id="9" name="Rectangle 8"/>
            <p:cNvSpPr/>
            <p:nvPr/>
          </p:nvSpPr>
          <p:spPr>
            <a:xfrm>
              <a:off x="652112" y="1804737"/>
              <a:ext cx="45719" cy="22138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10" name="Flowchart: Punched Tape 9"/>
            <p:cNvSpPr/>
            <p:nvPr/>
          </p:nvSpPr>
          <p:spPr>
            <a:xfrm>
              <a:off x="697831" y="1804737"/>
              <a:ext cx="890337" cy="745958"/>
            </a:xfrm>
            <a:prstGeom prst="flowChartPunchedTap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Feb</a:t>
              </a:r>
              <a:endParaRPr lang="en-US" sz="21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10746" y="1956389"/>
            <a:ext cx="1557134" cy="5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1" dirty="0" smtClean="0">
                <a:latin typeface="Source Sans Pro"/>
                <a:cs typeface="Source Sans Pro"/>
              </a:rPr>
              <a:t>Provide draft RFP to </a:t>
            </a:r>
            <a:r>
              <a:rPr lang="en-US" sz="1351" dirty="0" err="1" smtClean="0">
                <a:latin typeface="Source Sans Pro"/>
                <a:cs typeface="Source Sans Pro"/>
              </a:rPr>
              <a:t>ccNSO</a:t>
            </a:r>
            <a:endParaRPr lang="en-US" sz="1351" dirty="0">
              <a:latin typeface="Source Sans Pro"/>
              <a:cs typeface="Source Sans Pro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71913" y="3109417"/>
            <a:ext cx="702043" cy="1201127"/>
            <a:chOff x="652112" y="1804737"/>
            <a:chExt cx="936056" cy="2213810"/>
          </a:xfrm>
        </p:grpSpPr>
        <p:sp>
          <p:nvSpPr>
            <p:cNvPr id="15" name="Rectangle 14"/>
            <p:cNvSpPr/>
            <p:nvPr/>
          </p:nvSpPr>
          <p:spPr>
            <a:xfrm>
              <a:off x="652112" y="1804737"/>
              <a:ext cx="45719" cy="22138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16" name="Flowchart: Punched Tape 15"/>
            <p:cNvSpPr/>
            <p:nvPr/>
          </p:nvSpPr>
          <p:spPr>
            <a:xfrm>
              <a:off x="697831" y="1804737"/>
              <a:ext cx="890337" cy="745958"/>
            </a:xfrm>
            <a:prstGeom prst="flowChartPunchedTap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Mar</a:t>
              </a:r>
              <a:endParaRPr lang="en-US" sz="21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234966" y="2634666"/>
            <a:ext cx="1470547" cy="5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1" dirty="0" err="1" smtClean="0">
                <a:latin typeface="Source Sans Pro"/>
                <a:cs typeface="Source Sans Pro"/>
              </a:rPr>
              <a:t>ccNSO</a:t>
            </a:r>
            <a:r>
              <a:rPr lang="en-US" sz="1351" dirty="0" smtClean="0">
                <a:latin typeface="Source Sans Pro"/>
                <a:cs typeface="Source Sans Pro"/>
              </a:rPr>
              <a:t> provides feedback on RFP </a:t>
            </a:r>
            <a:endParaRPr lang="en-US" sz="1351" dirty="0">
              <a:latin typeface="Source Sans Pro"/>
              <a:cs typeface="Source Sans Pro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133694" y="3050538"/>
            <a:ext cx="1574078" cy="1871831"/>
            <a:chOff x="4306199" y="3397325"/>
            <a:chExt cx="2098770" cy="2495772"/>
          </a:xfrm>
        </p:grpSpPr>
        <p:grpSp>
          <p:nvGrpSpPr>
            <p:cNvPr id="22" name="Group 21"/>
            <p:cNvGrpSpPr/>
            <p:nvPr/>
          </p:nvGrpSpPr>
          <p:grpSpPr>
            <a:xfrm>
              <a:off x="4696477" y="4062846"/>
              <a:ext cx="1040789" cy="1830251"/>
              <a:chOff x="1471283" y="1409514"/>
              <a:chExt cx="1040789" cy="2530021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1471283" y="1725729"/>
                <a:ext cx="45719" cy="221380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 dirty="0"/>
              </a:p>
            </p:txBody>
          </p:sp>
          <p:sp>
            <p:nvSpPr>
              <p:cNvPr id="24" name="Flowchart: Punched Tape 23"/>
              <p:cNvSpPr/>
              <p:nvPr/>
            </p:nvSpPr>
            <p:spPr>
              <a:xfrm>
                <a:off x="1478900" y="1409514"/>
                <a:ext cx="1033172" cy="1062166"/>
              </a:xfrm>
              <a:prstGeom prst="flowChartPunchedTap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May</a:t>
                </a:r>
                <a:endParaRPr lang="en-US" sz="16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4306199" y="3397325"/>
              <a:ext cx="2098770" cy="6774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1" dirty="0" smtClean="0">
                  <a:latin typeface="Source Sans Pro"/>
                  <a:cs typeface="Source Sans Pro"/>
                </a:rPr>
                <a:t>Independent </a:t>
              </a:r>
              <a:r>
                <a:rPr lang="en-US" sz="1351" smtClean="0">
                  <a:latin typeface="Source Sans Pro"/>
                  <a:cs typeface="Source Sans Pro"/>
                </a:rPr>
                <a:t>Examiner selected</a:t>
              </a:r>
              <a:endParaRPr lang="en-US" sz="1351" dirty="0">
                <a:latin typeface="Source Sans Pro"/>
                <a:cs typeface="Source Sans Pro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398645" y="2118963"/>
            <a:ext cx="702043" cy="1201127"/>
            <a:chOff x="652112" y="1804737"/>
            <a:chExt cx="936056" cy="2213810"/>
          </a:xfrm>
        </p:grpSpPr>
        <p:sp>
          <p:nvSpPr>
            <p:cNvPr id="42" name="Rectangle 41"/>
            <p:cNvSpPr/>
            <p:nvPr/>
          </p:nvSpPr>
          <p:spPr>
            <a:xfrm>
              <a:off x="652112" y="1804737"/>
              <a:ext cx="45719" cy="22138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43" name="Flowchart: Punched Tape 42"/>
            <p:cNvSpPr/>
            <p:nvPr/>
          </p:nvSpPr>
          <p:spPr>
            <a:xfrm>
              <a:off x="697831" y="1804737"/>
              <a:ext cx="890337" cy="745958"/>
            </a:xfrm>
            <a:prstGeom prst="flowChartPunchedTap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May</a:t>
              </a:r>
              <a:endParaRPr lang="en-U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952056" y="4034091"/>
            <a:ext cx="1105919" cy="1478385"/>
            <a:chOff x="5511211" y="4606790"/>
            <a:chExt cx="1474559" cy="1971162"/>
          </a:xfrm>
        </p:grpSpPr>
        <p:grpSp>
          <p:nvGrpSpPr>
            <p:cNvPr id="26" name="Group 25"/>
            <p:cNvGrpSpPr/>
            <p:nvPr/>
          </p:nvGrpSpPr>
          <p:grpSpPr>
            <a:xfrm>
              <a:off x="5840646" y="4976451"/>
              <a:ext cx="936056" cy="1601501"/>
              <a:chOff x="1165928" y="2300683"/>
              <a:chExt cx="936056" cy="221381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165928" y="2300683"/>
                <a:ext cx="45719" cy="22138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 dirty="0"/>
              </a:p>
            </p:txBody>
          </p:sp>
          <p:sp>
            <p:nvSpPr>
              <p:cNvPr id="28" name="Flowchart: Punched Tape 27"/>
              <p:cNvSpPr/>
              <p:nvPr/>
            </p:nvSpPr>
            <p:spPr>
              <a:xfrm>
                <a:off x="1211646" y="2300683"/>
                <a:ext cx="890338" cy="745958"/>
              </a:xfrm>
              <a:prstGeom prst="flowChartPunchedTap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June</a:t>
                </a:r>
                <a:endParaRPr lang="en-US" sz="21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5511211" y="4606790"/>
              <a:ext cx="1474559" cy="400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1" dirty="0" smtClean="0">
                  <a:latin typeface="Source Sans Pro"/>
                  <a:cs typeface="Source Sans Pro"/>
                </a:rPr>
                <a:t>Start Review</a:t>
              </a:r>
              <a:endParaRPr lang="en-US" sz="1351" dirty="0">
                <a:latin typeface="Source Sans Pro"/>
                <a:cs typeface="Source Sans Pro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062320" y="2865880"/>
            <a:ext cx="1052715" cy="1909993"/>
            <a:chOff x="5135101" y="2955428"/>
            <a:chExt cx="1403618" cy="2546650"/>
          </a:xfrm>
        </p:grpSpPr>
        <p:grpSp>
          <p:nvGrpSpPr>
            <p:cNvPr id="29" name="Group 28"/>
            <p:cNvGrpSpPr/>
            <p:nvPr/>
          </p:nvGrpSpPr>
          <p:grpSpPr>
            <a:xfrm>
              <a:off x="5347873" y="3740426"/>
              <a:ext cx="1099393" cy="1761652"/>
              <a:chOff x="-437606" y="2010925"/>
              <a:chExt cx="1099393" cy="2435192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-437606" y="2010925"/>
                <a:ext cx="45719" cy="243519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 dirty="0"/>
              </a:p>
            </p:txBody>
          </p:sp>
          <p:sp>
            <p:nvSpPr>
              <p:cNvPr id="31" name="Flowchart: Punched Tape 30"/>
              <p:cNvSpPr/>
              <p:nvPr/>
            </p:nvSpPr>
            <p:spPr>
              <a:xfrm>
                <a:off x="-391889" y="2099527"/>
                <a:ext cx="1053676" cy="1065305"/>
              </a:xfrm>
              <a:prstGeom prst="flowChartPunchedTap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300" b="1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Jun-Dec</a:t>
                </a:r>
                <a:endParaRPr lang="en-US" sz="13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5135101" y="2955428"/>
              <a:ext cx="1403618" cy="1050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1" dirty="0" smtClean="0">
                  <a:latin typeface="Source Sans Pro"/>
                  <a:cs typeface="Source Sans Pro"/>
                </a:rPr>
                <a:t>Interviews, Survey, Analysis</a:t>
              </a:r>
              <a:endParaRPr lang="en-US" sz="1351" dirty="0">
                <a:latin typeface="Source Sans Pro"/>
                <a:cs typeface="Source Sans Pro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025564" y="2676392"/>
            <a:ext cx="1217630" cy="1746574"/>
            <a:chOff x="7200667" y="2389206"/>
            <a:chExt cx="1623504" cy="2328765"/>
          </a:xfrm>
        </p:grpSpPr>
        <p:grpSp>
          <p:nvGrpSpPr>
            <p:cNvPr id="38" name="Group 37"/>
            <p:cNvGrpSpPr/>
            <p:nvPr/>
          </p:nvGrpSpPr>
          <p:grpSpPr>
            <a:xfrm>
              <a:off x="7540019" y="3116470"/>
              <a:ext cx="936056" cy="1601501"/>
              <a:chOff x="-622012" y="2622718"/>
              <a:chExt cx="936056" cy="2213810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-622012" y="2622718"/>
                <a:ext cx="45719" cy="22138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 dirty="0"/>
              </a:p>
            </p:txBody>
          </p:sp>
          <p:sp>
            <p:nvSpPr>
              <p:cNvPr id="40" name="Flowchart: Punched Tape 39"/>
              <p:cNvSpPr/>
              <p:nvPr/>
            </p:nvSpPr>
            <p:spPr>
              <a:xfrm>
                <a:off x="-576293" y="2622718"/>
                <a:ext cx="890337" cy="745957"/>
              </a:xfrm>
              <a:prstGeom prst="flowChartPunchedTap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Jan</a:t>
                </a:r>
                <a:endParaRPr lang="en-US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7200667" y="2389206"/>
              <a:ext cx="1623504" cy="677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1" dirty="0" smtClean="0">
                  <a:latin typeface="Source Sans Pro"/>
                  <a:cs typeface="Source Sans Pro"/>
                </a:rPr>
                <a:t>Draft Report for WP</a:t>
              </a:r>
              <a:endParaRPr lang="en-US" sz="1351" dirty="0">
                <a:latin typeface="Source Sans Pro"/>
                <a:cs typeface="Source Sans Pro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330877" y="1601034"/>
            <a:ext cx="1052715" cy="1808318"/>
            <a:chOff x="10122235" y="965951"/>
            <a:chExt cx="1403618" cy="2411090"/>
          </a:xfrm>
        </p:grpSpPr>
        <p:grpSp>
          <p:nvGrpSpPr>
            <p:cNvPr id="35" name="Group 34"/>
            <p:cNvGrpSpPr/>
            <p:nvPr/>
          </p:nvGrpSpPr>
          <p:grpSpPr>
            <a:xfrm>
              <a:off x="10350371" y="1775540"/>
              <a:ext cx="936047" cy="1601501"/>
              <a:chOff x="956914" y="1515066"/>
              <a:chExt cx="936047" cy="221381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956914" y="1515066"/>
                <a:ext cx="45719" cy="22138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 dirty="0"/>
              </a:p>
            </p:txBody>
          </p:sp>
          <p:sp>
            <p:nvSpPr>
              <p:cNvPr id="37" name="Flowchart: Punched Tape 36"/>
              <p:cNvSpPr/>
              <p:nvPr/>
            </p:nvSpPr>
            <p:spPr>
              <a:xfrm>
                <a:off x="1002633" y="1515066"/>
                <a:ext cx="890328" cy="745957"/>
              </a:xfrm>
              <a:prstGeom prst="flowChartPunchedTap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April</a:t>
                </a:r>
                <a:endParaRPr lang="en-US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10122235" y="965951"/>
              <a:ext cx="1403618" cy="954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1" dirty="0">
                  <a:latin typeface="Source Sans Pro"/>
                  <a:cs typeface="Source Sans Pro"/>
                </a:rPr>
                <a:t>Final Report for WP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8389622" y="1692122"/>
            <a:ext cx="711067" cy="5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1" dirty="0">
                <a:latin typeface="Source Sans Pro"/>
                <a:cs typeface="Source Sans Pro"/>
              </a:rPr>
              <a:t>Final Report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28205" y="4433343"/>
            <a:ext cx="68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ICANN58</a:t>
            </a:r>
            <a:endParaRPr lang="en-US" sz="900" b="1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0" y="4656962"/>
            <a:ext cx="617220" cy="478527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89" y="3820877"/>
            <a:ext cx="617220" cy="478527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6447393" y="3622164"/>
            <a:ext cx="6806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ICANN61</a:t>
            </a:r>
            <a:endParaRPr lang="en-US" sz="900" b="1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1930" y="1299411"/>
            <a:ext cx="323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Source Sans Pro"/>
              <a:cs typeface="Source Sans Pr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0577" y="882320"/>
            <a:ext cx="7398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Source Sans Pro"/>
                <a:cs typeface="Source Sans Pro"/>
              </a:rPr>
              <a:t>Review plans continuously aligned with community workload and flexibility to accommodate extensions, when necessary.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467" y="5839331"/>
            <a:ext cx="8924223" cy="46166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ource Sans Pro"/>
                <a:cs typeface="Source Sans Pro"/>
              </a:rPr>
              <a:t>2017                                                                                  2018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ource Sans Pro"/>
              <a:cs typeface="Source Sans Pro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11563" y="686741"/>
            <a:ext cx="984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12 Dec 2016</a:t>
            </a:r>
            <a:endParaRPr lang="en-US" sz="10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083" y="5213500"/>
            <a:ext cx="617220" cy="478527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54" name="TextBox 53"/>
          <p:cNvSpPr txBox="1"/>
          <p:nvPr/>
        </p:nvSpPr>
        <p:spPr>
          <a:xfrm>
            <a:off x="3326480" y="5017683"/>
            <a:ext cx="68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ICANN59</a:t>
            </a:r>
            <a:endParaRPr lang="en-US" sz="900" b="1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028703" y="6079066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1638321" y="6079060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2247939" y="6078630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2860261" y="6078629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3467175" y="6087095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4039191" y="6078629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4611207" y="6073648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182891" y="6073648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5706480" y="6070163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6322291" y="6070160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6918585" y="6072327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7890304" y="6078629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8461988" y="6082862"/>
            <a:ext cx="162425" cy="84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324468" y="2621702"/>
            <a:ext cx="34289" cy="12011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71" name="Flowchart: Punched Tape 39"/>
          <p:cNvSpPr/>
          <p:nvPr/>
        </p:nvSpPr>
        <p:spPr>
          <a:xfrm>
            <a:off x="6358757" y="2640790"/>
            <a:ext cx="864932" cy="544613"/>
          </a:xfrm>
          <a:prstGeom prst="flowChartPunchedTap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March</a:t>
            </a:r>
            <a:endParaRPr lang="en-US" sz="15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093383" y="2032754"/>
            <a:ext cx="1052715" cy="5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1" dirty="0" smtClean="0">
                <a:latin typeface="Source Sans Pro"/>
                <a:cs typeface="Source Sans Pro"/>
              </a:rPr>
              <a:t>Public Comments</a:t>
            </a:r>
            <a:endParaRPr lang="en-US" sz="1351" dirty="0">
              <a:latin typeface="Source Sans Pro"/>
              <a:cs typeface="Source Sans Pro"/>
            </a:endParaRP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038" y="4745492"/>
            <a:ext cx="617220" cy="478527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4490942" y="4546779"/>
            <a:ext cx="6806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4"/>
                </a:solidFill>
                <a:latin typeface="Source Sans Pro"/>
                <a:cs typeface="Source Sans Pro"/>
              </a:rPr>
              <a:t>ICANN60</a:t>
            </a:r>
            <a:endParaRPr lang="en-US" sz="900" b="1" dirty="0">
              <a:solidFill>
                <a:schemeClr val="accent4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  <a:p>
            <a:pPr algn="ctr"/>
            <a:endParaRPr lang="en-US" sz="9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36008" y="1941627"/>
            <a:ext cx="702043" cy="1201127"/>
            <a:chOff x="652112" y="1804737"/>
            <a:chExt cx="936056" cy="2213810"/>
          </a:xfrm>
        </p:grpSpPr>
        <p:sp>
          <p:nvSpPr>
            <p:cNvPr id="79" name="Rectangle 78"/>
            <p:cNvSpPr/>
            <p:nvPr/>
          </p:nvSpPr>
          <p:spPr>
            <a:xfrm>
              <a:off x="652112" y="1804737"/>
              <a:ext cx="45719" cy="22138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80" name="Flowchart: Punched Tape 9"/>
            <p:cNvSpPr/>
            <p:nvPr/>
          </p:nvSpPr>
          <p:spPr>
            <a:xfrm>
              <a:off x="697831" y="1804737"/>
              <a:ext cx="890337" cy="745958"/>
            </a:xfrm>
            <a:prstGeom prst="flowChartPunchedTap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Jan</a:t>
              </a:r>
              <a:endParaRPr lang="en-US" sz="21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9747" y="1437590"/>
            <a:ext cx="1557134" cy="50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1" dirty="0" smtClean="0">
                <a:latin typeface="Source Sans Pro"/>
                <a:cs typeface="Source Sans Pro"/>
              </a:rPr>
              <a:t>OEC </a:t>
            </a:r>
            <a:r>
              <a:rPr lang="en-US" sz="1351" smtClean="0">
                <a:latin typeface="Source Sans Pro"/>
                <a:cs typeface="Source Sans Pro"/>
              </a:rPr>
              <a:t>Chair-</a:t>
            </a:r>
            <a:r>
              <a:rPr lang="en-US" sz="1351" err="1" smtClean="0">
                <a:latin typeface="Source Sans Pro"/>
                <a:cs typeface="Source Sans Pro"/>
              </a:rPr>
              <a:t>ccNSO</a:t>
            </a:r>
            <a:r>
              <a:rPr lang="en-US" sz="1351" smtClean="0">
                <a:latin typeface="Source Sans Pro"/>
                <a:cs typeface="Source Sans Pro"/>
              </a:rPr>
              <a:t> Meeting</a:t>
            </a:r>
            <a:endParaRPr lang="en-US" sz="1351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103515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32849" y="828024"/>
            <a:ext cx="1954559" cy="403200"/>
            <a:chOff x="6691089" y="259407"/>
            <a:chExt cx="1954559" cy="403200"/>
          </a:xfrm>
        </p:grpSpPr>
        <p:sp>
          <p:nvSpPr>
            <p:cNvPr id="7" name="Rectangle 6"/>
            <p:cNvSpPr/>
            <p:nvPr/>
          </p:nvSpPr>
          <p:spPr>
            <a:xfrm>
              <a:off x="6691089" y="259407"/>
              <a:ext cx="1954559" cy="403200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691089" y="259407"/>
              <a:ext cx="1954559" cy="403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/>
                <a:t>Review Working Party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2849" y="1258505"/>
            <a:ext cx="1981852" cy="5050580"/>
            <a:chOff x="6691089" y="662593"/>
            <a:chExt cx="1981852" cy="4378099"/>
          </a:xfrm>
        </p:grpSpPr>
        <p:sp>
          <p:nvSpPr>
            <p:cNvPr id="5" name="Rectangle 4"/>
            <p:cNvSpPr/>
            <p:nvPr/>
          </p:nvSpPr>
          <p:spPr>
            <a:xfrm>
              <a:off x="6691089" y="662593"/>
              <a:ext cx="1954559" cy="4280141"/>
            </a:xfrm>
            <a:prstGeom prst="rect">
              <a:avLst/>
            </a:pr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6718382" y="760551"/>
              <a:ext cx="1954559" cy="42801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Liaison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Conduct </a:t>
              </a:r>
              <a:r>
                <a:rPr lang="en-US" sz="1400" dirty="0"/>
                <a:t>self-assessment</a:t>
              </a: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Help tailor </a:t>
              </a:r>
              <a:r>
                <a:rPr lang="en-US" sz="1400" kern="1200" dirty="0"/>
                <a:t>review methodology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Input into review scope, deliverables and selection criteria</a:t>
              </a: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C</a:t>
              </a:r>
              <a:r>
                <a:rPr lang="en-US" sz="1400" kern="1200" dirty="0"/>
                <a:t>ommunity outreach support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Input into </a:t>
              </a:r>
              <a:r>
                <a:rPr lang="en-US" sz="1400" dirty="0"/>
                <a:t>data collection – online assessment and i</a:t>
              </a:r>
              <a:r>
                <a:rPr lang="en-US" sz="1400" kern="1200" dirty="0"/>
                <a:t>nterviews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Provide clarification and factual corrections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Assess usefulness &amp; feasibility of recommendations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endParaRPr lang="en-US" sz="14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43823" y="1244865"/>
            <a:ext cx="1954560" cy="5129533"/>
            <a:chOff x="626011" y="675348"/>
            <a:chExt cx="1954560" cy="4434287"/>
          </a:xfrm>
        </p:grpSpPr>
        <p:sp>
          <p:nvSpPr>
            <p:cNvPr id="11" name="Rectangle 10"/>
            <p:cNvSpPr/>
            <p:nvPr/>
          </p:nvSpPr>
          <p:spPr>
            <a:xfrm>
              <a:off x="626012" y="675348"/>
              <a:ext cx="1954559" cy="4280141"/>
            </a:xfrm>
            <a:prstGeom prst="rect">
              <a:avLst/>
            </a:pr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6011" y="829494"/>
              <a:ext cx="1954559" cy="42801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Assess effectiveness of prior review improvements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Review</a:t>
              </a:r>
              <a:r>
                <a:rPr lang="en-US" sz="1400" kern="1200" baseline="0" dirty="0"/>
                <a:t> of documents, records</a:t>
              </a: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Observe proceedings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Develop and conduct online surveys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Conduct interviews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Factual observations and implementable recommendations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Engage with stakeholders for clarification and correction</a:t>
              </a:r>
            </a:p>
            <a:p>
              <a:pPr marL="285750" lvl="1" indent="-28575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Prepare </a:t>
              </a:r>
              <a:r>
                <a:rPr lang="en-US" sz="1400" dirty="0" smtClean="0"/>
                <a:t>report(s)</a:t>
              </a:r>
              <a:endParaRPr lang="en-US" sz="14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endParaRPr lang="en-US" sz="14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59264" y="1337710"/>
            <a:ext cx="1981854" cy="4929813"/>
            <a:chOff x="139678" y="469192"/>
            <a:chExt cx="1954559" cy="4388456"/>
          </a:xfrm>
        </p:grpSpPr>
        <p:sp>
          <p:nvSpPr>
            <p:cNvPr id="17" name="Rectangle 16"/>
            <p:cNvSpPr/>
            <p:nvPr/>
          </p:nvSpPr>
          <p:spPr>
            <a:xfrm>
              <a:off x="139678" y="469192"/>
              <a:ext cx="1954559" cy="4280141"/>
            </a:xfrm>
            <a:prstGeom prst="rect">
              <a:avLst/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139678" y="577507"/>
              <a:ext cx="1954559" cy="42801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Oversight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Scope of review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Confirm Independent Examiner</a:t>
              </a: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Accept Report*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Approve </a:t>
              </a:r>
              <a:r>
                <a:rPr lang="en-US" sz="1400" dirty="0"/>
                <a:t>Implementation </a:t>
              </a:r>
              <a:r>
                <a:rPr lang="en-US" sz="1400" kern="1200" dirty="0"/>
                <a:t>Plans*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dirty="0"/>
                <a:t>Monitor progress of implementations</a:t>
              </a:r>
              <a:endParaRPr lang="en-US" sz="140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43823" y="841665"/>
            <a:ext cx="1954559" cy="403200"/>
            <a:chOff x="626012" y="272148"/>
            <a:chExt cx="1954559" cy="403200"/>
          </a:xfrm>
        </p:grpSpPr>
        <p:sp>
          <p:nvSpPr>
            <p:cNvPr id="29" name="Rectangle 28"/>
            <p:cNvSpPr/>
            <p:nvPr/>
          </p:nvSpPr>
          <p:spPr>
            <a:xfrm>
              <a:off x="626012" y="272148"/>
              <a:ext cx="1954559" cy="403200"/>
            </a:xfrm>
            <a:prstGeom prst="rect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626012" y="272148"/>
              <a:ext cx="1954559" cy="403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/>
                <a:t>Independent Examiner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870240" y="843013"/>
            <a:ext cx="1954559" cy="509687"/>
            <a:chOff x="2231448" y="218904"/>
            <a:chExt cx="1954559" cy="509687"/>
          </a:xfrm>
        </p:grpSpPr>
        <p:sp>
          <p:nvSpPr>
            <p:cNvPr id="53" name="Rectangle 52"/>
            <p:cNvSpPr/>
            <p:nvPr/>
          </p:nvSpPr>
          <p:spPr>
            <a:xfrm>
              <a:off x="2231448" y="218904"/>
              <a:ext cx="1954559" cy="509687"/>
            </a:xfrm>
            <a:prstGeom prst="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ectangle 53"/>
            <p:cNvSpPr/>
            <p:nvPr/>
          </p:nvSpPr>
          <p:spPr>
            <a:xfrm>
              <a:off x="2231448" y="218904"/>
              <a:ext cx="1954559" cy="509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/>
                <a:t>ICANN Org.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64902" y="1313098"/>
            <a:ext cx="1986091" cy="4985559"/>
            <a:chOff x="2231448" y="728592"/>
            <a:chExt cx="1986091" cy="4419459"/>
          </a:xfrm>
        </p:grpSpPr>
        <p:sp>
          <p:nvSpPr>
            <p:cNvPr id="51" name="Rectangle 50"/>
            <p:cNvSpPr/>
            <p:nvPr/>
          </p:nvSpPr>
          <p:spPr>
            <a:xfrm>
              <a:off x="2231448" y="728592"/>
              <a:ext cx="1954559" cy="4280141"/>
            </a:xfrm>
            <a:prstGeom prst="rect">
              <a:avLst/>
            </a:pr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262980" y="867910"/>
              <a:ext cx="1954559" cy="42801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Prepare RFP</a:t>
              </a:r>
              <a:r>
                <a:rPr lang="en-US" sz="1400" dirty="0"/>
                <a:t>, r</a:t>
              </a:r>
              <a:r>
                <a:rPr lang="en-US" sz="1400" kern="1200" dirty="0"/>
                <a:t>un competitive bidding process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Monitor timeline and resources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Support review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Support outreach and engagement</a:t>
              </a:r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Manage report </a:t>
              </a:r>
              <a:r>
                <a:rPr lang="en-US" sz="1400" dirty="0"/>
                <a:t>and public comment process</a:t>
              </a:r>
              <a:endParaRPr lang="en-US" sz="1400" kern="1200" dirty="0"/>
            </a:p>
            <a:p>
              <a:pPr marL="285750" lvl="1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charset="0"/>
                <a:buChar char="•"/>
              </a:pPr>
              <a:r>
                <a:rPr lang="en-US" sz="1400" kern="1200" dirty="0"/>
                <a:t>Assist with preparation of Review Implementation Plan</a:t>
              </a:r>
              <a:endParaRPr lang="en-US" sz="1200" kern="12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686559" y="842312"/>
            <a:ext cx="1954559" cy="509687"/>
            <a:chOff x="139678" y="218904"/>
            <a:chExt cx="1954559" cy="509687"/>
          </a:xfrm>
        </p:grpSpPr>
        <p:sp>
          <p:nvSpPr>
            <p:cNvPr id="56" name="Rectangle 55"/>
            <p:cNvSpPr/>
            <p:nvPr/>
          </p:nvSpPr>
          <p:spPr>
            <a:xfrm>
              <a:off x="139678" y="218904"/>
              <a:ext cx="1954559" cy="509687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Rectangle 56"/>
            <p:cNvSpPr/>
            <p:nvPr/>
          </p:nvSpPr>
          <p:spPr>
            <a:xfrm>
              <a:off x="139678" y="218904"/>
              <a:ext cx="1954559" cy="509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/>
                <a:t>OEC</a:t>
              </a:r>
            </a:p>
          </p:txBody>
        </p:sp>
      </p:grpSp>
      <p:sp>
        <p:nvSpPr>
          <p:cNvPr id="62" name="Rectangle 61"/>
          <p:cNvSpPr/>
          <p:nvPr/>
        </p:nvSpPr>
        <p:spPr>
          <a:xfrm>
            <a:off x="4727503" y="5103564"/>
            <a:ext cx="17824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*Prepare Recommendations for Board Action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2543824" y="808727"/>
            <a:ext cx="1954559" cy="403200"/>
            <a:chOff x="626012" y="272148"/>
            <a:chExt cx="1954559" cy="403200"/>
          </a:xfrm>
        </p:grpSpPr>
        <p:sp>
          <p:nvSpPr>
            <p:cNvPr id="70" name="Rectangle 69"/>
            <p:cNvSpPr/>
            <p:nvPr/>
          </p:nvSpPr>
          <p:spPr>
            <a:xfrm>
              <a:off x="626012" y="272148"/>
              <a:ext cx="1954559" cy="403200"/>
            </a:xfrm>
            <a:prstGeom prst="rect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Rectangle 70"/>
            <p:cNvSpPr/>
            <p:nvPr/>
          </p:nvSpPr>
          <p:spPr>
            <a:xfrm>
              <a:off x="626012" y="272148"/>
              <a:ext cx="1954559" cy="403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/>
                <a:t>Independent Examiner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753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219</Words>
  <Application>Microsoft Macintosh PowerPoint</Application>
  <PresentationFormat>On-screen Show (4:3)</PresentationFormat>
  <Paragraphs>65</Paragraphs>
  <Slides>2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Source Sans Pro</vt:lpstr>
      <vt:lpstr>Office Theme</vt:lpstr>
      <vt:lpstr>Possible Road Map for ccNSO Review</vt:lpstr>
      <vt:lpstr>Roles and Responsibilities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Road Map for At-Large Review</dc:title>
  <dc:creator>Charla Shambley</dc:creator>
  <cp:lastModifiedBy>Lars</cp:lastModifiedBy>
  <cp:revision>23</cp:revision>
  <dcterms:created xsi:type="dcterms:W3CDTF">2015-11-11T23:26:42Z</dcterms:created>
  <dcterms:modified xsi:type="dcterms:W3CDTF">2016-12-13T13:46:17Z</dcterms:modified>
</cp:coreProperties>
</file>