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charts/chart50.xml" ContentType="application/vnd.openxmlformats-officedocument.drawingml.chart+xml"/>
  <Override PartName="/ppt/theme/themeOverride49.xml" ContentType="application/vnd.openxmlformats-officedocument.themeOverride+xml"/>
  <Override PartName="/ppt/charts/chart51.xml" ContentType="application/vnd.openxmlformats-officedocument.drawingml.chart+xml"/>
  <Override PartName="/ppt/theme/themeOverride50.xml" ContentType="application/vnd.openxmlformats-officedocument.themeOverride+xml"/>
  <Override PartName="/ppt/charts/chart52.xml" ContentType="application/vnd.openxmlformats-officedocument.drawingml.chart+xml"/>
  <Override PartName="/ppt/theme/themeOverride51.xml" ContentType="application/vnd.openxmlformats-officedocument.themeOverride+xml"/>
  <Override PartName="/ppt/charts/chart53.xml" ContentType="application/vnd.openxmlformats-officedocument.drawingml.chart+xml"/>
  <Override PartName="/ppt/theme/themeOverride52.xml" ContentType="application/vnd.openxmlformats-officedocument.themeOverride+xml"/>
  <Override PartName="/ppt/charts/chart54.xml" ContentType="application/vnd.openxmlformats-officedocument.drawingml.chart+xml"/>
  <Override PartName="/ppt/theme/themeOverride53.xml" ContentType="application/vnd.openxmlformats-officedocument.themeOverride+xml"/>
  <Override PartName="/ppt/charts/chart55.xml" ContentType="application/vnd.openxmlformats-officedocument.drawingml.chart+xml"/>
  <Override PartName="/ppt/theme/themeOverride54.xml" ContentType="application/vnd.openxmlformats-officedocument.themeOverride+xml"/>
  <Override PartName="/ppt/charts/chart56.xml" ContentType="application/vnd.openxmlformats-officedocument.drawingml.chart+xml"/>
  <Override PartName="/ppt/theme/themeOverride55.xml" ContentType="application/vnd.openxmlformats-officedocument.themeOverride+xml"/>
  <Override PartName="/ppt/charts/chart57.xml" ContentType="application/vnd.openxmlformats-officedocument.drawingml.chart+xml"/>
  <Override PartName="/ppt/theme/themeOverride56.xml" ContentType="application/vnd.openxmlformats-officedocument.themeOverride+xml"/>
  <Override PartName="/ppt/charts/chart58.xml" ContentType="application/vnd.openxmlformats-officedocument.drawingml.chart+xml"/>
  <Override PartName="/ppt/theme/themeOverride57.xml" ContentType="application/vnd.openxmlformats-officedocument.themeOverride+xml"/>
  <Override PartName="/ppt/charts/chart59.xml" ContentType="application/vnd.openxmlformats-officedocument.drawingml.chart+xml"/>
  <Override PartName="/ppt/theme/themeOverride58.xml" ContentType="application/vnd.openxmlformats-officedocument.themeOverride+xml"/>
  <Override PartName="/ppt/charts/chart60.xml" ContentType="application/vnd.openxmlformats-officedocument.drawingml.chart+xml"/>
  <Override PartName="/ppt/theme/themeOverride59.xml" ContentType="application/vnd.openxmlformats-officedocument.themeOverride+xml"/>
  <Override PartName="/ppt/charts/chart61.xml" ContentType="application/vnd.openxmlformats-officedocument.drawingml.chart+xml"/>
  <Override PartName="/ppt/theme/themeOverride6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80"/>
  </p:notesMasterIdLst>
  <p:sldIdLst>
    <p:sldId id="256" r:id="rId2"/>
    <p:sldId id="257" r:id="rId3"/>
    <p:sldId id="338" r:id="rId4"/>
    <p:sldId id="390" r:id="rId5"/>
    <p:sldId id="382" r:id="rId6"/>
    <p:sldId id="383" r:id="rId7"/>
    <p:sldId id="421" r:id="rId8"/>
    <p:sldId id="384" r:id="rId9"/>
    <p:sldId id="392" r:id="rId10"/>
    <p:sldId id="385" r:id="rId11"/>
    <p:sldId id="393" r:id="rId12"/>
    <p:sldId id="386" r:id="rId13"/>
    <p:sldId id="394" r:id="rId14"/>
    <p:sldId id="387" r:id="rId15"/>
    <p:sldId id="395" r:id="rId16"/>
    <p:sldId id="373" r:id="rId17"/>
    <p:sldId id="289" r:id="rId18"/>
    <p:sldId id="396" r:id="rId19"/>
    <p:sldId id="389" r:id="rId20"/>
    <p:sldId id="397" r:id="rId21"/>
    <p:sldId id="371" r:id="rId22"/>
    <p:sldId id="398" r:id="rId23"/>
    <p:sldId id="374" r:id="rId24"/>
    <p:sldId id="399" r:id="rId25"/>
    <p:sldId id="372" r:id="rId26"/>
    <p:sldId id="400" r:id="rId27"/>
    <p:sldId id="346" r:id="rId28"/>
    <p:sldId id="347" r:id="rId29"/>
    <p:sldId id="348" r:id="rId30"/>
    <p:sldId id="401" r:id="rId31"/>
    <p:sldId id="349" r:id="rId32"/>
    <p:sldId id="402" r:id="rId33"/>
    <p:sldId id="350" r:id="rId34"/>
    <p:sldId id="351" r:id="rId35"/>
    <p:sldId id="403" r:id="rId36"/>
    <p:sldId id="422" r:id="rId37"/>
    <p:sldId id="352" r:id="rId38"/>
    <p:sldId id="420" r:id="rId39"/>
    <p:sldId id="307" r:id="rId40"/>
    <p:sldId id="306" r:id="rId41"/>
    <p:sldId id="405" r:id="rId42"/>
    <p:sldId id="305" r:id="rId43"/>
    <p:sldId id="404" r:id="rId44"/>
    <p:sldId id="304" r:id="rId45"/>
    <p:sldId id="406" r:id="rId46"/>
    <p:sldId id="377" r:id="rId47"/>
    <p:sldId id="378" r:id="rId48"/>
    <p:sldId id="407" r:id="rId49"/>
    <p:sldId id="379" r:id="rId50"/>
    <p:sldId id="408" r:id="rId51"/>
    <p:sldId id="360" r:id="rId52"/>
    <p:sldId id="380" r:id="rId53"/>
    <p:sldId id="409" r:id="rId54"/>
    <p:sldId id="381" r:id="rId55"/>
    <p:sldId id="410" r:id="rId56"/>
    <p:sldId id="363" r:id="rId57"/>
    <p:sldId id="411" r:id="rId58"/>
    <p:sldId id="388" r:id="rId59"/>
    <p:sldId id="295" r:id="rId60"/>
    <p:sldId id="316" r:id="rId61"/>
    <p:sldId id="412" r:id="rId62"/>
    <p:sldId id="317" r:id="rId63"/>
    <p:sldId id="413" r:id="rId64"/>
    <p:sldId id="296" r:id="rId65"/>
    <p:sldId id="364" r:id="rId66"/>
    <p:sldId id="365" r:id="rId67"/>
    <p:sldId id="414" r:id="rId68"/>
    <p:sldId id="366" r:id="rId69"/>
    <p:sldId id="415" r:id="rId70"/>
    <p:sldId id="367" r:id="rId71"/>
    <p:sldId id="416" r:id="rId72"/>
    <p:sldId id="368" r:id="rId73"/>
    <p:sldId id="417" r:id="rId74"/>
    <p:sldId id="369" r:id="rId75"/>
    <p:sldId id="418" r:id="rId76"/>
    <p:sldId id="370" r:id="rId77"/>
    <p:sldId id="419" r:id="rId78"/>
    <p:sldId id="287" r:id="rId79"/>
  </p:sldIdLst>
  <p:sldSz cx="9144000" cy="6858000" type="screen4x3"/>
  <p:notesSz cx="6858000" cy="9144000"/>
  <p:custDataLst>
    <p:tags r:id="rId81"/>
  </p:custData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3"/>
    <a:srgbClr val="281051"/>
    <a:srgbClr val="006600"/>
    <a:srgbClr val="003300"/>
    <a:srgbClr val="A1C46B"/>
    <a:srgbClr val="A8CCDD"/>
    <a:srgbClr val="FFFFFF"/>
    <a:srgbClr val="ED6737"/>
    <a:srgbClr val="FBB040"/>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24" autoAdjust="0"/>
    <p:restoredTop sz="86466" autoAdjust="0"/>
  </p:normalViewPr>
  <p:slideViewPr>
    <p:cSldViewPr snapToGrid="0">
      <p:cViewPr varScale="1">
        <p:scale>
          <a:sx n="113" d="100"/>
          <a:sy n="113" d="100"/>
        </p:scale>
        <p:origin x="-1248" y="-102"/>
      </p:cViewPr>
      <p:guideLst>
        <p:guide orient="horz" pos="1191"/>
        <p:guide orient="horz" pos="250"/>
        <p:guide orient="horz" pos="28"/>
        <p:guide orient="horz" pos="3950"/>
        <p:guide pos="236"/>
        <p:guide pos="509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6072"/>
    </p:cViewPr>
  </p:sorterViewPr>
  <p:notesViewPr>
    <p:cSldViewPr snapToGrid="0">
      <p:cViewPr varScale="1">
        <p:scale>
          <a:sx n="80" d="100"/>
          <a:sy n="80" d="100"/>
        </p:scale>
        <p:origin x="-2022"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4.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9.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60.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Egypt</c:v>
                </c:pt>
                <c:pt idx="2">
                  <c:v>Indonesia</c:v>
                </c:pt>
                <c:pt idx="3">
                  <c:v>Nigeria</c:v>
                </c:pt>
                <c:pt idx="4">
                  <c:v>Tunisia</c:v>
                </c:pt>
                <c:pt idx="5">
                  <c:v>China</c:v>
                </c:pt>
                <c:pt idx="6">
                  <c:v>Turkey</c:v>
                </c:pt>
                <c:pt idx="7">
                  <c:v>France</c:v>
                </c:pt>
                <c:pt idx="8">
                  <c:v>Pakistan</c:v>
                </c:pt>
                <c:pt idx="9">
                  <c:v>South Africa</c:v>
                </c:pt>
                <c:pt idx="10">
                  <c:v>India</c:v>
                </c:pt>
                <c:pt idx="11">
                  <c:v>Brazil</c:v>
                </c:pt>
                <c:pt idx="12">
                  <c:v>Mexico</c:v>
                </c:pt>
                <c:pt idx="13">
                  <c:v>Hong Kong</c:v>
                </c:pt>
                <c:pt idx="14">
                  <c:v>Kenya</c:v>
                </c:pt>
                <c:pt idx="15">
                  <c:v>Australia</c:v>
                </c:pt>
                <c:pt idx="16">
                  <c:v>Poland</c:v>
                </c:pt>
                <c:pt idx="17">
                  <c:v>Italy</c:v>
                </c:pt>
                <c:pt idx="18">
                  <c:v>Germany</c:v>
                </c:pt>
                <c:pt idx="19">
                  <c:v>United States</c:v>
                </c:pt>
                <c:pt idx="20">
                  <c:v>Canada</c:v>
                </c:pt>
                <c:pt idx="21">
                  <c:v>South Korea</c:v>
                </c:pt>
                <c:pt idx="22">
                  <c:v>Great Britain</c:v>
                </c:pt>
                <c:pt idx="23">
                  <c:v>Sweden</c:v>
                </c:pt>
                <c:pt idx="24">
                  <c:v>Japan</c:v>
                </c:pt>
              </c:strCache>
            </c:strRef>
          </c:cat>
          <c:val>
            <c:numRef>
              <c:f>Sheet1!$B$2:$B$26</c:f>
              <c:numCache>
                <c:formatCode>0%</c:formatCode>
                <c:ptCount val="25"/>
                <c:pt idx="0">
                  <c:v>0.49</c:v>
                </c:pt>
                <c:pt idx="1">
                  <c:v>0.75</c:v>
                </c:pt>
                <c:pt idx="2">
                  <c:v>0.56000000000000005</c:v>
                </c:pt>
                <c:pt idx="3">
                  <c:v>0.79</c:v>
                </c:pt>
                <c:pt idx="4">
                  <c:v>0.81</c:v>
                </c:pt>
                <c:pt idx="5">
                  <c:v>0.42</c:v>
                </c:pt>
                <c:pt idx="6">
                  <c:v>0.7</c:v>
                </c:pt>
                <c:pt idx="7">
                  <c:v>0.46</c:v>
                </c:pt>
                <c:pt idx="8">
                  <c:v>0.72</c:v>
                </c:pt>
                <c:pt idx="9">
                  <c:v>0.6</c:v>
                </c:pt>
                <c:pt idx="10">
                  <c:v>0.48</c:v>
                </c:pt>
                <c:pt idx="11">
                  <c:v>0.6</c:v>
                </c:pt>
                <c:pt idx="12">
                  <c:v>0.59</c:v>
                </c:pt>
                <c:pt idx="13">
                  <c:v>0.41</c:v>
                </c:pt>
                <c:pt idx="14">
                  <c:v>0.64</c:v>
                </c:pt>
                <c:pt idx="15">
                  <c:v>0.38</c:v>
                </c:pt>
                <c:pt idx="16">
                  <c:v>0.45</c:v>
                </c:pt>
                <c:pt idx="17">
                  <c:v>0.43</c:v>
                </c:pt>
                <c:pt idx="18">
                  <c:v>0.38</c:v>
                </c:pt>
                <c:pt idx="19">
                  <c:v>0.37</c:v>
                </c:pt>
                <c:pt idx="20">
                  <c:v>0.35</c:v>
                </c:pt>
                <c:pt idx="21">
                  <c:v>0.32</c:v>
                </c:pt>
                <c:pt idx="22">
                  <c:v>0.32</c:v>
                </c:pt>
                <c:pt idx="23">
                  <c:v>0.33</c:v>
                </c:pt>
                <c:pt idx="24">
                  <c:v>0.13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Egypt</c:v>
                </c:pt>
                <c:pt idx="2">
                  <c:v>Indonesia</c:v>
                </c:pt>
                <c:pt idx="3">
                  <c:v>Nigeria</c:v>
                </c:pt>
                <c:pt idx="4">
                  <c:v>Tunisia</c:v>
                </c:pt>
                <c:pt idx="5">
                  <c:v>China</c:v>
                </c:pt>
                <c:pt idx="6">
                  <c:v>Turkey</c:v>
                </c:pt>
                <c:pt idx="7">
                  <c:v>France</c:v>
                </c:pt>
                <c:pt idx="8">
                  <c:v>Pakistan</c:v>
                </c:pt>
                <c:pt idx="9">
                  <c:v>South Africa</c:v>
                </c:pt>
                <c:pt idx="10">
                  <c:v>India</c:v>
                </c:pt>
                <c:pt idx="11">
                  <c:v>Brazil</c:v>
                </c:pt>
                <c:pt idx="12">
                  <c:v>Mexico</c:v>
                </c:pt>
                <c:pt idx="13">
                  <c:v>Hong Kong</c:v>
                </c:pt>
                <c:pt idx="14">
                  <c:v>Kenya</c:v>
                </c:pt>
                <c:pt idx="15">
                  <c:v>Australia</c:v>
                </c:pt>
                <c:pt idx="16">
                  <c:v>Poland</c:v>
                </c:pt>
                <c:pt idx="17">
                  <c:v>Italy</c:v>
                </c:pt>
                <c:pt idx="18">
                  <c:v>Germany</c:v>
                </c:pt>
                <c:pt idx="19">
                  <c:v>United States</c:v>
                </c:pt>
                <c:pt idx="20">
                  <c:v>Canada</c:v>
                </c:pt>
                <c:pt idx="21">
                  <c:v>South Korea</c:v>
                </c:pt>
                <c:pt idx="22">
                  <c:v>Great Britain</c:v>
                </c:pt>
                <c:pt idx="23">
                  <c:v>Sweden</c:v>
                </c:pt>
                <c:pt idx="24">
                  <c:v>Japan</c:v>
                </c:pt>
              </c:strCache>
            </c:strRef>
          </c:cat>
          <c:val>
            <c:numRef>
              <c:f>Sheet1!$C$2:$C$26</c:f>
              <c:numCache>
                <c:formatCode>0%</c:formatCode>
                <c:ptCount val="25"/>
                <c:pt idx="0">
                  <c:v>0.34</c:v>
                </c:pt>
                <c:pt idx="1">
                  <c:v>0.17</c:v>
                </c:pt>
                <c:pt idx="2">
                  <c:v>0.36</c:v>
                </c:pt>
                <c:pt idx="3">
                  <c:v>0.12</c:v>
                </c:pt>
                <c:pt idx="4">
                  <c:v>0.11</c:v>
                </c:pt>
                <c:pt idx="5">
                  <c:v>0.48</c:v>
                </c:pt>
                <c:pt idx="6">
                  <c:v>0.19</c:v>
                </c:pt>
                <c:pt idx="7">
                  <c:v>0.42</c:v>
                </c:pt>
                <c:pt idx="8">
                  <c:v>0.16</c:v>
                </c:pt>
                <c:pt idx="9">
                  <c:v>0.27</c:v>
                </c:pt>
                <c:pt idx="10">
                  <c:v>0.39</c:v>
                </c:pt>
                <c:pt idx="11">
                  <c:v>0.25</c:v>
                </c:pt>
                <c:pt idx="12">
                  <c:v>0.26</c:v>
                </c:pt>
                <c:pt idx="13">
                  <c:v>0.45</c:v>
                </c:pt>
                <c:pt idx="14">
                  <c:v>0.22</c:v>
                </c:pt>
                <c:pt idx="15">
                  <c:v>0.45</c:v>
                </c:pt>
                <c:pt idx="16">
                  <c:v>0.37</c:v>
                </c:pt>
                <c:pt idx="17">
                  <c:v>0.37</c:v>
                </c:pt>
                <c:pt idx="18">
                  <c:v>0.41</c:v>
                </c:pt>
                <c:pt idx="19">
                  <c:v>0.39</c:v>
                </c:pt>
                <c:pt idx="20">
                  <c:v>0.41</c:v>
                </c:pt>
                <c:pt idx="21">
                  <c:v>0.45</c:v>
                </c:pt>
                <c:pt idx="22">
                  <c:v>0.43</c:v>
                </c:pt>
                <c:pt idx="23">
                  <c:v>0.39</c:v>
                </c:pt>
                <c:pt idx="24">
                  <c:v>0.49</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Egypt</c:v>
                </c:pt>
                <c:pt idx="2">
                  <c:v>Indonesia</c:v>
                </c:pt>
                <c:pt idx="3">
                  <c:v>Nigeria</c:v>
                </c:pt>
                <c:pt idx="4">
                  <c:v>Tunisia</c:v>
                </c:pt>
                <c:pt idx="5">
                  <c:v>China</c:v>
                </c:pt>
                <c:pt idx="6">
                  <c:v>Turkey</c:v>
                </c:pt>
                <c:pt idx="7">
                  <c:v>France</c:v>
                </c:pt>
                <c:pt idx="8">
                  <c:v>Pakistan</c:v>
                </c:pt>
                <c:pt idx="9">
                  <c:v>South Africa</c:v>
                </c:pt>
                <c:pt idx="10">
                  <c:v>India</c:v>
                </c:pt>
                <c:pt idx="11">
                  <c:v>Brazil</c:v>
                </c:pt>
                <c:pt idx="12">
                  <c:v>Mexico</c:v>
                </c:pt>
                <c:pt idx="13">
                  <c:v>Hong Kong</c:v>
                </c:pt>
                <c:pt idx="14">
                  <c:v>Kenya</c:v>
                </c:pt>
                <c:pt idx="15">
                  <c:v>Australia</c:v>
                </c:pt>
                <c:pt idx="16">
                  <c:v>Poland</c:v>
                </c:pt>
                <c:pt idx="17">
                  <c:v>Italy</c:v>
                </c:pt>
                <c:pt idx="18">
                  <c:v>Germany</c:v>
                </c:pt>
                <c:pt idx="19">
                  <c:v>United States</c:v>
                </c:pt>
                <c:pt idx="20">
                  <c:v>Canada</c:v>
                </c:pt>
                <c:pt idx="21">
                  <c:v>South Korea</c:v>
                </c:pt>
                <c:pt idx="22">
                  <c:v>Great Britain</c:v>
                </c:pt>
                <c:pt idx="23">
                  <c:v>Sweden</c:v>
                </c:pt>
                <c:pt idx="24">
                  <c:v>Japan</c:v>
                </c:pt>
              </c:strCache>
            </c:strRef>
          </c:cat>
          <c:val>
            <c:numRef>
              <c:f>Sheet1!$D$2:$D$26</c:f>
              <c:numCache>
                <c:formatCode>0%</c:formatCode>
                <c:ptCount val="25"/>
                <c:pt idx="0">
                  <c:v>0.83</c:v>
                </c:pt>
                <c:pt idx="1">
                  <c:v>0.92</c:v>
                </c:pt>
                <c:pt idx="2">
                  <c:v>0.92</c:v>
                </c:pt>
                <c:pt idx="3">
                  <c:v>0.92</c:v>
                </c:pt>
                <c:pt idx="4">
                  <c:v>0.92</c:v>
                </c:pt>
                <c:pt idx="5">
                  <c:v>0.9</c:v>
                </c:pt>
                <c:pt idx="6">
                  <c:v>0.89</c:v>
                </c:pt>
                <c:pt idx="7">
                  <c:v>0.88</c:v>
                </c:pt>
                <c:pt idx="8">
                  <c:v>0.88</c:v>
                </c:pt>
                <c:pt idx="9">
                  <c:v>0.88</c:v>
                </c:pt>
                <c:pt idx="10">
                  <c:v>0.87</c:v>
                </c:pt>
                <c:pt idx="11">
                  <c:v>0.86</c:v>
                </c:pt>
                <c:pt idx="12">
                  <c:v>0.86</c:v>
                </c:pt>
                <c:pt idx="13">
                  <c:v>0.85</c:v>
                </c:pt>
                <c:pt idx="14">
                  <c:v>0.85</c:v>
                </c:pt>
                <c:pt idx="15">
                  <c:v>0.83</c:v>
                </c:pt>
                <c:pt idx="16">
                  <c:v>0.82</c:v>
                </c:pt>
                <c:pt idx="17">
                  <c:v>0.8</c:v>
                </c:pt>
                <c:pt idx="18">
                  <c:v>0.79</c:v>
                </c:pt>
                <c:pt idx="19">
                  <c:v>0.77</c:v>
                </c:pt>
                <c:pt idx="20">
                  <c:v>0.76</c:v>
                </c:pt>
                <c:pt idx="21">
                  <c:v>0.76</c:v>
                </c:pt>
                <c:pt idx="22">
                  <c:v>0.75</c:v>
                </c:pt>
                <c:pt idx="23">
                  <c:v>0.72</c:v>
                </c:pt>
                <c:pt idx="24">
                  <c:v>0.62</c:v>
                </c:pt>
              </c:numCache>
            </c:numRef>
          </c:val>
        </c:ser>
        <c:dLbls>
          <c:showLegendKey val="0"/>
          <c:showVal val="0"/>
          <c:showCatName val="0"/>
          <c:showSerName val="0"/>
          <c:showPercent val="0"/>
          <c:showBubbleSize val="0"/>
        </c:dLbls>
        <c:gapWidth val="42"/>
        <c:overlap val="100"/>
        <c:axId val="123101184"/>
        <c:axId val="116418240"/>
      </c:barChart>
      <c:catAx>
        <c:axId val="12310118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18240"/>
        <c:crosses val="autoZero"/>
        <c:auto val="1"/>
        <c:lblAlgn val="ctr"/>
        <c:lblOffset val="100"/>
        <c:noMultiLvlLbl val="0"/>
      </c:catAx>
      <c:valAx>
        <c:axId val="116418240"/>
        <c:scaling>
          <c:orientation val="minMax"/>
          <c:max val="1"/>
        </c:scaling>
        <c:delete val="1"/>
        <c:axPos val="t"/>
        <c:numFmt formatCode="0%" sourceLinked="1"/>
        <c:majorTickMark val="out"/>
        <c:minorTickMark val="none"/>
        <c:tickLblPos val="none"/>
        <c:crossAx val="123101184"/>
        <c:crosses val="autoZero"/>
        <c:crossBetween val="between"/>
      </c:valAx>
    </c:plotArea>
    <c:legend>
      <c:legendPos val="t"/>
      <c:layout>
        <c:manualLayout>
          <c:xMode val="edge"/>
          <c:yMode val="edge"/>
          <c:x val="0.104599532738901"/>
          <c:y val="0"/>
          <c:w val="0.89540046726109901"/>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Europe</c:v>
                </c:pt>
                <c:pt idx="6">
                  <c:v>G-8 Countries</c:v>
                </c:pt>
                <c:pt idx="7">
                  <c:v>North America</c:v>
                </c:pt>
              </c:strCache>
            </c:strRef>
          </c:cat>
          <c:val>
            <c:numRef>
              <c:f>Sheet1!$B$2:$B$9</c:f>
              <c:numCache>
                <c:formatCode>0%</c:formatCode>
                <c:ptCount val="8"/>
                <c:pt idx="0">
                  <c:v>0.47</c:v>
                </c:pt>
                <c:pt idx="1">
                  <c:v>0.55000000000000004</c:v>
                </c:pt>
                <c:pt idx="2">
                  <c:v>0.6</c:v>
                </c:pt>
                <c:pt idx="3">
                  <c:v>0.44</c:v>
                </c:pt>
                <c:pt idx="4">
                  <c:v>0.4</c:v>
                </c:pt>
                <c:pt idx="5">
                  <c:v>0.41</c:v>
                </c:pt>
                <c:pt idx="6">
                  <c:v>0.37</c:v>
                </c:pt>
                <c:pt idx="7">
                  <c:v>0.4</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Europe</c:v>
                </c:pt>
                <c:pt idx="6">
                  <c:v>G-8 Countries</c:v>
                </c:pt>
                <c:pt idx="7">
                  <c:v>North America</c:v>
                </c:pt>
              </c:strCache>
            </c:strRef>
          </c:cat>
          <c:val>
            <c:numRef>
              <c:f>Sheet1!$C$2:$C$9</c:f>
              <c:numCache>
                <c:formatCode>0%</c:formatCode>
                <c:ptCount val="8"/>
                <c:pt idx="0">
                  <c:v>0.36</c:v>
                </c:pt>
                <c:pt idx="1">
                  <c:v>0.32</c:v>
                </c:pt>
                <c:pt idx="2">
                  <c:v>0.27</c:v>
                </c:pt>
                <c:pt idx="3">
                  <c:v>0.42</c:v>
                </c:pt>
                <c:pt idx="4">
                  <c:v>0.44</c:v>
                </c:pt>
                <c:pt idx="5">
                  <c:v>0.4</c:v>
                </c:pt>
                <c:pt idx="6">
                  <c:v>0.42</c:v>
                </c:pt>
                <c:pt idx="7">
                  <c:v>0.37</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Europe</c:v>
                </c:pt>
                <c:pt idx="6">
                  <c:v>G-8 Countries</c:v>
                </c:pt>
                <c:pt idx="7">
                  <c:v>North America</c:v>
                </c:pt>
              </c:strCache>
            </c:strRef>
          </c:cat>
          <c:val>
            <c:numRef>
              <c:f>Sheet1!$D$2:$D$9</c:f>
              <c:numCache>
                <c:formatCode>0%</c:formatCode>
                <c:ptCount val="8"/>
                <c:pt idx="0">
                  <c:v>0.83</c:v>
                </c:pt>
                <c:pt idx="1">
                  <c:v>0.87</c:v>
                </c:pt>
                <c:pt idx="2">
                  <c:v>0.87</c:v>
                </c:pt>
                <c:pt idx="3">
                  <c:v>0.86</c:v>
                </c:pt>
                <c:pt idx="4">
                  <c:v>0.83</c:v>
                </c:pt>
                <c:pt idx="5">
                  <c:v>0.8</c:v>
                </c:pt>
                <c:pt idx="6">
                  <c:v>0.79</c:v>
                </c:pt>
                <c:pt idx="7">
                  <c:v>0.77</c:v>
                </c:pt>
              </c:numCache>
            </c:numRef>
          </c:val>
        </c:ser>
        <c:dLbls>
          <c:showLegendKey val="0"/>
          <c:showVal val="0"/>
          <c:showCatName val="0"/>
          <c:showSerName val="0"/>
          <c:showPercent val="0"/>
          <c:showBubbleSize val="0"/>
        </c:dLbls>
        <c:gapWidth val="106"/>
        <c:overlap val="100"/>
        <c:axId val="123129344"/>
        <c:axId val="118602496"/>
      </c:barChart>
      <c:catAx>
        <c:axId val="12312934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8602496"/>
        <c:crosses val="autoZero"/>
        <c:auto val="1"/>
        <c:lblAlgn val="ctr"/>
        <c:lblOffset val="100"/>
        <c:noMultiLvlLbl val="0"/>
      </c:catAx>
      <c:valAx>
        <c:axId val="118602496"/>
        <c:scaling>
          <c:orientation val="minMax"/>
          <c:max val="1"/>
          <c:min val="0"/>
        </c:scaling>
        <c:delete val="1"/>
        <c:axPos val="t"/>
        <c:numFmt formatCode="0%" sourceLinked="1"/>
        <c:majorTickMark val="out"/>
        <c:minorTickMark val="none"/>
        <c:tickLblPos val="none"/>
        <c:crossAx val="123129344"/>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Nigeria</c:v>
                </c:pt>
                <c:pt idx="2">
                  <c:v>Kenya</c:v>
                </c:pt>
                <c:pt idx="3">
                  <c:v>Indonesia</c:v>
                </c:pt>
                <c:pt idx="4">
                  <c:v>India</c:v>
                </c:pt>
                <c:pt idx="5">
                  <c:v>China</c:v>
                </c:pt>
                <c:pt idx="6">
                  <c:v>Hong Kong</c:v>
                </c:pt>
                <c:pt idx="7">
                  <c:v>Pakistan</c:v>
                </c:pt>
                <c:pt idx="8">
                  <c:v>South Africa</c:v>
                </c:pt>
                <c:pt idx="9">
                  <c:v>Egypt</c:v>
                </c:pt>
                <c:pt idx="10">
                  <c:v>Mexico</c:v>
                </c:pt>
                <c:pt idx="11">
                  <c:v>South Korea</c:v>
                </c:pt>
                <c:pt idx="12">
                  <c:v>Tunisia</c:v>
                </c:pt>
                <c:pt idx="13">
                  <c:v>Poland</c:v>
                </c:pt>
                <c:pt idx="14">
                  <c:v>Turkey</c:v>
                </c:pt>
                <c:pt idx="15">
                  <c:v>Japan</c:v>
                </c:pt>
                <c:pt idx="16">
                  <c:v>Brazil</c:v>
                </c:pt>
                <c:pt idx="17">
                  <c:v>Great Britain</c:v>
                </c:pt>
                <c:pt idx="18">
                  <c:v>Australia</c:v>
                </c:pt>
                <c:pt idx="19">
                  <c:v>United States</c:v>
                </c:pt>
                <c:pt idx="20">
                  <c:v>Sweden</c:v>
                </c:pt>
                <c:pt idx="21">
                  <c:v>Germany</c:v>
                </c:pt>
                <c:pt idx="22">
                  <c:v>Canada</c:v>
                </c:pt>
                <c:pt idx="23">
                  <c:v>France</c:v>
                </c:pt>
                <c:pt idx="24">
                  <c:v>Italy</c:v>
                </c:pt>
              </c:strCache>
            </c:strRef>
          </c:cat>
          <c:val>
            <c:numRef>
              <c:f>Sheet1!$B$2:$B$26</c:f>
              <c:numCache>
                <c:formatCode>0%</c:formatCode>
                <c:ptCount val="25"/>
                <c:pt idx="0">
                  <c:v>0.45</c:v>
                </c:pt>
                <c:pt idx="1">
                  <c:v>0.87</c:v>
                </c:pt>
                <c:pt idx="2">
                  <c:v>0.82</c:v>
                </c:pt>
                <c:pt idx="3">
                  <c:v>0.59</c:v>
                </c:pt>
                <c:pt idx="4">
                  <c:v>0.56999999999999995</c:v>
                </c:pt>
                <c:pt idx="5">
                  <c:v>0.41</c:v>
                </c:pt>
                <c:pt idx="6">
                  <c:v>0.43</c:v>
                </c:pt>
                <c:pt idx="7">
                  <c:v>0.63</c:v>
                </c:pt>
                <c:pt idx="8">
                  <c:v>0.61</c:v>
                </c:pt>
                <c:pt idx="9">
                  <c:v>0.57999999999999996</c:v>
                </c:pt>
                <c:pt idx="10">
                  <c:v>0.5</c:v>
                </c:pt>
                <c:pt idx="11">
                  <c:v>0.46</c:v>
                </c:pt>
                <c:pt idx="12">
                  <c:v>0.65</c:v>
                </c:pt>
                <c:pt idx="13">
                  <c:v>0.36</c:v>
                </c:pt>
                <c:pt idx="14">
                  <c:v>0.5</c:v>
                </c:pt>
                <c:pt idx="15">
                  <c:v>0.28999999999999998</c:v>
                </c:pt>
                <c:pt idx="16">
                  <c:v>0.38</c:v>
                </c:pt>
                <c:pt idx="17">
                  <c:v>0.33</c:v>
                </c:pt>
                <c:pt idx="18">
                  <c:v>0.38</c:v>
                </c:pt>
                <c:pt idx="19">
                  <c:v>0.38</c:v>
                </c:pt>
                <c:pt idx="20">
                  <c:v>0.28000000000000003</c:v>
                </c:pt>
                <c:pt idx="21">
                  <c:v>0.28999999999999998</c:v>
                </c:pt>
                <c:pt idx="22">
                  <c:v>0.28000000000000003</c:v>
                </c:pt>
                <c:pt idx="23">
                  <c:v>0.22</c:v>
                </c:pt>
                <c:pt idx="24">
                  <c:v>0.25</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Nigeria</c:v>
                </c:pt>
                <c:pt idx="2">
                  <c:v>Kenya</c:v>
                </c:pt>
                <c:pt idx="3">
                  <c:v>Indonesia</c:v>
                </c:pt>
                <c:pt idx="4">
                  <c:v>India</c:v>
                </c:pt>
                <c:pt idx="5">
                  <c:v>China</c:v>
                </c:pt>
                <c:pt idx="6">
                  <c:v>Hong Kong</c:v>
                </c:pt>
                <c:pt idx="7">
                  <c:v>Pakistan</c:v>
                </c:pt>
                <c:pt idx="8">
                  <c:v>South Africa</c:v>
                </c:pt>
                <c:pt idx="9">
                  <c:v>Egypt</c:v>
                </c:pt>
                <c:pt idx="10">
                  <c:v>Mexico</c:v>
                </c:pt>
                <c:pt idx="11">
                  <c:v>South Korea</c:v>
                </c:pt>
                <c:pt idx="12">
                  <c:v>Tunisia</c:v>
                </c:pt>
                <c:pt idx="13">
                  <c:v>Poland</c:v>
                </c:pt>
                <c:pt idx="14">
                  <c:v>Turkey</c:v>
                </c:pt>
                <c:pt idx="15">
                  <c:v>Japan</c:v>
                </c:pt>
                <c:pt idx="16">
                  <c:v>Brazil</c:v>
                </c:pt>
                <c:pt idx="17">
                  <c:v>Great Britain</c:v>
                </c:pt>
                <c:pt idx="18">
                  <c:v>Australia</c:v>
                </c:pt>
                <c:pt idx="19">
                  <c:v>United States</c:v>
                </c:pt>
                <c:pt idx="20">
                  <c:v>Sweden</c:v>
                </c:pt>
                <c:pt idx="21">
                  <c:v>Germany</c:v>
                </c:pt>
                <c:pt idx="22">
                  <c:v>Canada</c:v>
                </c:pt>
                <c:pt idx="23">
                  <c:v>France</c:v>
                </c:pt>
                <c:pt idx="24">
                  <c:v>Italy</c:v>
                </c:pt>
              </c:strCache>
            </c:strRef>
          </c:cat>
          <c:val>
            <c:numRef>
              <c:f>Sheet1!$C$2:$C$26</c:f>
              <c:numCache>
                <c:formatCode>0%</c:formatCode>
                <c:ptCount val="25"/>
                <c:pt idx="0">
                  <c:v>0.36</c:v>
                </c:pt>
                <c:pt idx="1">
                  <c:v>0.1</c:v>
                </c:pt>
                <c:pt idx="2">
                  <c:v>0.13</c:v>
                </c:pt>
                <c:pt idx="3">
                  <c:v>0.35</c:v>
                </c:pt>
                <c:pt idx="4">
                  <c:v>0.36</c:v>
                </c:pt>
                <c:pt idx="5">
                  <c:v>0.49</c:v>
                </c:pt>
                <c:pt idx="6">
                  <c:v>0.45</c:v>
                </c:pt>
                <c:pt idx="7">
                  <c:v>0.25</c:v>
                </c:pt>
                <c:pt idx="8">
                  <c:v>0.28000000000000003</c:v>
                </c:pt>
                <c:pt idx="9">
                  <c:v>0.28999999999999998</c:v>
                </c:pt>
                <c:pt idx="10">
                  <c:v>0.36</c:v>
                </c:pt>
                <c:pt idx="11">
                  <c:v>0.4</c:v>
                </c:pt>
                <c:pt idx="12">
                  <c:v>0.18</c:v>
                </c:pt>
                <c:pt idx="13">
                  <c:v>0.47</c:v>
                </c:pt>
                <c:pt idx="14">
                  <c:v>0.3</c:v>
                </c:pt>
                <c:pt idx="15">
                  <c:v>0.49</c:v>
                </c:pt>
                <c:pt idx="16">
                  <c:v>0.38</c:v>
                </c:pt>
                <c:pt idx="17">
                  <c:v>0.43</c:v>
                </c:pt>
                <c:pt idx="18">
                  <c:v>0.37</c:v>
                </c:pt>
                <c:pt idx="19">
                  <c:v>0.36</c:v>
                </c:pt>
                <c:pt idx="20">
                  <c:v>0.42</c:v>
                </c:pt>
                <c:pt idx="21">
                  <c:v>0.38</c:v>
                </c:pt>
                <c:pt idx="22">
                  <c:v>0.39</c:v>
                </c:pt>
                <c:pt idx="23">
                  <c:v>0.42</c:v>
                </c:pt>
                <c:pt idx="24">
                  <c:v>0.38</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Nigeria</c:v>
                </c:pt>
                <c:pt idx="2">
                  <c:v>Kenya</c:v>
                </c:pt>
                <c:pt idx="3">
                  <c:v>Indonesia</c:v>
                </c:pt>
                <c:pt idx="4">
                  <c:v>India</c:v>
                </c:pt>
                <c:pt idx="5">
                  <c:v>China</c:v>
                </c:pt>
                <c:pt idx="6">
                  <c:v>Hong Kong</c:v>
                </c:pt>
                <c:pt idx="7">
                  <c:v>Pakistan</c:v>
                </c:pt>
                <c:pt idx="8">
                  <c:v>South Africa</c:v>
                </c:pt>
                <c:pt idx="9">
                  <c:v>Egypt</c:v>
                </c:pt>
                <c:pt idx="10">
                  <c:v>Mexico</c:v>
                </c:pt>
                <c:pt idx="11">
                  <c:v>South Korea</c:v>
                </c:pt>
                <c:pt idx="12">
                  <c:v>Tunisia</c:v>
                </c:pt>
                <c:pt idx="13">
                  <c:v>Poland</c:v>
                </c:pt>
                <c:pt idx="14">
                  <c:v>Turkey</c:v>
                </c:pt>
                <c:pt idx="15">
                  <c:v>Japan</c:v>
                </c:pt>
                <c:pt idx="16">
                  <c:v>Brazil</c:v>
                </c:pt>
                <c:pt idx="17">
                  <c:v>Great Britain</c:v>
                </c:pt>
                <c:pt idx="18">
                  <c:v>Australia</c:v>
                </c:pt>
                <c:pt idx="19">
                  <c:v>United States</c:v>
                </c:pt>
                <c:pt idx="20">
                  <c:v>Sweden</c:v>
                </c:pt>
                <c:pt idx="21">
                  <c:v>Germany</c:v>
                </c:pt>
                <c:pt idx="22">
                  <c:v>Canada</c:v>
                </c:pt>
                <c:pt idx="23">
                  <c:v>France</c:v>
                </c:pt>
                <c:pt idx="24">
                  <c:v>Italy</c:v>
                </c:pt>
              </c:strCache>
            </c:strRef>
          </c:cat>
          <c:val>
            <c:numRef>
              <c:f>Sheet1!$D$2:$D$26</c:f>
              <c:numCache>
                <c:formatCode>0%</c:formatCode>
                <c:ptCount val="25"/>
                <c:pt idx="0">
                  <c:v>0.81</c:v>
                </c:pt>
                <c:pt idx="1">
                  <c:v>0.97</c:v>
                </c:pt>
                <c:pt idx="2">
                  <c:v>0.95</c:v>
                </c:pt>
                <c:pt idx="3">
                  <c:v>0.94</c:v>
                </c:pt>
                <c:pt idx="4">
                  <c:v>0.92</c:v>
                </c:pt>
                <c:pt idx="5">
                  <c:v>0.9</c:v>
                </c:pt>
                <c:pt idx="6">
                  <c:v>0.89</c:v>
                </c:pt>
                <c:pt idx="7">
                  <c:v>0.89</c:v>
                </c:pt>
                <c:pt idx="8">
                  <c:v>0.89</c:v>
                </c:pt>
                <c:pt idx="9">
                  <c:v>0.87</c:v>
                </c:pt>
                <c:pt idx="10">
                  <c:v>0.86</c:v>
                </c:pt>
                <c:pt idx="11">
                  <c:v>0.86</c:v>
                </c:pt>
                <c:pt idx="12">
                  <c:v>0.84</c:v>
                </c:pt>
                <c:pt idx="13">
                  <c:v>0.83</c:v>
                </c:pt>
                <c:pt idx="14">
                  <c:v>0.8</c:v>
                </c:pt>
                <c:pt idx="15">
                  <c:v>0.78</c:v>
                </c:pt>
                <c:pt idx="16">
                  <c:v>0.76</c:v>
                </c:pt>
                <c:pt idx="17">
                  <c:v>0.76</c:v>
                </c:pt>
                <c:pt idx="18">
                  <c:v>0.75</c:v>
                </c:pt>
                <c:pt idx="19">
                  <c:v>0.74</c:v>
                </c:pt>
                <c:pt idx="20">
                  <c:v>0.7</c:v>
                </c:pt>
                <c:pt idx="21">
                  <c:v>0.67</c:v>
                </c:pt>
                <c:pt idx="22">
                  <c:v>0.66</c:v>
                </c:pt>
                <c:pt idx="23">
                  <c:v>0.64</c:v>
                </c:pt>
                <c:pt idx="24">
                  <c:v>0.63</c:v>
                </c:pt>
              </c:numCache>
            </c:numRef>
          </c:val>
        </c:ser>
        <c:dLbls>
          <c:showLegendKey val="0"/>
          <c:showVal val="0"/>
          <c:showCatName val="0"/>
          <c:showSerName val="0"/>
          <c:showPercent val="0"/>
          <c:showBubbleSize val="0"/>
        </c:dLbls>
        <c:gapWidth val="42"/>
        <c:overlap val="100"/>
        <c:axId val="125179392"/>
        <c:axId val="118600768"/>
      </c:barChart>
      <c:catAx>
        <c:axId val="12517939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8600768"/>
        <c:crosses val="autoZero"/>
        <c:auto val="1"/>
        <c:lblAlgn val="ctr"/>
        <c:lblOffset val="100"/>
        <c:noMultiLvlLbl val="0"/>
      </c:catAx>
      <c:valAx>
        <c:axId val="118600768"/>
        <c:scaling>
          <c:orientation val="minMax"/>
          <c:max val="1"/>
        </c:scaling>
        <c:delete val="1"/>
        <c:axPos val="t"/>
        <c:numFmt formatCode="0%" sourceLinked="1"/>
        <c:majorTickMark val="out"/>
        <c:minorTickMark val="none"/>
        <c:tickLblPos val="none"/>
        <c:crossAx val="125179392"/>
        <c:crosses val="autoZero"/>
        <c:crossBetween val="between"/>
      </c:valAx>
    </c:plotArea>
    <c:legend>
      <c:legendPos val="t"/>
      <c:layout>
        <c:manualLayout>
          <c:xMode val="edge"/>
          <c:yMode val="edge"/>
          <c:x val="0.17440601670644301"/>
          <c:y val="0"/>
          <c:w val="0.82559398329355704"/>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APAC</c:v>
                </c:pt>
                <c:pt idx="3">
                  <c:v>BRIC</c:v>
                </c:pt>
                <c:pt idx="4">
                  <c:v>LATAM</c:v>
                </c:pt>
                <c:pt idx="5">
                  <c:v>Europe</c:v>
                </c:pt>
                <c:pt idx="6">
                  <c:v>North America</c:v>
                </c:pt>
                <c:pt idx="7">
                  <c:v>G-8 Countries</c:v>
                </c:pt>
              </c:strCache>
            </c:strRef>
          </c:cat>
          <c:val>
            <c:numRef>
              <c:f>Sheet1!$B$2:$B$9</c:f>
              <c:numCache>
                <c:formatCode>0%</c:formatCode>
                <c:ptCount val="8"/>
                <c:pt idx="0">
                  <c:v>0.45</c:v>
                </c:pt>
                <c:pt idx="1">
                  <c:v>0.66</c:v>
                </c:pt>
                <c:pt idx="2">
                  <c:v>0.45</c:v>
                </c:pt>
                <c:pt idx="3">
                  <c:v>0.45</c:v>
                </c:pt>
                <c:pt idx="4">
                  <c:v>0.44</c:v>
                </c:pt>
                <c:pt idx="5">
                  <c:v>0.28999999999999998</c:v>
                </c:pt>
                <c:pt idx="6">
                  <c:v>0.33</c:v>
                </c:pt>
                <c:pt idx="7">
                  <c:v>0.28999999999999998</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APAC</c:v>
                </c:pt>
                <c:pt idx="3">
                  <c:v>BRIC</c:v>
                </c:pt>
                <c:pt idx="4">
                  <c:v>LATAM</c:v>
                </c:pt>
                <c:pt idx="5">
                  <c:v>Europe</c:v>
                </c:pt>
                <c:pt idx="6">
                  <c:v>North America</c:v>
                </c:pt>
                <c:pt idx="7">
                  <c:v>G-8 Countries</c:v>
                </c:pt>
              </c:strCache>
            </c:strRef>
          </c:cat>
          <c:val>
            <c:numRef>
              <c:f>Sheet1!$C$2:$C$9</c:f>
              <c:numCache>
                <c:formatCode>0%</c:formatCode>
                <c:ptCount val="8"/>
                <c:pt idx="0">
                  <c:v>0.36</c:v>
                </c:pt>
                <c:pt idx="1">
                  <c:v>0.23</c:v>
                </c:pt>
                <c:pt idx="2">
                  <c:v>0.42</c:v>
                </c:pt>
                <c:pt idx="3">
                  <c:v>0.41</c:v>
                </c:pt>
                <c:pt idx="4">
                  <c:v>0.37</c:v>
                </c:pt>
                <c:pt idx="5">
                  <c:v>0.42</c:v>
                </c:pt>
                <c:pt idx="6">
                  <c:v>0.37</c:v>
                </c:pt>
                <c:pt idx="7">
                  <c:v>0.41</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APAC</c:v>
                </c:pt>
                <c:pt idx="3">
                  <c:v>BRIC</c:v>
                </c:pt>
                <c:pt idx="4">
                  <c:v>LATAM</c:v>
                </c:pt>
                <c:pt idx="5">
                  <c:v>Europe</c:v>
                </c:pt>
                <c:pt idx="6">
                  <c:v>North America</c:v>
                </c:pt>
                <c:pt idx="7">
                  <c:v>G-8 Countries</c:v>
                </c:pt>
              </c:strCache>
            </c:strRef>
          </c:cat>
          <c:val>
            <c:numRef>
              <c:f>Sheet1!$D$2:$D$9</c:f>
              <c:numCache>
                <c:formatCode>0%</c:formatCode>
                <c:ptCount val="8"/>
                <c:pt idx="0">
                  <c:v>0.81</c:v>
                </c:pt>
                <c:pt idx="1">
                  <c:v>0.88</c:v>
                </c:pt>
                <c:pt idx="2">
                  <c:v>0.86</c:v>
                </c:pt>
                <c:pt idx="3">
                  <c:v>0.86</c:v>
                </c:pt>
                <c:pt idx="4">
                  <c:v>0.81</c:v>
                </c:pt>
                <c:pt idx="5">
                  <c:v>0.71</c:v>
                </c:pt>
                <c:pt idx="6">
                  <c:v>0.7</c:v>
                </c:pt>
                <c:pt idx="7">
                  <c:v>0.7</c:v>
                </c:pt>
              </c:numCache>
            </c:numRef>
          </c:val>
        </c:ser>
        <c:dLbls>
          <c:showLegendKey val="0"/>
          <c:showVal val="0"/>
          <c:showCatName val="0"/>
          <c:showSerName val="0"/>
          <c:showPercent val="0"/>
          <c:showBubbleSize val="0"/>
        </c:dLbls>
        <c:gapWidth val="106"/>
        <c:overlap val="100"/>
        <c:axId val="125181440"/>
        <c:axId val="121430016"/>
      </c:barChart>
      <c:catAx>
        <c:axId val="12518144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1430016"/>
        <c:crosses val="autoZero"/>
        <c:auto val="1"/>
        <c:lblAlgn val="ctr"/>
        <c:lblOffset val="100"/>
        <c:noMultiLvlLbl val="0"/>
      </c:catAx>
      <c:valAx>
        <c:axId val="121430016"/>
        <c:scaling>
          <c:orientation val="minMax"/>
          <c:max val="1"/>
          <c:min val="0"/>
        </c:scaling>
        <c:delete val="1"/>
        <c:axPos val="t"/>
        <c:numFmt formatCode="0%" sourceLinked="1"/>
        <c:majorTickMark val="out"/>
        <c:minorTickMark val="none"/>
        <c:tickLblPos val="none"/>
        <c:crossAx val="125181440"/>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Much more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Brazil</c:v>
                </c:pt>
                <c:pt idx="2">
                  <c:v>India</c:v>
                </c:pt>
                <c:pt idx="3">
                  <c:v>Nigeria</c:v>
                </c:pt>
                <c:pt idx="4">
                  <c:v>Egypt</c:v>
                </c:pt>
                <c:pt idx="5">
                  <c:v>Mexico</c:v>
                </c:pt>
                <c:pt idx="6">
                  <c:v>South Africa</c:v>
                </c:pt>
                <c:pt idx="7">
                  <c:v>South Korea</c:v>
                </c:pt>
                <c:pt idx="8">
                  <c:v>Hong Kong</c:v>
                </c:pt>
                <c:pt idx="9">
                  <c:v>China</c:v>
                </c:pt>
                <c:pt idx="10">
                  <c:v>Turkey</c:v>
                </c:pt>
                <c:pt idx="11">
                  <c:v>United States</c:v>
                </c:pt>
                <c:pt idx="12">
                  <c:v>Japan</c:v>
                </c:pt>
                <c:pt idx="13">
                  <c:v>Kenya</c:v>
                </c:pt>
                <c:pt idx="14">
                  <c:v>Pakistan</c:v>
                </c:pt>
                <c:pt idx="15">
                  <c:v>Indonesia</c:v>
                </c:pt>
                <c:pt idx="16">
                  <c:v>Germany</c:v>
                </c:pt>
                <c:pt idx="17">
                  <c:v>Italy</c:v>
                </c:pt>
                <c:pt idx="18">
                  <c:v>Australia</c:v>
                </c:pt>
                <c:pt idx="19">
                  <c:v>Canada</c:v>
                </c:pt>
                <c:pt idx="20">
                  <c:v>Great Britain</c:v>
                </c:pt>
                <c:pt idx="21">
                  <c:v>Poland</c:v>
                </c:pt>
                <c:pt idx="22">
                  <c:v>Tunisia</c:v>
                </c:pt>
                <c:pt idx="23">
                  <c:v>France</c:v>
                </c:pt>
                <c:pt idx="24">
                  <c:v>Sweden</c:v>
                </c:pt>
              </c:strCache>
            </c:strRef>
          </c:cat>
          <c:val>
            <c:numRef>
              <c:f>Sheet1!$B$2:$B$26</c:f>
              <c:numCache>
                <c:formatCode>0%</c:formatCode>
                <c:ptCount val="25"/>
                <c:pt idx="0">
                  <c:v>0.31</c:v>
                </c:pt>
                <c:pt idx="1">
                  <c:v>0.42</c:v>
                </c:pt>
                <c:pt idx="2">
                  <c:v>0.46</c:v>
                </c:pt>
                <c:pt idx="3">
                  <c:v>0.69</c:v>
                </c:pt>
                <c:pt idx="4">
                  <c:v>0.54</c:v>
                </c:pt>
                <c:pt idx="5">
                  <c:v>0.5</c:v>
                </c:pt>
                <c:pt idx="6">
                  <c:v>0.44</c:v>
                </c:pt>
                <c:pt idx="7">
                  <c:v>0.32</c:v>
                </c:pt>
                <c:pt idx="8">
                  <c:v>0.3</c:v>
                </c:pt>
                <c:pt idx="9">
                  <c:v>0.16</c:v>
                </c:pt>
                <c:pt idx="10">
                  <c:v>0.35</c:v>
                </c:pt>
                <c:pt idx="11">
                  <c:v>0.26</c:v>
                </c:pt>
                <c:pt idx="12">
                  <c:v>0.16</c:v>
                </c:pt>
                <c:pt idx="13">
                  <c:v>0.47</c:v>
                </c:pt>
                <c:pt idx="14">
                  <c:v>0.36</c:v>
                </c:pt>
                <c:pt idx="15">
                  <c:v>0.18</c:v>
                </c:pt>
                <c:pt idx="16">
                  <c:v>0.19</c:v>
                </c:pt>
                <c:pt idx="17">
                  <c:v>0.22</c:v>
                </c:pt>
                <c:pt idx="18">
                  <c:v>0.2</c:v>
                </c:pt>
                <c:pt idx="19">
                  <c:v>0.2</c:v>
                </c:pt>
                <c:pt idx="20">
                  <c:v>0.17</c:v>
                </c:pt>
                <c:pt idx="21">
                  <c:v>0.19</c:v>
                </c:pt>
                <c:pt idx="22">
                  <c:v>0.31</c:v>
                </c:pt>
                <c:pt idx="23">
                  <c:v>0.21</c:v>
                </c:pt>
                <c:pt idx="24">
                  <c:v>0.1</c:v>
                </c:pt>
              </c:numCache>
            </c:numRef>
          </c:val>
        </c:ser>
        <c:ser>
          <c:idx val="1"/>
          <c:order val="1"/>
          <c:tx>
            <c:strRef>
              <c:f>Sheet1!$C$1</c:f>
              <c:strCache>
                <c:ptCount val="1"/>
                <c:pt idx="0">
                  <c:v>Somewhat more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Brazil</c:v>
                </c:pt>
                <c:pt idx="2">
                  <c:v>India</c:v>
                </c:pt>
                <c:pt idx="3">
                  <c:v>Nigeria</c:v>
                </c:pt>
                <c:pt idx="4">
                  <c:v>Egypt</c:v>
                </c:pt>
                <c:pt idx="5">
                  <c:v>Mexico</c:v>
                </c:pt>
                <c:pt idx="6">
                  <c:v>South Africa</c:v>
                </c:pt>
                <c:pt idx="7">
                  <c:v>South Korea</c:v>
                </c:pt>
                <c:pt idx="8">
                  <c:v>Hong Kong</c:v>
                </c:pt>
                <c:pt idx="9">
                  <c:v>China</c:v>
                </c:pt>
                <c:pt idx="10">
                  <c:v>Turkey</c:v>
                </c:pt>
                <c:pt idx="11">
                  <c:v>United States</c:v>
                </c:pt>
                <c:pt idx="12">
                  <c:v>Japan</c:v>
                </c:pt>
                <c:pt idx="13">
                  <c:v>Kenya</c:v>
                </c:pt>
                <c:pt idx="14">
                  <c:v>Pakistan</c:v>
                </c:pt>
                <c:pt idx="15">
                  <c:v>Indonesia</c:v>
                </c:pt>
                <c:pt idx="16">
                  <c:v>Germany</c:v>
                </c:pt>
                <c:pt idx="17">
                  <c:v>Italy</c:v>
                </c:pt>
                <c:pt idx="18">
                  <c:v>Australia</c:v>
                </c:pt>
                <c:pt idx="19">
                  <c:v>Canada</c:v>
                </c:pt>
                <c:pt idx="20">
                  <c:v>Great Britain</c:v>
                </c:pt>
                <c:pt idx="21">
                  <c:v>Poland</c:v>
                </c:pt>
                <c:pt idx="22">
                  <c:v>Tunisia</c:v>
                </c:pt>
                <c:pt idx="23">
                  <c:v>France</c:v>
                </c:pt>
                <c:pt idx="24">
                  <c:v>Sweden</c:v>
                </c:pt>
              </c:strCache>
            </c:strRef>
          </c:cat>
          <c:val>
            <c:numRef>
              <c:f>Sheet1!$C$2:$C$26</c:f>
              <c:numCache>
                <c:formatCode>0%</c:formatCode>
                <c:ptCount val="25"/>
                <c:pt idx="0">
                  <c:v>0.33</c:v>
                </c:pt>
                <c:pt idx="1">
                  <c:v>0.4</c:v>
                </c:pt>
                <c:pt idx="2">
                  <c:v>0.37</c:v>
                </c:pt>
                <c:pt idx="3">
                  <c:v>0.14000000000000001</c:v>
                </c:pt>
                <c:pt idx="4">
                  <c:v>0.26</c:v>
                </c:pt>
                <c:pt idx="5">
                  <c:v>0.3</c:v>
                </c:pt>
                <c:pt idx="6">
                  <c:v>0.3</c:v>
                </c:pt>
                <c:pt idx="7">
                  <c:v>0.41</c:v>
                </c:pt>
                <c:pt idx="8">
                  <c:v>0.43</c:v>
                </c:pt>
                <c:pt idx="9">
                  <c:v>0.48</c:v>
                </c:pt>
                <c:pt idx="10">
                  <c:v>0.28000000000000003</c:v>
                </c:pt>
                <c:pt idx="11">
                  <c:v>0.37</c:v>
                </c:pt>
                <c:pt idx="12">
                  <c:v>0.46</c:v>
                </c:pt>
                <c:pt idx="13">
                  <c:v>0.14000000000000001</c:v>
                </c:pt>
                <c:pt idx="14">
                  <c:v>0.26</c:v>
                </c:pt>
                <c:pt idx="15">
                  <c:v>0.42</c:v>
                </c:pt>
                <c:pt idx="16">
                  <c:v>0.37</c:v>
                </c:pt>
                <c:pt idx="17">
                  <c:v>0.33</c:v>
                </c:pt>
                <c:pt idx="18">
                  <c:v>0.35</c:v>
                </c:pt>
                <c:pt idx="19">
                  <c:v>0.34</c:v>
                </c:pt>
                <c:pt idx="20">
                  <c:v>0.36</c:v>
                </c:pt>
                <c:pt idx="21">
                  <c:v>0.31</c:v>
                </c:pt>
                <c:pt idx="22">
                  <c:v>0.19</c:v>
                </c:pt>
                <c:pt idx="23">
                  <c:v>0.28000000000000003</c:v>
                </c:pt>
                <c:pt idx="24">
                  <c:v>0.36</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Brazil</c:v>
                </c:pt>
                <c:pt idx="2">
                  <c:v>India</c:v>
                </c:pt>
                <c:pt idx="3">
                  <c:v>Nigeria</c:v>
                </c:pt>
                <c:pt idx="4">
                  <c:v>Egypt</c:v>
                </c:pt>
                <c:pt idx="5">
                  <c:v>Mexico</c:v>
                </c:pt>
                <c:pt idx="6">
                  <c:v>South Africa</c:v>
                </c:pt>
                <c:pt idx="7">
                  <c:v>South Korea</c:v>
                </c:pt>
                <c:pt idx="8">
                  <c:v>Hong Kong</c:v>
                </c:pt>
                <c:pt idx="9">
                  <c:v>China</c:v>
                </c:pt>
                <c:pt idx="10">
                  <c:v>Turkey</c:v>
                </c:pt>
                <c:pt idx="11">
                  <c:v>United States</c:v>
                </c:pt>
                <c:pt idx="12">
                  <c:v>Japan</c:v>
                </c:pt>
                <c:pt idx="13">
                  <c:v>Kenya</c:v>
                </c:pt>
                <c:pt idx="14">
                  <c:v>Pakistan</c:v>
                </c:pt>
                <c:pt idx="15">
                  <c:v>Indonesia</c:v>
                </c:pt>
                <c:pt idx="16">
                  <c:v>Germany</c:v>
                </c:pt>
                <c:pt idx="17">
                  <c:v>Italy</c:v>
                </c:pt>
                <c:pt idx="18">
                  <c:v>Australia</c:v>
                </c:pt>
                <c:pt idx="19">
                  <c:v>Canada</c:v>
                </c:pt>
                <c:pt idx="20">
                  <c:v>Great Britain</c:v>
                </c:pt>
                <c:pt idx="21">
                  <c:v>Poland</c:v>
                </c:pt>
                <c:pt idx="22">
                  <c:v>Tunisia</c:v>
                </c:pt>
                <c:pt idx="23">
                  <c:v>France</c:v>
                </c:pt>
                <c:pt idx="24">
                  <c:v>Sweden</c:v>
                </c:pt>
              </c:strCache>
            </c:strRef>
          </c:cat>
          <c:val>
            <c:numRef>
              <c:f>Sheet1!$D$2:$D$26</c:f>
              <c:numCache>
                <c:formatCode>0%</c:formatCode>
                <c:ptCount val="25"/>
                <c:pt idx="0">
                  <c:v>0.64</c:v>
                </c:pt>
                <c:pt idx="1">
                  <c:v>0.83</c:v>
                </c:pt>
                <c:pt idx="2">
                  <c:v>0.83</c:v>
                </c:pt>
                <c:pt idx="3">
                  <c:v>0.83</c:v>
                </c:pt>
                <c:pt idx="4">
                  <c:v>0.8</c:v>
                </c:pt>
                <c:pt idx="5">
                  <c:v>0.8</c:v>
                </c:pt>
                <c:pt idx="6">
                  <c:v>0.73</c:v>
                </c:pt>
                <c:pt idx="7">
                  <c:v>0.73</c:v>
                </c:pt>
                <c:pt idx="8">
                  <c:v>0.72</c:v>
                </c:pt>
                <c:pt idx="9">
                  <c:v>0.64</c:v>
                </c:pt>
                <c:pt idx="10">
                  <c:v>0.63</c:v>
                </c:pt>
                <c:pt idx="11">
                  <c:v>0.63</c:v>
                </c:pt>
                <c:pt idx="12">
                  <c:v>0.62</c:v>
                </c:pt>
                <c:pt idx="13">
                  <c:v>0.62</c:v>
                </c:pt>
                <c:pt idx="14">
                  <c:v>0.62</c:v>
                </c:pt>
                <c:pt idx="15">
                  <c:v>0.61</c:v>
                </c:pt>
                <c:pt idx="16">
                  <c:v>0.56000000000000005</c:v>
                </c:pt>
                <c:pt idx="17">
                  <c:v>0.55000000000000004</c:v>
                </c:pt>
                <c:pt idx="18">
                  <c:v>0.54</c:v>
                </c:pt>
                <c:pt idx="19">
                  <c:v>0.54</c:v>
                </c:pt>
                <c:pt idx="20">
                  <c:v>0.53</c:v>
                </c:pt>
                <c:pt idx="21">
                  <c:v>0.5</c:v>
                </c:pt>
                <c:pt idx="22">
                  <c:v>0.5</c:v>
                </c:pt>
                <c:pt idx="23">
                  <c:v>0.48</c:v>
                </c:pt>
                <c:pt idx="24">
                  <c:v>0.46</c:v>
                </c:pt>
              </c:numCache>
            </c:numRef>
          </c:val>
        </c:ser>
        <c:dLbls>
          <c:showLegendKey val="0"/>
          <c:showVal val="0"/>
          <c:showCatName val="0"/>
          <c:showSerName val="0"/>
          <c:showPercent val="0"/>
          <c:showBubbleSize val="0"/>
        </c:dLbls>
        <c:gapWidth val="42"/>
        <c:overlap val="100"/>
        <c:axId val="142057472"/>
        <c:axId val="121436352"/>
      </c:barChart>
      <c:catAx>
        <c:axId val="142057472"/>
        <c:scaling>
          <c:orientation val="maxMin"/>
        </c:scaling>
        <c:delete val="0"/>
        <c:axPos val="l"/>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1436352"/>
        <c:crosses val="autoZero"/>
        <c:auto val="1"/>
        <c:lblAlgn val="ctr"/>
        <c:lblOffset val="100"/>
        <c:noMultiLvlLbl val="0"/>
      </c:catAx>
      <c:valAx>
        <c:axId val="121436352"/>
        <c:scaling>
          <c:orientation val="minMax"/>
          <c:max val="1"/>
        </c:scaling>
        <c:delete val="1"/>
        <c:axPos val="t"/>
        <c:numFmt formatCode="0%" sourceLinked="1"/>
        <c:majorTickMark val="out"/>
        <c:minorTickMark val="none"/>
        <c:tickLblPos val="none"/>
        <c:crossAx val="142057472"/>
        <c:crosses val="autoZero"/>
        <c:crossBetween val="between"/>
      </c:valAx>
    </c:plotArea>
    <c:legend>
      <c:legendPos val="t"/>
      <c:layout>
        <c:manualLayout>
          <c:xMode val="edge"/>
          <c:yMode val="edge"/>
          <c:x val="0.199336903837708"/>
          <c:y val="0"/>
          <c:w val="0.800663096162292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Much more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BRIC</c:v>
                </c:pt>
                <c:pt idx="3">
                  <c:v>Middle East/Africa</c:v>
                </c:pt>
                <c:pt idx="4">
                  <c:v>APAC</c:v>
                </c:pt>
                <c:pt idx="5">
                  <c:v>North America</c:v>
                </c:pt>
                <c:pt idx="6">
                  <c:v>G-8 Countries</c:v>
                </c:pt>
                <c:pt idx="7">
                  <c:v>Europe</c:v>
                </c:pt>
              </c:strCache>
            </c:strRef>
          </c:cat>
          <c:val>
            <c:numRef>
              <c:f>Sheet1!$B$2:$B$9</c:f>
              <c:numCache>
                <c:formatCode>0%</c:formatCode>
                <c:ptCount val="8"/>
                <c:pt idx="0">
                  <c:v>0.31</c:v>
                </c:pt>
                <c:pt idx="1">
                  <c:v>0.46</c:v>
                </c:pt>
                <c:pt idx="2">
                  <c:v>0.35</c:v>
                </c:pt>
                <c:pt idx="3">
                  <c:v>0.46</c:v>
                </c:pt>
                <c:pt idx="4">
                  <c:v>0.25</c:v>
                </c:pt>
                <c:pt idx="5">
                  <c:v>0.23</c:v>
                </c:pt>
                <c:pt idx="6">
                  <c:v>0.2</c:v>
                </c:pt>
                <c:pt idx="7">
                  <c:v>0.18</c:v>
                </c:pt>
              </c:numCache>
            </c:numRef>
          </c:val>
        </c:ser>
        <c:ser>
          <c:idx val="1"/>
          <c:order val="1"/>
          <c:tx>
            <c:strRef>
              <c:f>Sheet1!$C$1</c:f>
              <c:strCache>
                <c:ptCount val="1"/>
                <c:pt idx="0">
                  <c:v>Somewhat more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BRIC</c:v>
                </c:pt>
                <c:pt idx="3">
                  <c:v>Middle East/Africa</c:v>
                </c:pt>
                <c:pt idx="4">
                  <c:v>APAC</c:v>
                </c:pt>
                <c:pt idx="5">
                  <c:v>North America</c:v>
                </c:pt>
                <c:pt idx="6">
                  <c:v>G-8 Countries</c:v>
                </c:pt>
                <c:pt idx="7">
                  <c:v>Europe</c:v>
                </c:pt>
              </c:strCache>
            </c:strRef>
          </c:cat>
          <c:val>
            <c:numRef>
              <c:f>Sheet1!$C$2:$C$9</c:f>
              <c:numCache>
                <c:formatCode>0%</c:formatCode>
                <c:ptCount val="8"/>
                <c:pt idx="0">
                  <c:v>0.33</c:v>
                </c:pt>
                <c:pt idx="1">
                  <c:v>0.35</c:v>
                </c:pt>
                <c:pt idx="2">
                  <c:v>0.42</c:v>
                </c:pt>
                <c:pt idx="3">
                  <c:v>0.23</c:v>
                </c:pt>
                <c:pt idx="4">
                  <c:v>0.42</c:v>
                </c:pt>
                <c:pt idx="5">
                  <c:v>0.36</c:v>
                </c:pt>
                <c:pt idx="6">
                  <c:v>0.36</c:v>
                </c:pt>
                <c:pt idx="7">
                  <c:v>0.33</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BRIC</c:v>
                </c:pt>
                <c:pt idx="3">
                  <c:v>Middle East/Africa</c:v>
                </c:pt>
                <c:pt idx="4">
                  <c:v>APAC</c:v>
                </c:pt>
                <c:pt idx="5">
                  <c:v>North America</c:v>
                </c:pt>
                <c:pt idx="6">
                  <c:v>G-8 Countries</c:v>
                </c:pt>
                <c:pt idx="7">
                  <c:v>Europe</c:v>
                </c:pt>
              </c:strCache>
            </c:strRef>
          </c:cat>
          <c:val>
            <c:numRef>
              <c:f>Sheet1!$D$2:$D$9</c:f>
              <c:numCache>
                <c:formatCode>0%</c:formatCode>
                <c:ptCount val="8"/>
                <c:pt idx="0">
                  <c:v>0.64</c:v>
                </c:pt>
                <c:pt idx="1">
                  <c:v>0.81</c:v>
                </c:pt>
                <c:pt idx="2">
                  <c:v>0.76</c:v>
                </c:pt>
                <c:pt idx="3">
                  <c:v>0.69</c:v>
                </c:pt>
                <c:pt idx="4">
                  <c:v>0.67</c:v>
                </c:pt>
                <c:pt idx="5">
                  <c:v>0.59</c:v>
                </c:pt>
                <c:pt idx="6">
                  <c:v>0.56000000000000005</c:v>
                </c:pt>
                <c:pt idx="7">
                  <c:v>0.51</c:v>
                </c:pt>
              </c:numCache>
            </c:numRef>
          </c:val>
        </c:ser>
        <c:dLbls>
          <c:showLegendKey val="0"/>
          <c:showVal val="0"/>
          <c:showCatName val="0"/>
          <c:showSerName val="0"/>
          <c:showPercent val="0"/>
          <c:showBubbleSize val="0"/>
        </c:dLbls>
        <c:gapWidth val="106"/>
        <c:overlap val="100"/>
        <c:axId val="142057984"/>
        <c:axId val="122970688"/>
      </c:barChart>
      <c:catAx>
        <c:axId val="14205798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2970688"/>
        <c:crosses val="autoZero"/>
        <c:auto val="1"/>
        <c:lblAlgn val="ctr"/>
        <c:lblOffset val="100"/>
        <c:noMultiLvlLbl val="0"/>
      </c:catAx>
      <c:valAx>
        <c:axId val="122970688"/>
        <c:scaling>
          <c:orientation val="minMax"/>
          <c:max val="1"/>
          <c:min val="0"/>
        </c:scaling>
        <c:delete val="1"/>
        <c:axPos val="t"/>
        <c:numFmt formatCode="0%" sourceLinked="1"/>
        <c:majorTickMark val="out"/>
        <c:minorTickMark val="none"/>
        <c:tickLblPos val="none"/>
        <c:crossAx val="142057984"/>
        <c:crosses val="autoZero"/>
        <c:crossBetween val="between"/>
        <c:majorUnit val="0.2"/>
        <c:minorUnit val="0.04"/>
      </c:valAx>
    </c:plotArea>
    <c:legend>
      <c:legendPos val="t"/>
      <c:layout>
        <c:manualLayout>
          <c:xMode val="edge"/>
          <c:yMode val="edge"/>
          <c:x val="0.15113718871726201"/>
          <c:y val="3.0449694718976499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Tunisia</c:v>
                </c:pt>
                <c:pt idx="2">
                  <c:v>Indonesia</c:v>
                </c:pt>
                <c:pt idx="3">
                  <c:v>India</c:v>
                </c:pt>
                <c:pt idx="4">
                  <c:v>China</c:v>
                </c:pt>
                <c:pt idx="5">
                  <c:v>Kenya</c:v>
                </c:pt>
                <c:pt idx="6">
                  <c:v>Egypt</c:v>
                </c:pt>
                <c:pt idx="7">
                  <c:v>Hong Kong</c:v>
                </c:pt>
                <c:pt idx="8">
                  <c:v>Nigeria</c:v>
                </c:pt>
                <c:pt idx="9">
                  <c:v>Sweden</c:v>
                </c:pt>
                <c:pt idx="10">
                  <c:v>Australia</c:v>
                </c:pt>
                <c:pt idx="11">
                  <c:v>Canada</c:v>
                </c:pt>
                <c:pt idx="12">
                  <c:v>Pakistan</c:v>
                </c:pt>
                <c:pt idx="13">
                  <c:v>Great Britain</c:v>
                </c:pt>
                <c:pt idx="14">
                  <c:v>United States</c:v>
                </c:pt>
                <c:pt idx="15">
                  <c:v>Brazil</c:v>
                </c:pt>
                <c:pt idx="16">
                  <c:v>Turkey</c:v>
                </c:pt>
                <c:pt idx="17">
                  <c:v>France</c:v>
                </c:pt>
                <c:pt idx="18">
                  <c:v>Poland</c:v>
                </c:pt>
                <c:pt idx="19">
                  <c:v>South Africa</c:v>
                </c:pt>
                <c:pt idx="20">
                  <c:v>Germany</c:v>
                </c:pt>
                <c:pt idx="21">
                  <c:v>Italy</c:v>
                </c:pt>
                <c:pt idx="22">
                  <c:v>Mexico</c:v>
                </c:pt>
                <c:pt idx="23">
                  <c:v>South Korea</c:v>
                </c:pt>
                <c:pt idx="24">
                  <c:v>Japan</c:v>
                </c:pt>
              </c:strCache>
            </c:strRef>
          </c:cat>
          <c:val>
            <c:numRef>
              <c:f>Sheet1!$B$2:$B$26</c:f>
              <c:numCache>
                <c:formatCode>0%</c:formatCode>
                <c:ptCount val="25"/>
                <c:pt idx="0">
                  <c:v>0.14000000000000001</c:v>
                </c:pt>
                <c:pt idx="1">
                  <c:v>0.65</c:v>
                </c:pt>
                <c:pt idx="2">
                  <c:v>0.3</c:v>
                </c:pt>
                <c:pt idx="3">
                  <c:v>0.24</c:v>
                </c:pt>
                <c:pt idx="4">
                  <c:v>0.12</c:v>
                </c:pt>
                <c:pt idx="5">
                  <c:v>0.38</c:v>
                </c:pt>
                <c:pt idx="6">
                  <c:v>0.28000000000000003</c:v>
                </c:pt>
                <c:pt idx="7">
                  <c:v>0.11</c:v>
                </c:pt>
                <c:pt idx="8">
                  <c:v>0.38</c:v>
                </c:pt>
                <c:pt idx="9">
                  <c:v>7.0000000000000007E-2</c:v>
                </c:pt>
                <c:pt idx="10">
                  <c:v>7.0000000000000007E-2</c:v>
                </c:pt>
                <c:pt idx="11">
                  <c:v>0.06</c:v>
                </c:pt>
                <c:pt idx="12">
                  <c:v>0.25</c:v>
                </c:pt>
                <c:pt idx="13">
                  <c:v>0.06</c:v>
                </c:pt>
                <c:pt idx="14">
                  <c:v>7.0000000000000007E-2</c:v>
                </c:pt>
                <c:pt idx="15">
                  <c:v>0.12</c:v>
                </c:pt>
                <c:pt idx="16">
                  <c:v>0.14000000000000001</c:v>
                </c:pt>
                <c:pt idx="17">
                  <c:v>0.04</c:v>
                </c:pt>
                <c:pt idx="18">
                  <c:v>0.04</c:v>
                </c:pt>
                <c:pt idx="19">
                  <c:v>0.08</c:v>
                </c:pt>
                <c:pt idx="20">
                  <c:v>0.04</c:v>
                </c:pt>
                <c:pt idx="21">
                  <c:v>0.05</c:v>
                </c:pt>
                <c:pt idx="22">
                  <c:v>0.09</c:v>
                </c:pt>
                <c:pt idx="23">
                  <c:v>0.03</c:v>
                </c:pt>
                <c:pt idx="24">
                  <c:v>0.03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Tunisia</c:v>
                </c:pt>
                <c:pt idx="2">
                  <c:v>Indonesia</c:v>
                </c:pt>
                <c:pt idx="3">
                  <c:v>India</c:v>
                </c:pt>
                <c:pt idx="4">
                  <c:v>China</c:v>
                </c:pt>
                <c:pt idx="5">
                  <c:v>Kenya</c:v>
                </c:pt>
                <c:pt idx="6">
                  <c:v>Egypt</c:v>
                </c:pt>
                <c:pt idx="7">
                  <c:v>Hong Kong</c:v>
                </c:pt>
                <c:pt idx="8">
                  <c:v>Nigeria</c:v>
                </c:pt>
                <c:pt idx="9">
                  <c:v>Sweden</c:v>
                </c:pt>
                <c:pt idx="10">
                  <c:v>Australia</c:v>
                </c:pt>
                <c:pt idx="11">
                  <c:v>Canada</c:v>
                </c:pt>
                <c:pt idx="12">
                  <c:v>Pakistan</c:v>
                </c:pt>
                <c:pt idx="13">
                  <c:v>Great Britain</c:v>
                </c:pt>
                <c:pt idx="14">
                  <c:v>United States</c:v>
                </c:pt>
                <c:pt idx="15">
                  <c:v>Brazil</c:v>
                </c:pt>
                <c:pt idx="16">
                  <c:v>Turkey</c:v>
                </c:pt>
                <c:pt idx="17">
                  <c:v>France</c:v>
                </c:pt>
                <c:pt idx="18">
                  <c:v>Poland</c:v>
                </c:pt>
                <c:pt idx="19">
                  <c:v>South Africa</c:v>
                </c:pt>
                <c:pt idx="20">
                  <c:v>Germany</c:v>
                </c:pt>
                <c:pt idx="21">
                  <c:v>Italy</c:v>
                </c:pt>
                <c:pt idx="22">
                  <c:v>Mexico</c:v>
                </c:pt>
                <c:pt idx="23">
                  <c:v>South Korea</c:v>
                </c:pt>
                <c:pt idx="24">
                  <c:v>Japan</c:v>
                </c:pt>
              </c:strCache>
            </c:strRef>
          </c:cat>
          <c:val>
            <c:numRef>
              <c:f>Sheet1!$C$2:$C$26</c:f>
              <c:numCache>
                <c:formatCode>0%</c:formatCode>
                <c:ptCount val="25"/>
                <c:pt idx="0">
                  <c:v>0.34</c:v>
                </c:pt>
                <c:pt idx="1">
                  <c:v>0.17</c:v>
                </c:pt>
                <c:pt idx="2">
                  <c:v>0.43</c:v>
                </c:pt>
                <c:pt idx="3">
                  <c:v>0.48</c:v>
                </c:pt>
                <c:pt idx="4">
                  <c:v>0.52</c:v>
                </c:pt>
                <c:pt idx="5">
                  <c:v>0.26</c:v>
                </c:pt>
                <c:pt idx="6">
                  <c:v>0.33</c:v>
                </c:pt>
                <c:pt idx="7">
                  <c:v>0.48</c:v>
                </c:pt>
                <c:pt idx="8">
                  <c:v>0.21</c:v>
                </c:pt>
                <c:pt idx="9">
                  <c:v>0.52</c:v>
                </c:pt>
                <c:pt idx="10">
                  <c:v>0.5</c:v>
                </c:pt>
                <c:pt idx="11">
                  <c:v>0.48</c:v>
                </c:pt>
                <c:pt idx="12">
                  <c:v>0.26</c:v>
                </c:pt>
                <c:pt idx="13">
                  <c:v>0.41</c:v>
                </c:pt>
                <c:pt idx="14">
                  <c:v>0.37</c:v>
                </c:pt>
                <c:pt idx="15">
                  <c:v>0.27</c:v>
                </c:pt>
                <c:pt idx="16">
                  <c:v>0.24</c:v>
                </c:pt>
                <c:pt idx="17">
                  <c:v>0.33</c:v>
                </c:pt>
                <c:pt idx="18">
                  <c:v>0.32</c:v>
                </c:pt>
                <c:pt idx="19">
                  <c:v>0.28000000000000003</c:v>
                </c:pt>
                <c:pt idx="20">
                  <c:v>0.28000000000000003</c:v>
                </c:pt>
                <c:pt idx="21">
                  <c:v>0.27</c:v>
                </c:pt>
                <c:pt idx="22">
                  <c:v>0.22</c:v>
                </c:pt>
                <c:pt idx="23">
                  <c:v>0.24</c:v>
                </c:pt>
                <c:pt idx="24">
                  <c:v>0.22</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Tunisia</c:v>
                </c:pt>
                <c:pt idx="2">
                  <c:v>Indonesia</c:v>
                </c:pt>
                <c:pt idx="3">
                  <c:v>India</c:v>
                </c:pt>
                <c:pt idx="4">
                  <c:v>China</c:v>
                </c:pt>
                <c:pt idx="5">
                  <c:v>Kenya</c:v>
                </c:pt>
                <c:pt idx="6">
                  <c:v>Egypt</c:v>
                </c:pt>
                <c:pt idx="7">
                  <c:v>Hong Kong</c:v>
                </c:pt>
                <c:pt idx="8">
                  <c:v>Nigeria</c:v>
                </c:pt>
                <c:pt idx="9">
                  <c:v>Sweden</c:v>
                </c:pt>
                <c:pt idx="10">
                  <c:v>Australia</c:v>
                </c:pt>
                <c:pt idx="11">
                  <c:v>Canada</c:v>
                </c:pt>
                <c:pt idx="12">
                  <c:v>Pakistan</c:v>
                </c:pt>
                <c:pt idx="13">
                  <c:v>Great Britain</c:v>
                </c:pt>
                <c:pt idx="14">
                  <c:v>United States</c:v>
                </c:pt>
                <c:pt idx="15">
                  <c:v>Brazil</c:v>
                </c:pt>
                <c:pt idx="16">
                  <c:v>Turkey</c:v>
                </c:pt>
                <c:pt idx="17">
                  <c:v>France</c:v>
                </c:pt>
                <c:pt idx="18">
                  <c:v>Poland</c:v>
                </c:pt>
                <c:pt idx="19">
                  <c:v>South Africa</c:v>
                </c:pt>
                <c:pt idx="20">
                  <c:v>Germany</c:v>
                </c:pt>
                <c:pt idx="21">
                  <c:v>Italy</c:v>
                </c:pt>
                <c:pt idx="22">
                  <c:v>Mexico</c:v>
                </c:pt>
                <c:pt idx="23">
                  <c:v>South Korea</c:v>
                </c:pt>
                <c:pt idx="24">
                  <c:v>Japan</c:v>
                </c:pt>
              </c:strCache>
            </c:strRef>
          </c:cat>
          <c:val>
            <c:numRef>
              <c:f>Sheet1!$D$2:$D$26</c:f>
              <c:numCache>
                <c:formatCode>0%</c:formatCode>
                <c:ptCount val="25"/>
                <c:pt idx="0">
                  <c:v>0.48</c:v>
                </c:pt>
                <c:pt idx="1">
                  <c:v>0.82</c:v>
                </c:pt>
                <c:pt idx="2">
                  <c:v>0.72</c:v>
                </c:pt>
                <c:pt idx="3">
                  <c:v>0.71</c:v>
                </c:pt>
                <c:pt idx="4">
                  <c:v>0.64</c:v>
                </c:pt>
                <c:pt idx="5">
                  <c:v>0.64</c:v>
                </c:pt>
                <c:pt idx="6">
                  <c:v>0.61</c:v>
                </c:pt>
                <c:pt idx="7">
                  <c:v>0.59</c:v>
                </c:pt>
                <c:pt idx="8">
                  <c:v>0.59</c:v>
                </c:pt>
                <c:pt idx="9">
                  <c:v>0.59</c:v>
                </c:pt>
                <c:pt idx="10">
                  <c:v>0.56999999999999995</c:v>
                </c:pt>
                <c:pt idx="11">
                  <c:v>0.53</c:v>
                </c:pt>
                <c:pt idx="12">
                  <c:v>0.5</c:v>
                </c:pt>
                <c:pt idx="13">
                  <c:v>0.47</c:v>
                </c:pt>
                <c:pt idx="14">
                  <c:v>0.45</c:v>
                </c:pt>
                <c:pt idx="15">
                  <c:v>0.39</c:v>
                </c:pt>
                <c:pt idx="16">
                  <c:v>0.38</c:v>
                </c:pt>
                <c:pt idx="17">
                  <c:v>0.37</c:v>
                </c:pt>
                <c:pt idx="18">
                  <c:v>0.36</c:v>
                </c:pt>
                <c:pt idx="19">
                  <c:v>0.36</c:v>
                </c:pt>
                <c:pt idx="20">
                  <c:v>0.32</c:v>
                </c:pt>
                <c:pt idx="21">
                  <c:v>0.32</c:v>
                </c:pt>
                <c:pt idx="22">
                  <c:v>0.31</c:v>
                </c:pt>
                <c:pt idx="23">
                  <c:v>0.27</c:v>
                </c:pt>
                <c:pt idx="24">
                  <c:v>0.25</c:v>
                </c:pt>
              </c:numCache>
            </c:numRef>
          </c:val>
        </c:ser>
        <c:dLbls>
          <c:showLegendKey val="0"/>
          <c:showVal val="0"/>
          <c:showCatName val="0"/>
          <c:showSerName val="0"/>
          <c:showPercent val="0"/>
          <c:showBubbleSize val="0"/>
        </c:dLbls>
        <c:gapWidth val="42"/>
        <c:overlap val="100"/>
        <c:axId val="142059008"/>
        <c:axId val="122972992"/>
      </c:barChart>
      <c:catAx>
        <c:axId val="14205900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2972992"/>
        <c:crosses val="autoZero"/>
        <c:auto val="1"/>
        <c:lblAlgn val="ctr"/>
        <c:lblOffset val="100"/>
        <c:noMultiLvlLbl val="0"/>
      </c:catAx>
      <c:valAx>
        <c:axId val="122972992"/>
        <c:scaling>
          <c:orientation val="minMax"/>
          <c:max val="1"/>
        </c:scaling>
        <c:delete val="1"/>
        <c:axPos val="t"/>
        <c:numFmt formatCode="0%" sourceLinked="1"/>
        <c:majorTickMark val="out"/>
        <c:minorTickMark val="none"/>
        <c:tickLblPos val="none"/>
        <c:crossAx val="142059008"/>
        <c:crosses val="autoZero"/>
        <c:crossBetween val="between"/>
      </c:valAx>
    </c:plotArea>
    <c:legend>
      <c:legendPos val="t"/>
      <c:layout>
        <c:manualLayout>
          <c:xMode val="edge"/>
          <c:yMode val="edge"/>
          <c:x val="0.109585710165154"/>
          <c:y val="0"/>
          <c:w val="0.890414289834846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North America</c:v>
                </c:pt>
                <c:pt idx="5">
                  <c:v>Europe</c:v>
                </c:pt>
                <c:pt idx="6">
                  <c:v>G-8 Countries</c:v>
                </c:pt>
                <c:pt idx="7">
                  <c:v>LATAM</c:v>
                </c:pt>
              </c:strCache>
            </c:strRef>
          </c:cat>
          <c:val>
            <c:numRef>
              <c:f>Sheet1!$B$2:$B$9</c:f>
              <c:numCache>
                <c:formatCode>0%</c:formatCode>
                <c:ptCount val="8"/>
                <c:pt idx="0">
                  <c:v>0.14000000000000001</c:v>
                </c:pt>
                <c:pt idx="1">
                  <c:v>0.16</c:v>
                </c:pt>
                <c:pt idx="2">
                  <c:v>0.13</c:v>
                </c:pt>
                <c:pt idx="3">
                  <c:v>0.28999999999999998</c:v>
                </c:pt>
                <c:pt idx="4">
                  <c:v>0.06</c:v>
                </c:pt>
                <c:pt idx="5">
                  <c:v>0.05</c:v>
                </c:pt>
                <c:pt idx="6">
                  <c:v>0.05</c:v>
                </c:pt>
                <c:pt idx="7">
                  <c:v>0.11</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North America</c:v>
                </c:pt>
                <c:pt idx="5">
                  <c:v>Europe</c:v>
                </c:pt>
                <c:pt idx="6">
                  <c:v>G-8 Countries</c:v>
                </c:pt>
                <c:pt idx="7">
                  <c:v>LATAM</c:v>
                </c:pt>
              </c:strCache>
            </c:strRef>
          </c:cat>
          <c:val>
            <c:numRef>
              <c:f>Sheet1!$C$2:$C$9</c:f>
              <c:numCache>
                <c:formatCode>0%</c:formatCode>
                <c:ptCount val="8"/>
                <c:pt idx="0">
                  <c:v>0.34</c:v>
                </c:pt>
                <c:pt idx="1">
                  <c:v>0.42</c:v>
                </c:pt>
                <c:pt idx="2">
                  <c:v>0.41</c:v>
                </c:pt>
                <c:pt idx="3">
                  <c:v>0.25</c:v>
                </c:pt>
                <c:pt idx="4">
                  <c:v>0.43</c:v>
                </c:pt>
                <c:pt idx="5">
                  <c:v>0.35</c:v>
                </c:pt>
                <c:pt idx="6">
                  <c:v>0.34</c:v>
                </c:pt>
                <c:pt idx="7">
                  <c:v>0.24</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North America</c:v>
                </c:pt>
                <c:pt idx="5">
                  <c:v>Europe</c:v>
                </c:pt>
                <c:pt idx="6">
                  <c:v>G-8 Countries</c:v>
                </c:pt>
                <c:pt idx="7">
                  <c:v>LATAM</c:v>
                </c:pt>
              </c:strCache>
            </c:strRef>
          </c:cat>
          <c:val>
            <c:numRef>
              <c:f>Sheet1!$D$2:$D$9</c:f>
              <c:numCache>
                <c:formatCode>0%</c:formatCode>
                <c:ptCount val="8"/>
                <c:pt idx="0">
                  <c:v>0.48</c:v>
                </c:pt>
                <c:pt idx="1">
                  <c:v>0.57999999999999996</c:v>
                </c:pt>
                <c:pt idx="2">
                  <c:v>0.54</c:v>
                </c:pt>
                <c:pt idx="3">
                  <c:v>0.54</c:v>
                </c:pt>
                <c:pt idx="4">
                  <c:v>0.49</c:v>
                </c:pt>
                <c:pt idx="5">
                  <c:v>0.4</c:v>
                </c:pt>
                <c:pt idx="6">
                  <c:v>0.39</c:v>
                </c:pt>
                <c:pt idx="7">
                  <c:v>0.35</c:v>
                </c:pt>
              </c:numCache>
            </c:numRef>
          </c:val>
        </c:ser>
        <c:dLbls>
          <c:showLegendKey val="0"/>
          <c:showVal val="0"/>
          <c:showCatName val="0"/>
          <c:showSerName val="0"/>
          <c:showPercent val="0"/>
          <c:showBubbleSize val="0"/>
        </c:dLbls>
        <c:gapWidth val="106"/>
        <c:overlap val="100"/>
        <c:axId val="142164480"/>
        <c:axId val="122975296"/>
      </c:barChart>
      <c:catAx>
        <c:axId val="14216448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2975296"/>
        <c:crosses val="autoZero"/>
        <c:auto val="1"/>
        <c:lblAlgn val="ctr"/>
        <c:lblOffset val="100"/>
        <c:noMultiLvlLbl val="0"/>
      </c:catAx>
      <c:valAx>
        <c:axId val="122975296"/>
        <c:scaling>
          <c:orientation val="minMax"/>
          <c:max val="1"/>
          <c:min val="0"/>
        </c:scaling>
        <c:delete val="1"/>
        <c:axPos val="t"/>
        <c:numFmt formatCode="0%" sourceLinked="1"/>
        <c:majorTickMark val="out"/>
        <c:minorTickMark val="none"/>
        <c:tickLblPos val="none"/>
        <c:crossAx val="142164480"/>
        <c:crosses val="autoZero"/>
        <c:crossBetween val="between"/>
        <c:majorUnit val="0.2"/>
        <c:minorUnit val="0.04"/>
      </c:valAx>
    </c:plotArea>
    <c:legend>
      <c:legendPos val="t"/>
      <c:layout>
        <c:manualLayout>
          <c:xMode val="edge"/>
          <c:yMode val="edge"/>
          <c:x val="0.15113718871726201"/>
          <c:y val="3.0449694718976499E-2"/>
          <c:w val="0.654401891658870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Nigeria</c:v>
                </c:pt>
                <c:pt idx="2">
                  <c:v>India</c:v>
                </c:pt>
                <c:pt idx="3">
                  <c:v>Indonesia</c:v>
                </c:pt>
                <c:pt idx="4">
                  <c:v>Tunisia</c:v>
                </c:pt>
                <c:pt idx="5">
                  <c:v>Kenya</c:v>
                </c:pt>
                <c:pt idx="6">
                  <c:v>Brazil</c:v>
                </c:pt>
                <c:pt idx="7">
                  <c:v>Egypt</c:v>
                </c:pt>
                <c:pt idx="8">
                  <c:v>China</c:v>
                </c:pt>
                <c:pt idx="9">
                  <c:v>Pakistan</c:v>
                </c:pt>
                <c:pt idx="10">
                  <c:v>Hong Kong</c:v>
                </c:pt>
                <c:pt idx="11">
                  <c:v>South Africa</c:v>
                </c:pt>
                <c:pt idx="12">
                  <c:v>Australia</c:v>
                </c:pt>
                <c:pt idx="13">
                  <c:v>Mexico</c:v>
                </c:pt>
                <c:pt idx="14">
                  <c:v>United States</c:v>
                </c:pt>
                <c:pt idx="15">
                  <c:v>Canada</c:v>
                </c:pt>
                <c:pt idx="16">
                  <c:v>Turkey</c:v>
                </c:pt>
                <c:pt idx="17">
                  <c:v>Sweden</c:v>
                </c:pt>
                <c:pt idx="18">
                  <c:v>Great Britain</c:v>
                </c:pt>
                <c:pt idx="19">
                  <c:v>Poland</c:v>
                </c:pt>
                <c:pt idx="20">
                  <c:v>Italy</c:v>
                </c:pt>
                <c:pt idx="21">
                  <c:v>Japan</c:v>
                </c:pt>
                <c:pt idx="22">
                  <c:v>South Korea</c:v>
                </c:pt>
                <c:pt idx="23">
                  <c:v>France</c:v>
                </c:pt>
                <c:pt idx="24">
                  <c:v>Germany</c:v>
                </c:pt>
              </c:strCache>
            </c:strRef>
          </c:cat>
          <c:val>
            <c:numRef>
              <c:f>Sheet1!$B$2:$B$26</c:f>
              <c:numCache>
                <c:formatCode>0%</c:formatCode>
                <c:ptCount val="25"/>
                <c:pt idx="0">
                  <c:v>0.12</c:v>
                </c:pt>
                <c:pt idx="1">
                  <c:v>0.33</c:v>
                </c:pt>
                <c:pt idx="2">
                  <c:v>0.21</c:v>
                </c:pt>
                <c:pt idx="3">
                  <c:v>0.23</c:v>
                </c:pt>
                <c:pt idx="4">
                  <c:v>0.38</c:v>
                </c:pt>
                <c:pt idx="5">
                  <c:v>0.3</c:v>
                </c:pt>
                <c:pt idx="6">
                  <c:v>0.23</c:v>
                </c:pt>
                <c:pt idx="7">
                  <c:v>0.18</c:v>
                </c:pt>
                <c:pt idx="8">
                  <c:v>0.1</c:v>
                </c:pt>
                <c:pt idx="9">
                  <c:v>0.22</c:v>
                </c:pt>
                <c:pt idx="10">
                  <c:v>0.13</c:v>
                </c:pt>
                <c:pt idx="11">
                  <c:v>0.12</c:v>
                </c:pt>
                <c:pt idx="12">
                  <c:v>0.05</c:v>
                </c:pt>
                <c:pt idx="13">
                  <c:v>0.08</c:v>
                </c:pt>
                <c:pt idx="14">
                  <c:v>7.0000000000000007E-2</c:v>
                </c:pt>
                <c:pt idx="15">
                  <c:v>0.04</c:v>
                </c:pt>
                <c:pt idx="16">
                  <c:v>0.13</c:v>
                </c:pt>
                <c:pt idx="17">
                  <c:v>0.05</c:v>
                </c:pt>
                <c:pt idx="18">
                  <c:v>0.04</c:v>
                </c:pt>
                <c:pt idx="19">
                  <c:v>0.04</c:v>
                </c:pt>
                <c:pt idx="20">
                  <c:v>0.05</c:v>
                </c:pt>
                <c:pt idx="21">
                  <c:v>0.04</c:v>
                </c:pt>
                <c:pt idx="22">
                  <c:v>0.04</c:v>
                </c:pt>
                <c:pt idx="23">
                  <c:v>0.03</c:v>
                </c:pt>
                <c:pt idx="24">
                  <c:v>0.03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Nigeria</c:v>
                </c:pt>
                <c:pt idx="2">
                  <c:v>India</c:v>
                </c:pt>
                <c:pt idx="3">
                  <c:v>Indonesia</c:v>
                </c:pt>
                <c:pt idx="4">
                  <c:v>Tunisia</c:v>
                </c:pt>
                <c:pt idx="5">
                  <c:v>Kenya</c:v>
                </c:pt>
                <c:pt idx="6">
                  <c:v>Brazil</c:v>
                </c:pt>
                <c:pt idx="7">
                  <c:v>Egypt</c:v>
                </c:pt>
                <c:pt idx="8">
                  <c:v>China</c:v>
                </c:pt>
                <c:pt idx="9">
                  <c:v>Pakistan</c:v>
                </c:pt>
                <c:pt idx="10">
                  <c:v>Hong Kong</c:v>
                </c:pt>
                <c:pt idx="11">
                  <c:v>South Africa</c:v>
                </c:pt>
                <c:pt idx="12">
                  <c:v>Australia</c:v>
                </c:pt>
                <c:pt idx="13">
                  <c:v>Mexico</c:v>
                </c:pt>
                <c:pt idx="14">
                  <c:v>United States</c:v>
                </c:pt>
                <c:pt idx="15">
                  <c:v>Canada</c:v>
                </c:pt>
                <c:pt idx="16">
                  <c:v>Turkey</c:v>
                </c:pt>
                <c:pt idx="17">
                  <c:v>Sweden</c:v>
                </c:pt>
                <c:pt idx="18">
                  <c:v>Great Britain</c:v>
                </c:pt>
                <c:pt idx="19">
                  <c:v>Poland</c:v>
                </c:pt>
                <c:pt idx="20">
                  <c:v>Italy</c:v>
                </c:pt>
                <c:pt idx="21">
                  <c:v>Japan</c:v>
                </c:pt>
                <c:pt idx="22">
                  <c:v>South Korea</c:v>
                </c:pt>
                <c:pt idx="23">
                  <c:v>France</c:v>
                </c:pt>
                <c:pt idx="24">
                  <c:v>Germany</c:v>
                </c:pt>
              </c:strCache>
            </c:strRef>
          </c:cat>
          <c:val>
            <c:numRef>
              <c:f>Sheet1!$C$2:$C$26</c:f>
              <c:numCache>
                <c:formatCode>0%</c:formatCode>
                <c:ptCount val="25"/>
                <c:pt idx="0">
                  <c:v>0.24</c:v>
                </c:pt>
                <c:pt idx="1">
                  <c:v>0.25</c:v>
                </c:pt>
                <c:pt idx="2">
                  <c:v>0.36</c:v>
                </c:pt>
                <c:pt idx="3">
                  <c:v>0.34</c:v>
                </c:pt>
                <c:pt idx="4">
                  <c:v>0.16</c:v>
                </c:pt>
                <c:pt idx="5">
                  <c:v>0.19</c:v>
                </c:pt>
                <c:pt idx="6">
                  <c:v>0.26</c:v>
                </c:pt>
                <c:pt idx="7">
                  <c:v>0.3</c:v>
                </c:pt>
                <c:pt idx="8">
                  <c:v>0.36</c:v>
                </c:pt>
                <c:pt idx="9">
                  <c:v>0.22</c:v>
                </c:pt>
                <c:pt idx="10">
                  <c:v>0.3</c:v>
                </c:pt>
                <c:pt idx="11">
                  <c:v>0.21</c:v>
                </c:pt>
                <c:pt idx="12">
                  <c:v>0.26</c:v>
                </c:pt>
                <c:pt idx="13">
                  <c:v>0.23</c:v>
                </c:pt>
                <c:pt idx="14">
                  <c:v>0.24</c:v>
                </c:pt>
                <c:pt idx="15">
                  <c:v>0.25</c:v>
                </c:pt>
                <c:pt idx="16">
                  <c:v>0.17</c:v>
                </c:pt>
                <c:pt idx="17">
                  <c:v>0.24</c:v>
                </c:pt>
                <c:pt idx="18">
                  <c:v>0.24</c:v>
                </c:pt>
                <c:pt idx="19">
                  <c:v>0.24</c:v>
                </c:pt>
                <c:pt idx="20">
                  <c:v>0.2</c:v>
                </c:pt>
                <c:pt idx="21">
                  <c:v>0.17</c:v>
                </c:pt>
                <c:pt idx="22">
                  <c:v>0.17</c:v>
                </c:pt>
                <c:pt idx="23">
                  <c:v>0.15</c:v>
                </c:pt>
                <c:pt idx="24">
                  <c:v>0.12</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Nigeria</c:v>
                </c:pt>
                <c:pt idx="2">
                  <c:v>India</c:v>
                </c:pt>
                <c:pt idx="3">
                  <c:v>Indonesia</c:v>
                </c:pt>
                <c:pt idx="4">
                  <c:v>Tunisia</c:v>
                </c:pt>
                <c:pt idx="5">
                  <c:v>Kenya</c:v>
                </c:pt>
                <c:pt idx="6">
                  <c:v>Brazil</c:v>
                </c:pt>
                <c:pt idx="7">
                  <c:v>Egypt</c:v>
                </c:pt>
                <c:pt idx="8">
                  <c:v>China</c:v>
                </c:pt>
                <c:pt idx="9">
                  <c:v>Pakistan</c:v>
                </c:pt>
                <c:pt idx="10">
                  <c:v>Hong Kong</c:v>
                </c:pt>
                <c:pt idx="11">
                  <c:v>South Africa</c:v>
                </c:pt>
                <c:pt idx="12">
                  <c:v>Australia</c:v>
                </c:pt>
                <c:pt idx="13">
                  <c:v>Mexico</c:v>
                </c:pt>
                <c:pt idx="14">
                  <c:v>United States</c:v>
                </c:pt>
                <c:pt idx="15">
                  <c:v>Canada</c:v>
                </c:pt>
                <c:pt idx="16">
                  <c:v>Turkey</c:v>
                </c:pt>
                <c:pt idx="17">
                  <c:v>Sweden</c:v>
                </c:pt>
                <c:pt idx="18">
                  <c:v>Great Britain</c:v>
                </c:pt>
                <c:pt idx="19">
                  <c:v>Poland</c:v>
                </c:pt>
                <c:pt idx="20">
                  <c:v>Italy</c:v>
                </c:pt>
                <c:pt idx="21">
                  <c:v>Japan</c:v>
                </c:pt>
                <c:pt idx="22">
                  <c:v>South Korea</c:v>
                </c:pt>
                <c:pt idx="23">
                  <c:v>France</c:v>
                </c:pt>
                <c:pt idx="24">
                  <c:v>Germany</c:v>
                </c:pt>
              </c:strCache>
            </c:strRef>
          </c:cat>
          <c:val>
            <c:numRef>
              <c:f>Sheet1!$D$2:$D$26</c:f>
              <c:numCache>
                <c:formatCode>0%</c:formatCode>
                <c:ptCount val="25"/>
                <c:pt idx="0">
                  <c:v>0.36</c:v>
                </c:pt>
                <c:pt idx="1">
                  <c:v>0.57999999999999996</c:v>
                </c:pt>
                <c:pt idx="2">
                  <c:v>0.56999999999999995</c:v>
                </c:pt>
                <c:pt idx="3">
                  <c:v>0.56000000000000005</c:v>
                </c:pt>
                <c:pt idx="4">
                  <c:v>0.54</c:v>
                </c:pt>
                <c:pt idx="5">
                  <c:v>0.49</c:v>
                </c:pt>
                <c:pt idx="6">
                  <c:v>0.48</c:v>
                </c:pt>
                <c:pt idx="7">
                  <c:v>0.48</c:v>
                </c:pt>
                <c:pt idx="8">
                  <c:v>0.46</c:v>
                </c:pt>
                <c:pt idx="9">
                  <c:v>0.44</c:v>
                </c:pt>
                <c:pt idx="10">
                  <c:v>0.43</c:v>
                </c:pt>
                <c:pt idx="11">
                  <c:v>0.34</c:v>
                </c:pt>
                <c:pt idx="12">
                  <c:v>0.31</c:v>
                </c:pt>
                <c:pt idx="13">
                  <c:v>0.31</c:v>
                </c:pt>
                <c:pt idx="14">
                  <c:v>0.31</c:v>
                </c:pt>
                <c:pt idx="15">
                  <c:v>0.3</c:v>
                </c:pt>
                <c:pt idx="16">
                  <c:v>0.3</c:v>
                </c:pt>
                <c:pt idx="17">
                  <c:v>0.28999999999999998</c:v>
                </c:pt>
                <c:pt idx="18">
                  <c:v>0.28000000000000003</c:v>
                </c:pt>
                <c:pt idx="19">
                  <c:v>0.28000000000000003</c:v>
                </c:pt>
                <c:pt idx="20">
                  <c:v>0.26</c:v>
                </c:pt>
                <c:pt idx="21">
                  <c:v>0.21</c:v>
                </c:pt>
                <c:pt idx="22">
                  <c:v>0.21</c:v>
                </c:pt>
                <c:pt idx="23">
                  <c:v>0.18</c:v>
                </c:pt>
                <c:pt idx="24">
                  <c:v>0.15</c:v>
                </c:pt>
              </c:numCache>
            </c:numRef>
          </c:val>
        </c:ser>
        <c:dLbls>
          <c:showLegendKey val="0"/>
          <c:showVal val="0"/>
          <c:showCatName val="0"/>
          <c:showSerName val="0"/>
          <c:showPercent val="0"/>
          <c:showBubbleSize val="0"/>
        </c:dLbls>
        <c:gapWidth val="42"/>
        <c:overlap val="100"/>
        <c:axId val="142343168"/>
        <c:axId val="122977600"/>
      </c:barChart>
      <c:catAx>
        <c:axId val="14234316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2977600"/>
        <c:crosses val="autoZero"/>
        <c:auto val="1"/>
        <c:lblAlgn val="ctr"/>
        <c:lblOffset val="100"/>
        <c:noMultiLvlLbl val="0"/>
      </c:catAx>
      <c:valAx>
        <c:axId val="122977600"/>
        <c:scaling>
          <c:orientation val="minMax"/>
          <c:max val="1"/>
        </c:scaling>
        <c:delete val="1"/>
        <c:axPos val="t"/>
        <c:numFmt formatCode="0%" sourceLinked="1"/>
        <c:majorTickMark val="out"/>
        <c:minorTickMark val="none"/>
        <c:tickLblPos val="none"/>
        <c:crossAx val="142343168"/>
        <c:crosses val="autoZero"/>
        <c:crossBetween val="between"/>
      </c:valAx>
    </c:plotArea>
    <c:legend>
      <c:legendPos val="t"/>
      <c:layout>
        <c:manualLayout>
          <c:xMode val="edge"/>
          <c:yMode val="edge"/>
          <c:x val="0.112909828449322"/>
          <c:y val="0"/>
          <c:w val="0.88709017155067804"/>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Sheet1!$B$2:$B$9</c:f>
              <c:numCache>
                <c:formatCode>0%</c:formatCode>
                <c:ptCount val="8"/>
                <c:pt idx="0">
                  <c:v>0.12</c:v>
                </c:pt>
                <c:pt idx="1">
                  <c:v>0.18</c:v>
                </c:pt>
                <c:pt idx="2">
                  <c:v>0.15</c:v>
                </c:pt>
                <c:pt idx="3">
                  <c:v>0.23</c:v>
                </c:pt>
                <c:pt idx="4">
                  <c:v>0.11</c:v>
                </c:pt>
                <c:pt idx="5">
                  <c:v>0.04</c:v>
                </c:pt>
                <c:pt idx="6">
                  <c:v>0.06</c:v>
                </c:pt>
                <c:pt idx="7">
                  <c:v>0.04</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Sheet1!$C$2:$C$9</c:f>
              <c:numCache>
                <c:formatCode>0%</c:formatCode>
                <c:ptCount val="8"/>
                <c:pt idx="0">
                  <c:v>0.24</c:v>
                </c:pt>
                <c:pt idx="1">
                  <c:v>0.32</c:v>
                </c:pt>
                <c:pt idx="2">
                  <c:v>0.24</c:v>
                </c:pt>
                <c:pt idx="3">
                  <c:v>0.22</c:v>
                </c:pt>
                <c:pt idx="4">
                  <c:v>0.28000000000000003</c:v>
                </c:pt>
                <c:pt idx="5">
                  <c:v>0.2</c:v>
                </c:pt>
                <c:pt idx="6">
                  <c:v>0.25</c:v>
                </c:pt>
                <c:pt idx="7">
                  <c:v>0.2</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Sheet1!$D$2:$D$9</c:f>
              <c:numCache>
                <c:formatCode>0%</c:formatCode>
                <c:ptCount val="8"/>
                <c:pt idx="0">
                  <c:v>0.36</c:v>
                </c:pt>
                <c:pt idx="1">
                  <c:v>0.5</c:v>
                </c:pt>
                <c:pt idx="2">
                  <c:v>0.4</c:v>
                </c:pt>
                <c:pt idx="3">
                  <c:v>0.45</c:v>
                </c:pt>
                <c:pt idx="4">
                  <c:v>0.39</c:v>
                </c:pt>
                <c:pt idx="5">
                  <c:v>0.24</c:v>
                </c:pt>
                <c:pt idx="6">
                  <c:v>0.3</c:v>
                </c:pt>
                <c:pt idx="7">
                  <c:v>0.24</c:v>
                </c:pt>
              </c:numCache>
            </c:numRef>
          </c:val>
        </c:ser>
        <c:dLbls>
          <c:showLegendKey val="0"/>
          <c:showVal val="0"/>
          <c:showCatName val="0"/>
          <c:showSerName val="0"/>
          <c:showPercent val="0"/>
          <c:showBubbleSize val="0"/>
        </c:dLbls>
        <c:gapWidth val="106"/>
        <c:overlap val="100"/>
        <c:axId val="121469440"/>
        <c:axId val="142427840"/>
      </c:barChart>
      <c:catAx>
        <c:axId val="12146944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427840"/>
        <c:crosses val="autoZero"/>
        <c:auto val="1"/>
        <c:lblAlgn val="ctr"/>
        <c:lblOffset val="100"/>
        <c:noMultiLvlLbl val="0"/>
      </c:catAx>
      <c:valAx>
        <c:axId val="142427840"/>
        <c:scaling>
          <c:orientation val="minMax"/>
          <c:max val="1"/>
          <c:min val="0"/>
        </c:scaling>
        <c:delete val="1"/>
        <c:axPos val="t"/>
        <c:numFmt formatCode="0%" sourceLinked="1"/>
        <c:majorTickMark val="out"/>
        <c:minorTickMark val="none"/>
        <c:tickLblPos val="none"/>
        <c:crossAx val="121469440"/>
        <c:crosses val="autoZero"/>
        <c:crossBetween val="between"/>
        <c:majorUnit val="0.2"/>
        <c:minorUnit val="0.04"/>
      </c:valAx>
    </c:plotArea>
    <c:legend>
      <c:legendPos val="t"/>
      <c:layout>
        <c:manualLayout>
          <c:xMode val="edge"/>
          <c:yMode val="edge"/>
          <c:x val="0.15113718871726201"/>
          <c:y val="3.0449694718976499E-2"/>
          <c:w val="0.654401891658870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Indonesia</c:v>
                </c:pt>
                <c:pt idx="2">
                  <c:v>India</c:v>
                </c:pt>
                <c:pt idx="3">
                  <c:v>Egypt</c:v>
                </c:pt>
                <c:pt idx="4">
                  <c:v>Kenya</c:v>
                </c:pt>
                <c:pt idx="5">
                  <c:v>China</c:v>
                </c:pt>
                <c:pt idx="6">
                  <c:v>Sweden</c:v>
                </c:pt>
                <c:pt idx="7">
                  <c:v>Hong Kong</c:v>
                </c:pt>
                <c:pt idx="8">
                  <c:v>Tunisia</c:v>
                </c:pt>
                <c:pt idx="9">
                  <c:v>Pakistan</c:v>
                </c:pt>
                <c:pt idx="10">
                  <c:v>Mexico</c:v>
                </c:pt>
                <c:pt idx="11">
                  <c:v>Brazil</c:v>
                </c:pt>
                <c:pt idx="12">
                  <c:v>Nigeria</c:v>
                </c:pt>
                <c:pt idx="13">
                  <c:v>Italy</c:v>
                </c:pt>
                <c:pt idx="14">
                  <c:v>Australia</c:v>
                </c:pt>
                <c:pt idx="15">
                  <c:v>Poland</c:v>
                </c:pt>
                <c:pt idx="16">
                  <c:v>South Africa</c:v>
                </c:pt>
                <c:pt idx="17">
                  <c:v>United States</c:v>
                </c:pt>
                <c:pt idx="18">
                  <c:v>Canada</c:v>
                </c:pt>
                <c:pt idx="19">
                  <c:v>Turkey</c:v>
                </c:pt>
                <c:pt idx="20">
                  <c:v>Great Britain</c:v>
                </c:pt>
                <c:pt idx="21">
                  <c:v>Germany</c:v>
                </c:pt>
                <c:pt idx="22">
                  <c:v>France</c:v>
                </c:pt>
                <c:pt idx="23">
                  <c:v>Japan</c:v>
                </c:pt>
                <c:pt idx="24">
                  <c:v>South Korea</c:v>
                </c:pt>
              </c:strCache>
            </c:strRef>
          </c:cat>
          <c:val>
            <c:numRef>
              <c:f>Sheet1!$B$2:$B$26</c:f>
              <c:numCache>
                <c:formatCode>0%</c:formatCode>
                <c:ptCount val="25"/>
                <c:pt idx="0">
                  <c:v>0.12</c:v>
                </c:pt>
                <c:pt idx="1">
                  <c:v>0.17</c:v>
                </c:pt>
                <c:pt idx="2">
                  <c:v>0.2</c:v>
                </c:pt>
                <c:pt idx="3">
                  <c:v>0.23</c:v>
                </c:pt>
                <c:pt idx="4">
                  <c:v>0.25</c:v>
                </c:pt>
                <c:pt idx="5">
                  <c:v>0.09</c:v>
                </c:pt>
                <c:pt idx="6">
                  <c:v>0.08</c:v>
                </c:pt>
                <c:pt idx="7">
                  <c:v>0.08</c:v>
                </c:pt>
                <c:pt idx="8">
                  <c:v>0.27</c:v>
                </c:pt>
                <c:pt idx="9">
                  <c:v>0.23</c:v>
                </c:pt>
                <c:pt idx="10">
                  <c:v>0.16</c:v>
                </c:pt>
                <c:pt idx="11">
                  <c:v>0.16</c:v>
                </c:pt>
                <c:pt idx="12">
                  <c:v>0.24</c:v>
                </c:pt>
                <c:pt idx="13">
                  <c:v>0.08</c:v>
                </c:pt>
                <c:pt idx="14">
                  <c:v>0.05</c:v>
                </c:pt>
                <c:pt idx="15">
                  <c:v>7.0000000000000007E-2</c:v>
                </c:pt>
                <c:pt idx="16">
                  <c:v>0.1</c:v>
                </c:pt>
                <c:pt idx="17">
                  <c:v>0.08</c:v>
                </c:pt>
                <c:pt idx="18">
                  <c:v>0.06</c:v>
                </c:pt>
                <c:pt idx="19">
                  <c:v>0.14000000000000001</c:v>
                </c:pt>
                <c:pt idx="20">
                  <c:v>0.05</c:v>
                </c:pt>
                <c:pt idx="21">
                  <c:v>0.05</c:v>
                </c:pt>
                <c:pt idx="22">
                  <c:v>0.04</c:v>
                </c:pt>
                <c:pt idx="23">
                  <c:v>0.03</c:v>
                </c:pt>
                <c:pt idx="24">
                  <c:v>0.03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Indonesia</c:v>
                </c:pt>
                <c:pt idx="2">
                  <c:v>India</c:v>
                </c:pt>
                <c:pt idx="3">
                  <c:v>Egypt</c:v>
                </c:pt>
                <c:pt idx="4">
                  <c:v>Kenya</c:v>
                </c:pt>
                <c:pt idx="5">
                  <c:v>China</c:v>
                </c:pt>
                <c:pt idx="6">
                  <c:v>Sweden</c:v>
                </c:pt>
                <c:pt idx="7">
                  <c:v>Hong Kong</c:v>
                </c:pt>
                <c:pt idx="8">
                  <c:v>Tunisia</c:v>
                </c:pt>
                <c:pt idx="9">
                  <c:v>Pakistan</c:v>
                </c:pt>
                <c:pt idx="10">
                  <c:v>Mexico</c:v>
                </c:pt>
                <c:pt idx="11">
                  <c:v>Brazil</c:v>
                </c:pt>
                <c:pt idx="12">
                  <c:v>Nigeria</c:v>
                </c:pt>
                <c:pt idx="13">
                  <c:v>Italy</c:v>
                </c:pt>
                <c:pt idx="14">
                  <c:v>Australia</c:v>
                </c:pt>
                <c:pt idx="15">
                  <c:v>Poland</c:v>
                </c:pt>
                <c:pt idx="16">
                  <c:v>South Africa</c:v>
                </c:pt>
                <c:pt idx="17">
                  <c:v>United States</c:v>
                </c:pt>
                <c:pt idx="18">
                  <c:v>Canada</c:v>
                </c:pt>
                <c:pt idx="19">
                  <c:v>Turkey</c:v>
                </c:pt>
                <c:pt idx="20">
                  <c:v>Great Britain</c:v>
                </c:pt>
                <c:pt idx="21">
                  <c:v>Germany</c:v>
                </c:pt>
                <c:pt idx="22">
                  <c:v>France</c:v>
                </c:pt>
                <c:pt idx="23">
                  <c:v>Japan</c:v>
                </c:pt>
                <c:pt idx="24">
                  <c:v>South Korea</c:v>
                </c:pt>
              </c:strCache>
            </c:strRef>
          </c:cat>
          <c:val>
            <c:numRef>
              <c:f>Sheet1!$C$2:$C$26</c:f>
              <c:numCache>
                <c:formatCode>0%</c:formatCode>
                <c:ptCount val="25"/>
                <c:pt idx="0">
                  <c:v>0.28999999999999998</c:v>
                </c:pt>
                <c:pt idx="1">
                  <c:v>0.48</c:v>
                </c:pt>
                <c:pt idx="2">
                  <c:v>0.42</c:v>
                </c:pt>
                <c:pt idx="3">
                  <c:v>0.31</c:v>
                </c:pt>
                <c:pt idx="4">
                  <c:v>0.26</c:v>
                </c:pt>
                <c:pt idx="5">
                  <c:v>0.41</c:v>
                </c:pt>
                <c:pt idx="6">
                  <c:v>0.4</c:v>
                </c:pt>
                <c:pt idx="7">
                  <c:v>0.4</c:v>
                </c:pt>
                <c:pt idx="8">
                  <c:v>0.2</c:v>
                </c:pt>
                <c:pt idx="9">
                  <c:v>0.23</c:v>
                </c:pt>
                <c:pt idx="10">
                  <c:v>0.28999999999999998</c:v>
                </c:pt>
                <c:pt idx="11">
                  <c:v>0.28999999999999998</c:v>
                </c:pt>
                <c:pt idx="12">
                  <c:v>0.19</c:v>
                </c:pt>
                <c:pt idx="13">
                  <c:v>0.33</c:v>
                </c:pt>
                <c:pt idx="14">
                  <c:v>0.31</c:v>
                </c:pt>
                <c:pt idx="15">
                  <c:v>0.3</c:v>
                </c:pt>
                <c:pt idx="16">
                  <c:v>0.24</c:v>
                </c:pt>
                <c:pt idx="17">
                  <c:v>0.27</c:v>
                </c:pt>
                <c:pt idx="18">
                  <c:v>0.28999999999999998</c:v>
                </c:pt>
                <c:pt idx="19">
                  <c:v>0.2</c:v>
                </c:pt>
                <c:pt idx="20">
                  <c:v>0.27</c:v>
                </c:pt>
                <c:pt idx="21">
                  <c:v>0.26</c:v>
                </c:pt>
                <c:pt idx="22">
                  <c:v>0.24</c:v>
                </c:pt>
                <c:pt idx="23">
                  <c:v>0.18</c:v>
                </c:pt>
                <c:pt idx="24">
                  <c:v>0.18</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Indonesia</c:v>
                </c:pt>
                <c:pt idx="2">
                  <c:v>India</c:v>
                </c:pt>
                <c:pt idx="3">
                  <c:v>Egypt</c:v>
                </c:pt>
                <c:pt idx="4">
                  <c:v>Kenya</c:v>
                </c:pt>
                <c:pt idx="5">
                  <c:v>China</c:v>
                </c:pt>
                <c:pt idx="6">
                  <c:v>Sweden</c:v>
                </c:pt>
                <c:pt idx="7">
                  <c:v>Hong Kong</c:v>
                </c:pt>
                <c:pt idx="8">
                  <c:v>Tunisia</c:v>
                </c:pt>
                <c:pt idx="9">
                  <c:v>Pakistan</c:v>
                </c:pt>
                <c:pt idx="10">
                  <c:v>Mexico</c:v>
                </c:pt>
                <c:pt idx="11">
                  <c:v>Brazil</c:v>
                </c:pt>
                <c:pt idx="12">
                  <c:v>Nigeria</c:v>
                </c:pt>
                <c:pt idx="13">
                  <c:v>Italy</c:v>
                </c:pt>
                <c:pt idx="14">
                  <c:v>Australia</c:v>
                </c:pt>
                <c:pt idx="15">
                  <c:v>Poland</c:v>
                </c:pt>
                <c:pt idx="16">
                  <c:v>South Africa</c:v>
                </c:pt>
                <c:pt idx="17">
                  <c:v>United States</c:v>
                </c:pt>
                <c:pt idx="18">
                  <c:v>Canada</c:v>
                </c:pt>
                <c:pt idx="19">
                  <c:v>Turkey</c:v>
                </c:pt>
                <c:pt idx="20">
                  <c:v>Great Britain</c:v>
                </c:pt>
                <c:pt idx="21">
                  <c:v>Germany</c:v>
                </c:pt>
                <c:pt idx="22">
                  <c:v>France</c:v>
                </c:pt>
                <c:pt idx="23">
                  <c:v>Japan</c:v>
                </c:pt>
                <c:pt idx="24">
                  <c:v>South Korea</c:v>
                </c:pt>
              </c:strCache>
            </c:strRef>
          </c:cat>
          <c:val>
            <c:numRef>
              <c:f>Sheet1!$D$2:$D$26</c:f>
              <c:numCache>
                <c:formatCode>0%</c:formatCode>
                <c:ptCount val="25"/>
                <c:pt idx="0">
                  <c:v>0.41</c:v>
                </c:pt>
                <c:pt idx="1">
                  <c:v>0.65</c:v>
                </c:pt>
                <c:pt idx="2">
                  <c:v>0.62</c:v>
                </c:pt>
                <c:pt idx="3">
                  <c:v>0.55000000000000004</c:v>
                </c:pt>
                <c:pt idx="4">
                  <c:v>0.51</c:v>
                </c:pt>
                <c:pt idx="5">
                  <c:v>0.5</c:v>
                </c:pt>
                <c:pt idx="6">
                  <c:v>0.49</c:v>
                </c:pt>
                <c:pt idx="7">
                  <c:v>0.48</c:v>
                </c:pt>
                <c:pt idx="8">
                  <c:v>0.47</c:v>
                </c:pt>
                <c:pt idx="9">
                  <c:v>0.46</c:v>
                </c:pt>
                <c:pt idx="10">
                  <c:v>0.45</c:v>
                </c:pt>
                <c:pt idx="11">
                  <c:v>0.44</c:v>
                </c:pt>
                <c:pt idx="12">
                  <c:v>0.43</c:v>
                </c:pt>
                <c:pt idx="13">
                  <c:v>0.4</c:v>
                </c:pt>
                <c:pt idx="14">
                  <c:v>0.37</c:v>
                </c:pt>
                <c:pt idx="15">
                  <c:v>0.37</c:v>
                </c:pt>
                <c:pt idx="16">
                  <c:v>0.35</c:v>
                </c:pt>
                <c:pt idx="17">
                  <c:v>0.35</c:v>
                </c:pt>
                <c:pt idx="18">
                  <c:v>0.34</c:v>
                </c:pt>
                <c:pt idx="19">
                  <c:v>0.34</c:v>
                </c:pt>
                <c:pt idx="20">
                  <c:v>0.32</c:v>
                </c:pt>
                <c:pt idx="21">
                  <c:v>0.3</c:v>
                </c:pt>
                <c:pt idx="22">
                  <c:v>0.28000000000000003</c:v>
                </c:pt>
                <c:pt idx="23">
                  <c:v>0.21</c:v>
                </c:pt>
                <c:pt idx="24">
                  <c:v>0.21</c:v>
                </c:pt>
              </c:numCache>
            </c:numRef>
          </c:val>
        </c:ser>
        <c:dLbls>
          <c:showLegendKey val="0"/>
          <c:showVal val="0"/>
          <c:showCatName val="0"/>
          <c:showSerName val="0"/>
          <c:showPercent val="0"/>
          <c:showBubbleSize val="0"/>
        </c:dLbls>
        <c:gapWidth val="42"/>
        <c:overlap val="100"/>
        <c:axId val="141878784"/>
        <c:axId val="142430144"/>
      </c:barChart>
      <c:catAx>
        <c:axId val="14187878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430144"/>
        <c:crosses val="autoZero"/>
        <c:auto val="1"/>
        <c:lblAlgn val="ctr"/>
        <c:lblOffset val="100"/>
        <c:noMultiLvlLbl val="0"/>
      </c:catAx>
      <c:valAx>
        <c:axId val="142430144"/>
        <c:scaling>
          <c:orientation val="minMax"/>
          <c:max val="1"/>
        </c:scaling>
        <c:delete val="1"/>
        <c:axPos val="t"/>
        <c:numFmt formatCode="0%" sourceLinked="1"/>
        <c:majorTickMark val="out"/>
        <c:minorTickMark val="none"/>
        <c:tickLblPos val="none"/>
        <c:crossAx val="141878784"/>
        <c:crosses val="autoZero"/>
        <c:crossBetween val="between"/>
      </c:valAx>
    </c:plotArea>
    <c:legend>
      <c:legendPos val="t"/>
      <c:layout>
        <c:manualLayout>
          <c:xMode val="edge"/>
          <c:yMode val="edge"/>
          <c:x val="0.11955806501766"/>
          <c:y val="0"/>
          <c:w val="0.88044193498234002"/>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G-8 Countries</c:v>
                </c:pt>
                <c:pt idx="7">
                  <c:v>North America</c:v>
                </c:pt>
              </c:strCache>
            </c:strRef>
          </c:cat>
          <c:val>
            <c:numRef>
              <c:f>Sheet1!$B$2:$B$9</c:f>
              <c:numCache>
                <c:formatCode>0%</c:formatCode>
                <c:ptCount val="8"/>
                <c:pt idx="0">
                  <c:v>0.49</c:v>
                </c:pt>
                <c:pt idx="1">
                  <c:v>0.72</c:v>
                </c:pt>
                <c:pt idx="2">
                  <c:v>0.5</c:v>
                </c:pt>
                <c:pt idx="3">
                  <c:v>0.6</c:v>
                </c:pt>
                <c:pt idx="4">
                  <c:v>0.38</c:v>
                </c:pt>
                <c:pt idx="5">
                  <c:v>0.4</c:v>
                </c:pt>
                <c:pt idx="6">
                  <c:v>0.35</c:v>
                </c:pt>
                <c:pt idx="7">
                  <c:v>0.36</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G-8 Countries</c:v>
                </c:pt>
                <c:pt idx="7">
                  <c:v>North America</c:v>
                </c:pt>
              </c:strCache>
            </c:strRef>
          </c:cat>
          <c:val>
            <c:numRef>
              <c:f>Sheet1!$C$2:$C$9</c:f>
              <c:numCache>
                <c:formatCode>0%</c:formatCode>
                <c:ptCount val="8"/>
                <c:pt idx="0">
                  <c:v>0.34</c:v>
                </c:pt>
                <c:pt idx="1">
                  <c:v>0.18</c:v>
                </c:pt>
                <c:pt idx="2">
                  <c:v>0.37</c:v>
                </c:pt>
                <c:pt idx="3">
                  <c:v>0.26</c:v>
                </c:pt>
                <c:pt idx="4">
                  <c:v>0.44</c:v>
                </c:pt>
                <c:pt idx="5">
                  <c:v>0.4</c:v>
                </c:pt>
                <c:pt idx="6">
                  <c:v>0.42</c:v>
                </c:pt>
                <c:pt idx="7">
                  <c:v>0.4</c:v>
                </c:pt>
              </c:numCache>
            </c:numRef>
          </c:val>
        </c:ser>
        <c:ser>
          <c:idx val="2"/>
          <c:order val="2"/>
          <c:tx>
            <c:strRef>
              <c:f>Sheet1!$D$1</c:f>
              <c:strCache>
                <c:ptCount val="1"/>
                <c:pt idx="0">
                  <c:v>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G-8 Countries</c:v>
                </c:pt>
                <c:pt idx="7">
                  <c:v>North America</c:v>
                </c:pt>
              </c:strCache>
            </c:strRef>
          </c:cat>
          <c:val>
            <c:numRef>
              <c:f>Sheet1!$D$2:$D$9</c:f>
              <c:numCache>
                <c:formatCode>0%</c:formatCode>
                <c:ptCount val="8"/>
                <c:pt idx="0">
                  <c:v>0.83</c:v>
                </c:pt>
                <c:pt idx="1">
                  <c:v>0.89</c:v>
                </c:pt>
                <c:pt idx="2">
                  <c:v>0.87</c:v>
                </c:pt>
                <c:pt idx="3">
                  <c:v>0.86</c:v>
                </c:pt>
                <c:pt idx="4">
                  <c:v>0.82</c:v>
                </c:pt>
                <c:pt idx="5">
                  <c:v>0.79</c:v>
                </c:pt>
                <c:pt idx="6">
                  <c:v>0.77</c:v>
                </c:pt>
                <c:pt idx="7">
                  <c:v>0.76</c:v>
                </c:pt>
              </c:numCache>
            </c:numRef>
          </c:val>
        </c:ser>
        <c:dLbls>
          <c:showLegendKey val="0"/>
          <c:showVal val="0"/>
          <c:showCatName val="0"/>
          <c:showSerName val="0"/>
          <c:showPercent val="0"/>
          <c:showBubbleSize val="0"/>
        </c:dLbls>
        <c:gapWidth val="106"/>
        <c:overlap val="100"/>
        <c:axId val="123126784"/>
        <c:axId val="116419968"/>
      </c:barChart>
      <c:catAx>
        <c:axId val="12312678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19968"/>
        <c:crosses val="autoZero"/>
        <c:auto val="1"/>
        <c:lblAlgn val="ctr"/>
        <c:lblOffset val="100"/>
        <c:noMultiLvlLbl val="0"/>
      </c:catAx>
      <c:valAx>
        <c:axId val="116419968"/>
        <c:scaling>
          <c:orientation val="minMax"/>
          <c:max val="1"/>
          <c:min val="0"/>
        </c:scaling>
        <c:delete val="1"/>
        <c:axPos val="t"/>
        <c:numFmt formatCode="0%" sourceLinked="1"/>
        <c:majorTickMark val="out"/>
        <c:minorTickMark val="none"/>
        <c:tickLblPos val="none"/>
        <c:crossAx val="123126784"/>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Sheet1!$B$2:$B$9</c:f>
              <c:numCache>
                <c:formatCode>0%</c:formatCode>
                <c:ptCount val="8"/>
                <c:pt idx="0">
                  <c:v>0.12</c:v>
                </c:pt>
                <c:pt idx="1">
                  <c:v>0.15</c:v>
                </c:pt>
                <c:pt idx="2">
                  <c:v>0.16</c:v>
                </c:pt>
                <c:pt idx="3">
                  <c:v>0.2</c:v>
                </c:pt>
                <c:pt idx="4">
                  <c:v>0.09</c:v>
                </c:pt>
                <c:pt idx="5">
                  <c:v>0.06</c:v>
                </c:pt>
                <c:pt idx="6">
                  <c:v>7.0000000000000007E-2</c:v>
                </c:pt>
                <c:pt idx="7">
                  <c:v>0.06</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Sheet1!$C$2:$C$9</c:f>
              <c:numCache>
                <c:formatCode>0%</c:formatCode>
                <c:ptCount val="8"/>
                <c:pt idx="0">
                  <c:v>0.28999999999999998</c:v>
                </c:pt>
                <c:pt idx="1">
                  <c:v>0.37</c:v>
                </c:pt>
                <c:pt idx="2">
                  <c:v>0.28999999999999998</c:v>
                </c:pt>
                <c:pt idx="3">
                  <c:v>0.23</c:v>
                </c:pt>
                <c:pt idx="4">
                  <c:v>0.34</c:v>
                </c:pt>
                <c:pt idx="5">
                  <c:v>0.3</c:v>
                </c:pt>
                <c:pt idx="6">
                  <c:v>0.28000000000000003</c:v>
                </c:pt>
                <c:pt idx="7">
                  <c:v>0.26</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LATAM</c:v>
                </c:pt>
                <c:pt idx="3">
                  <c:v>Middle East/Africa</c:v>
                </c:pt>
                <c:pt idx="4">
                  <c:v>APAC</c:v>
                </c:pt>
                <c:pt idx="5">
                  <c:v>Europe</c:v>
                </c:pt>
                <c:pt idx="6">
                  <c:v>North America</c:v>
                </c:pt>
                <c:pt idx="7">
                  <c:v>G-8 Countries</c:v>
                </c:pt>
              </c:strCache>
            </c:strRef>
          </c:cat>
          <c:val>
            <c:numRef>
              <c:f>Sheet1!$D$2:$D$9</c:f>
              <c:numCache>
                <c:formatCode>0%</c:formatCode>
                <c:ptCount val="8"/>
                <c:pt idx="0">
                  <c:v>0.41</c:v>
                </c:pt>
                <c:pt idx="1">
                  <c:v>0.52</c:v>
                </c:pt>
                <c:pt idx="2">
                  <c:v>0.44</c:v>
                </c:pt>
                <c:pt idx="3">
                  <c:v>0.44</c:v>
                </c:pt>
                <c:pt idx="4">
                  <c:v>0.43</c:v>
                </c:pt>
                <c:pt idx="5">
                  <c:v>0.36</c:v>
                </c:pt>
                <c:pt idx="6">
                  <c:v>0.35</c:v>
                </c:pt>
                <c:pt idx="7">
                  <c:v>0.32</c:v>
                </c:pt>
              </c:numCache>
            </c:numRef>
          </c:val>
        </c:ser>
        <c:dLbls>
          <c:showLegendKey val="0"/>
          <c:showVal val="0"/>
          <c:showCatName val="0"/>
          <c:showSerName val="0"/>
          <c:showPercent val="0"/>
          <c:showBubbleSize val="0"/>
        </c:dLbls>
        <c:gapWidth val="106"/>
        <c:overlap val="100"/>
        <c:axId val="141948416"/>
        <c:axId val="142432448"/>
      </c:barChart>
      <c:catAx>
        <c:axId val="14194841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432448"/>
        <c:crosses val="autoZero"/>
        <c:auto val="1"/>
        <c:lblAlgn val="ctr"/>
        <c:lblOffset val="100"/>
        <c:noMultiLvlLbl val="0"/>
      </c:catAx>
      <c:valAx>
        <c:axId val="142432448"/>
        <c:scaling>
          <c:orientation val="minMax"/>
          <c:max val="1"/>
          <c:min val="0"/>
        </c:scaling>
        <c:delete val="1"/>
        <c:axPos val="t"/>
        <c:numFmt formatCode="0%" sourceLinked="1"/>
        <c:majorTickMark val="out"/>
        <c:minorTickMark val="none"/>
        <c:tickLblPos val="none"/>
        <c:crossAx val="141948416"/>
        <c:crosses val="autoZero"/>
        <c:crossBetween val="between"/>
        <c:majorUnit val="0.2"/>
        <c:minorUnit val="0.04"/>
      </c:valAx>
    </c:plotArea>
    <c:legend>
      <c:legendPos val="t"/>
      <c:layout>
        <c:manualLayout>
          <c:xMode val="edge"/>
          <c:yMode val="edge"/>
          <c:x val="0.15113718871726201"/>
          <c:y val="3.0449694718976499E-2"/>
          <c:w val="0.604540117396340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Indonesia</c:v>
                </c:pt>
                <c:pt idx="2">
                  <c:v>India</c:v>
                </c:pt>
                <c:pt idx="3">
                  <c:v>Nigeria</c:v>
                </c:pt>
                <c:pt idx="4">
                  <c:v>Pakistan</c:v>
                </c:pt>
                <c:pt idx="5">
                  <c:v>Hong Kong</c:v>
                </c:pt>
                <c:pt idx="6">
                  <c:v>China</c:v>
                </c:pt>
                <c:pt idx="7">
                  <c:v>Egypt</c:v>
                </c:pt>
                <c:pt idx="8">
                  <c:v>Sweden</c:v>
                </c:pt>
                <c:pt idx="9">
                  <c:v>Kenya</c:v>
                </c:pt>
                <c:pt idx="10">
                  <c:v>Brazil</c:v>
                </c:pt>
                <c:pt idx="11">
                  <c:v>Italy</c:v>
                </c:pt>
                <c:pt idx="12">
                  <c:v>United States</c:v>
                </c:pt>
                <c:pt idx="13">
                  <c:v>Poland</c:v>
                </c:pt>
                <c:pt idx="14">
                  <c:v>Turkey</c:v>
                </c:pt>
                <c:pt idx="15">
                  <c:v>Mexico</c:v>
                </c:pt>
                <c:pt idx="16">
                  <c:v>South Africa</c:v>
                </c:pt>
                <c:pt idx="17">
                  <c:v>Australia</c:v>
                </c:pt>
                <c:pt idx="18">
                  <c:v>Great Britain</c:v>
                </c:pt>
                <c:pt idx="19">
                  <c:v>Tunisia</c:v>
                </c:pt>
                <c:pt idx="20">
                  <c:v>Canada</c:v>
                </c:pt>
                <c:pt idx="21">
                  <c:v>France</c:v>
                </c:pt>
                <c:pt idx="22">
                  <c:v>Germany</c:v>
                </c:pt>
                <c:pt idx="23">
                  <c:v>Japan</c:v>
                </c:pt>
                <c:pt idx="24">
                  <c:v>South Korea</c:v>
                </c:pt>
              </c:strCache>
            </c:strRef>
          </c:cat>
          <c:val>
            <c:numRef>
              <c:f>Sheet1!$B$2:$B$26</c:f>
              <c:numCache>
                <c:formatCode>0%</c:formatCode>
                <c:ptCount val="25"/>
                <c:pt idx="0">
                  <c:v>0.1</c:v>
                </c:pt>
                <c:pt idx="1">
                  <c:v>0.13</c:v>
                </c:pt>
                <c:pt idx="2">
                  <c:v>0.16</c:v>
                </c:pt>
                <c:pt idx="3">
                  <c:v>0.24</c:v>
                </c:pt>
                <c:pt idx="4">
                  <c:v>0.25</c:v>
                </c:pt>
                <c:pt idx="5">
                  <c:v>0.08</c:v>
                </c:pt>
                <c:pt idx="6">
                  <c:v>0.11</c:v>
                </c:pt>
                <c:pt idx="7">
                  <c:v>0.14000000000000001</c:v>
                </c:pt>
                <c:pt idx="8">
                  <c:v>7.0000000000000007E-2</c:v>
                </c:pt>
                <c:pt idx="9">
                  <c:v>0.2</c:v>
                </c:pt>
                <c:pt idx="10">
                  <c:v>0.11</c:v>
                </c:pt>
                <c:pt idx="11">
                  <c:v>0.06</c:v>
                </c:pt>
                <c:pt idx="12">
                  <c:v>0.08</c:v>
                </c:pt>
                <c:pt idx="13">
                  <c:v>7.0000000000000007E-2</c:v>
                </c:pt>
                <c:pt idx="14">
                  <c:v>0.13</c:v>
                </c:pt>
                <c:pt idx="15">
                  <c:v>0.1</c:v>
                </c:pt>
                <c:pt idx="16">
                  <c:v>7.0000000000000007E-2</c:v>
                </c:pt>
                <c:pt idx="17">
                  <c:v>0.04</c:v>
                </c:pt>
                <c:pt idx="18">
                  <c:v>0.03</c:v>
                </c:pt>
                <c:pt idx="19">
                  <c:v>0.16</c:v>
                </c:pt>
                <c:pt idx="20">
                  <c:v>0.04</c:v>
                </c:pt>
                <c:pt idx="21">
                  <c:v>0.03</c:v>
                </c:pt>
                <c:pt idx="22">
                  <c:v>0.04</c:v>
                </c:pt>
                <c:pt idx="23">
                  <c:v>0.04</c:v>
                </c:pt>
                <c:pt idx="24">
                  <c:v>0.04</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Indonesia</c:v>
                </c:pt>
                <c:pt idx="2">
                  <c:v>India</c:v>
                </c:pt>
                <c:pt idx="3">
                  <c:v>Nigeria</c:v>
                </c:pt>
                <c:pt idx="4">
                  <c:v>Pakistan</c:v>
                </c:pt>
                <c:pt idx="5">
                  <c:v>Hong Kong</c:v>
                </c:pt>
                <c:pt idx="6">
                  <c:v>China</c:v>
                </c:pt>
                <c:pt idx="7">
                  <c:v>Egypt</c:v>
                </c:pt>
                <c:pt idx="8">
                  <c:v>Sweden</c:v>
                </c:pt>
                <c:pt idx="9">
                  <c:v>Kenya</c:v>
                </c:pt>
                <c:pt idx="10">
                  <c:v>Brazil</c:v>
                </c:pt>
                <c:pt idx="11">
                  <c:v>Italy</c:v>
                </c:pt>
                <c:pt idx="12">
                  <c:v>United States</c:v>
                </c:pt>
                <c:pt idx="13">
                  <c:v>Poland</c:v>
                </c:pt>
                <c:pt idx="14">
                  <c:v>Turkey</c:v>
                </c:pt>
                <c:pt idx="15">
                  <c:v>Mexico</c:v>
                </c:pt>
                <c:pt idx="16">
                  <c:v>South Africa</c:v>
                </c:pt>
                <c:pt idx="17">
                  <c:v>Australia</c:v>
                </c:pt>
                <c:pt idx="18">
                  <c:v>Great Britain</c:v>
                </c:pt>
                <c:pt idx="19">
                  <c:v>Tunisia</c:v>
                </c:pt>
                <c:pt idx="20">
                  <c:v>Canada</c:v>
                </c:pt>
                <c:pt idx="21">
                  <c:v>France</c:v>
                </c:pt>
                <c:pt idx="22">
                  <c:v>Germany</c:v>
                </c:pt>
                <c:pt idx="23">
                  <c:v>Japan</c:v>
                </c:pt>
                <c:pt idx="24">
                  <c:v>South Korea</c:v>
                </c:pt>
              </c:strCache>
            </c:strRef>
          </c:cat>
          <c:val>
            <c:numRef>
              <c:f>Sheet1!$C$2:$C$26</c:f>
              <c:numCache>
                <c:formatCode>0%</c:formatCode>
                <c:ptCount val="25"/>
                <c:pt idx="0">
                  <c:v>0.27</c:v>
                </c:pt>
                <c:pt idx="1">
                  <c:v>0.4</c:v>
                </c:pt>
                <c:pt idx="2">
                  <c:v>0.35</c:v>
                </c:pt>
                <c:pt idx="3">
                  <c:v>0.24</c:v>
                </c:pt>
                <c:pt idx="4">
                  <c:v>0.21</c:v>
                </c:pt>
                <c:pt idx="5">
                  <c:v>0.38</c:v>
                </c:pt>
                <c:pt idx="6">
                  <c:v>0.34</c:v>
                </c:pt>
                <c:pt idx="7">
                  <c:v>0.32</c:v>
                </c:pt>
                <c:pt idx="8">
                  <c:v>0.36</c:v>
                </c:pt>
                <c:pt idx="9">
                  <c:v>0.18</c:v>
                </c:pt>
                <c:pt idx="10">
                  <c:v>0.27</c:v>
                </c:pt>
                <c:pt idx="11">
                  <c:v>0.31</c:v>
                </c:pt>
                <c:pt idx="12">
                  <c:v>0.28000000000000003</c:v>
                </c:pt>
                <c:pt idx="13">
                  <c:v>0.28000000000000003</c:v>
                </c:pt>
                <c:pt idx="14">
                  <c:v>0.22</c:v>
                </c:pt>
                <c:pt idx="15">
                  <c:v>0.24</c:v>
                </c:pt>
                <c:pt idx="16">
                  <c:v>0.27</c:v>
                </c:pt>
                <c:pt idx="17">
                  <c:v>0.28999999999999998</c:v>
                </c:pt>
                <c:pt idx="18">
                  <c:v>0.31</c:v>
                </c:pt>
                <c:pt idx="19">
                  <c:v>0.16</c:v>
                </c:pt>
                <c:pt idx="20">
                  <c:v>0.23</c:v>
                </c:pt>
                <c:pt idx="21">
                  <c:v>0.22</c:v>
                </c:pt>
                <c:pt idx="22">
                  <c:v>0.22</c:v>
                </c:pt>
                <c:pt idx="23">
                  <c:v>0.22</c:v>
                </c:pt>
                <c:pt idx="24">
                  <c:v>0.19</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Indonesia</c:v>
                </c:pt>
                <c:pt idx="2">
                  <c:v>India</c:v>
                </c:pt>
                <c:pt idx="3">
                  <c:v>Nigeria</c:v>
                </c:pt>
                <c:pt idx="4">
                  <c:v>Pakistan</c:v>
                </c:pt>
                <c:pt idx="5">
                  <c:v>Hong Kong</c:v>
                </c:pt>
                <c:pt idx="6">
                  <c:v>China</c:v>
                </c:pt>
                <c:pt idx="7">
                  <c:v>Egypt</c:v>
                </c:pt>
                <c:pt idx="8">
                  <c:v>Sweden</c:v>
                </c:pt>
                <c:pt idx="9">
                  <c:v>Kenya</c:v>
                </c:pt>
                <c:pt idx="10">
                  <c:v>Brazil</c:v>
                </c:pt>
                <c:pt idx="11">
                  <c:v>Italy</c:v>
                </c:pt>
                <c:pt idx="12">
                  <c:v>United States</c:v>
                </c:pt>
                <c:pt idx="13">
                  <c:v>Poland</c:v>
                </c:pt>
                <c:pt idx="14">
                  <c:v>Turkey</c:v>
                </c:pt>
                <c:pt idx="15">
                  <c:v>Mexico</c:v>
                </c:pt>
                <c:pt idx="16">
                  <c:v>South Africa</c:v>
                </c:pt>
                <c:pt idx="17">
                  <c:v>Australia</c:v>
                </c:pt>
                <c:pt idx="18">
                  <c:v>Great Britain</c:v>
                </c:pt>
                <c:pt idx="19">
                  <c:v>Tunisia</c:v>
                </c:pt>
                <c:pt idx="20">
                  <c:v>Canada</c:v>
                </c:pt>
                <c:pt idx="21">
                  <c:v>France</c:v>
                </c:pt>
                <c:pt idx="22">
                  <c:v>Germany</c:v>
                </c:pt>
                <c:pt idx="23">
                  <c:v>Japan</c:v>
                </c:pt>
                <c:pt idx="24">
                  <c:v>South Korea</c:v>
                </c:pt>
              </c:strCache>
            </c:strRef>
          </c:cat>
          <c:val>
            <c:numRef>
              <c:f>Sheet1!$D$2:$D$26</c:f>
              <c:numCache>
                <c:formatCode>0%</c:formatCode>
                <c:ptCount val="25"/>
                <c:pt idx="0">
                  <c:v>0.37</c:v>
                </c:pt>
                <c:pt idx="1">
                  <c:v>0.54</c:v>
                </c:pt>
                <c:pt idx="2">
                  <c:v>0.51</c:v>
                </c:pt>
                <c:pt idx="3">
                  <c:v>0.48</c:v>
                </c:pt>
                <c:pt idx="4">
                  <c:v>0.47</c:v>
                </c:pt>
                <c:pt idx="5">
                  <c:v>0.46</c:v>
                </c:pt>
                <c:pt idx="6">
                  <c:v>0.45</c:v>
                </c:pt>
                <c:pt idx="7">
                  <c:v>0.45</c:v>
                </c:pt>
                <c:pt idx="8">
                  <c:v>0.43</c:v>
                </c:pt>
                <c:pt idx="9">
                  <c:v>0.39</c:v>
                </c:pt>
                <c:pt idx="10">
                  <c:v>0.38</c:v>
                </c:pt>
                <c:pt idx="11">
                  <c:v>0.37</c:v>
                </c:pt>
                <c:pt idx="12">
                  <c:v>0.36</c:v>
                </c:pt>
                <c:pt idx="13">
                  <c:v>0.35</c:v>
                </c:pt>
                <c:pt idx="14">
                  <c:v>0.35</c:v>
                </c:pt>
                <c:pt idx="15">
                  <c:v>0.34</c:v>
                </c:pt>
                <c:pt idx="16">
                  <c:v>0.34</c:v>
                </c:pt>
                <c:pt idx="17">
                  <c:v>0.33</c:v>
                </c:pt>
                <c:pt idx="18">
                  <c:v>0.33</c:v>
                </c:pt>
                <c:pt idx="19">
                  <c:v>0.33</c:v>
                </c:pt>
                <c:pt idx="20">
                  <c:v>0.27</c:v>
                </c:pt>
                <c:pt idx="21">
                  <c:v>0.26</c:v>
                </c:pt>
                <c:pt idx="22">
                  <c:v>0.26</c:v>
                </c:pt>
                <c:pt idx="23">
                  <c:v>0.26</c:v>
                </c:pt>
                <c:pt idx="24">
                  <c:v>0.23</c:v>
                </c:pt>
              </c:numCache>
            </c:numRef>
          </c:val>
        </c:ser>
        <c:dLbls>
          <c:showLegendKey val="0"/>
          <c:showVal val="0"/>
          <c:showCatName val="0"/>
          <c:showSerName val="0"/>
          <c:showPercent val="0"/>
          <c:showBubbleSize val="0"/>
        </c:dLbls>
        <c:gapWidth val="42"/>
        <c:overlap val="100"/>
        <c:axId val="141948928"/>
        <c:axId val="142811712"/>
      </c:barChart>
      <c:catAx>
        <c:axId val="14194892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811712"/>
        <c:crosses val="autoZero"/>
        <c:auto val="1"/>
        <c:lblAlgn val="ctr"/>
        <c:lblOffset val="100"/>
        <c:noMultiLvlLbl val="0"/>
      </c:catAx>
      <c:valAx>
        <c:axId val="142811712"/>
        <c:scaling>
          <c:orientation val="minMax"/>
          <c:max val="1"/>
        </c:scaling>
        <c:delete val="1"/>
        <c:axPos val="t"/>
        <c:numFmt formatCode="0%" sourceLinked="1"/>
        <c:majorTickMark val="out"/>
        <c:minorTickMark val="none"/>
        <c:tickLblPos val="none"/>
        <c:crossAx val="141948928"/>
        <c:crosses val="autoZero"/>
        <c:crossBetween val="between"/>
      </c:valAx>
    </c:plotArea>
    <c:legend>
      <c:legendPos val="t"/>
      <c:layout>
        <c:manualLayout>
          <c:xMode val="edge"/>
          <c:yMode val="edge"/>
          <c:x val="0.11623394673349099"/>
          <c:y val="0"/>
          <c:w val="0.779056327315196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LATAM</c:v>
                </c:pt>
                <c:pt idx="5">
                  <c:v>Europe</c:v>
                </c:pt>
                <c:pt idx="6">
                  <c:v>North America</c:v>
                </c:pt>
                <c:pt idx="7">
                  <c:v>G-8 Countries</c:v>
                </c:pt>
              </c:strCache>
            </c:strRef>
          </c:cat>
          <c:val>
            <c:numRef>
              <c:f>Sheet1!$B$2:$B$9</c:f>
              <c:numCache>
                <c:formatCode>0%</c:formatCode>
                <c:ptCount val="8"/>
                <c:pt idx="0">
                  <c:v>0.1</c:v>
                </c:pt>
                <c:pt idx="1">
                  <c:v>0.12</c:v>
                </c:pt>
                <c:pt idx="2">
                  <c:v>0.09</c:v>
                </c:pt>
                <c:pt idx="3">
                  <c:v>0.17</c:v>
                </c:pt>
                <c:pt idx="4">
                  <c:v>0.11</c:v>
                </c:pt>
                <c:pt idx="5">
                  <c:v>0.05</c:v>
                </c:pt>
                <c:pt idx="6">
                  <c:v>0.06</c:v>
                </c:pt>
                <c:pt idx="7">
                  <c:v>0.05</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LATAM</c:v>
                </c:pt>
                <c:pt idx="5">
                  <c:v>Europe</c:v>
                </c:pt>
                <c:pt idx="6">
                  <c:v>North America</c:v>
                </c:pt>
                <c:pt idx="7">
                  <c:v>G-8 Countries</c:v>
                </c:pt>
              </c:strCache>
            </c:strRef>
          </c:cat>
          <c:val>
            <c:numRef>
              <c:f>Sheet1!$C$2:$C$9</c:f>
              <c:numCache>
                <c:formatCode>0%</c:formatCode>
                <c:ptCount val="8"/>
                <c:pt idx="0">
                  <c:v>0.27</c:v>
                </c:pt>
                <c:pt idx="1">
                  <c:v>0.32</c:v>
                </c:pt>
                <c:pt idx="2">
                  <c:v>0.31</c:v>
                </c:pt>
                <c:pt idx="3">
                  <c:v>0.23</c:v>
                </c:pt>
                <c:pt idx="4">
                  <c:v>0.25</c:v>
                </c:pt>
                <c:pt idx="5">
                  <c:v>0.28000000000000003</c:v>
                </c:pt>
                <c:pt idx="6">
                  <c:v>0.25</c:v>
                </c:pt>
                <c:pt idx="7">
                  <c:v>0.25</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APAC</c:v>
                </c:pt>
                <c:pt idx="3">
                  <c:v>Middle East/Africa</c:v>
                </c:pt>
                <c:pt idx="4">
                  <c:v>LATAM</c:v>
                </c:pt>
                <c:pt idx="5">
                  <c:v>Europe</c:v>
                </c:pt>
                <c:pt idx="6">
                  <c:v>North America</c:v>
                </c:pt>
                <c:pt idx="7">
                  <c:v>G-8 Countries</c:v>
                </c:pt>
              </c:strCache>
            </c:strRef>
          </c:cat>
          <c:val>
            <c:numRef>
              <c:f>Sheet1!$D$2:$D$9</c:f>
              <c:numCache>
                <c:formatCode>0%</c:formatCode>
                <c:ptCount val="8"/>
                <c:pt idx="0">
                  <c:v>0.37</c:v>
                </c:pt>
                <c:pt idx="1">
                  <c:v>0.45</c:v>
                </c:pt>
                <c:pt idx="2">
                  <c:v>0.4</c:v>
                </c:pt>
                <c:pt idx="3">
                  <c:v>0.4</c:v>
                </c:pt>
                <c:pt idx="4">
                  <c:v>0.36</c:v>
                </c:pt>
                <c:pt idx="5">
                  <c:v>0.33</c:v>
                </c:pt>
                <c:pt idx="6">
                  <c:v>0.31</c:v>
                </c:pt>
                <c:pt idx="7">
                  <c:v>0.3</c:v>
                </c:pt>
              </c:numCache>
            </c:numRef>
          </c:val>
        </c:ser>
        <c:dLbls>
          <c:showLegendKey val="0"/>
          <c:showVal val="0"/>
          <c:showCatName val="0"/>
          <c:showSerName val="0"/>
          <c:showPercent val="0"/>
          <c:showBubbleSize val="0"/>
        </c:dLbls>
        <c:gapWidth val="106"/>
        <c:overlap val="100"/>
        <c:axId val="141949952"/>
        <c:axId val="142814016"/>
      </c:barChart>
      <c:catAx>
        <c:axId val="14194995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814016"/>
        <c:crosses val="autoZero"/>
        <c:auto val="1"/>
        <c:lblAlgn val="ctr"/>
        <c:lblOffset val="100"/>
        <c:noMultiLvlLbl val="0"/>
      </c:catAx>
      <c:valAx>
        <c:axId val="142814016"/>
        <c:scaling>
          <c:orientation val="minMax"/>
          <c:max val="1"/>
          <c:min val="0"/>
        </c:scaling>
        <c:delete val="1"/>
        <c:axPos val="t"/>
        <c:numFmt formatCode="0%" sourceLinked="1"/>
        <c:majorTickMark val="out"/>
        <c:minorTickMark val="none"/>
        <c:tickLblPos val="none"/>
        <c:crossAx val="141949952"/>
        <c:crosses val="autoZero"/>
        <c:crossBetween val="between"/>
        <c:majorUnit val="0.2"/>
        <c:minorUnit val="0.04"/>
      </c:valAx>
    </c:plotArea>
    <c:legend>
      <c:legendPos val="t"/>
      <c:layout>
        <c:manualLayout>
          <c:xMode val="edge"/>
          <c:yMode val="edge"/>
          <c:x val="0.15113718871726201"/>
          <c:y val="3.0449694718976499E-2"/>
          <c:w val="0.561326579702148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Kenya</c:v>
                </c:pt>
                <c:pt idx="2">
                  <c:v>Nigeria</c:v>
                </c:pt>
                <c:pt idx="3">
                  <c:v>Mexico</c:v>
                </c:pt>
                <c:pt idx="4">
                  <c:v>Hong Kong</c:v>
                </c:pt>
                <c:pt idx="5">
                  <c:v>South Africa</c:v>
                </c:pt>
                <c:pt idx="6">
                  <c:v>Tunisia</c:v>
                </c:pt>
                <c:pt idx="7">
                  <c:v>Indonesia</c:v>
                </c:pt>
                <c:pt idx="8">
                  <c:v>Turkey</c:v>
                </c:pt>
                <c:pt idx="9">
                  <c:v>India</c:v>
                </c:pt>
                <c:pt idx="10">
                  <c:v>South Korea</c:v>
                </c:pt>
                <c:pt idx="11">
                  <c:v>France</c:v>
                </c:pt>
                <c:pt idx="12">
                  <c:v>Brazil</c:v>
                </c:pt>
                <c:pt idx="13">
                  <c:v>China</c:v>
                </c:pt>
                <c:pt idx="14">
                  <c:v>Egypt</c:v>
                </c:pt>
                <c:pt idx="15">
                  <c:v>United States</c:v>
                </c:pt>
                <c:pt idx="16">
                  <c:v>Great Britain</c:v>
                </c:pt>
                <c:pt idx="17">
                  <c:v>Australia</c:v>
                </c:pt>
                <c:pt idx="18">
                  <c:v>Germany</c:v>
                </c:pt>
                <c:pt idx="19">
                  <c:v>Canada</c:v>
                </c:pt>
                <c:pt idx="20">
                  <c:v>Italy</c:v>
                </c:pt>
                <c:pt idx="21">
                  <c:v>Poland</c:v>
                </c:pt>
                <c:pt idx="22">
                  <c:v>Japan</c:v>
                </c:pt>
                <c:pt idx="23">
                  <c:v>Pakistan</c:v>
                </c:pt>
                <c:pt idx="24">
                  <c:v>Sweden</c:v>
                </c:pt>
              </c:strCache>
            </c:strRef>
          </c:cat>
          <c:val>
            <c:numRef>
              <c:f>Sheet1!$B$2:$B$26</c:f>
              <c:numCache>
                <c:formatCode>0%</c:formatCode>
                <c:ptCount val="25"/>
                <c:pt idx="0">
                  <c:v>0.47</c:v>
                </c:pt>
                <c:pt idx="1">
                  <c:v>0.92</c:v>
                </c:pt>
                <c:pt idx="2">
                  <c:v>0.87</c:v>
                </c:pt>
                <c:pt idx="3">
                  <c:v>0.75</c:v>
                </c:pt>
                <c:pt idx="4">
                  <c:v>0.56999999999999995</c:v>
                </c:pt>
                <c:pt idx="5">
                  <c:v>0.64</c:v>
                </c:pt>
                <c:pt idx="6">
                  <c:v>0.76</c:v>
                </c:pt>
                <c:pt idx="7">
                  <c:v>0.59</c:v>
                </c:pt>
                <c:pt idx="8">
                  <c:v>0.61</c:v>
                </c:pt>
                <c:pt idx="9">
                  <c:v>0.56999999999999995</c:v>
                </c:pt>
                <c:pt idx="10">
                  <c:v>0.37</c:v>
                </c:pt>
                <c:pt idx="11">
                  <c:v>0.39</c:v>
                </c:pt>
                <c:pt idx="12">
                  <c:v>0.52</c:v>
                </c:pt>
                <c:pt idx="13">
                  <c:v>0.43</c:v>
                </c:pt>
                <c:pt idx="14">
                  <c:v>0.64</c:v>
                </c:pt>
                <c:pt idx="15">
                  <c:v>0.38</c:v>
                </c:pt>
                <c:pt idx="16">
                  <c:v>0.32</c:v>
                </c:pt>
                <c:pt idx="17">
                  <c:v>0.31</c:v>
                </c:pt>
                <c:pt idx="18">
                  <c:v>0.28999999999999998</c:v>
                </c:pt>
                <c:pt idx="19">
                  <c:v>0.33</c:v>
                </c:pt>
                <c:pt idx="20">
                  <c:v>0.3</c:v>
                </c:pt>
                <c:pt idx="21">
                  <c:v>0.2</c:v>
                </c:pt>
                <c:pt idx="22">
                  <c:v>0.22</c:v>
                </c:pt>
                <c:pt idx="23">
                  <c:v>0.47</c:v>
                </c:pt>
                <c:pt idx="24">
                  <c:v>0.15</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Kenya</c:v>
                </c:pt>
                <c:pt idx="2">
                  <c:v>Nigeria</c:v>
                </c:pt>
                <c:pt idx="3">
                  <c:v>Mexico</c:v>
                </c:pt>
                <c:pt idx="4">
                  <c:v>Hong Kong</c:v>
                </c:pt>
                <c:pt idx="5">
                  <c:v>South Africa</c:v>
                </c:pt>
                <c:pt idx="6">
                  <c:v>Tunisia</c:v>
                </c:pt>
                <c:pt idx="7">
                  <c:v>Indonesia</c:v>
                </c:pt>
                <c:pt idx="8">
                  <c:v>Turkey</c:v>
                </c:pt>
                <c:pt idx="9">
                  <c:v>India</c:v>
                </c:pt>
                <c:pt idx="10">
                  <c:v>South Korea</c:v>
                </c:pt>
                <c:pt idx="11">
                  <c:v>France</c:v>
                </c:pt>
                <c:pt idx="12">
                  <c:v>Brazil</c:v>
                </c:pt>
                <c:pt idx="13">
                  <c:v>China</c:v>
                </c:pt>
                <c:pt idx="14">
                  <c:v>Egypt</c:v>
                </c:pt>
                <c:pt idx="15">
                  <c:v>United States</c:v>
                </c:pt>
                <c:pt idx="16">
                  <c:v>Great Britain</c:v>
                </c:pt>
                <c:pt idx="17">
                  <c:v>Australia</c:v>
                </c:pt>
                <c:pt idx="18">
                  <c:v>Germany</c:v>
                </c:pt>
                <c:pt idx="19">
                  <c:v>Canada</c:v>
                </c:pt>
                <c:pt idx="20">
                  <c:v>Italy</c:v>
                </c:pt>
                <c:pt idx="21">
                  <c:v>Poland</c:v>
                </c:pt>
                <c:pt idx="22">
                  <c:v>Japan</c:v>
                </c:pt>
                <c:pt idx="23">
                  <c:v>Pakistan</c:v>
                </c:pt>
                <c:pt idx="24">
                  <c:v>Sweden</c:v>
                </c:pt>
              </c:strCache>
            </c:strRef>
          </c:cat>
          <c:val>
            <c:numRef>
              <c:f>Sheet1!$C$2:$C$26</c:f>
              <c:numCache>
                <c:formatCode>0%</c:formatCode>
                <c:ptCount val="25"/>
                <c:pt idx="0">
                  <c:v>0.31</c:v>
                </c:pt>
                <c:pt idx="1">
                  <c:v>0.05</c:v>
                </c:pt>
                <c:pt idx="2">
                  <c:v>0.04</c:v>
                </c:pt>
                <c:pt idx="3">
                  <c:v>0.14000000000000001</c:v>
                </c:pt>
                <c:pt idx="4">
                  <c:v>0.31</c:v>
                </c:pt>
                <c:pt idx="5">
                  <c:v>0.24</c:v>
                </c:pt>
                <c:pt idx="6">
                  <c:v>0.09</c:v>
                </c:pt>
                <c:pt idx="7">
                  <c:v>0.26</c:v>
                </c:pt>
                <c:pt idx="8">
                  <c:v>0.24</c:v>
                </c:pt>
                <c:pt idx="9">
                  <c:v>0.27</c:v>
                </c:pt>
                <c:pt idx="10">
                  <c:v>0.46</c:v>
                </c:pt>
                <c:pt idx="11">
                  <c:v>0.43</c:v>
                </c:pt>
                <c:pt idx="12">
                  <c:v>0.28000000000000003</c:v>
                </c:pt>
                <c:pt idx="13">
                  <c:v>0.36</c:v>
                </c:pt>
                <c:pt idx="14">
                  <c:v>0.14000000000000001</c:v>
                </c:pt>
                <c:pt idx="15">
                  <c:v>0.38</c:v>
                </c:pt>
                <c:pt idx="16">
                  <c:v>0.43</c:v>
                </c:pt>
                <c:pt idx="17">
                  <c:v>0.43</c:v>
                </c:pt>
                <c:pt idx="18">
                  <c:v>0.43</c:v>
                </c:pt>
                <c:pt idx="19">
                  <c:v>0.36</c:v>
                </c:pt>
                <c:pt idx="20">
                  <c:v>0.39</c:v>
                </c:pt>
                <c:pt idx="21">
                  <c:v>0.49</c:v>
                </c:pt>
                <c:pt idx="22">
                  <c:v>0.42</c:v>
                </c:pt>
                <c:pt idx="23">
                  <c:v>0.16</c:v>
                </c:pt>
                <c:pt idx="24">
                  <c:v>0.41</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Kenya</c:v>
                </c:pt>
                <c:pt idx="2">
                  <c:v>Nigeria</c:v>
                </c:pt>
                <c:pt idx="3">
                  <c:v>Mexico</c:v>
                </c:pt>
                <c:pt idx="4">
                  <c:v>Hong Kong</c:v>
                </c:pt>
                <c:pt idx="5">
                  <c:v>South Africa</c:v>
                </c:pt>
                <c:pt idx="6">
                  <c:v>Tunisia</c:v>
                </c:pt>
                <c:pt idx="7">
                  <c:v>Indonesia</c:v>
                </c:pt>
                <c:pt idx="8">
                  <c:v>Turkey</c:v>
                </c:pt>
                <c:pt idx="9">
                  <c:v>India</c:v>
                </c:pt>
                <c:pt idx="10">
                  <c:v>South Korea</c:v>
                </c:pt>
                <c:pt idx="11">
                  <c:v>France</c:v>
                </c:pt>
                <c:pt idx="12">
                  <c:v>Brazil</c:v>
                </c:pt>
                <c:pt idx="13">
                  <c:v>China</c:v>
                </c:pt>
                <c:pt idx="14">
                  <c:v>Egypt</c:v>
                </c:pt>
                <c:pt idx="15">
                  <c:v>United States</c:v>
                </c:pt>
                <c:pt idx="16">
                  <c:v>Great Britain</c:v>
                </c:pt>
                <c:pt idx="17">
                  <c:v>Australia</c:v>
                </c:pt>
                <c:pt idx="18">
                  <c:v>Germany</c:v>
                </c:pt>
                <c:pt idx="19">
                  <c:v>Canada</c:v>
                </c:pt>
                <c:pt idx="20">
                  <c:v>Italy</c:v>
                </c:pt>
                <c:pt idx="21">
                  <c:v>Poland</c:v>
                </c:pt>
                <c:pt idx="22">
                  <c:v>Japan</c:v>
                </c:pt>
                <c:pt idx="23">
                  <c:v>Pakistan</c:v>
                </c:pt>
                <c:pt idx="24">
                  <c:v>Sweden</c:v>
                </c:pt>
              </c:strCache>
            </c:strRef>
          </c:cat>
          <c:val>
            <c:numRef>
              <c:f>Sheet1!$D$2:$D$26</c:f>
              <c:numCache>
                <c:formatCode>0%</c:formatCode>
                <c:ptCount val="25"/>
                <c:pt idx="0">
                  <c:v>0.78</c:v>
                </c:pt>
                <c:pt idx="1">
                  <c:v>0.96</c:v>
                </c:pt>
                <c:pt idx="2">
                  <c:v>0.91</c:v>
                </c:pt>
                <c:pt idx="3">
                  <c:v>0.9</c:v>
                </c:pt>
                <c:pt idx="4">
                  <c:v>0.88</c:v>
                </c:pt>
                <c:pt idx="5">
                  <c:v>0.88</c:v>
                </c:pt>
                <c:pt idx="6">
                  <c:v>0.86</c:v>
                </c:pt>
                <c:pt idx="7">
                  <c:v>0.85</c:v>
                </c:pt>
                <c:pt idx="8">
                  <c:v>0.85</c:v>
                </c:pt>
                <c:pt idx="9">
                  <c:v>0.84</c:v>
                </c:pt>
                <c:pt idx="10">
                  <c:v>0.83</c:v>
                </c:pt>
                <c:pt idx="11">
                  <c:v>0.82</c:v>
                </c:pt>
                <c:pt idx="12">
                  <c:v>0.79</c:v>
                </c:pt>
                <c:pt idx="13">
                  <c:v>0.79</c:v>
                </c:pt>
                <c:pt idx="14">
                  <c:v>0.78</c:v>
                </c:pt>
                <c:pt idx="15">
                  <c:v>0.76</c:v>
                </c:pt>
                <c:pt idx="16">
                  <c:v>0.75</c:v>
                </c:pt>
                <c:pt idx="17">
                  <c:v>0.74</c:v>
                </c:pt>
                <c:pt idx="18">
                  <c:v>0.71</c:v>
                </c:pt>
                <c:pt idx="19">
                  <c:v>0.69</c:v>
                </c:pt>
                <c:pt idx="20">
                  <c:v>0.69</c:v>
                </c:pt>
                <c:pt idx="21">
                  <c:v>0.69</c:v>
                </c:pt>
                <c:pt idx="22">
                  <c:v>0.64</c:v>
                </c:pt>
                <c:pt idx="23">
                  <c:v>0.63</c:v>
                </c:pt>
                <c:pt idx="24">
                  <c:v>0.56000000000000005</c:v>
                </c:pt>
              </c:numCache>
            </c:numRef>
          </c:val>
        </c:ser>
        <c:dLbls>
          <c:showLegendKey val="0"/>
          <c:showVal val="0"/>
          <c:showCatName val="0"/>
          <c:showSerName val="0"/>
          <c:showPercent val="0"/>
          <c:showBubbleSize val="0"/>
        </c:dLbls>
        <c:gapWidth val="42"/>
        <c:overlap val="100"/>
        <c:axId val="147722752"/>
        <c:axId val="142817472"/>
      </c:barChart>
      <c:catAx>
        <c:axId val="14772275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2817472"/>
        <c:crosses val="autoZero"/>
        <c:auto val="1"/>
        <c:lblAlgn val="ctr"/>
        <c:lblOffset val="100"/>
        <c:noMultiLvlLbl val="0"/>
      </c:catAx>
      <c:valAx>
        <c:axId val="142817472"/>
        <c:scaling>
          <c:orientation val="minMax"/>
          <c:max val="1"/>
        </c:scaling>
        <c:delete val="1"/>
        <c:axPos val="t"/>
        <c:numFmt formatCode="0%" sourceLinked="1"/>
        <c:majorTickMark val="out"/>
        <c:minorTickMark val="none"/>
        <c:tickLblPos val="none"/>
        <c:crossAx val="147722752"/>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Sheet1!$B$2:$B$9</c:f>
              <c:numCache>
                <c:formatCode>0%</c:formatCode>
                <c:ptCount val="8"/>
                <c:pt idx="0">
                  <c:v>0.47</c:v>
                </c:pt>
                <c:pt idx="1">
                  <c:v>0.63</c:v>
                </c:pt>
                <c:pt idx="2">
                  <c:v>0.69</c:v>
                </c:pt>
                <c:pt idx="3">
                  <c:v>0.51</c:v>
                </c:pt>
                <c:pt idx="4">
                  <c:v>0.44</c:v>
                </c:pt>
                <c:pt idx="5">
                  <c:v>0.35</c:v>
                </c:pt>
                <c:pt idx="6">
                  <c:v>0.32</c:v>
                </c:pt>
                <c:pt idx="7">
                  <c:v>0.27</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Sheet1!$C$2:$C$9</c:f>
              <c:numCache>
                <c:formatCode>0%</c:formatCode>
                <c:ptCount val="8"/>
                <c:pt idx="0">
                  <c:v>0.31</c:v>
                </c:pt>
                <c:pt idx="1">
                  <c:v>0.21</c:v>
                </c:pt>
                <c:pt idx="2">
                  <c:v>0.14000000000000001</c:v>
                </c:pt>
                <c:pt idx="3">
                  <c:v>0.3</c:v>
                </c:pt>
                <c:pt idx="4">
                  <c:v>0.36</c:v>
                </c:pt>
                <c:pt idx="5">
                  <c:v>0.37</c:v>
                </c:pt>
                <c:pt idx="6">
                  <c:v>0.41</c:v>
                </c:pt>
                <c:pt idx="7">
                  <c:v>0.43</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Sheet1!$D$2:$D$9</c:f>
              <c:numCache>
                <c:formatCode>0%</c:formatCode>
                <c:ptCount val="8"/>
                <c:pt idx="0">
                  <c:v>0.78</c:v>
                </c:pt>
                <c:pt idx="1">
                  <c:v>0.84</c:v>
                </c:pt>
                <c:pt idx="2">
                  <c:v>0.83</c:v>
                </c:pt>
                <c:pt idx="3">
                  <c:v>0.81</c:v>
                </c:pt>
                <c:pt idx="4">
                  <c:v>0.79</c:v>
                </c:pt>
                <c:pt idx="5">
                  <c:v>0.73</c:v>
                </c:pt>
                <c:pt idx="6">
                  <c:v>0.72</c:v>
                </c:pt>
                <c:pt idx="7">
                  <c:v>0.7</c:v>
                </c:pt>
              </c:numCache>
            </c:numRef>
          </c:val>
        </c:ser>
        <c:dLbls>
          <c:showLegendKey val="0"/>
          <c:showVal val="0"/>
          <c:showCatName val="0"/>
          <c:showSerName val="0"/>
          <c:showPercent val="0"/>
          <c:showBubbleSize val="0"/>
        </c:dLbls>
        <c:gapWidth val="106"/>
        <c:overlap val="100"/>
        <c:axId val="147723264"/>
        <c:axId val="116433472"/>
      </c:barChart>
      <c:catAx>
        <c:axId val="14772326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33472"/>
        <c:crosses val="autoZero"/>
        <c:auto val="1"/>
        <c:lblAlgn val="ctr"/>
        <c:lblOffset val="100"/>
        <c:noMultiLvlLbl val="0"/>
      </c:catAx>
      <c:valAx>
        <c:axId val="116433472"/>
        <c:scaling>
          <c:orientation val="minMax"/>
          <c:max val="1"/>
          <c:min val="0"/>
        </c:scaling>
        <c:delete val="1"/>
        <c:axPos val="t"/>
        <c:numFmt formatCode="0%" sourceLinked="1"/>
        <c:majorTickMark val="out"/>
        <c:minorTickMark val="none"/>
        <c:tickLblPos val="none"/>
        <c:crossAx val="147723264"/>
        <c:crosses val="autoZero"/>
        <c:crossBetween val="between"/>
        <c:majorUnit val="0.2"/>
        <c:minorUnit val="0.04"/>
      </c:valAx>
    </c:plotArea>
    <c:legend>
      <c:legendPos val="t"/>
      <c:layout>
        <c:manualLayout>
          <c:xMode val="edge"/>
          <c:yMode val="edge"/>
          <c:x val="0.15113718871726201"/>
          <c:y val="3.0449694718976499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Nigeria</c:v>
                </c:pt>
                <c:pt idx="2">
                  <c:v>Kenya</c:v>
                </c:pt>
                <c:pt idx="3">
                  <c:v>Mexico</c:v>
                </c:pt>
                <c:pt idx="4">
                  <c:v>Hong Kong</c:v>
                </c:pt>
                <c:pt idx="5">
                  <c:v>Tunisia</c:v>
                </c:pt>
                <c:pt idx="6">
                  <c:v>Egypt</c:v>
                </c:pt>
                <c:pt idx="7">
                  <c:v>India</c:v>
                </c:pt>
                <c:pt idx="8">
                  <c:v>Indonesia</c:v>
                </c:pt>
                <c:pt idx="9">
                  <c:v>Turkey</c:v>
                </c:pt>
                <c:pt idx="10">
                  <c:v>South Africa</c:v>
                </c:pt>
                <c:pt idx="11">
                  <c:v>China</c:v>
                </c:pt>
                <c:pt idx="12">
                  <c:v>South Korea</c:v>
                </c:pt>
                <c:pt idx="13">
                  <c:v>France</c:v>
                </c:pt>
                <c:pt idx="14">
                  <c:v>Brazil</c:v>
                </c:pt>
                <c:pt idx="15">
                  <c:v>Australia</c:v>
                </c:pt>
                <c:pt idx="16">
                  <c:v>Italy</c:v>
                </c:pt>
                <c:pt idx="17">
                  <c:v>Germany</c:v>
                </c:pt>
                <c:pt idx="18">
                  <c:v>Great Britain</c:v>
                </c:pt>
                <c:pt idx="19">
                  <c:v>Poland</c:v>
                </c:pt>
                <c:pt idx="20">
                  <c:v>United States</c:v>
                </c:pt>
                <c:pt idx="21">
                  <c:v>Pakistan</c:v>
                </c:pt>
                <c:pt idx="22">
                  <c:v>Canada</c:v>
                </c:pt>
                <c:pt idx="23">
                  <c:v>Japan</c:v>
                </c:pt>
                <c:pt idx="24">
                  <c:v>Sweden</c:v>
                </c:pt>
              </c:strCache>
            </c:strRef>
          </c:cat>
          <c:val>
            <c:numRef>
              <c:f>Sheet1!$B$2:$B$26</c:f>
              <c:numCache>
                <c:formatCode>0%</c:formatCode>
                <c:ptCount val="25"/>
                <c:pt idx="0">
                  <c:v>0.43</c:v>
                </c:pt>
                <c:pt idx="1">
                  <c:v>0.86</c:v>
                </c:pt>
                <c:pt idx="2">
                  <c:v>0.83</c:v>
                </c:pt>
                <c:pt idx="3">
                  <c:v>0.71</c:v>
                </c:pt>
                <c:pt idx="4">
                  <c:v>0.49</c:v>
                </c:pt>
                <c:pt idx="5">
                  <c:v>0.76</c:v>
                </c:pt>
                <c:pt idx="6">
                  <c:v>0.68</c:v>
                </c:pt>
                <c:pt idx="7">
                  <c:v>0.53</c:v>
                </c:pt>
                <c:pt idx="8">
                  <c:v>0.51</c:v>
                </c:pt>
                <c:pt idx="9">
                  <c:v>0.53</c:v>
                </c:pt>
                <c:pt idx="10">
                  <c:v>0.54</c:v>
                </c:pt>
                <c:pt idx="11">
                  <c:v>0.38</c:v>
                </c:pt>
                <c:pt idx="12">
                  <c:v>0.34</c:v>
                </c:pt>
                <c:pt idx="13">
                  <c:v>0.32</c:v>
                </c:pt>
                <c:pt idx="14">
                  <c:v>0.47</c:v>
                </c:pt>
                <c:pt idx="15">
                  <c:v>0.27</c:v>
                </c:pt>
                <c:pt idx="16">
                  <c:v>0.26</c:v>
                </c:pt>
                <c:pt idx="17">
                  <c:v>0.26</c:v>
                </c:pt>
                <c:pt idx="18">
                  <c:v>0.26</c:v>
                </c:pt>
                <c:pt idx="19">
                  <c:v>0.22</c:v>
                </c:pt>
                <c:pt idx="20">
                  <c:v>0.33</c:v>
                </c:pt>
                <c:pt idx="21">
                  <c:v>0.5</c:v>
                </c:pt>
                <c:pt idx="22">
                  <c:v>0.26</c:v>
                </c:pt>
                <c:pt idx="23">
                  <c:v>0.19</c:v>
                </c:pt>
                <c:pt idx="24">
                  <c:v>0.15</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Nigeria</c:v>
                </c:pt>
                <c:pt idx="2">
                  <c:v>Kenya</c:v>
                </c:pt>
                <c:pt idx="3">
                  <c:v>Mexico</c:v>
                </c:pt>
                <c:pt idx="4">
                  <c:v>Hong Kong</c:v>
                </c:pt>
                <c:pt idx="5">
                  <c:v>Tunisia</c:v>
                </c:pt>
                <c:pt idx="6">
                  <c:v>Egypt</c:v>
                </c:pt>
                <c:pt idx="7">
                  <c:v>India</c:v>
                </c:pt>
                <c:pt idx="8">
                  <c:v>Indonesia</c:v>
                </c:pt>
                <c:pt idx="9">
                  <c:v>Turkey</c:v>
                </c:pt>
                <c:pt idx="10">
                  <c:v>South Africa</c:v>
                </c:pt>
                <c:pt idx="11">
                  <c:v>China</c:v>
                </c:pt>
                <c:pt idx="12">
                  <c:v>South Korea</c:v>
                </c:pt>
                <c:pt idx="13">
                  <c:v>France</c:v>
                </c:pt>
                <c:pt idx="14">
                  <c:v>Brazil</c:v>
                </c:pt>
                <c:pt idx="15">
                  <c:v>Australia</c:v>
                </c:pt>
                <c:pt idx="16">
                  <c:v>Italy</c:v>
                </c:pt>
                <c:pt idx="17">
                  <c:v>Germany</c:v>
                </c:pt>
                <c:pt idx="18">
                  <c:v>Great Britain</c:v>
                </c:pt>
                <c:pt idx="19">
                  <c:v>Poland</c:v>
                </c:pt>
                <c:pt idx="20">
                  <c:v>United States</c:v>
                </c:pt>
                <c:pt idx="21">
                  <c:v>Pakistan</c:v>
                </c:pt>
                <c:pt idx="22">
                  <c:v>Canada</c:v>
                </c:pt>
                <c:pt idx="23">
                  <c:v>Japan</c:v>
                </c:pt>
                <c:pt idx="24">
                  <c:v>Sweden</c:v>
                </c:pt>
              </c:strCache>
            </c:strRef>
          </c:cat>
          <c:val>
            <c:numRef>
              <c:f>Sheet1!$C$2:$C$26</c:f>
              <c:numCache>
                <c:formatCode>0%</c:formatCode>
                <c:ptCount val="25"/>
                <c:pt idx="0">
                  <c:v>0.34</c:v>
                </c:pt>
                <c:pt idx="1">
                  <c:v>7.0000000000000007E-2</c:v>
                </c:pt>
                <c:pt idx="2">
                  <c:v>0.11</c:v>
                </c:pt>
                <c:pt idx="3">
                  <c:v>0.21</c:v>
                </c:pt>
                <c:pt idx="4">
                  <c:v>0.38</c:v>
                </c:pt>
                <c:pt idx="5">
                  <c:v>0.1</c:v>
                </c:pt>
                <c:pt idx="6">
                  <c:v>0.17</c:v>
                </c:pt>
                <c:pt idx="7">
                  <c:v>0.28999999999999998</c:v>
                </c:pt>
                <c:pt idx="8">
                  <c:v>0.32</c:v>
                </c:pt>
                <c:pt idx="9">
                  <c:v>0.3</c:v>
                </c:pt>
                <c:pt idx="10">
                  <c:v>0.28000000000000003</c:v>
                </c:pt>
                <c:pt idx="11">
                  <c:v>0.41</c:v>
                </c:pt>
                <c:pt idx="12">
                  <c:v>0.46</c:v>
                </c:pt>
                <c:pt idx="13">
                  <c:v>0.46</c:v>
                </c:pt>
                <c:pt idx="14">
                  <c:v>0.28999999999999998</c:v>
                </c:pt>
                <c:pt idx="15">
                  <c:v>0.44</c:v>
                </c:pt>
                <c:pt idx="16">
                  <c:v>0.44</c:v>
                </c:pt>
                <c:pt idx="17">
                  <c:v>0.44</c:v>
                </c:pt>
                <c:pt idx="18">
                  <c:v>0.44</c:v>
                </c:pt>
                <c:pt idx="19">
                  <c:v>0.48</c:v>
                </c:pt>
                <c:pt idx="20">
                  <c:v>0.37</c:v>
                </c:pt>
                <c:pt idx="21">
                  <c:v>0.19</c:v>
                </c:pt>
                <c:pt idx="22">
                  <c:v>0.4</c:v>
                </c:pt>
                <c:pt idx="23">
                  <c:v>0.47</c:v>
                </c:pt>
                <c:pt idx="24">
                  <c:v>0.38</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Nigeria</c:v>
                </c:pt>
                <c:pt idx="2">
                  <c:v>Kenya</c:v>
                </c:pt>
                <c:pt idx="3">
                  <c:v>Mexico</c:v>
                </c:pt>
                <c:pt idx="4">
                  <c:v>Hong Kong</c:v>
                </c:pt>
                <c:pt idx="5">
                  <c:v>Tunisia</c:v>
                </c:pt>
                <c:pt idx="6">
                  <c:v>Egypt</c:v>
                </c:pt>
                <c:pt idx="7">
                  <c:v>India</c:v>
                </c:pt>
                <c:pt idx="8">
                  <c:v>Indonesia</c:v>
                </c:pt>
                <c:pt idx="9">
                  <c:v>Turkey</c:v>
                </c:pt>
                <c:pt idx="10">
                  <c:v>South Africa</c:v>
                </c:pt>
                <c:pt idx="11">
                  <c:v>China</c:v>
                </c:pt>
                <c:pt idx="12">
                  <c:v>South Korea</c:v>
                </c:pt>
                <c:pt idx="13">
                  <c:v>France</c:v>
                </c:pt>
                <c:pt idx="14">
                  <c:v>Brazil</c:v>
                </c:pt>
                <c:pt idx="15">
                  <c:v>Australia</c:v>
                </c:pt>
                <c:pt idx="16">
                  <c:v>Italy</c:v>
                </c:pt>
                <c:pt idx="17">
                  <c:v>Germany</c:v>
                </c:pt>
                <c:pt idx="18">
                  <c:v>Great Britain</c:v>
                </c:pt>
                <c:pt idx="19">
                  <c:v>Poland</c:v>
                </c:pt>
                <c:pt idx="20">
                  <c:v>United States</c:v>
                </c:pt>
                <c:pt idx="21">
                  <c:v>Pakistan</c:v>
                </c:pt>
                <c:pt idx="22">
                  <c:v>Canada</c:v>
                </c:pt>
                <c:pt idx="23">
                  <c:v>Japan</c:v>
                </c:pt>
                <c:pt idx="24">
                  <c:v>Sweden</c:v>
                </c:pt>
              </c:strCache>
            </c:strRef>
          </c:cat>
          <c:val>
            <c:numRef>
              <c:f>Sheet1!$D$2:$D$26</c:f>
              <c:numCache>
                <c:formatCode>0%</c:formatCode>
                <c:ptCount val="25"/>
                <c:pt idx="0">
                  <c:v>0.77</c:v>
                </c:pt>
                <c:pt idx="1">
                  <c:v>0.93</c:v>
                </c:pt>
                <c:pt idx="2">
                  <c:v>0.93</c:v>
                </c:pt>
                <c:pt idx="3">
                  <c:v>0.92</c:v>
                </c:pt>
                <c:pt idx="4">
                  <c:v>0.87</c:v>
                </c:pt>
                <c:pt idx="5">
                  <c:v>0.87</c:v>
                </c:pt>
                <c:pt idx="6">
                  <c:v>0.85</c:v>
                </c:pt>
                <c:pt idx="7">
                  <c:v>0.83</c:v>
                </c:pt>
                <c:pt idx="8">
                  <c:v>0.83</c:v>
                </c:pt>
                <c:pt idx="9">
                  <c:v>0.83</c:v>
                </c:pt>
                <c:pt idx="10">
                  <c:v>0.82</c:v>
                </c:pt>
                <c:pt idx="11">
                  <c:v>0.8</c:v>
                </c:pt>
                <c:pt idx="12">
                  <c:v>0.8</c:v>
                </c:pt>
                <c:pt idx="13">
                  <c:v>0.78</c:v>
                </c:pt>
                <c:pt idx="14">
                  <c:v>0.76</c:v>
                </c:pt>
                <c:pt idx="15">
                  <c:v>0.71</c:v>
                </c:pt>
                <c:pt idx="16">
                  <c:v>0.71</c:v>
                </c:pt>
                <c:pt idx="17">
                  <c:v>0.7</c:v>
                </c:pt>
                <c:pt idx="18">
                  <c:v>0.7</c:v>
                </c:pt>
                <c:pt idx="19">
                  <c:v>0.7</c:v>
                </c:pt>
                <c:pt idx="20">
                  <c:v>0.7</c:v>
                </c:pt>
                <c:pt idx="21">
                  <c:v>0.69</c:v>
                </c:pt>
                <c:pt idx="22">
                  <c:v>0.66</c:v>
                </c:pt>
                <c:pt idx="23">
                  <c:v>0.66</c:v>
                </c:pt>
                <c:pt idx="24">
                  <c:v>0.53</c:v>
                </c:pt>
              </c:numCache>
            </c:numRef>
          </c:val>
        </c:ser>
        <c:dLbls>
          <c:showLegendKey val="0"/>
          <c:showVal val="0"/>
          <c:showCatName val="0"/>
          <c:showSerName val="0"/>
          <c:showPercent val="0"/>
          <c:showBubbleSize val="0"/>
        </c:dLbls>
        <c:gapWidth val="42"/>
        <c:overlap val="100"/>
        <c:axId val="147725824"/>
        <c:axId val="116435776"/>
      </c:barChart>
      <c:catAx>
        <c:axId val="14772582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35776"/>
        <c:crosses val="autoZero"/>
        <c:auto val="1"/>
        <c:lblAlgn val="ctr"/>
        <c:lblOffset val="100"/>
        <c:noMultiLvlLbl val="0"/>
      </c:catAx>
      <c:valAx>
        <c:axId val="116435776"/>
        <c:scaling>
          <c:orientation val="minMax"/>
          <c:max val="1"/>
        </c:scaling>
        <c:delete val="1"/>
        <c:axPos val="t"/>
        <c:numFmt formatCode="0%" sourceLinked="1"/>
        <c:majorTickMark val="out"/>
        <c:minorTickMark val="none"/>
        <c:tickLblPos val="none"/>
        <c:crossAx val="147725824"/>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G-8 Countries</c:v>
                </c:pt>
                <c:pt idx="6">
                  <c:v>North America</c:v>
                </c:pt>
                <c:pt idx="7">
                  <c:v>Europe</c:v>
                </c:pt>
              </c:strCache>
            </c:strRef>
          </c:cat>
          <c:val>
            <c:numRef>
              <c:f>Sheet1!$B$2:$B$9</c:f>
              <c:numCache>
                <c:formatCode>0%</c:formatCode>
                <c:ptCount val="8"/>
                <c:pt idx="0">
                  <c:v>0.43</c:v>
                </c:pt>
                <c:pt idx="1">
                  <c:v>0.59</c:v>
                </c:pt>
                <c:pt idx="2">
                  <c:v>0.66</c:v>
                </c:pt>
                <c:pt idx="3">
                  <c:v>0.46</c:v>
                </c:pt>
                <c:pt idx="4">
                  <c:v>0.38</c:v>
                </c:pt>
                <c:pt idx="5">
                  <c:v>0.27</c:v>
                </c:pt>
                <c:pt idx="6">
                  <c:v>0.28999999999999998</c:v>
                </c:pt>
                <c:pt idx="7">
                  <c:v>0.24</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G-8 Countries</c:v>
                </c:pt>
                <c:pt idx="6">
                  <c:v>North America</c:v>
                </c:pt>
                <c:pt idx="7">
                  <c:v>Europe</c:v>
                </c:pt>
              </c:strCache>
            </c:strRef>
          </c:cat>
          <c:val>
            <c:numRef>
              <c:f>Sheet1!$C$2:$C$9</c:f>
              <c:numCache>
                <c:formatCode>0%</c:formatCode>
                <c:ptCount val="8"/>
                <c:pt idx="0">
                  <c:v>0.34</c:v>
                </c:pt>
                <c:pt idx="1">
                  <c:v>0.25</c:v>
                </c:pt>
                <c:pt idx="2">
                  <c:v>0.18</c:v>
                </c:pt>
                <c:pt idx="3">
                  <c:v>0.33</c:v>
                </c:pt>
                <c:pt idx="4">
                  <c:v>0.4</c:v>
                </c:pt>
                <c:pt idx="5">
                  <c:v>0.43</c:v>
                </c:pt>
                <c:pt idx="6">
                  <c:v>0.39</c:v>
                </c:pt>
                <c:pt idx="7">
                  <c:v>0.44</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G-8 Countries</c:v>
                </c:pt>
                <c:pt idx="6">
                  <c:v>North America</c:v>
                </c:pt>
                <c:pt idx="7">
                  <c:v>Europe</c:v>
                </c:pt>
              </c:strCache>
            </c:strRef>
          </c:cat>
          <c:val>
            <c:numRef>
              <c:f>Sheet1!$D$2:$D$9</c:f>
              <c:numCache>
                <c:formatCode>0%</c:formatCode>
                <c:ptCount val="8"/>
                <c:pt idx="0">
                  <c:v>0.77</c:v>
                </c:pt>
                <c:pt idx="1">
                  <c:v>0.84</c:v>
                </c:pt>
                <c:pt idx="2">
                  <c:v>0.84</c:v>
                </c:pt>
                <c:pt idx="3">
                  <c:v>0.79</c:v>
                </c:pt>
                <c:pt idx="4">
                  <c:v>0.78</c:v>
                </c:pt>
                <c:pt idx="5">
                  <c:v>0.7</c:v>
                </c:pt>
                <c:pt idx="6">
                  <c:v>0.68</c:v>
                </c:pt>
                <c:pt idx="7">
                  <c:v>0.68</c:v>
                </c:pt>
              </c:numCache>
            </c:numRef>
          </c:val>
        </c:ser>
        <c:dLbls>
          <c:showLegendKey val="0"/>
          <c:showVal val="0"/>
          <c:showCatName val="0"/>
          <c:showSerName val="0"/>
          <c:showPercent val="0"/>
          <c:showBubbleSize val="0"/>
        </c:dLbls>
        <c:gapWidth val="106"/>
        <c:overlap val="100"/>
        <c:axId val="147826176"/>
        <c:axId val="116438080"/>
      </c:barChart>
      <c:catAx>
        <c:axId val="14782617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38080"/>
        <c:crosses val="autoZero"/>
        <c:auto val="1"/>
        <c:lblAlgn val="ctr"/>
        <c:lblOffset val="100"/>
        <c:noMultiLvlLbl val="0"/>
      </c:catAx>
      <c:valAx>
        <c:axId val="116438080"/>
        <c:scaling>
          <c:orientation val="minMax"/>
          <c:max val="1"/>
          <c:min val="0"/>
        </c:scaling>
        <c:delete val="1"/>
        <c:axPos val="t"/>
        <c:numFmt formatCode="0%" sourceLinked="1"/>
        <c:majorTickMark val="out"/>
        <c:minorTickMark val="none"/>
        <c:tickLblPos val="none"/>
        <c:crossAx val="147826176"/>
        <c:crosses val="autoZero"/>
        <c:crossBetween val="between"/>
        <c:majorUnit val="0.2"/>
        <c:minorUnit val="0.04"/>
      </c:valAx>
    </c:plotArea>
    <c:legend>
      <c:legendPos val="t"/>
      <c:layout>
        <c:manualLayout>
          <c:xMode val="edge"/>
          <c:yMode val="edge"/>
          <c:x val="0.15279924785934601"/>
          <c:y val="4.5652396410646098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Mexico</c:v>
                </c:pt>
                <c:pt idx="2">
                  <c:v>Kenya</c:v>
                </c:pt>
                <c:pt idx="3">
                  <c:v>Nigeria</c:v>
                </c:pt>
                <c:pt idx="4">
                  <c:v>Turkey</c:v>
                </c:pt>
                <c:pt idx="5">
                  <c:v>Hong Kong</c:v>
                </c:pt>
                <c:pt idx="6">
                  <c:v>India</c:v>
                </c:pt>
                <c:pt idx="7">
                  <c:v>South Korea</c:v>
                </c:pt>
                <c:pt idx="8">
                  <c:v>South Africa</c:v>
                </c:pt>
                <c:pt idx="9">
                  <c:v>Tunisia</c:v>
                </c:pt>
                <c:pt idx="10">
                  <c:v>Indonesia</c:v>
                </c:pt>
                <c:pt idx="11">
                  <c:v>China</c:v>
                </c:pt>
                <c:pt idx="12">
                  <c:v>Great Britain</c:v>
                </c:pt>
                <c:pt idx="13">
                  <c:v>Germany</c:v>
                </c:pt>
                <c:pt idx="14">
                  <c:v>United States</c:v>
                </c:pt>
                <c:pt idx="15">
                  <c:v>France</c:v>
                </c:pt>
                <c:pt idx="16">
                  <c:v>Australia</c:v>
                </c:pt>
                <c:pt idx="17">
                  <c:v>Brazil</c:v>
                </c:pt>
                <c:pt idx="18">
                  <c:v>Canada</c:v>
                </c:pt>
                <c:pt idx="19">
                  <c:v>Pakistan</c:v>
                </c:pt>
                <c:pt idx="20">
                  <c:v>Poland</c:v>
                </c:pt>
                <c:pt idx="21">
                  <c:v>Egypt</c:v>
                </c:pt>
                <c:pt idx="22">
                  <c:v>Italy</c:v>
                </c:pt>
                <c:pt idx="23">
                  <c:v>Japan</c:v>
                </c:pt>
                <c:pt idx="24">
                  <c:v>Sweden</c:v>
                </c:pt>
              </c:strCache>
            </c:strRef>
          </c:cat>
          <c:val>
            <c:numRef>
              <c:f>Sheet1!$B$2:$B$26</c:f>
              <c:numCache>
                <c:formatCode>0%</c:formatCode>
                <c:ptCount val="25"/>
                <c:pt idx="0">
                  <c:v>0.4</c:v>
                </c:pt>
                <c:pt idx="1">
                  <c:v>0.62</c:v>
                </c:pt>
                <c:pt idx="2">
                  <c:v>0.81</c:v>
                </c:pt>
                <c:pt idx="3">
                  <c:v>0.77</c:v>
                </c:pt>
                <c:pt idx="4">
                  <c:v>0.5</c:v>
                </c:pt>
                <c:pt idx="5">
                  <c:v>0.37</c:v>
                </c:pt>
                <c:pt idx="6">
                  <c:v>0.49</c:v>
                </c:pt>
                <c:pt idx="7">
                  <c:v>0.37</c:v>
                </c:pt>
                <c:pt idx="8">
                  <c:v>0.49</c:v>
                </c:pt>
                <c:pt idx="9">
                  <c:v>0.66</c:v>
                </c:pt>
                <c:pt idx="10">
                  <c:v>0.41</c:v>
                </c:pt>
                <c:pt idx="11">
                  <c:v>0.28999999999999998</c:v>
                </c:pt>
                <c:pt idx="12">
                  <c:v>0.3</c:v>
                </c:pt>
                <c:pt idx="13">
                  <c:v>0.28999999999999998</c:v>
                </c:pt>
                <c:pt idx="14">
                  <c:v>0.33</c:v>
                </c:pt>
                <c:pt idx="15">
                  <c:v>0.26</c:v>
                </c:pt>
                <c:pt idx="16">
                  <c:v>0.28999999999999998</c:v>
                </c:pt>
                <c:pt idx="17">
                  <c:v>0.39</c:v>
                </c:pt>
                <c:pt idx="18">
                  <c:v>0.3</c:v>
                </c:pt>
                <c:pt idx="19">
                  <c:v>0.48</c:v>
                </c:pt>
                <c:pt idx="20">
                  <c:v>0.27</c:v>
                </c:pt>
                <c:pt idx="21">
                  <c:v>0.48</c:v>
                </c:pt>
                <c:pt idx="22">
                  <c:v>0.23</c:v>
                </c:pt>
                <c:pt idx="23">
                  <c:v>0.16</c:v>
                </c:pt>
                <c:pt idx="24">
                  <c:v>0.17</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Mexico</c:v>
                </c:pt>
                <c:pt idx="2">
                  <c:v>Kenya</c:v>
                </c:pt>
                <c:pt idx="3">
                  <c:v>Nigeria</c:v>
                </c:pt>
                <c:pt idx="4">
                  <c:v>Turkey</c:v>
                </c:pt>
                <c:pt idx="5">
                  <c:v>Hong Kong</c:v>
                </c:pt>
                <c:pt idx="6">
                  <c:v>India</c:v>
                </c:pt>
                <c:pt idx="7">
                  <c:v>South Korea</c:v>
                </c:pt>
                <c:pt idx="8">
                  <c:v>South Africa</c:v>
                </c:pt>
                <c:pt idx="9">
                  <c:v>Tunisia</c:v>
                </c:pt>
                <c:pt idx="10">
                  <c:v>Indonesia</c:v>
                </c:pt>
                <c:pt idx="11">
                  <c:v>China</c:v>
                </c:pt>
                <c:pt idx="12">
                  <c:v>Great Britain</c:v>
                </c:pt>
                <c:pt idx="13">
                  <c:v>Germany</c:v>
                </c:pt>
                <c:pt idx="14">
                  <c:v>United States</c:v>
                </c:pt>
                <c:pt idx="15">
                  <c:v>France</c:v>
                </c:pt>
                <c:pt idx="16">
                  <c:v>Australia</c:v>
                </c:pt>
                <c:pt idx="17">
                  <c:v>Brazil</c:v>
                </c:pt>
                <c:pt idx="18">
                  <c:v>Canada</c:v>
                </c:pt>
                <c:pt idx="19">
                  <c:v>Pakistan</c:v>
                </c:pt>
                <c:pt idx="20">
                  <c:v>Poland</c:v>
                </c:pt>
                <c:pt idx="21">
                  <c:v>Egypt</c:v>
                </c:pt>
                <c:pt idx="22">
                  <c:v>Italy</c:v>
                </c:pt>
                <c:pt idx="23">
                  <c:v>Japan</c:v>
                </c:pt>
                <c:pt idx="24">
                  <c:v>Sweden</c:v>
                </c:pt>
              </c:strCache>
            </c:strRef>
          </c:cat>
          <c:val>
            <c:numRef>
              <c:f>Sheet1!$C$2:$C$26</c:f>
              <c:numCache>
                <c:formatCode>0%</c:formatCode>
                <c:ptCount val="25"/>
                <c:pt idx="0">
                  <c:v>0.35</c:v>
                </c:pt>
                <c:pt idx="1">
                  <c:v>0.27</c:v>
                </c:pt>
                <c:pt idx="2">
                  <c:v>7.0000000000000007E-2</c:v>
                </c:pt>
                <c:pt idx="3">
                  <c:v>0.1</c:v>
                </c:pt>
                <c:pt idx="4">
                  <c:v>0.34</c:v>
                </c:pt>
                <c:pt idx="5">
                  <c:v>0.45</c:v>
                </c:pt>
                <c:pt idx="6">
                  <c:v>0.33</c:v>
                </c:pt>
                <c:pt idx="7">
                  <c:v>0.43</c:v>
                </c:pt>
                <c:pt idx="8">
                  <c:v>0.3</c:v>
                </c:pt>
                <c:pt idx="9">
                  <c:v>0.11</c:v>
                </c:pt>
                <c:pt idx="10">
                  <c:v>0.36</c:v>
                </c:pt>
                <c:pt idx="11">
                  <c:v>0.47</c:v>
                </c:pt>
                <c:pt idx="12">
                  <c:v>0.44</c:v>
                </c:pt>
                <c:pt idx="13">
                  <c:v>0.44</c:v>
                </c:pt>
                <c:pt idx="14">
                  <c:v>0.41</c:v>
                </c:pt>
                <c:pt idx="15">
                  <c:v>0.45</c:v>
                </c:pt>
                <c:pt idx="16">
                  <c:v>0.41</c:v>
                </c:pt>
                <c:pt idx="17">
                  <c:v>0.31</c:v>
                </c:pt>
                <c:pt idx="18">
                  <c:v>0.4</c:v>
                </c:pt>
                <c:pt idx="19">
                  <c:v>0.21</c:v>
                </c:pt>
                <c:pt idx="20">
                  <c:v>0.42</c:v>
                </c:pt>
                <c:pt idx="21">
                  <c:v>0.2</c:v>
                </c:pt>
                <c:pt idx="22">
                  <c:v>0.43</c:v>
                </c:pt>
                <c:pt idx="23">
                  <c:v>0.46</c:v>
                </c:pt>
                <c:pt idx="24">
                  <c:v>0.37</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Mexico</c:v>
                </c:pt>
                <c:pt idx="2">
                  <c:v>Kenya</c:v>
                </c:pt>
                <c:pt idx="3">
                  <c:v>Nigeria</c:v>
                </c:pt>
                <c:pt idx="4">
                  <c:v>Turkey</c:v>
                </c:pt>
                <c:pt idx="5">
                  <c:v>Hong Kong</c:v>
                </c:pt>
                <c:pt idx="6">
                  <c:v>India</c:v>
                </c:pt>
                <c:pt idx="7">
                  <c:v>South Korea</c:v>
                </c:pt>
                <c:pt idx="8">
                  <c:v>South Africa</c:v>
                </c:pt>
                <c:pt idx="9">
                  <c:v>Tunisia</c:v>
                </c:pt>
                <c:pt idx="10">
                  <c:v>Indonesia</c:v>
                </c:pt>
                <c:pt idx="11">
                  <c:v>China</c:v>
                </c:pt>
                <c:pt idx="12">
                  <c:v>Great Britain</c:v>
                </c:pt>
                <c:pt idx="13">
                  <c:v>Germany</c:v>
                </c:pt>
                <c:pt idx="14">
                  <c:v>United States</c:v>
                </c:pt>
                <c:pt idx="15">
                  <c:v>France</c:v>
                </c:pt>
                <c:pt idx="16">
                  <c:v>Australia</c:v>
                </c:pt>
                <c:pt idx="17">
                  <c:v>Brazil</c:v>
                </c:pt>
                <c:pt idx="18">
                  <c:v>Canada</c:v>
                </c:pt>
                <c:pt idx="19">
                  <c:v>Pakistan</c:v>
                </c:pt>
                <c:pt idx="20">
                  <c:v>Poland</c:v>
                </c:pt>
                <c:pt idx="21">
                  <c:v>Egypt</c:v>
                </c:pt>
                <c:pt idx="22">
                  <c:v>Italy</c:v>
                </c:pt>
                <c:pt idx="23">
                  <c:v>Japan</c:v>
                </c:pt>
                <c:pt idx="24">
                  <c:v>Sweden</c:v>
                </c:pt>
              </c:strCache>
            </c:strRef>
          </c:cat>
          <c:val>
            <c:numRef>
              <c:f>Sheet1!$D$2:$D$26</c:f>
              <c:numCache>
                <c:formatCode>0%</c:formatCode>
                <c:ptCount val="25"/>
                <c:pt idx="0">
                  <c:v>0.74</c:v>
                </c:pt>
                <c:pt idx="1">
                  <c:v>0.9</c:v>
                </c:pt>
                <c:pt idx="2">
                  <c:v>0.88</c:v>
                </c:pt>
                <c:pt idx="3">
                  <c:v>0.87</c:v>
                </c:pt>
                <c:pt idx="4">
                  <c:v>0.83</c:v>
                </c:pt>
                <c:pt idx="5">
                  <c:v>0.82</c:v>
                </c:pt>
                <c:pt idx="6">
                  <c:v>0.82</c:v>
                </c:pt>
                <c:pt idx="7">
                  <c:v>0.8</c:v>
                </c:pt>
                <c:pt idx="8">
                  <c:v>0.79</c:v>
                </c:pt>
                <c:pt idx="9">
                  <c:v>0.78</c:v>
                </c:pt>
                <c:pt idx="10">
                  <c:v>0.77</c:v>
                </c:pt>
                <c:pt idx="11">
                  <c:v>0.76</c:v>
                </c:pt>
                <c:pt idx="12">
                  <c:v>0.74</c:v>
                </c:pt>
                <c:pt idx="13">
                  <c:v>0.73</c:v>
                </c:pt>
                <c:pt idx="14">
                  <c:v>0.73</c:v>
                </c:pt>
                <c:pt idx="15">
                  <c:v>0.71</c:v>
                </c:pt>
                <c:pt idx="16">
                  <c:v>0.7</c:v>
                </c:pt>
                <c:pt idx="17">
                  <c:v>0.7</c:v>
                </c:pt>
                <c:pt idx="18">
                  <c:v>0.7</c:v>
                </c:pt>
                <c:pt idx="19">
                  <c:v>0.69</c:v>
                </c:pt>
                <c:pt idx="20">
                  <c:v>0.69</c:v>
                </c:pt>
                <c:pt idx="21">
                  <c:v>0.68</c:v>
                </c:pt>
                <c:pt idx="22">
                  <c:v>0.67</c:v>
                </c:pt>
                <c:pt idx="23">
                  <c:v>0.62</c:v>
                </c:pt>
                <c:pt idx="24">
                  <c:v>0.53</c:v>
                </c:pt>
              </c:numCache>
            </c:numRef>
          </c:val>
        </c:ser>
        <c:dLbls>
          <c:showLegendKey val="0"/>
          <c:showVal val="0"/>
          <c:showCatName val="0"/>
          <c:showSerName val="0"/>
          <c:showPercent val="0"/>
          <c:showBubbleSize val="0"/>
        </c:dLbls>
        <c:gapWidth val="42"/>
        <c:overlap val="100"/>
        <c:axId val="148440064"/>
        <c:axId val="116440384"/>
      </c:barChart>
      <c:catAx>
        <c:axId val="14844006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40384"/>
        <c:crosses val="autoZero"/>
        <c:auto val="1"/>
        <c:lblAlgn val="ctr"/>
        <c:lblOffset val="100"/>
        <c:noMultiLvlLbl val="0"/>
      </c:catAx>
      <c:valAx>
        <c:axId val="116440384"/>
        <c:scaling>
          <c:orientation val="minMax"/>
          <c:max val="1"/>
        </c:scaling>
        <c:delete val="1"/>
        <c:axPos val="t"/>
        <c:numFmt formatCode="0%" sourceLinked="1"/>
        <c:majorTickMark val="out"/>
        <c:minorTickMark val="none"/>
        <c:tickLblPos val="none"/>
        <c:crossAx val="148440064"/>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APAC</c:v>
                </c:pt>
                <c:pt idx="4">
                  <c:v>BRIC</c:v>
                </c:pt>
                <c:pt idx="5">
                  <c:v>North America</c:v>
                </c:pt>
                <c:pt idx="6">
                  <c:v>G-8 Countries</c:v>
                </c:pt>
                <c:pt idx="7">
                  <c:v>Europe</c:v>
                </c:pt>
              </c:strCache>
            </c:strRef>
          </c:cat>
          <c:val>
            <c:numRef>
              <c:f>Sheet1!$B$2:$B$9</c:f>
              <c:numCache>
                <c:formatCode>0%</c:formatCode>
                <c:ptCount val="8"/>
                <c:pt idx="0">
                  <c:v>0.4</c:v>
                </c:pt>
                <c:pt idx="1">
                  <c:v>0.51</c:v>
                </c:pt>
                <c:pt idx="2">
                  <c:v>0.59</c:v>
                </c:pt>
                <c:pt idx="3">
                  <c:v>0.34</c:v>
                </c:pt>
                <c:pt idx="4">
                  <c:v>0.39</c:v>
                </c:pt>
                <c:pt idx="5">
                  <c:v>0.31</c:v>
                </c:pt>
                <c:pt idx="6">
                  <c:v>0.27</c:v>
                </c:pt>
                <c:pt idx="7">
                  <c:v>0.26</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APAC</c:v>
                </c:pt>
                <c:pt idx="4">
                  <c:v>BRIC</c:v>
                </c:pt>
                <c:pt idx="5">
                  <c:v>North America</c:v>
                </c:pt>
                <c:pt idx="6">
                  <c:v>G-8 Countries</c:v>
                </c:pt>
                <c:pt idx="7">
                  <c:v>Europe</c:v>
                </c:pt>
              </c:strCache>
            </c:strRef>
          </c:cat>
          <c:val>
            <c:numRef>
              <c:f>Sheet1!$C$2:$C$9</c:f>
              <c:numCache>
                <c:formatCode>0%</c:formatCode>
                <c:ptCount val="8"/>
                <c:pt idx="0">
                  <c:v>0.35</c:v>
                </c:pt>
                <c:pt idx="1">
                  <c:v>0.28999999999999998</c:v>
                </c:pt>
                <c:pt idx="2">
                  <c:v>0.2</c:v>
                </c:pt>
                <c:pt idx="3">
                  <c:v>0.42</c:v>
                </c:pt>
                <c:pt idx="4">
                  <c:v>0.37</c:v>
                </c:pt>
                <c:pt idx="5">
                  <c:v>0.4</c:v>
                </c:pt>
                <c:pt idx="6">
                  <c:v>0.43</c:v>
                </c:pt>
                <c:pt idx="7">
                  <c:v>0.43</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APAC</c:v>
                </c:pt>
                <c:pt idx="4">
                  <c:v>BRIC</c:v>
                </c:pt>
                <c:pt idx="5">
                  <c:v>North America</c:v>
                </c:pt>
                <c:pt idx="6">
                  <c:v>G-8 Countries</c:v>
                </c:pt>
                <c:pt idx="7">
                  <c:v>Europe</c:v>
                </c:pt>
              </c:strCache>
            </c:strRef>
          </c:cat>
          <c:val>
            <c:numRef>
              <c:f>Sheet1!$D$2:$D$9</c:f>
              <c:numCache>
                <c:formatCode>0%</c:formatCode>
                <c:ptCount val="8"/>
                <c:pt idx="0">
                  <c:v>0.74</c:v>
                </c:pt>
                <c:pt idx="1">
                  <c:v>0.8</c:v>
                </c:pt>
                <c:pt idx="2">
                  <c:v>0.78</c:v>
                </c:pt>
                <c:pt idx="3">
                  <c:v>0.76</c:v>
                </c:pt>
                <c:pt idx="4">
                  <c:v>0.76</c:v>
                </c:pt>
                <c:pt idx="5">
                  <c:v>0.72</c:v>
                </c:pt>
                <c:pt idx="6">
                  <c:v>0.7</c:v>
                </c:pt>
                <c:pt idx="7">
                  <c:v>0.68</c:v>
                </c:pt>
              </c:numCache>
            </c:numRef>
          </c:val>
        </c:ser>
        <c:dLbls>
          <c:showLegendKey val="0"/>
          <c:showVal val="0"/>
          <c:showCatName val="0"/>
          <c:showSerName val="0"/>
          <c:showPercent val="0"/>
          <c:showBubbleSize val="0"/>
        </c:dLbls>
        <c:gapWidth val="106"/>
        <c:overlap val="100"/>
        <c:axId val="142480896"/>
        <c:axId val="121694464"/>
      </c:barChart>
      <c:catAx>
        <c:axId val="14248089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1694464"/>
        <c:crosses val="autoZero"/>
        <c:auto val="1"/>
        <c:lblAlgn val="ctr"/>
        <c:lblOffset val="100"/>
        <c:noMultiLvlLbl val="0"/>
      </c:catAx>
      <c:valAx>
        <c:axId val="121694464"/>
        <c:scaling>
          <c:orientation val="minMax"/>
          <c:max val="1"/>
          <c:min val="0"/>
        </c:scaling>
        <c:delete val="1"/>
        <c:axPos val="t"/>
        <c:numFmt formatCode="0%" sourceLinked="1"/>
        <c:majorTickMark val="out"/>
        <c:minorTickMark val="none"/>
        <c:tickLblPos val="none"/>
        <c:crossAx val="142480896"/>
        <c:crosses val="autoZero"/>
        <c:crossBetween val="between"/>
        <c:majorUnit val="0.2"/>
        <c:minorUnit val="0.04"/>
      </c:valAx>
    </c:plotArea>
    <c:legend>
      <c:legendPos val="t"/>
      <c:layout>
        <c:manualLayout>
          <c:xMode val="edge"/>
          <c:yMode val="edge"/>
          <c:x val="0.15113718871726201"/>
          <c:y val="4.0584829180089599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Kenya</c:v>
                </c:pt>
                <c:pt idx="2">
                  <c:v>Tunisia</c:v>
                </c:pt>
                <c:pt idx="3">
                  <c:v>India</c:v>
                </c:pt>
                <c:pt idx="4">
                  <c:v>Nigeria</c:v>
                </c:pt>
                <c:pt idx="5">
                  <c:v>Turkey</c:v>
                </c:pt>
                <c:pt idx="6">
                  <c:v>Mexico</c:v>
                </c:pt>
                <c:pt idx="7">
                  <c:v>Pakistan</c:v>
                </c:pt>
                <c:pt idx="8">
                  <c:v>South Korea</c:v>
                </c:pt>
                <c:pt idx="9">
                  <c:v>Egypt</c:v>
                </c:pt>
                <c:pt idx="10">
                  <c:v>Indonesia</c:v>
                </c:pt>
                <c:pt idx="11">
                  <c:v>United States</c:v>
                </c:pt>
                <c:pt idx="12">
                  <c:v>Hong Kong</c:v>
                </c:pt>
                <c:pt idx="13">
                  <c:v>Great Britain</c:v>
                </c:pt>
                <c:pt idx="14">
                  <c:v>Australia</c:v>
                </c:pt>
                <c:pt idx="15">
                  <c:v>Germany</c:v>
                </c:pt>
                <c:pt idx="16">
                  <c:v>South Africa</c:v>
                </c:pt>
                <c:pt idx="17">
                  <c:v>China</c:v>
                </c:pt>
                <c:pt idx="18">
                  <c:v>Brazil</c:v>
                </c:pt>
                <c:pt idx="19">
                  <c:v>Canada</c:v>
                </c:pt>
                <c:pt idx="20">
                  <c:v>Japan</c:v>
                </c:pt>
                <c:pt idx="21">
                  <c:v>Poland</c:v>
                </c:pt>
                <c:pt idx="22">
                  <c:v>Italy</c:v>
                </c:pt>
                <c:pt idx="23">
                  <c:v>France</c:v>
                </c:pt>
                <c:pt idx="24">
                  <c:v>Sweden</c:v>
                </c:pt>
              </c:strCache>
            </c:strRef>
          </c:cat>
          <c:val>
            <c:numRef>
              <c:f>Sheet1!$B$2:$B$26</c:f>
              <c:numCache>
                <c:formatCode>0%</c:formatCode>
                <c:ptCount val="25"/>
                <c:pt idx="0">
                  <c:v>0.34</c:v>
                </c:pt>
                <c:pt idx="1">
                  <c:v>0.69</c:v>
                </c:pt>
                <c:pt idx="2">
                  <c:v>0.71</c:v>
                </c:pt>
                <c:pt idx="3">
                  <c:v>0.49</c:v>
                </c:pt>
                <c:pt idx="4">
                  <c:v>0.7</c:v>
                </c:pt>
                <c:pt idx="5">
                  <c:v>0.52</c:v>
                </c:pt>
                <c:pt idx="6">
                  <c:v>0.46</c:v>
                </c:pt>
                <c:pt idx="7">
                  <c:v>0.56000000000000005</c:v>
                </c:pt>
                <c:pt idx="8">
                  <c:v>0.28000000000000003</c:v>
                </c:pt>
                <c:pt idx="9">
                  <c:v>0.5</c:v>
                </c:pt>
                <c:pt idx="10">
                  <c:v>0.38</c:v>
                </c:pt>
                <c:pt idx="11">
                  <c:v>0.31</c:v>
                </c:pt>
                <c:pt idx="12">
                  <c:v>0.23</c:v>
                </c:pt>
                <c:pt idx="13">
                  <c:v>0.18</c:v>
                </c:pt>
                <c:pt idx="14">
                  <c:v>0.21</c:v>
                </c:pt>
                <c:pt idx="15">
                  <c:v>0.21</c:v>
                </c:pt>
                <c:pt idx="16">
                  <c:v>0.38</c:v>
                </c:pt>
                <c:pt idx="17">
                  <c:v>0.26</c:v>
                </c:pt>
                <c:pt idx="18">
                  <c:v>0.36</c:v>
                </c:pt>
                <c:pt idx="19">
                  <c:v>0.22</c:v>
                </c:pt>
                <c:pt idx="20">
                  <c:v>0.19</c:v>
                </c:pt>
                <c:pt idx="21">
                  <c:v>0.18</c:v>
                </c:pt>
                <c:pt idx="22">
                  <c:v>0.2</c:v>
                </c:pt>
                <c:pt idx="23">
                  <c:v>0.17</c:v>
                </c:pt>
                <c:pt idx="24">
                  <c:v>0.1</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Kenya</c:v>
                </c:pt>
                <c:pt idx="2">
                  <c:v>Tunisia</c:v>
                </c:pt>
                <c:pt idx="3">
                  <c:v>India</c:v>
                </c:pt>
                <c:pt idx="4">
                  <c:v>Nigeria</c:v>
                </c:pt>
                <c:pt idx="5">
                  <c:v>Turkey</c:v>
                </c:pt>
                <c:pt idx="6">
                  <c:v>Mexico</c:v>
                </c:pt>
                <c:pt idx="7">
                  <c:v>Pakistan</c:v>
                </c:pt>
                <c:pt idx="8">
                  <c:v>South Korea</c:v>
                </c:pt>
                <c:pt idx="9">
                  <c:v>Egypt</c:v>
                </c:pt>
                <c:pt idx="10">
                  <c:v>Indonesia</c:v>
                </c:pt>
                <c:pt idx="11">
                  <c:v>United States</c:v>
                </c:pt>
                <c:pt idx="12">
                  <c:v>Hong Kong</c:v>
                </c:pt>
                <c:pt idx="13">
                  <c:v>Great Britain</c:v>
                </c:pt>
                <c:pt idx="14">
                  <c:v>Australia</c:v>
                </c:pt>
                <c:pt idx="15">
                  <c:v>Germany</c:v>
                </c:pt>
                <c:pt idx="16">
                  <c:v>South Africa</c:v>
                </c:pt>
                <c:pt idx="17">
                  <c:v>China</c:v>
                </c:pt>
                <c:pt idx="18">
                  <c:v>Brazil</c:v>
                </c:pt>
                <c:pt idx="19">
                  <c:v>Canada</c:v>
                </c:pt>
                <c:pt idx="20">
                  <c:v>Japan</c:v>
                </c:pt>
                <c:pt idx="21">
                  <c:v>Poland</c:v>
                </c:pt>
                <c:pt idx="22">
                  <c:v>Italy</c:v>
                </c:pt>
                <c:pt idx="23">
                  <c:v>France</c:v>
                </c:pt>
                <c:pt idx="24">
                  <c:v>Sweden</c:v>
                </c:pt>
              </c:strCache>
            </c:strRef>
          </c:cat>
          <c:val>
            <c:numRef>
              <c:f>Sheet1!$C$2:$C$26</c:f>
              <c:numCache>
                <c:formatCode>0%</c:formatCode>
                <c:ptCount val="25"/>
                <c:pt idx="0">
                  <c:v>0.37</c:v>
                </c:pt>
                <c:pt idx="1">
                  <c:v>0.17</c:v>
                </c:pt>
                <c:pt idx="2">
                  <c:v>0.14000000000000001</c:v>
                </c:pt>
                <c:pt idx="3">
                  <c:v>0.35</c:v>
                </c:pt>
                <c:pt idx="4">
                  <c:v>0.14000000000000001</c:v>
                </c:pt>
                <c:pt idx="5">
                  <c:v>0.31</c:v>
                </c:pt>
                <c:pt idx="6">
                  <c:v>0.36</c:v>
                </c:pt>
                <c:pt idx="7">
                  <c:v>0.24</c:v>
                </c:pt>
                <c:pt idx="8">
                  <c:v>0.5</c:v>
                </c:pt>
                <c:pt idx="9">
                  <c:v>0.26</c:v>
                </c:pt>
                <c:pt idx="10">
                  <c:v>0.39</c:v>
                </c:pt>
                <c:pt idx="11">
                  <c:v>0.45</c:v>
                </c:pt>
                <c:pt idx="12">
                  <c:v>0.48</c:v>
                </c:pt>
                <c:pt idx="13">
                  <c:v>0.52</c:v>
                </c:pt>
                <c:pt idx="14">
                  <c:v>0.48</c:v>
                </c:pt>
                <c:pt idx="15">
                  <c:v>0.47</c:v>
                </c:pt>
                <c:pt idx="16">
                  <c:v>0.31</c:v>
                </c:pt>
                <c:pt idx="17">
                  <c:v>0.4</c:v>
                </c:pt>
                <c:pt idx="18">
                  <c:v>0.3</c:v>
                </c:pt>
                <c:pt idx="19">
                  <c:v>0.43</c:v>
                </c:pt>
                <c:pt idx="20">
                  <c:v>0.46</c:v>
                </c:pt>
                <c:pt idx="21">
                  <c:v>0.44</c:v>
                </c:pt>
                <c:pt idx="22">
                  <c:v>0.41</c:v>
                </c:pt>
                <c:pt idx="23">
                  <c:v>0.39</c:v>
                </c:pt>
                <c:pt idx="24">
                  <c:v>0.39</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Kenya</c:v>
                </c:pt>
                <c:pt idx="2">
                  <c:v>Tunisia</c:v>
                </c:pt>
                <c:pt idx="3">
                  <c:v>India</c:v>
                </c:pt>
                <c:pt idx="4">
                  <c:v>Nigeria</c:v>
                </c:pt>
                <c:pt idx="5">
                  <c:v>Turkey</c:v>
                </c:pt>
                <c:pt idx="6">
                  <c:v>Mexico</c:v>
                </c:pt>
                <c:pt idx="7">
                  <c:v>Pakistan</c:v>
                </c:pt>
                <c:pt idx="8">
                  <c:v>South Korea</c:v>
                </c:pt>
                <c:pt idx="9">
                  <c:v>Egypt</c:v>
                </c:pt>
                <c:pt idx="10">
                  <c:v>Indonesia</c:v>
                </c:pt>
                <c:pt idx="11">
                  <c:v>United States</c:v>
                </c:pt>
                <c:pt idx="12">
                  <c:v>Hong Kong</c:v>
                </c:pt>
                <c:pt idx="13">
                  <c:v>Great Britain</c:v>
                </c:pt>
                <c:pt idx="14">
                  <c:v>Australia</c:v>
                </c:pt>
                <c:pt idx="15">
                  <c:v>Germany</c:v>
                </c:pt>
                <c:pt idx="16">
                  <c:v>South Africa</c:v>
                </c:pt>
                <c:pt idx="17">
                  <c:v>China</c:v>
                </c:pt>
                <c:pt idx="18">
                  <c:v>Brazil</c:v>
                </c:pt>
                <c:pt idx="19">
                  <c:v>Canada</c:v>
                </c:pt>
                <c:pt idx="20">
                  <c:v>Japan</c:v>
                </c:pt>
                <c:pt idx="21">
                  <c:v>Poland</c:v>
                </c:pt>
                <c:pt idx="22">
                  <c:v>Italy</c:v>
                </c:pt>
                <c:pt idx="23">
                  <c:v>France</c:v>
                </c:pt>
                <c:pt idx="24">
                  <c:v>Sweden</c:v>
                </c:pt>
              </c:strCache>
            </c:strRef>
          </c:cat>
          <c:val>
            <c:numRef>
              <c:f>Sheet1!$D$2:$D$26</c:f>
              <c:numCache>
                <c:formatCode>0%</c:formatCode>
                <c:ptCount val="25"/>
                <c:pt idx="0">
                  <c:v>0.72</c:v>
                </c:pt>
                <c:pt idx="1">
                  <c:v>0.86</c:v>
                </c:pt>
                <c:pt idx="2">
                  <c:v>0.85</c:v>
                </c:pt>
                <c:pt idx="3">
                  <c:v>0.84</c:v>
                </c:pt>
                <c:pt idx="4">
                  <c:v>0.84</c:v>
                </c:pt>
                <c:pt idx="5">
                  <c:v>0.84</c:v>
                </c:pt>
                <c:pt idx="6">
                  <c:v>0.82</c:v>
                </c:pt>
                <c:pt idx="7">
                  <c:v>0.8</c:v>
                </c:pt>
                <c:pt idx="8">
                  <c:v>0.78</c:v>
                </c:pt>
                <c:pt idx="9">
                  <c:v>0.77</c:v>
                </c:pt>
                <c:pt idx="10">
                  <c:v>0.76</c:v>
                </c:pt>
                <c:pt idx="11">
                  <c:v>0.76</c:v>
                </c:pt>
                <c:pt idx="12">
                  <c:v>0.71</c:v>
                </c:pt>
                <c:pt idx="13">
                  <c:v>0.7</c:v>
                </c:pt>
                <c:pt idx="14">
                  <c:v>0.69</c:v>
                </c:pt>
                <c:pt idx="15">
                  <c:v>0.69</c:v>
                </c:pt>
                <c:pt idx="16">
                  <c:v>0.68</c:v>
                </c:pt>
                <c:pt idx="17">
                  <c:v>0.66</c:v>
                </c:pt>
                <c:pt idx="18">
                  <c:v>0.65</c:v>
                </c:pt>
                <c:pt idx="19">
                  <c:v>0.65</c:v>
                </c:pt>
                <c:pt idx="20">
                  <c:v>0.64</c:v>
                </c:pt>
                <c:pt idx="21">
                  <c:v>0.62</c:v>
                </c:pt>
                <c:pt idx="22">
                  <c:v>0.61</c:v>
                </c:pt>
                <c:pt idx="23">
                  <c:v>0.56000000000000005</c:v>
                </c:pt>
                <c:pt idx="24">
                  <c:v>0.49</c:v>
                </c:pt>
              </c:numCache>
            </c:numRef>
          </c:val>
        </c:ser>
        <c:dLbls>
          <c:showLegendKey val="0"/>
          <c:showVal val="0"/>
          <c:showCatName val="0"/>
          <c:showSerName val="0"/>
          <c:showPercent val="0"/>
          <c:showBubbleSize val="0"/>
        </c:dLbls>
        <c:gapWidth val="42"/>
        <c:overlap val="100"/>
        <c:axId val="148442112"/>
        <c:axId val="121692736"/>
      </c:barChart>
      <c:catAx>
        <c:axId val="14844211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1692736"/>
        <c:crosses val="autoZero"/>
        <c:auto val="1"/>
        <c:lblAlgn val="ctr"/>
        <c:lblOffset val="100"/>
        <c:noMultiLvlLbl val="0"/>
      </c:catAx>
      <c:valAx>
        <c:axId val="121692736"/>
        <c:scaling>
          <c:orientation val="minMax"/>
          <c:max val="1"/>
        </c:scaling>
        <c:delete val="1"/>
        <c:axPos val="t"/>
        <c:numFmt formatCode="0%" sourceLinked="1"/>
        <c:majorTickMark val="out"/>
        <c:minorTickMark val="none"/>
        <c:tickLblPos val="none"/>
        <c:crossAx val="148442112"/>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Pakistan</c:v>
                </c:pt>
                <c:pt idx="7">
                  <c:v>South Africa</c:v>
                </c:pt>
                <c:pt idx="8">
                  <c:v>India</c:v>
                </c:pt>
                <c:pt idx="9">
                  <c:v>Tunisia</c:v>
                </c:pt>
                <c:pt idx="10">
                  <c:v>Turkey</c:v>
                </c:pt>
                <c:pt idx="11">
                  <c:v>Poland</c:v>
                </c:pt>
                <c:pt idx="12">
                  <c:v>China</c:v>
                </c:pt>
                <c:pt idx="13">
                  <c:v>Great Britain</c:v>
                </c:pt>
                <c:pt idx="14">
                  <c:v>Brazil</c:v>
                </c:pt>
                <c:pt idx="15">
                  <c:v>Hong Kong</c:v>
                </c:pt>
                <c:pt idx="16">
                  <c:v>Sweden</c:v>
                </c:pt>
                <c:pt idx="17">
                  <c:v>Australia</c:v>
                </c:pt>
                <c:pt idx="18">
                  <c:v>France</c:v>
                </c:pt>
                <c:pt idx="19">
                  <c:v>Italy</c:v>
                </c:pt>
                <c:pt idx="20">
                  <c:v>South Korea</c:v>
                </c:pt>
                <c:pt idx="21">
                  <c:v>United States</c:v>
                </c:pt>
                <c:pt idx="22">
                  <c:v>Canada</c:v>
                </c:pt>
                <c:pt idx="23">
                  <c:v>Germany</c:v>
                </c:pt>
                <c:pt idx="24">
                  <c:v>Japan</c:v>
                </c:pt>
              </c:strCache>
            </c:strRef>
          </c:cat>
          <c:val>
            <c:numRef>
              <c:f>Sheet1!$B$2:$B$26</c:f>
              <c:numCache>
                <c:formatCode>0%</c:formatCode>
                <c:ptCount val="25"/>
                <c:pt idx="0">
                  <c:v>0.56999999999999995</c:v>
                </c:pt>
                <c:pt idx="1">
                  <c:v>0.91</c:v>
                </c:pt>
                <c:pt idx="2">
                  <c:v>0.92</c:v>
                </c:pt>
                <c:pt idx="3">
                  <c:v>0.81</c:v>
                </c:pt>
                <c:pt idx="4">
                  <c:v>0.67</c:v>
                </c:pt>
                <c:pt idx="5">
                  <c:v>0.72</c:v>
                </c:pt>
                <c:pt idx="6">
                  <c:v>0.78</c:v>
                </c:pt>
                <c:pt idx="7">
                  <c:v>0.72</c:v>
                </c:pt>
                <c:pt idx="8">
                  <c:v>0.64</c:v>
                </c:pt>
                <c:pt idx="9">
                  <c:v>0.83</c:v>
                </c:pt>
                <c:pt idx="10">
                  <c:v>0.74</c:v>
                </c:pt>
                <c:pt idx="11">
                  <c:v>0.56000000000000005</c:v>
                </c:pt>
                <c:pt idx="12">
                  <c:v>0.47</c:v>
                </c:pt>
                <c:pt idx="13">
                  <c:v>0.5</c:v>
                </c:pt>
                <c:pt idx="14">
                  <c:v>0.54</c:v>
                </c:pt>
                <c:pt idx="15">
                  <c:v>0.41</c:v>
                </c:pt>
                <c:pt idx="16">
                  <c:v>0.55000000000000004</c:v>
                </c:pt>
                <c:pt idx="17">
                  <c:v>0.48</c:v>
                </c:pt>
                <c:pt idx="18">
                  <c:v>0.38</c:v>
                </c:pt>
                <c:pt idx="19">
                  <c:v>0.41</c:v>
                </c:pt>
                <c:pt idx="20">
                  <c:v>0.39</c:v>
                </c:pt>
                <c:pt idx="21">
                  <c:v>0.45</c:v>
                </c:pt>
                <c:pt idx="22">
                  <c:v>0.4</c:v>
                </c:pt>
                <c:pt idx="23">
                  <c:v>0.42</c:v>
                </c:pt>
                <c:pt idx="24">
                  <c:v>0.24</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Pakistan</c:v>
                </c:pt>
                <c:pt idx="7">
                  <c:v>South Africa</c:v>
                </c:pt>
                <c:pt idx="8">
                  <c:v>India</c:v>
                </c:pt>
                <c:pt idx="9">
                  <c:v>Tunisia</c:v>
                </c:pt>
                <c:pt idx="10">
                  <c:v>Turkey</c:v>
                </c:pt>
                <c:pt idx="11">
                  <c:v>Poland</c:v>
                </c:pt>
                <c:pt idx="12">
                  <c:v>China</c:v>
                </c:pt>
                <c:pt idx="13">
                  <c:v>Great Britain</c:v>
                </c:pt>
                <c:pt idx="14">
                  <c:v>Brazil</c:v>
                </c:pt>
                <c:pt idx="15">
                  <c:v>Hong Kong</c:v>
                </c:pt>
                <c:pt idx="16">
                  <c:v>Sweden</c:v>
                </c:pt>
                <c:pt idx="17">
                  <c:v>Australia</c:v>
                </c:pt>
                <c:pt idx="18">
                  <c:v>France</c:v>
                </c:pt>
                <c:pt idx="19">
                  <c:v>Italy</c:v>
                </c:pt>
                <c:pt idx="20">
                  <c:v>South Korea</c:v>
                </c:pt>
                <c:pt idx="21">
                  <c:v>United States</c:v>
                </c:pt>
                <c:pt idx="22">
                  <c:v>Canada</c:v>
                </c:pt>
                <c:pt idx="23">
                  <c:v>Germany</c:v>
                </c:pt>
                <c:pt idx="24">
                  <c:v>Japan</c:v>
                </c:pt>
              </c:strCache>
            </c:strRef>
          </c:cat>
          <c:val>
            <c:numRef>
              <c:f>Sheet1!$C$2:$C$26</c:f>
              <c:numCache>
                <c:formatCode>0%</c:formatCode>
                <c:ptCount val="25"/>
                <c:pt idx="0">
                  <c:v>0.33</c:v>
                </c:pt>
                <c:pt idx="1">
                  <c:v>0.08</c:v>
                </c:pt>
                <c:pt idx="2">
                  <c:v>7.0000000000000007E-2</c:v>
                </c:pt>
                <c:pt idx="3">
                  <c:v>0.16</c:v>
                </c:pt>
                <c:pt idx="4">
                  <c:v>0.28999999999999998</c:v>
                </c:pt>
                <c:pt idx="5">
                  <c:v>0.24</c:v>
                </c:pt>
                <c:pt idx="6">
                  <c:v>0.17</c:v>
                </c:pt>
                <c:pt idx="7">
                  <c:v>0.22</c:v>
                </c:pt>
                <c:pt idx="8">
                  <c:v>0.28999999999999998</c:v>
                </c:pt>
                <c:pt idx="9">
                  <c:v>0.11</c:v>
                </c:pt>
                <c:pt idx="10">
                  <c:v>0.19</c:v>
                </c:pt>
                <c:pt idx="11">
                  <c:v>0.37</c:v>
                </c:pt>
                <c:pt idx="12">
                  <c:v>0.45</c:v>
                </c:pt>
                <c:pt idx="13">
                  <c:v>0.4</c:v>
                </c:pt>
                <c:pt idx="14">
                  <c:v>0.35</c:v>
                </c:pt>
                <c:pt idx="15">
                  <c:v>0.48</c:v>
                </c:pt>
                <c:pt idx="16">
                  <c:v>0.34</c:v>
                </c:pt>
                <c:pt idx="17">
                  <c:v>0.4</c:v>
                </c:pt>
                <c:pt idx="18">
                  <c:v>0.5</c:v>
                </c:pt>
                <c:pt idx="19">
                  <c:v>0.46</c:v>
                </c:pt>
                <c:pt idx="20">
                  <c:v>0.47</c:v>
                </c:pt>
                <c:pt idx="21">
                  <c:v>0.41</c:v>
                </c:pt>
                <c:pt idx="22">
                  <c:v>0.45</c:v>
                </c:pt>
                <c:pt idx="23">
                  <c:v>0.43</c:v>
                </c:pt>
                <c:pt idx="24">
                  <c:v>0.56000000000000005</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Pakistan</c:v>
                </c:pt>
                <c:pt idx="7">
                  <c:v>South Africa</c:v>
                </c:pt>
                <c:pt idx="8">
                  <c:v>India</c:v>
                </c:pt>
                <c:pt idx="9">
                  <c:v>Tunisia</c:v>
                </c:pt>
                <c:pt idx="10">
                  <c:v>Turkey</c:v>
                </c:pt>
                <c:pt idx="11">
                  <c:v>Poland</c:v>
                </c:pt>
                <c:pt idx="12">
                  <c:v>China</c:v>
                </c:pt>
                <c:pt idx="13">
                  <c:v>Great Britain</c:v>
                </c:pt>
                <c:pt idx="14">
                  <c:v>Brazil</c:v>
                </c:pt>
                <c:pt idx="15">
                  <c:v>Hong Kong</c:v>
                </c:pt>
                <c:pt idx="16">
                  <c:v>Sweden</c:v>
                </c:pt>
                <c:pt idx="17">
                  <c:v>Australia</c:v>
                </c:pt>
                <c:pt idx="18">
                  <c:v>France</c:v>
                </c:pt>
                <c:pt idx="19">
                  <c:v>Italy</c:v>
                </c:pt>
                <c:pt idx="20">
                  <c:v>South Korea</c:v>
                </c:pt>
                <c:pt idx="21">
                  <c:v>United States</c:v>
                </c:pt>
                <c:pt idx="22">
                  <c:v>Canada</c:v>
                </c:pt>
                <c:pt idx="23">
                  <c:v>Germany</c:v>
                </c:pt>
                <c:pt idx="24">
                  <c:v>Japan</c:v>
                </c:pt>
              </c:strCache>
            </c:strRef>
          </c:cat>
          <c:val>
            <c:numRef>
              <c:f>Sheet1!$D$2:$D$26</c:f>
              <c:numCache>
                <c:formatCode>0%</c:formatCode>
                <c:ptCount val="25"/>
                <c:pt idx="0">
                  <c:v>0.91</c:v>
                </c:pt>
                <c:pt idx="1">
                  <c:v>0.98</c:v>
                </c:pt>
                <c:pt idx="2">
                  <c:v>0.98</c:v>
                </c:pt>
                <c:pt idx="3">
                  <c:v>0.97</c:v>
                </c:pt>
                <c:pt idx="4">
                  <c:v>0.96</c:v>
                </c:pt>
                <c:pt idx="5">
                  <c:v>0.96</c:v>
                </c:pt>
                <c:pt idx="6">
                  <c:v>0.95</c:v>
                </c:pt>
                <c:pt idx="7">
                  <c:v>0.95</c:v>
                </c:pt>
                <c:pt idx="8">
                  <c:v>0.94</c:v>
                </c:pt>
                <c:pt idx="9">
                  <c:v>0.94</c:v>
                </c:pt>
                <c:pt idx="10">
                  <c:v>0.94</c:v>
                </c:pt>
                <c:pt idx="11">
                  <c:v>0.93</c:v>
                </c:pt>
                <c:pt idx="12">
                  <c:v>0.92</c:v>
                </c:pt>
                <c:pt idx="13">
                  <c:v>0.9</c:v>
                </c:pt>
                <c:pt idx="14">
                  <c:v>0.89</c:v>
                </c:pt>
                <c:pt idx="15">
                  <c:v>0.89</c:v>
                </c:pt>
                <c:pt idx="16">
                  <c:v>0.89</c:v>
                </c:pt>
                <c:pt idx="17">
                  <c:v>0.87</c:v>
                </c:pt>
                <c:pt idx="18">
                  <c:v>0.87</c:v>
                </c:pt>
                <c:pt idx="19">
                  <c:v>0.87</c:v>
                </c:pt>
                <c:pt idx="20">
                  <c:v>0.86</c:v>
                </c:pt>
                <c:pt idx="21">
                  <c:v>0.86</c:v>
                </c:pt>
                <c:pt idx="22">
                  <c:v>0.85</c:v>
                </c:pt>
                <c:pt idx="23">
                  <c:v>0.85</c:v>
                </c:pt>
                <c:pt idx="24">
                  <c:v>0.8</c:v>
                </c:pt>
              </c:numCache>
            </c:numRef>
          </c:val>
        </c:ser>
        <c:dLbls>
          <c:showLegendKey val="0"/>
          <c:showVal val="0"/>
          <c:showCatName val="0"/>
          <c:showSerName val="0"/>
          <c:showPercent val="0"/>
          <c:showBubbleSize val="0"/>
        </c:dLbls>
        <c:gapWidth val="42"/>
        <c:overlap val="100"/>
        <c:axId val="123102208"/>
        <c:axId val="116423424"/>
      </c:barChart>
      <c:catAx>
        <c:axId val="12310220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23424"/>
        <c:crosses val="autoZero"/>
        <c:auto val="1"/>
        <c:lblAlgn val="ctr"/>
        <c:lblOffset val="100"/>
        <c:noMultiLvlLbl val="0"/>
      </c:catAx>
      <c:valAx>
        <c:axId val="116423424"/>
        <c:scaling>
          <c:orientation val="minMax"/>
          <c:max val="1"/>
        </c:scaling>
        <c:delete val="1"/>
        <c:axPos val="t"/>
        <c:numFmt formatCode="0%" sourceLinked="1"/>
        <c:majorTickMark val="out"/>
        <c:minorTickMark val="none"/>
        <c:tickLblPos val="none"/>
        <c:crossAx val="123102208"/>
        <c:crosses val="autoZero"/>
        <c:crossBetween val="between"/>
      </c:valAx>
    </c:plotArea>
    <c:legend>
      <c:legendPos val="t"/>
      <c:layout>
        <c:manualLayout>
          <c:xMode val="edge"/>
          <c:yMode val="edge"/>
          <c:x val="0.159447484427684"/>
          <c:y val="0"/>
          <c:w val="0.840552515572316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APAC</c:v>
                </c:pt>
                <c:pt idx="4">
                  <c:v>BRIC</c:v>
                </c:pt>
                <c:pt idx="5">
                  <c:v>North America</c:v>
                </c:pt>
                <c:pt idx="6">
                  <c:v>G-8 Countries</c:v>
                </c:pt>
                <c:pt idx="7">
                  <c:v>Europe</c:v>
                </c:pt>
              </c:strCache>
            </c:strRef>
          </c:cat>
          <c:val>
            <c:numRef>
              <c:f>Sheet1!$B$2:$B$9</c:f>
              <c:numCache>
                <c:formatCode>0%</c:formatCode>
                <c:ptCount val="8"/>
                <c:pt idx="0">
                  <c:v>0.34</c:v>
                </c:pt>
                <c:pt idx="1">
                  <c:v>0.56999999999999995</c:v>
                </c:pt>
                <c:pt idx="2">
                  <c:v>0.41</c:v>
                </c:pt>
                <c:pt idx="3">
                  <c:v>0.28999999999999998</c:v>
                </c:pt>
                <c:pt idx="4">
                  <c:v>0.37</c:v>
                </c:pt>
                <c:pt idx="5">
                  <c:v>0.26</c:v>
                </c:pt>
                <c:pt idx="6">
                  <c:v>0.21</c:v>
                </c:pt>
                <c:pt idx="7">
                  <c:v>0.17</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APAC</c:v>
                </c:pt>
                <c:pt idx="4">
                  <c:v>BRIC</c:v>
                </c:pt>
                <c:pt idx="5">
                  <c:v>North America</c:v>
                </c:pt>
                <c:pt idx="6">
                  <c:v>G-8 Countries</c:v>
                </c:pt>
                <c:pt idx="7">
                  <c:v>Europe</c:v>
                </c:pt>
              </c:strCache>
            </c:strRef>
          </c:cat>
          <c:val>
            <c:numRef>
              <c:f>Sheet1!$C$2:$C$9</c:f>
              <c:numCache>
                <c:formatCode>0%</c:formatCode>
                <c:ptCount val="8"/>
                <c:pt idx="0">
                  <c:v>0.37</c:v>
                </c:pt>
                <c:pt idx="1">
                  <c:v>0.23</c:v>
                </c:pt>
                <c:pt idx="2">
                  <c:v>0.33</c:v>
                </c:pt>
                <c:pt idx="3">
                  <c:v>0.44</c:v>
                </c:pt>
                <c:pt idx="4">
                  <c:v>0.35</c:v>
                </c:pt>
                <c:pt idx="5">
                  <c:v>0.44</c:v>
                </c:pt>
                <c:pt idx="6">
                  <c:v>0.45</c:v>
                </c:pt>
                <c:pt idx="7">
                  <c:v>0.44</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APAC</c:v>
                </c:pt>
                <c:pt idx="4">
                  <c:v>BRIC</c:v>
                </c:pt>
                <c:pt idx="5">
                  <c:v>North America</c:v>
                </c:pt>
                <c:pt idx="6">
                  <c:v>G-8 Countries</c:v>
                </c:pt>
                <c:pt idx="7">
                  <c:v>Europe</c:v>
                </c:pt>
              </c:strCache>
            </c:strRef>
          </c:cat>
          <c:val>
            <c:numRef>
              <c:f>Sheet1!$D$2:$D$9</c:f>
              <c:numCache>
                <c:formatCode>0%</c:formatCode>
                <c:ptCount val="8"/>
                <c:pt idx="0">
                  <c:v>0.72</c:v>
                </c:pt>
                <c:pt idx="1">
                  <c:v>0.8</c:v>
                </c:pt>
                <c:pt idx="2">
                  <c:v>0.74</c:v>
                </c:pt>
                <c:pt idx="3">
                  <c:v>0.73</c:v>
                </c:pt>
                <c:pt idx="4">
                  <c:v>0.72</c:v>
                </c:pt>
                <c:pt idx="5">
                  <c:v>0.7</c:v>
                </c:pt>
                <c:pt idx="6">
                  <c:v>0.66</c:v>
                </c:pt>
                <c:pt idx="7">
                  <c:v>0.61</c:v>
                </c:pt>
              </c:numCache>
            </c:numRef>
          </c:val>
        </c:ser>
        <c:dLbls>
          <c:showLegendKey val="0"/>
          <c:showVal val="0"/>
          <c:showCatName val="0"/>
          <c:showSerName val="0"/>
          <c:showPercent val="0"/>
          <c:showBubbleSize val="0"/>
        </c:dLbls>
        <c:gapWidth val="106"/>
        <c:overlap val="100"/>
        <c:axId val="148442624"/>
        <c:axId val="121699648"/>
      </c:barChart>
      <c:catAx>
        <c:axId val="14844262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1699648"/>
        <c:crosses val="autoZero"/>
        <c:auto val="1"/>
        <c:lblAlgn val="ctr"/>
        <c:lblOffset val="100"/>
        <c:noMultiLvlLbl val="0"/>
      </c:catAx>
      <c:valAx>
        <c:axId val="121699648"/>
        <c:scaling>
          <c:orientation val="minMax"/>
          <c:max val="1"/>
          <c:min val="0"/>
        </c:scaling>
        <c:delete val="1"/>
        <c:axPos val="t"/>
        <c:numFmt formatCode="0%" sourceLinked="1"/>
        <c:majorTickMark val="out"/>
        <c:minorTickMark val="none"/>
        <c:tickLblPos val="none"/>
        <c:crossAx val="148442624"/>
        <c:crosses val="autoZero"/>
        <c:crossBetween val="between"/>
        <c:majorUnit val="0.2"/>
        <c:minorUnit val="0.04"/>
      </c:valAx>
    </c:plotArea>
    <c:legend>
      <c:legendPos val="t"/>
      <c:layout>
        <c:manualLayout>
          <c:xMode val="edge"/>
          <c:yMode val="edge"/>
          <c:x val="0.15113718871726201"/>
          <c:y val="3.0449694718976499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Hong Kong</c:v>
                </c:pt>
                <c:pt idx="5">
                  <c:v>South Korea</c:v>
                </c:pt>
                <c:pt idx="6">
                  <c:v>Tunisia</c:v>
                </c:pt>
                <c:pt idx="7">
                  <c:v>Kenya</c:v>
                </c:pt>
                <c:pt idx="8">
                  <c:v>South Africa</c:v>
                </c:pt>
                <c:pt idx="9">
                  <c:v>Brazil</c:v>
                </c:pt>
                <c:pt idx="10">
                  <c:v>Nigeria</c:v>
                </c:pt>
                <c:pt idx="11">
                  <c:v>Egypt</c:v>
                </c:pt>
                <c:pt idx="12">
                  <c:v>United States</c:v>
                </c:pt>
                <c:pt idx="13">
                  <c:v>Indonesia</c:v>
                </c:pt>
                <c:pt idx="14">
                  <c:v>Poland</c:v>
                </c:pt>
                <c:pt idx="15">
                  <c:v>Australia</c:v>
                </c:pt>
                <c:pt idx="16">
                  <c:v>Great Britain</c:v>
                </c:pt>
                <c:pt idx="17">
                  <c:v>Italy</c:v>
                </c:pt>
                <c:pt idx="18">
                  <c:v>Pakistan</c:v>
                </c:pt>
                <c:pt idx="19">
                  <c:v>Canada</c:v>
                </c:pt>
                <c:pt idx="20">
                  <c:v>Germany</c:v>
                </c:pt>
                <c:pt idx="21">
                  <c:v>France</c:v>
                </c:pt>
                <c:pt idx="22">
                  <c:v>China</c:v>
                </c:pt>
                <c:pt idx="23">
                  <c:v>Japan</c:v>
                </c:pt>
                <c:pt idx="24">
                  <c:v>Sweden</c:v>
                </c:pt>
              </c:strCache>
            </c:strRef>
          </c:cat>
          <c:val>
            <c:numRef>
              <c:f>Sheet1!$B$2:$B$26</c:f>
              <c:numCache>
                <c:formatCode>0%</c:formatCode>
                <c:ptCount val="25"/>
                <c:pt idx="0">
                  <c:v>0.32</c:v>
                </c:pt>
                <c:pt idx="1">
                  <c:v>0.64</c:v>
                </c:pt>
                <c:pt idx="2">
                  <c:v>0.37</c:v>
                </c:pt>
                <c:pt idx="3">
                  <c:v>0.54</c:v>
                </c:pt>
                <c:pt idx="4">
                  <c:v>0.32</c:v>
                </c:pt>
                <c:pt idx="5">
                  <c:v>0.32</c:v>
                </c:pt>
                <c:pt idx="6">
                  <c:v>0.56000000000000005</c:v>
                </c:pt>
                <c:pt idx="7">
                  <c:v>0.55000000000000004</c:v>
                </c:pt>
                <c:pt idx="8">
                  <c:v>0.39</c:v>
                </c:pt>
                <c:pt idx="9">
                  <c:v>0.38</c:v>
                </c:pt>
                <c:pt idx="10">
                  <c:v>0.52</c:v>
                </c:pt>
                <c:pt idx="11">
                  <c:v>0.37</c:v>
                </c:pt>
                <c:pt idx="12">
                  <c:v>0.32</c:v>
                </c:pt>
                <c:pt idx="13">
                  <c:v>0.3</c:v>
                </c:pt>
                <c:pt idx="14">
                  <c:v>0.22</c:v>
                </c:pt>
                <c:pt idx="15">
                  <c:v>0.26</c:v>
                </c:pt>
                <c:pt idx="16">
                  <c:v>0.25</c:v>
                </c:pt>
                <c:pt idx="17">
                  <c:v>0.24</c:v>
                </c:pt>
                <c:pt idx="18">
                  <c:v>0.27</c:v>
                </c:pt>
                <c:pt idx="19">
                  <c:v>0.22</c:v>
                </c:pt>
                <c:pt idx="20">
                  <c:v>0.22</c:v>
                </c:pt>
                <c:pt idx="21">
                  <c:v>0.14000000000000001</c:v>
                </c:pt>
                <c:pt idx="22">
                  <c:v>0.16</c:v>
                </c:pt>
                <c:pt idx="23">
                  <c:v>0.1</c:v>
                </c:pt>
                <c:pt idx="24">
                  <c:v>0.12</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Hong Kong</c:v>
                </c:pt>
                <c:pt idx="5">
                  <c:v>South Korea</c:v>
                </c:pt>
                <c:pt idx="6">
                  <c:v>Tunisia</c:v>
                </c:pt>
                <c:pt idx="7">
                  <c:v>Kenya</c:v>
                </c:pt>
                <c:pt idx="8">
                  <c:v>South Africa</c:v>
                </c:pt>
                <c:pt idx="9">
                  <c:v>Brazil</c:v>
                </c:pt>
                <c:pt idx="10">
                  <c:v>Nigeria</c:v>
                </c:pt>
                <c:pt idx="11">
                  <c:v>Egypt</c:v>
                </c:pt>
                <c:pt idx="12">
                  <c:v>United States</c:v>
                </c:pt>
                <c:pt idx="13">
                  <c:v>Indonesia</c:v>
                </c:pt>
                <c:pt idx="14">
                  <c:v>Poland</c:v>
                </c:pt>
                <c:pt idx="15">
                  <c:v>Australia</c:v>
                </c:pt>
                <c:pt idx="16">
                  <c:v>Great Britain</c:v>
                </c:pt>
                <c:pt idx="17">
                  <c:v>Italy</c:v>
                </c:pt>
                <c:pt idx="18">
                  <c:v>Pakistan</c:v>
                </c:pt>
                <c:pt idx="19">
                  <c:v>Canada</c:v>
                </c:pt>
                <c:pt idx="20">
                  <c:v>Germany</c:v>
                </c:pt>
                <c:pt idx="21">
                  <c:v>France</c:v>
                </c:pt>
                <c:pt idx="22">
                  <c:v>China</c:v>
                </c:pt>
                <c:pt idx="23">
                  <c:v>Japan</c:v>
                </c:pt>
                <c:pt idx="24">
                  <c:v>Sweden</c:v>
                </c:pt>
              </c:strCache>
            </c:strRef>
          </c:cat>
          <c:val>
            <c:numRef>
              <c:f>Sheet1!$C$2:$C$26</c:f>
              <c:numCache>
                <c:formatCode>0%</c:formatCode>
                <c:ptCount val="25"/>
                <c:pt idx="0">
                  <c:v>0.32</c:v>
                </c:pt>
                <c:pt idx="1">
                  <c:v>0.23</c:v>
                </c:pt>
                <c:pt idx="2">
                  <c:v>0.42</c:v>
                </c:pt>
                <c:pt idx="3">
                  <c:v>0.23</c:v>
                </c:pt>
                <c:pt idx="4">
                  <c:v>0.43</c:v>
                </c:pt>
                <c:pt idx="5">
                  <c:v>0.43</c:v>
                </c:pt>
                <c:pt idx="6">
                  <c:v>0.17</c:v>
                </c:pt>
                <c:pt idx="7">
                  <c:v>0.18</c:v>
                </c:pt>
                <c:pt idx="8">
                  <c:v>0.33</c:v>
                </c:pt>
                <c:pt idx="9">
                  <c:v>0.3</c:v>
                </c:pt>
                <c:pt idx="10">
                  <c:v>0.16</c:v>
                </c:pt>
                <c:pt idx="11">
                  <c:v>0.28999999999999998</c:v>
                </c:pt>
                <c:pt idx="12">
                  <c:v>0.34</c:v>
                </c:pt>
                <c:pt idx="13">
                  <c:v>0.35</c:v>
                </c:pt>
                <c:pt idx="14">
                  <c:v>0.4</c:v>
                </c:pt>
                <c:pt idx="15">
                  <c:v>0.33</c:v>
                </c:pt>
                <c:pt idx="16">
                  <c:v>0.34</c:v>
                </c:pt>
                <c:pt idx="17">
                  <c:v>0.35</c:v>
                </c:pt>
                <c:pt idx="18">
                  <c:v>0.31</c:v>
                </c:pt>
                <c:pt idx="19">
                  <c:v>0.32</c:v>
                </c:pt>
                <c:pt idx="20">
                  <c:v>0.33</c:v>
                </c:pt>
                <c:pt idx="21">
                  <c:v>0.37</c:v>
                </c:pt>
                <c:pt idx="22">
                  <c:v>0.34</c:v>
                </c:pt>
                <c:pt idx="23">
                  <c:v>0.35</c:v>
                </c:pt>
                <c:pt idx="24">
                  <c:v>0.24</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Hong Kong</c:v>
                </c:pt>
                <c:pt idx="5">
                  <c:v>South Korea</c:v>
                </c:pt>
                <c:pt idx="6">
                  <c:v>Tunisia</c:v>
                </c:pt>
                <c:pt idx="7">
                  <c:v>Kenya</c:v>
                </c:pt>
                <c:pt idx="8">
                  <c:v>South Africa</c:v>
                </c:pt>
                <c:pt idx="9">
                  <c:v>Brazil</c:v>
                </c:pt>
                <c:pt idx="10">
                  <c:v>Nigeria</c:v>
                </c:pt>
                <c:pt idx="11">
                  <c:v>Egypt</c:v>
                </c:pt>
                <c:pt idx="12">
                  <c:v>United States</c:v>
                </c:pt>
                <c:pt idx="13">
                  <c:v>Indonesia</c:v>
                </c:pt>
                <c:pt idx="14">
                  <c:v>Poland</c:v>
                </c:pt>
                <c:pt idx="15">
                  <c:v>Australia</c:v>
                </c:pt>
                <c:pt idx="16">
                  <c:v>Great Britain</c:v>
                </c:pt>
                <c:pt idx="17">
                  <c:v>Italy</c:v>
                </c:pt>
                <c:pt idx="18">
                  <c:v>Pakistan</c:v>
                </c:pt>
                <c:pt idx="19">
                  <c:v>Canada</c:v>
                </c:pt>
                <c:pt idx="20">
                  <c:v>Germany</c:v>
                </c:pt>
                <c:pt idx="21">
                  <c:v>France</c:v>
                </c:pt>
                <c:pt idx="22">
                  <c:v>China</c:v>
                </c:pt>
                <c:pt idx="23">
                  <c:v>Japan</c:v>
                </c:pt>
                <c:pt idx="24">
                  <c:v>Sweden</c:v>
                </c:pt>
              </c:strCache>
            </c:strRef>
          </c:cat>
          <c:val>
            <c:numRef>
              <c:f>Sheet1!$D$2:$D$26</c:f>
              <c:numCache>
                <c:formatCode>0%</c:formatCode>
                <c:ptCount val="25"/>
                <c:pt idx="0">
                  <c:v>0.64</c:v>
                </c:pt>
                <c:pt idx="1">
                  <c:v>0.87</c:v>
                </c:pt>
                <c:pt idx="2">
                  <c:v>0.79</c:v>
                </c:pt>
                <c:pt idx="3">
                  <c:v>0.77</c:v>
                </c:pt>
                <c:pt idx="4">
                  <c:v>0.76</c:v>
                </c:pt>
                <c:pt idx="5">
                  <c:v>0.75</c:v>
                </c:pt>
                <c:pt idx="6">
                  <c:v>0.73</c:v>
                </c:pt>
                <c:pt idx="7">
                  <c:v>0.73</c:v>
                </c:pt>
                <c:pt idx="8">
                  <c:v>0.72</c:v>
                </c:pt>
                <c:pt idx="9">
                  <c:v>0.68</c:v>
                </c:pt>
                <c:pt idx="10">
                  <c:v>0.68</c:v>
                </c:pt>
                <c:pt idx="11">
                  <c:v>0.66</c:v>
                </c:pt>
                <c:pt idx="12">
                  <c:v>0.66</c:v>
                </c:pt>
                <c:pt idx="13">
                  <c:v>0.65</c:v>
                </c:pt>
                <c:pt idx="14">
                  <c:v>0.62</c:v>
                </c:pt>
                <c:pt idx="15">
                  <c:v>0.59</c:v>
                </c:pt>
                <c:pt idx="16">
                  <c:v>0.59</c:v>
                </c:pt>
                <c:pt idx="17">
                  <c:v>0.59</c:v>
                </c:pt>
                <c:pt idx="18">
                  <c:v>0.57999999999999996</c:v>
                </c:pt>
                <c:pt idx="19">
                  <c:v>0.55000000000000004</c:v>
                </c:pt>
                <c:pt idx="20">
                  <c:v>0.54</c:v>
                </c:pt>
                <c:pt idx="21">
                  <c:v>0.51</c:v>
                </c:pt>
                <c:pt idx="22">
                  <c:v>0.5</c:v>
                </c:pt>
                <c:pt idx="23">
                  <c:v>0.45</c:v>
                </c:pt>
                <c:pt idx="24">
                  <c:v>0.37</c:v>
                </c:pt>
              </c:numCache>
            </c:numRef>
          </c:val>
        </c:ser>
        <c:dLbls>
          <c:showLegendKey val="0"/>
          <c:showVal val="0"/>
          <c:showCatName val="0"/>
          <c:showSerName val="0"/>
          <c:showPercent val="0"/>
          <c:showBubbleSize val="0"/>
        </c:dLbls>
        <c:gapWidth val="42"/>
        <c:overlap val="100"/>
        <c:axId val="148753408"/>
        <c:axId val="143042816"/>
      </c:barChart>
      <c:catAx>
        <c:axId val="14875340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3042816"/>
        <c:crosses val="autoZero"/>
        <c:auto val="1"/>
        <c:lblAlgn val="ctr"/>
        <c:lblOffset val="100"/>
        <c:noMultiLvlLbl val="0"/>
      </c:catAx>
      <c:valAx>
        <c:axId val="143042816"/>
        <c:scaling>
          <c:orientation val="minMax"/>
          <c:max val="1"/>
        </c:scaling>
        <c:delete val="1"/>
        <c:axPos val="t"/>
        <c:numFmt formatCode="0%" sourceLinked="1"/>
        <c:majorTickMark val="out"/>
        <c:minorTickMark val="none"/>
        <c:tickLblPos val="none"/>
        <c:crossAx val="148753408"/>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Sheet1!$B$2:$B$9</c:f>
              <c:numCache>
                <c:formatCode>0%</c:formatCode>
                <c:ptCount val="8"/>
                <c:pt idx="0">
                  <c:v>0.32</c:v>
                </c:pt>
                <c:pt idx="1">
                  <c:v>0.51</c:v>
                </c:pt>
                <c:pt idx="2">
                  <c:v>0.45</c:v>
                </c:pt>
                <c:pt idx="3">
                  <c:v>0.3</c:v>
                </c:pt>
                <c:pt idx="4">
                  <c:v>0.26</c:v>
                </c:pt>
                <c:pt idx="5">
                  <c:v>0.27</c:v>
                </c:pt>
                <c:pt idx="6">
                  <c:v>0.21</c:v>
                </c:pt>
                <c:pt idx="7">
                  <c:v>0.2</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Sheet1!$C$2:$C$9</c:f>
              <c:numCache>
                <c:formatCode>0%</c:formatCode>
                <c:ptCount val="8"/>
                <c:pt idx="0">
                  <c:v>0.32</c:v>
                </c:pt>
                <c:pt idx="1">
                  <c:v>0.27</c:v>
                </c:pt>
                <c:pt idx="2">
                  <c:v>0.24</c:v>
                </c:pt>
                <c:pt idx="3">
                  <c:v>0.35</c:v>
                </c:pt>
                <c:pt idx="4">
                  <c:v>0.38</c:v>
                </c:pt>
                <c:pt idx="5">
                  <c:v>0.33</c:v>
                </c:pt>
                <c:pt idx="6">
                  <c:v>0.34</c:v>
                </c:pt>
                <c:pt idx="7">
                  <c:v>0.34</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Middle East/Africa</c:v>
                </c:pt>
                <c:pt idx="3">
                  <c:v>BRIC</c:v>
                </c:pt>
                <c:pt idx="4">
                  <c:v>APAC</c:v>
                </c:pt>
                <c:pt idx="5">
                  <c:v>North America</c:v>
                </c:pt>
                <c:pt idx="6">
                  <c:v>G-8 Countries</c:v>
                </c:pt>
                <c:pt idx="7">
                  <c:v>Europe</c:v>
                </c:pt>
              </c:strCache>
            </c:strRef>
          </c:cat>
          <c:val>
            <c:numRef>
              <c:f>Sheet1!$D$2:$D$9</c:f>
              <c:numCache>
                <c:formatCode>0%</c:formatCode>
                <c:ptCount val="8"/>
                <c:pt idx="0">
                  <c:v>0.64</c:v>
                </c:pt>
                <c:pt idx="1">
                  <c:v>0.78</c:v>
                </c:pt>
                <c:pt idx="2">
                  <c:v>0.69</c:v>
                </c:pt>
                <c:pt idx="3">
                  <c:v>0.66</c:v>
                </c:pt>
                <c:pt idx="4">
                  <c:v>0.64</c:v>
                </c:pt>
                <c:pt idx="5">
                  <c:v>0.6</c:v>
                </c:pt>
                <c:pt idx="6">
                  <c:v>0.56000000000000005</c:v>
                </c:pt>
                <c:pt idx="7">
                  <c:v>0.54</c:v>
                </c:pt>
              </c:numCache>
            </c:numRef>
          </c:val>
        </c:ser>
        <c:dLbls>
          <c:showLegendKey val="0"/>
          <c:showVal val="0"/>
          <c:showCatName val="0"/>
          <c:showSerName val="0"/>
          <c:showPercent val="0"/>
          <c:showBubbleSize val="0"/>
        </c:dLbls>
        <c:gapWidth val="106"/>
        <c:overlap val="100"/>
        <c:axId val="149014016"/>
        <c:axId val="143045120"/>
      </c:barChart>
      <c:catAx>
        <c:axId val="14901401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3045120"/>
        <c:crosses val="autoZero"/>
        <c:auto val="1"/>
        <c:lblAlgn val="ctr"/>
        <c:lblOffset val="100"/>
        <c:noMultiLvlLbl val="0"/>
      </c:catAx>
      <c:valAx>
        <c:axId val="143045120"/>
        <c:scaling>
          <c:orientation val="minMax"/>
          <c:max val="1"/>
          <c:min val="0"/>
        </c:scaling>
        <c:delete val="1"/>
        <c:axPos val="t"/>
        <c:numFmt formatCode="0%" sourceLinked="1"/>
        <c:majorTickMark val="out"/>
        <c:minorTickMark val="none"/>
        <c:tickLblPos val="none"/>
        <c:crossAx val="149014016"/>
        <c:crosses val="autoZero"/>
        <c:crossBetween val="between"/>
        <c:majorUnit val="0.2"/>
        <c:minorUnit val="0.04"/>
      </c:valAx>
    </c:plotArea>
    <c:legend>
      <c:legendPos val="t"/>
      <c:layout>
        <c:manualLayout>
          <c:xMode val="edge"/>
          <c:yMode val="edge"/>
          <c:x val="0.15113718871726201"/>
          <c:y val="3.0449694718976499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Kenya</c:v>
                </c:pt>
                <c:pt idx="5">
                  <c:v>Hong Kong</c:v>
                </c:pt>
                <c:pt idx="6">
                  <c:v>Nigeria</c:v>
                </c:pt>
                <c:pt idx="7">
                  <c:v>South Africa</c:v>
                </c:pt>
                <c:pt idx="8">
                  <c:v>Germany</c:v>
                </c:pt>
                <c:pt idx="9">
                  <c:v>Indonesia</c:v>
                </c:pt>
                <c:pt idx="10">
                  <c:v>Pakistan</c:v>
                </c:pt>
                <c:pt idx="11">
                  <c:v>South Korea</c:v>
                </c:pt>
                <c:pt idx="12">
                  <c:v>Australia</c:v>
                </c:pt>
                <c:pt idx="13">
                  <c:v>Brazil</c:v>
                </c:pt>
                <c:pt idx="14">
                  <c:v>Egypt</c:v>
                </c:pt>
                <c:pt idx="15">
                  <c:v>China</c:v>
                </c:pt>
                <c:pt idx="16">
                  <c:v>Tunisia</c:v>
                </c:pt>
                <c:pt idx="17">
                  <c:v>United States</c:v>
                </c:pt>
                <c:pt idx="18">
                  <c:v>Great Britain</c:v>
                </c:pt>
                <c:pt idx="19">
                  <c:v>Poland</c:v>
                </c:pt>
                <c:pt idx="20">
                  <c:v>Canada</c:v>
                </c:pt>
                <c:pt idx="21">
                  <c:v>Italy</c:v>
                </c:pt>
                <c:pt idx="22">
                  <c:v>France</c:v>
                </c:pt>
                <c:pt idx="23">
                  <c:v>Japan</c:v>
                </c:pt>
                <c:pt idx="24">
                  <c:v>Sweden</c:v>
                </c:pt>
              </c:strCache>
            </c:strRef>
          </c:cat>
          <c:val>
            <c:numRef>
              <c:f>Sheet1!$B$2:$B$26</c:f>
              <c:numCache>
                <c:formatCode>0%</c:formatCode>
                <c:ptCount val="25"/>
                <c:pt idx="0">
                  <c:v>0.31</c:v>
                </c:pt>
                <c:pt idx="1">
                  <c:v>0.57999999999999996</c:v>
                </c:pt>
                <c:pt idx="2">
                  <c:v>0.46</c:v>
                </c:pt>
                <c:pt idx="3">
                  <c:v>0.46</c:v>
                </c:pt>
                <c:pt idx="4">
                  <c:v>0.62</c:v>
                </c:pt>
                <c:pt idx="5">
                  <c:v>0.28999999999999998</c:v>
                </c:pt>
                <c:pt idx="6">
                  <c:v>0.53</c:v>
                </c:pt>
                <c:pt idx="7">
                  <c:v>0.42</c:v>
                </c:pt>
                <c:pt idx="8">
                  <c:v>0.28000000000000003</c:v>
                </c:pt>
                <c:pt idx="9">
                  <c:v>0.37</c:v>
                </c:pt>
                <c:pt idx="10">
                  <c:v>0.38</c:v>
                </c:pt>
                <c:pt idx="11">
                  <c:v>0.24</c:v>
                </c:pt>
                <c:pt idx="12">
                  <c:v>0.21</c:v>
                </c:pt>
                <c:pt idx="13">
                  <c:v>0.3</c:v>
                </c:pt>
                <c:pt idx="14">
                  <c:v>0.39</c:v>
                </c:pt>
                <c:pt idx="15">
                  <c:v>0.22</c:v>
                </c:pt>
                <c:pt idx="16">
                  <c:v>0.47</c:v>
                </c:pt>
                <c:pt idx="17">
                  <c:v>0.27</c:v>
                </c:pt>
                <c:pt idx="18">
                  <c:v>0.22</c:v>
                </c:pt>
                <c:pt idx="19">
                  <c:v>0.18</c:v>
                </c:pt>
                <c:pt idx="20">
                  <c:v>0.24</c:v>
                </c:pt>
                <c:pt idx="21">
                  <c:v>0.17</c:v>
                </c:pt>
                <c:pt idx="22">
                  <c:v>0.17</c:v>
                </c:pt>
                <c:pt idx="23">
                  <c:v>0.1</c:v>
                </c:pt>
                <c:pt idx="24">
                  <c:v>0.12</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Kenya</c:v>
                </c:pt>
                <c:pt idx="5">
                  <c:v>Hong Kong</c:v>
                </c:pt>
                <c:pt idx="6">
                  <c:v>Nigeria</c:v>
                </c:pt>
                <c:pt idx="7">
                  <c:v>South Africa</c:v>
                </c:pt>
                <c:pt idx="8">
                  <c:v>Germany</c:v>
                </c:pt>
                <c:pt idx="9">
                  <c:v>Indonesia</c:v>
                </c:pt>
                <c:pt idx="10">
                  <c:v>Pakistan</c:v>
                </c:pt>
                <c:pt idx="11">
                  <c:v>South Korea</c:v>
                </c:pt>
                <c:pt idx="12">
                  <c:v>Australia</c:v>
                </c:pt>
                <c:pt idx="13">
                  <c:v>Brazil</c:v>
                </c:pt>
                <c:pt idx="14">
                  <c:v>Egypt</c:v>
                </c:pt>
                <c:pt idx="15">
                  <c:v>China</c:v>
                </c:pt>
                <c:pt idx="16">
                  <c:v>Tunisia</c:v>
                </c:pt>
                <c:pt idx="17">
                  <c:v>United States</c:v>
                </c:pt>
                <c:pt idx="18">
                  <c:v>Great Britain</c:v>
                </c:pt>
                <c:pt idx="19">
                  <c:v>Poland</c:v>
                </c:pt>
                <c:pt idx="20">
                  <c:v>Canada</c:v>
                </c:pt>
                <c:pt idx="21">
                  <c:v>Italy</c:v>
                </c:pt>
                <c:pt idx="22">
                  <c:v>France</c:v>
                </c:pt>
                <c:pt idx="23">
                  <c:v>Japan</c:v>
                </c:pt>
                <c:pt idx="24">
                  <c:v>Sweden</c:v>
                </c:pt>
              </c:strCache>
            </c:strRef>
          </c:cat>
          <c:val>
            <c:numRef>
              <c:f>Sheet1!$C$2:$C$26</c:f>
              <c:numCache>
                <c:formatCode>0%</c:formatCode>
                <c:ptCount val="25"/>
                <c:pt idx="0">
                  <c:v>0.3</c:v>
                </c:pt>
                <c:pt idx="1">
                  <c:v>0.25</c:v>
                </c:pt>
                <c:pt idx="2">
                  <c:v>0.31</c:v>
                </c:pt>
                <c:pt idx="3">
                  <c:v>0.31</c:v>
                </c:pt>
                <c:pt idx="4">
                  <c:v>0.1</c:v>
                </c:pt>
                <c:pt idx="5">
                  <c:v>0.42</c:v>
                </c:pt>
                <c:pt idx="6">
                  <c:v>0.15</c:v>
                </c:pt>
                <c:pt idx="7">
                  <c:v>0.26</c:v>
                </c:pt>
                <c:pt idx="8">
                  <c:v>0.4</c:v>
                </c:pt>
                <c:pt idx="9">
                  <c:v>0.3</c:v>
                </c:pt>
                <c:pt idx="10">
                  <c:v>0.25</c:v>
                </c:pt>
                <c:pt idx="11">
                  <c:v>0.39</c:v>
                </c:pt>
                <c:pt idx="12">
                  <c:v>0.39</c:v>
                </c:pt>
                <c:pt idx="13">
                  <c:v>0.31</c:v>
                </c:pt>
                <c:pt idx="14">
                  <c:v>0.23</c:v>
                </c:pt>
                <c:pt idx="15">
                  <c:v>0.38</c:v>
                </c:pt>
                <c:pt idx="16">
                  <c:v>0.13</c:v>
                </c:pt>
                <c:pt idx="17">
                  <c:v>0.34</c:v>
                </c:pt>
                <c:pt idx="18">
                  <c:v>0.36</c:v>
                </c:pt>
                <c:pt idx="19">
                  <c:v>0.37</c:v>
                </c:pt>
                <c:pt idx="20">
                  <c:v>0.28000000000000003</c:v>
                </c:pt>
                <c:pt idx="21">
                  <c:v>0.33</c:v>
                </c:pt>
                <c:pt idx="22">
                  <c:v>0.31</c:v>
                </c:pt>
                <c:pt idx="23">
                  <c:v>0.36</c:v>
                </c:pt>
                <c:pt idx="24">
                  <c:v>0.27</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Mexico</c:v>
                </c:pt>
                <c:pt idx="2">
                  <c:v>India</c:v>
                </c:pt>
                <c:pt idx="3">
                  <c:v>Turkey</c:v>
                </c:pt>
                <c:pt idx="4">
                  <c:v>Kenya</c:v>
                </c:pt>
                <c:pt idx="5">
                  <c:v>Hong Kong</c:v>
                </c:pt>
                <c:pt idx="6">
                  <c:v>Nigeria</c:v>
                </c:pt>
                <c:pt idx="7">
                  <c:v>South Africa</c:v>
                </c:pt>
                <c:pt idx="8">
                  <c:v>Germany</c:v>
                </c:pt>
                <c:pt idx="9">
                  <c:v>Indonesia</c:v>
                </c:pt>
                <c:pt idx="10">
                  <c:v>Pakistan</c:v>
                </c:pt>
                <c:pt idx="11">
                  <c:v>South Korea</c:v>
                </c:pt>
                <c:pt idx="12">
                  <c:v>Australia</c:v>
                </c:pt>
                <c:pt idx="13">
                  <c:v>Brazil</c:v>
                </c:pt>
                <c:pt idx="14">
                  <c:v>Egypt</c:v>
                </c:pt>
                <c:pt idx="15">
                  <c:v>China</c:v>
                </c:pt>
                <c:pt idx="16">
                  <c:v>Tunisia</c:v>
                </c:pt>
                <c:pt idx="17">
                  <c:v>United States</c:v>
                </c:pt>
                <c:pt idx="18">
                  <c:v>Great Britain</c:v>
                </c:pt>
                <c:pt idx="19">
                  <c:v>Poland</c:v>
                </c:pt>
                <c:pt idx="20">
                  <c:v>Canada</c:v>
                </c:pt>
                <c:pt idx="21">
                  <c:v>Italy</c:v>
                </c:pt>
                <c:pt idx="22">
                  <c:v>France</c:v>
                </c:pt>
                <c:pt idx="23">
                  <c:v>Japan</c:v>
                </c:pt>
                <c:pt idx="24">
                  <c:v>Sweden</c:v>
                </c:pt>
              </c:strCache>
            </c:strRef>
          </c:cat>
          <c:val>
            <c:numRef>
              <c:f>Sheet1!$D$2:$D$26</c:f>
              <c:numCache>
                <c:formatCode>0%</c:formatCode>
                <c:ptCount val="25"/>
                <c:pt idx="0">
                  <c:v>0.62</c:v>
                </c:pt>
                <c:pt idx="1">
                  <c:v>0.83</c:v>
                </c:pt>
                <c:pt idx="2">
                  <c:v>0.77</c:v>
                </c:pt>
                <c:pt idx="3">
                  <c:v>0.77</c:v>
                </c:pt>
                <c:pt idx="4">
                  <c:v>0.73</c:v>
                </c:pt>
                <c:pt idx="5">
                  <c:v>0.71</c:v>
                </c:pt>
                <c:pt idx="6">
                  <c:v>0.68</c:v>
                </c:pt>
                <c:pt idx="7">
                  <c:v>0.68</c:v>
                </c:pt>
                <c:pt idx="8">
                  <c:v>0.67</c:v>
                </c:pt>
                <c:pt idx="9">
                  <c:v>0.67</c:v>
                </c:pt>
                <c:pt idx="10">
                  <c:v>0.63</c:v>
                </c:pt>
                <c:pt idx="11">
                  <c:v>0.62</c:v>
                </c:pt>
                <c:pt idx="12">
                  <c:v>0.61</c:v>
                </c:pt>
                <c:pt idx="13">
                  <c:v>0.61</c:v>
                </c:pt>
                <c:pt idx="14">
                  <c:v>0.61</c:v>
                </c:pt>
                <c:pt idx="15">
                  <c:v>0.6</c:v>
                </c:pt>
                <c:pt idx="16">
                  <c:v>0.6</c:v>
                </c:pt>
                <c:pt idx="17">
                  <c:v>0.6</c:v>
                </c:pt>
                <c:pt idx="18">
                  <c:v>0.57999999999999996</c:v>
                </c:pt>
                <c:pt idx="19">
                  <c:v>0.55000000000000004</c:v>
                </c:pt>
                <c:pt idx="20">
                  <c:v>0.52</c:v>
                </c:pt>
                <c:pt idx="21">
                  <c:v>0.5</c:v>
                </c:pt>
                <c:pt idx="22">
                  <c:v>0.47</c:v>
                </c:pt>
                <c:pt idx="23">
                  <c:v>0.46</c:v>
                </c:pt>
                <c:pt idx="24">
                  <c:v>0.39</c:v>
                </c:pt>
              </c:numCache>
            </c:numRef>
          </c:val>
        </c:ser>
        <c:dLbls>
          <c:showLegendKey val="0"/>
          <c:showVal val="0"/>
          <c:showCatName val="0"/>
          <c:showSerName val="0"/>
          <c:showPercent val="0"/>
          <c:showBubbleSize val="0"/>
        </c:dLbls>
        <c:gapWidth val="42"/>
        <c:overlap val="100"/>
        <c:axId val="149015040"/>
        <c:axId val="143047424"/>
      </c:barChart>
      <c:catAx>
        <c:axId val="14901504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3047424"/>
        <c:crosses val="autoZero"/>
        <c:auto val="1"/>
        <c:lblAlgn val="ctr"/>
        <c:lblOffset val="100"/>
        <c:noMultiLvlLbl val="0"/>
      </c:catAx>
      <c:valAx>
        <c:axId val="143047424"/>
        <c:scaling>
          <c:orientation val="minMax"/>
          <c:max val="1"/>
        </c:scaling>
        <c:delete val="1"/>
        <c:axPos val="t"/>
        <c:numFmt formatCode="0%" sourceLinked="1"/>
        <c:majorTickMark val="out"/>
        <c:minorTickMark val="none"/>
        <c:tickLblPos val="none"/>
        <c:crossAx val="149015040"/>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Sheet1!$B$2:$B$9</c:f>
              <c:numCache>
                <c:formatCode>0%</c:formatCode>
                <c:ptCount val="8"/>
                <c:pt idx="0">
                  <c:v>0.31</c:v>
                </c:pt>
                <c:pt idx="1">
                  <c:v>0.25</c:v>
                </c:pt>
                <c:pt idx="2">
                  <c:v>0.44</c:v>
                </c:pt>
                <c:pt idx="3">
                  <c:v>0.19</c:v>
                </c:pt>
                <c:pt idx="4">
                  <c:v>0.27</c:v>
                </c:pt>
                <c:pt idx="5">
                  <c:v>0.21</c:v>
                </c:pt>
                <c:pt idx="6">
                  <c:v>0.33</c:v>
                </c:pt>
                <c:pt idx="7">
                  <c:v>0.46</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Sheet1!$C$2:$C$9</c:f>
              <c:numCache>
                <c:formatCode>0%</c:formatCode>
                <c:ptCount val="8"/>
                <c:pt idx="0">
                  <c:v>0.3</c:v>
                </c:pt>
                <c:pt idx="1">
                  <c:v>0.31</c:v>
                </c:pt>
                <c:pt idx="2">
                  <c:v>0.28000000000000003</c:v>
                </c:pt>
                <c:pt idx="3">
                  <c:v>0.34</c:v>
                </c:pt>
                <c:pt idx="4">
                  <c:v>0.36</c:v>
                </c:pt>
                <c:pt idx="5">
                  <c:v>0.34</c:v>
                </c:pt>
                <c:pt idx="6">
                  <c:v>0.34</c:v>
                </c:pt>
                <c:pt idx="7">
                  <c:v>0.21</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Sheet1!$D$2:$D$9</c:f>
              <c:numCache>
                <c:formatCode>0%</c:formatCode>
                <c:ptCount val="8"/>
                <c:pt idx="0">
                  <c:v>0.62</c:v>
                </c:pt>
                <c:pt idx="1">
                  <c:v>0.56000000000000005</c:v>
                </c:pt>
                <c:pt idx="2">
                  <c:v>0.72</c:v>
                </c:pt>
                <c:pt idx="3">
                  <c:v>0.53</c:v>
                </c:pt>
                <c:pt idx="4">
                  <c:v>0.63</c:v>
                </c:pt>
                <c:pt idx="5">
                  <c:v>0.54</c:v>
                </c:pt>
                <c:pt idx="6">
                  <c:v>0.66</c:v>
                </c:pt>
                <c:pt idx="7">
                  <c:v>0.67</c:v>
                </c:pt>
              </c:numCache>
            </c:numRef>
          </c:val>
        </c:ser>
        <c:dLbls>
          <c:showLegendKey val="0"/>
          <c:showVal val="0"/>
          <c:showCatName val="0"/>
          <c:showSerName val="0"/>
          <c:showPercent val="0"/>
          <c:showBubbleSize val="0"/>
        </c:dLbls>
        <c:gapWidth val="106"/>
        <c:overlap val="100"/>
        <c:axId val="149123072"/>
        <c:axId val="124224640"/>
      </c:barChart>
      <c:catAx>
        <c:axId val="14912307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224640"/>
        <c:crosses val="autoZero"/>
        <c:auto val="1"/>
        <c:lblAlgn val="ctr"/>
        <c:lblOffset val="100"/>
        <c:noMultiLvlLbl val="0"/>
      </c:catAx>
      <c:valAx>
        <c:axId val="124224640"/>
        <c:scaling>
          <c:orientation val="minMax"/>
          <c:max val="1"/>
          <c:min val="0"/>
        </c:scaling>
        <c:delete val="1"/>
        <c:axPos val="t"/>
        <c:numFmt formatCode="0%" sourceLinked="1"/>
        <c:majorTickMark val="out"/>
        <c:minorTickMark val="none"/>
        <c:tickLblPos val="none"/>
        <c:crossAx val="149123072"/>
        <c:crosses val="autoZero"/>
        <c:crossBetween val="between"/>
        <c:majorUnit val="0.2"/>
        <c:minorUnit val="0.04"/>
      </c:valAx>
    </c:plotArea>
    <c:legend>
      <c:legendPos val="t"/>
      <c:layout>
        <c:manualLayout>
          <c:xMode val="edge"/>
          <c:yMode val="edge"/>
          <c:x val="0.15113718871726201"/>
          <c:y val="3.5517261949533002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Mexico</c:v>
                </c:pt>
                <c:pt idx="2">
                  <c:v>Turkey</c:v>
                </c:pt>
                <c:pt idx="3">
                  <c:v>India</c:v>
                </c:pt>
                <c:pt idx="4">
                  <c:v>Hong Kong</c:v>
                </c:pt>
                <c:pt idx="5">
                  <c:v>South Korea</c:v>
                </c:pt>
                <c:pt idx="6">
                  <c:v>South Africa</c:v>
                </c:pt>
                <c:pt idx="7">
                  <c:v>Indonesia</c:v>
                </c:pt>
                <c:pt idx="8">
                  <c:v>United States</c:v>
                </c:pt>
                <c:pt idx="9">
                  <c:v>Poland</c:v>
                </c:pt>
                <c:pt idx="10">
                  <c:v>Kenya</c:v>
                </c:pt>
                <c:pt idx="11">
                  <c:v>Brazil</c:v>
                </c:pt>
                <c:pt idx="12">
                  <c:v>Egypt</c:v>
                </c:pt>
                <c:pt idx="13">
                  <c:v>Nigeria</c:v>
                </c:pt>
                <c:pt idx="14">
                  <c:v>China</c:v>
                </c:pt>
                <c:pt idx="15">
                  <c:v>Germany</c:v>
                </c:pt>
                <c:pt idx="16">
                  <c:v>Great Britain</c:v>
                </c:pt>
                <c:pt idx="17">
                  <c:v>Pakistan</c:v>
                </c:pt>
                <c:pt idx="18">
                  <c:v>Australia</c:v>
                </c:pt>
                <c:pt idx="19">
                  <c:v>Tunisia</c:v>
                </c:pt>
                <c:pt idx="20">
                  <c:v>Canada</c:v>
                </c:pt>
                <c:pt idx="21">
                  <c:v>Italy</c:v>
                </c:pt>
                <c:pt idx="22">
                  <c:v>Japan</c:v>
                </c:pt>
                <c:pt idx="23">
                  <c:v>France</c:v>
                </c:pt>
                <c:pt idx="24">
                  <c:v>Sweden</c:v>
                </c:pt>
              </c:strCache>
            </c:strRef>
          </c:cat>
          <c:val>
            <c:numRef>
              <c:f>Sheet1!$B$2:$B$26</c:f>
              <c:numCache>
                <c:formatCode>0%</c:formatCode>
                <c:ptCount val="25"/>
                <c:pt idx="0">
                  <c:v>0.28999999999999998</c:v>
                </c:pt>
                <c:pt idx="1">
                  <c:v>0.57999999999999996</c:v>
                </c:pt>
                <c:pt idx="2">
                  <c:v>0.48</c:v>
                </c:pt>
                <c:pt idx="3">
                  <c:v>0.4</c:v>
                </c:pt>
                <c:pt idx="4">
                  <c:v>0.32</c:v>
                </c:pt>
                <c:pt idx="5">
                  <c:v>0.28999999999999998</c:v>
                </c:pt>
                <c:pt idx="6">
                  <c:v>0.38</c:v>
                </c:pt>
                <c:pt idx="7">
                  <c:v>0.31</c:v>
                </c:pt>
                <c:pt idx="8">
                  <c:v>0.28000000000000003</c:v>
                </c:pt>
                <c:pt idx="9">
                  <c:v>0.23</c:v>
                </c:pt>
                <c:pt idx="10">
                  <c:v>0.54</c:v>
                </c:pt>
                <c:pt idx="11">
                  <c:v>0.28000000000000003</c:v>
                </c:pt>
                <c:pt idx="12">
                  <c:v>0.34</c:v>
                </c:pt>
                <c:pt idx="13">
                  <c:v>0.43</c:v>
                </c:pt>
                <c:pt idx="14">
                  <c:v>0.2</c:v>
                </c:pt>
                <c:pt idx="15">
                  <c:v>0.22</c:v>
                </c:pt>
                <c:pt idx="16">
                  <c:v>0.2</c:v>
                </c:pt>
                <c:pt idx="17">
                  <c:v>0.28999999999999998</c:v>
                </c:pt>
                <c:pt idx="18">
                  <c:v>0.2</c:v>
                </c:pt>
                <c:pt idx="19">
                  <c:v>0.36</c:v>
                </c:pt>
                <c:pt idx="20">
                  <c:v>0.21</c:v>
                </c:pt>
                <c:pt idx="21">
                  <c:v>0.2</c:v>
                </c:pt>
                <c:pt idx="22">
                  <c:v>0.1</c:v>
                </c:pt>
                <c:pt idx="23">
                  <c:v>0.15</c:v>
                </c:pt>
                <c:pt idx="24">
                  <c:v>0.12</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Mexico</c:v>
                </c:pt>
                <c:pt idx="2">
                  <c:v>Turkey</c:v>
                </c:pt>
                <c:pt idx="3">
                  <c:v>India</c:v>
                </c:pt>
                <c:pt idx="4">
                  <c:v>Hong Kong</c:v>
                </c:pt>
                <c:pt idx="5">
                  <c:v>South Korea</c:v>
                </c:pt>
                <c:pt idx="6">
                  <c:v>South Africa</c:v>
                </c:pt>
                <c:pt idx="7">
                  <c:v>Indonesia</c:v>
                </c:pt>
                <c:pt idx="8">
                  <c:v>United States</c:v>
                </c:pt>
                <c:pt idx="9">
                  <c:v>Poland</c:v>
                </c:pt>
                <c:pt idx="10">
                  <c:v>Kenya</c:v>
                </c:pt>
                <c:pt idx="11">
                  <c:v>Brazil</c:v>
                </c:pt>
                <c:pt idx="12">
                  <c:v>Egypt</c:v>
                </c:pt>
                <c:pt idx="13">
                  <c:v>Nigeria</c:v>
                </c:pt>
                <c:pt idx="14">
                  <c:v>China</c:v>
                </c:pt>
                <c:pt idx="15">
                  <c:v>Germany</c:v>
                </c:pt>
                <c:pt idx="16">
                  <c:v>Great Britain</c:v>
                </c:pt>
                <c:pt idx="17">
                  <c:v>Pakistan</c:v>
                </c:pt>
                <c:pt idx="18">
                  <c:v>Australia</c:v>
                </c:pt>
                <c:pt idx="19">
                  <c:v>Tunisia</c:v>
                </c:pt>
                <c:pt idx="20">
                  <c:v>Canada</c:v>
                </c:pt>
                <c:pt idx="21">
                  <c:v>Italy</c:v>
                </c:pt>
                <c:pt idx="22">
                  <c:v>Japan</c:v>
                </c:pt>
                <c:pt idx="23">
                  <c:v>France</c:v>
                </c:pt>
                <c:pt idx="24">
                  <c:v>Sweden</c:v>
                </c:pt>
              </c:strCache>
            </c:strRef>
          </c:cat>
          <c:val>
            <c:numRef>
              <c:f>Sheet1!$C$2:$C$26</c:f>
              <c:numCache>
                <c:formatCode>0%</c:formatCode>
                <c:ptCount val="25"/>
                <c:pt idx="0">
                  <c:v>0.31</c:v>
                </c:pt>
                <c:pt idx="1">
                  <c:v>0.27</c:v>
                </c:pt>
                <c:pt idx="2">
                  <c:v>0.3</c:v>
                </c:pt>
                <c:pt idx="3">
                  <c:v>0.36</c:v>
                </c:pt>
                <c:pt idx="4">
                  <c:v>0.43</c:v>
                </c:pt>
                <c:pt idx="5">
                  <c:v>0.43</c:v>
                </c:pt>
                <c:pt idx="6">
                  <c:v>0.28000000000000003</c:v>
                </c:pt>
                <c:pt idx="7">
                  <c:v>0.33</c:v>
                </c:pt>
                <c:pt idx="8">
                  <c:v>0.35</c:v>
                </c:pt>
                <c:pt idx="9">
                  <c:v>0.4</c:v>
                </c:pt>
                <c:pt idx="10">
                  <c:v>0.08</c:v>
                </c:pt>
                <c:pt idx="11">
                  <c:v>0.33</c:v>
                </c:pt>
                <c:pt idx="12">
                  <c:v>0.26</c:v>
                </c:pt>
                <c:pt idx="13">
                  <c:v>0.16</c:v>
                </c:pt>
                <c:pt idx="14">
                  <c:v>0.37</c:v>
                </c:pt>
                <c:pt idx="15">
                  <c:v>0.35</c:v>
                </c:pt>
                <c:pt idx="16">
                  <c:v>0.37</c:v>
                </c:pt>
                <c:pt idx="17">
                  <c:v>0.28000000000000003</c:v>
                </c:pt>
                <c:pt idx="18">
                  <c:v>0.35</c:v>
                </c:pt>
                <c:pt idx="19">
                  <c:v>0.16</c:v>
                </c:pt>
                <c:pt idx="20">
                  <c:v>0.3</c:v>
                </c:pt>
                <c:pt idx="21">
                  <c:v>0.31</c:v>
                </c:pt>
                <c:pt idx="22">
                  <c:v>0.37</c:v>
                </c:pt>
                <c:pt idx="23">
                  <c:v>0.31</c:v>
                </c:pt>
                <c:pt idx="24">
                  <c:v>0.26</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Mexico</c:v>
                </c:pt>
                <c:pt idx="2">
                  <c:v>Turkey</c:v>
                </c:pt>
                <c:pt idx="3">
                  <c:v>India</c:v>
                </c:pt>
                <c:pt idx="4">
                  <c:v>Hong Kong</c:v>
                </c:pt>
                <c:pt idx="5">
                  <c:v>South Korea</c:v>
                </c:pt>
                <c:pt idx="6">
                  <c:v>South Africa</c:v>
                </c:pt>
                <c:pt idx="7">
                  <c:v>Indonesia</c:v>
                </c:pt>
                <c:pt idx="8">
                  <c:v>United States</c:v>
                </c:pt>
                <c:pt idx="9">
                  <c:v>Poland</c:v>
                </c:pt>
                <c:pt idx="10">
                  <c:v>Kenya</c:v>
                </c:pt>
                <c:pt idx="11">
                  <c:v>Brazil</c:v>
                </c:pt>
                <c:pt idx="12">
                  <c:v>Egypt</c:v>
                </c:pt>
                <c:pt idx="13">
                  <c:v>Nigeria</c:v>
                </c:pt>
                <c:pt idx="14">
                  <c:v>China</c:v>
                </c:pt>
                <c:pt idx="15">
                  <c:v>Germany</c:v>
                </c:pt>
                <c:pt idx="16">
                  <c:v>Great Britain</c:v>
                </c:pt>
                <c:pt idx="17">
                  <c:v>Pakistan</c:v>
                </c:pt>
                <c:pt idx="18">
                  <c:v>Australia</c:v>
                </c:pt>
                <c:pt idx="19">
                  <c:v>Tunisia</c:v>
                </c:pt>
                <c:pt idx="20">
                  <c:v>Canada</c:v>
                </c:pt>
                <c:pt idx="21">
                  <c:v>Italy</c:v>
                </c:pt>
                <c:pt idx="22">
                  <c:v>Japan</c:v>
                </c:pt>
                <c:pt idx="23">
                  <c:v>France</c:v>
                </c:pt>
                <c:pt idx="24">
                  <c:v>Sweden</c:v>
                </c:pt>
              </c:strCache>
            </c:strRef>
          </c:cat>
          <c:val>
            <c:numRef>
              <c:f>Sheet1!$D$2:$D$26</c:f>
              <c:numCache>
                <c:formatCode>0%</c:formatCode>
                <c:ptCount val="25"/>
                <c:pt idx="0">
                  <c:v>0.61</c:v>
                </c:pt>
                <c:pt idx="1">
                  <c:v>0.84</c:v>
                </c:pt>
                <c:pt idx="2">
                  <c:v>0.77</c:v>
                </c:pt>
                <c:pt idx="3">
                  <c:v>0.76</c:v>
                </c:pt>
                <c:pt idx="4">
                  <c:v>0.74</c:v>
                </c:pt>
                <c:pt idx="5">
                  <c:v>0.72</c:v>
                </c:pt>
                <c:pt idx="6">
                  <c:v>0.66</c:v>
                </c:pt>
                <c:pt idx="7">
                  <c:v>0.64</c:v>
                </c:pt>
                <c:pt idx="8">
                  <c:v>0.64</c:v>
                </c:pt>
                <c:pt idx="9">
                  <c:v>0.63</c:v>
                </c:pt>
                <c:pt idx="10">
                  <c:v>0.62</c:v>
                </c:pt>
                <c:pt idx="11">
                  <c:v>0.61</c:v>
                </c:pt>
                <c:pt idx="12">
                  <c:v>0.6</c:v>
                </c:pt>
                <c:pt idx="13">
                  <c:v>0.59</c:v>
                </c:pt>
                <c:pt idx="14">
                  <c:v>0.57999999999999996</c:v>
                </c:pt>
                <c:pt idx="15">
                  <c:v>0.56999999999999995</c:v>
                </c:pt>
                <c:pt idx="16">
                  <c:v>0.56999999999999995</c:v>
                </c:pt>
                <c:pt idx="17">
                  <c:v>0.56999999999999995</c:v>
                </c:pt>
                <c:pt idx="18">
                  <c:v>0.54</c:v>
                </c:pt>
                <c:pt idx="19">
                  <c:v>0.53</c:v>
                </c:pt>
                <c:pt idx="20">
                  <c:v>0.52</c:v>
                </c:pt>
                <c:pt idx="21">
                  <c:v>0.51</c:v>
                </c:pt>
                <c:pt idx="22">
                  <c:v>0.47</c:v>
                </c:pt>
                <c:pt idx="23">
                  <c:v>0.46</c:v>
                </c:pt>
                <c:pt idx="24">
                  <c:v>0.38</c:v>
                </c:pt>
              </c:numCache>
            </c:numRef>
          </c:val>
        </c:ser>
        <c:dLbls>
          <c:showLegendKey val="0"/>
          <c:showVal val="0"/>
          <c:showCatName val="0"/>
          <c:showSerName val="0"/>
          <c:showPercent val="0"/>
          <c:showBubbleSize val="0"/>
        </c:dLbls>
        <c:gapWidth val="42"/>
        <c:overlap val="100"/>
        <c:axId val="149124608"/>
        <c:axId val="124226944"/>
      </c:barChart>
      <c:catAx>
        <c:axId val="14912460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226944"/>
        <c:crosses val="autoZero"/>
        <c:auto val="1"/>
        <c:lblAlgn val="ctr"/>
        <c:lblOffset val="100"/>
        <c:noMultiLvlLbl val="0"/>
      </c:catAx>
      <c:valAx>
        <c:axId val="124226944"/>
        <c:scaling>
          <c:orientation val="minMax"/>
          <c:max val="1"/>
        </c:scaling>
        <c:delete val="1"/>
        <c:axPos val="t"/>
        <c:numFmt formatCode="0%" sourceLinked="1"/>
        <c:majorTickMark val="out"/>
        <c:minorTickMark val="none"/>
        <c:tickLblPos val="none"/>
        <c:crossAx val="149124608"/>
        <c:crosses val="autoZero"/>
        <c:crossBetween val="between"/>
      </c:valAx>
    </c:plotArea>
    <c:legend>
      <c:legendPos val="t"/>
      <c:layout>
        <c:manualLayout>
          <c:xMode val="edge"/>
          <c:yMode val="edge"/>
          <c:x val="0.161109543569768"/>
          <c:y val="0"/>
          <c:w val="0.838890456430231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Concerned</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LATAM</c:v>
                </c:pt>
                <c:pt idx="2">
                  <c:v>BRIC</c:v>
                </c:pt>
                <c:pt idx="3">
                  <c:v>APAC</c:v>
                </c:pt>
                <c:pt idx="4">
                  <c:v>Middle East/Africa</c:v>
                </c:pt>
                <c:pt idx="5">
                  <c:v>North America</c:v>
                </c:pt>
                <c:pt idx="6">
                  <c:v>G-8 Countries</c:v>
                </c:pt>
                <c:pt idx="7">
                  <c:v>Europe</c:v>
                </c:pt>
              </c:strCache>
            </c:strRef>
          </c:cat>
          <c:val>
            <c:numRef>
              <c:f>Sheet1!$B$2:$B$9</c:f>
              <c:numCache>
                <c:formatCode>0%</c:formatCode>
                <c:ptCount val="8"/>
                <c:pt idx="0">
                  <c:v>0.28999999999999998</c:v>
                </c:pt>
                <c:pt idx="1">
                  <c:v>0.43</c:v>
                </c:pt>
                <c:pt idx="2">
                  <c:v>0.28999999999999998</c:v>
                </c:pt>
                <c:pt idx="3">
                  <c:v>0.26</c:v>
                </c:pt>
                <c:pt idx="4">
                  <c:v>0.4</c:v>
                </c:pt>
                <c:pt idx="5">
                  <c:v>0.25</c:v>
                </c:pt>
                <c:pt idx="6">
                  <c:v>0.2</c:v>
                </c:pt>
                <c:pt idx="7">
                  <c:v>0.19</c:v>
                </c:pt>
              </c:numCache>
            </c:numRef>
          </c:val>
        </c:ser>
        <c:ser>
          <c:idx val="1"/>
          <c:order val="1"/>
          <c:tx>
            <c:strRef>
              <c:f>Sheet1!$C$1</c:f>
              <c:strCache>
                <c:ptCount val="1"/>
                <c:pt idx="0">
                  <c:v>Somewhat Concerned</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LATAM</c:v>
                </c:pt>
                <c:pt idx="2">
                  <c:v>BRIC</c:v>
                </c:pt>
                <c:pt idx="3">
                  <c:v>APAC</c:v>
                </c:pt>
                <c:pt idx="4">
                  <c:v>Middle East/Africa</c:v>
                </c:pt>
                <c:pt idx="5">
                  <c:v>North America</c:v>
                </c:pt>
                <c:pt idx="6">
                  <c:v>G-8 Countries</c:v>
                </c:pt>
                <c:pt idx="7">
                  <c:v>Europe</c:v>
                </c:pt>
              </c:strCache>
            </c:strRef>
          </c:cat>
          <c:val>
            <c:numRef>
              <c:f>Sheet1!$C$2:$C$9</c:f>
              <c:numCache>
                <c:formatCode>0%</c:formatCode>
                <c:ptCount val="8"/>
                <c:pt idx="0">
                  <c:v>0.31</c:v>
                </c:pt>
                <c:pt idx="1">
                  <c:v>0.3</c:v>
                </c:pt>
                <c:pt idx="2">
                  <c:v>0.35</c:v>
                </c:pt>
                <c:pt idx="3">
                  <c:v>0.38</c:v>
                </c:pt>
                <c:pt idx="4">
                  <c:v>0.23</c:v>
                </c:pt>
                <c:pt idx="5">
                  <c:v>0.33</c:v>
                </c:pt>
                <c:pt idx="6">
                  <c:v>0.34</c:v>
                </c:pt>
                <c:pt idx="7">
                  <c:v>0.33</c:v>
                </c:pt>
              </c:numCache>
            </c:numRef>
          </c:val>
        </c:ser>
        <c:ser>
          <c:idx val="2"/>
          <c:order val="2"/>
          <c:tx>
            <c:strRef>
              <c:f>Sheet1!$D$1</c:f>
              <c:strCache>
                <c:ptCount val="1"/>
                <c:pt idx="0">
                  <c:v>TOTAL Concerned</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LATAM</c:v>
                </c:pt>
                <c:pt idx="2">
                  <c:v>BRIC</c:v>
                </c:pt>
                <c:pt idx="3">
                  <c:v>APAC</c:v>
                </c:pt>
                <c:pt idx="4">
                  <c:v>Middle East/Africa</c:v>
                </c:pt>
                <c:pt idx="5">
                  <c:v>North America</c:v>
                </c:pt>
                <c:pt idx="6">
                  <c:v>G-8 Countries</c:v>
                </c:pt>
                <c:pt idx="7">
                  <c:v>Europe</c:v>
                </c:pt>
              </c:strCache>
            </c:strRef>
          </c:cat>
          <c:val>
            <c:numRef>
              <c:f>Sheet1!$D$2:$D$9</c:f>
              <c:numCache>
                <c:formatCode>0%</c:formatCode>
                <c:ptCount val="8"/>
                <c:pt idx="0">
                  <c:v>0.61</c:v>
                </c:pt>
                <c:pt idx="1">
                  <c:v>0.73</c:v>
                </c:pt>
                <c:pt idx="2">
                  <c:v>0.65</c:v>
                </c:pt>
                <c:pt idx="3">
                  <c:v>0.63</c:v>
                </c:pt>
                <c:pt idx="4">
                  <c:v>0.63</c:v>
                </c:pt>
                <c:pt idx="5">
                  <c:v>0.57999999999999996</c:v>
                </c:pt>
                <c:pt idx="6">
                  <c:v>0.53</c:v>
                </c:pt>
                <c:pt idx="7">
                  <c:v>0.52</c:v>
                </c:pt>
              </c:numCache>
            </c:numRef>
          </c:val>
        </c:ser>
        <c:dLbls>
          <c:showLegendKey val="0"/>
          <c:showVal val="0"/>
          <c:showCatName val="0"/>
          <c:showSerName val="0"/>
          <c:showPercent val="0"/>
          <c:showBubbleSize val="0"/>
        </c:dLbls>
        <c:gapWidth val="106"/>
        <c:overlap val="100"/>
        <c:axId val="149215232"/>
        <c:axId val="124229248"/>
      </c:barChart>
      <c:catAx>
        <c:axId val="14921523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229248"/>
        <c:crosses val="autoZero"/>
        <c:auto val="1"/>
        <c:lblAlgn val="ctr"/>
        <c:lblOffset val="100"/>
        <c:noMultiLvlLbl val="0"/>
      </c:catAx>
      <c:valAx>
        <c:axId val="124229248"/>
        <c:scaling>
          <c:orientation val="minMax"/>
          <c:max val="1"/>
          <c:min val="0"/>
        </c:scaling>
        <c:delete val="1"/>
        <c:axPos val="t"/>
        <c:numFmt formatCode="0%" sourceLinked="1"/>
        <c:majorTickMark val="out"/>
        <c:minorTickMark val="none"/>
        <c:tickLblPos val="none"/>
        <c:crossAx val="149215232"/>
        <c:crosses val="autoZero"/>
        <c:crossBetween val="between"/>
        <c:majorUnit val="0.2"/>
        <c:minorUnit val="0.04"/>
      </c:valAx>
    </c:plotArea>
    <c:legend>
      <c:legendPos val="t"/>
      <c:layout>
        <c:manualLayout>
          <c:xMode val="edge"/>
          <c:yMode val="edge"/>
          <c:x val="0.15113718871726201"/>
          <c:y val="4.0584829180089599E-2"/>
          <c:w val="0.79900103702020797"/>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Sweden</c:v>
                </c:pt>
                <c:pt idx="2">
                  <c:v>Great Britain</c:v>
                </c:pt>
                <c:pt idx="3">
                  <c:v>Hong Kong</c:v>
                </c:pt>
                <c:pt idx="4">
                  <c:v>United States</c:v>
                </c:pt>
                <c:pt idx="5">
                  <c:v>India</c:v>
                </c:pt>
                <c:pt idx="6">
                  <c:v>Australia</c:v>
                </c:pt>
                <c:pt idx="7">
                  <c:v>Canada</c:v>
                </c:pt>
                <c:pt idx="8">
                  <c:v>Italy</c:v>
                </c:pt>
                <c:pt idx="9">
                  <c:v>Germany</c:v>
                </c:pt>
                <c:pt idx="10">
                  <c:v>South Africa</c:v>
                </c:pt>
                <c:pt idx="11">
                  <c:v>Japan</c:v>
                </c:pt>
                <c:pt idx="12">
                  <c:v>Turkey</c:v>
                </c:pt>
                <c:pt idx="13">
                  <c:v>Pakistan</c:v>
                </c:pt>
                <c:pt idx="14">
                  <c:v>South Korea</c:v>
                </c:pt>
                <c:pt idx="15">
                  <c:v>China</c:v>
                </c:pt>
                <c:pt idx="16">
                  <c:v>Brazil</c:v>
                </c:pt>
                <c:pt idx="17">
                  <c:v>Poland</c:v>
                </c:pt>
                <c:pt idx="18">
                  <c:v>Kenya</c:v>
                </c:pt>
                <c:pt idx="19">
                  <c:v>Indonesia</c:v>
                </c:pt>
                <c:pt idx="20">
                  <c:v>Egypt</c:v>
                </c:pt>
                <c:pt idx="21">
                  <c:v>France</c:v>
                </c:pt>
                <c:pt idx="22">
                  <c:v>Mexico</c:v>
                </c:pt>
                <c:pt idx="23">
                  <c:v>Nigeria</c:v>
                </c:pt>
                <c:pt idx="24">
                  <c:v>Tunisia</c:v>
                </c:pt>
              </c:strCache>
            </c:strRef>
          </c:cat>
          <c:val>
            <c:numRef>
              <c:f>Sheet1!$B$2:$B$26</c:f>
              <c:numCache>
                <c:formatCode>0%</c:formatCode>
                <c:ptCount val="25"/>
                <c:pt idx="0">
                  <c:v>0.13</c:v>
                </c:pt>
                <c:pt idx="1">
                  <c:v>0.25</c:v>
                </c:pt>
                <c:pt idx="2">
                  <c:v>0.2</c:v>
                </c:pt>
                <c:pt idx="3">
                  <c:v>0.13</c:v>
                </c:pt>
                <c:pt idx="4">
                  <c:v>0.19</c:v>
                </c:pt>
                <c:pt idx="5">
                  <c:v>0.17</c:v>
                </c:pt>
                <c:pt idx="6">
                  <c:v>0.13</c:v>
                </c:pt>
                <c:pt idx="7">
                  <c:v>0.16</c:v>
                </c:pt>
                <c:pt idx="8">
                  <c:v>0.11</c:v>
                </c:pt>
                <c:pt idx="9">
                  <c:v>0.11</c:v>
                </c:pt>
                <c:pt idx="10">
                  <c:v>0.12</c:v>
                </c:pt>
                <c:pt idx="11">
                  <c:v>0.06</c:v>
                </c:pt>
                <c:pt idx="12">
                  <c:v>0.12</c:v>
                </c:pt>
                <c:pt idx="13">
                  <c:v>0.15</c:v>
                </c:pt>
                <c:pt idx="14">
                  <c:v>0.05</c:v>
                </c:pt>
                <c:pt idx="15">
                  <c:v>0.08</c:v>
                </c:pt>
                <c:pt idx="16">
                  <c:v>0.12</c:v>
                </c:pt>
                <c:pt idx="17">
                  <c:v>0.08</c:v>
                </c:pt>
                <c:pt idx="18">
                  <c:v>0.19</c:v>
                </c:pt>
                <c:pt idx="19">
                  <c:v>0.1</c:v>
                </c:pt>
                <c:pt idx="20">
                  <c:v>0.1</c:v>
                </c:pt>
                <c:pt idx="21">
                  <c:v>0.08</c:v>
                </c:pt>
                <c:pt idx="22">
                  <c:v>0.11</c:v>
                </c:pt>
                <c:pt idx="23">
                  <c:v>0.13</c:v>
                </c:pt>
                <c:pt idx="24">
                  <c:v>0.09</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Sweden</c:v>
                </c:pt>
                <c:pt idx="2">
                  <c:v>Great Britain</c:v>
                </c:pt>
                <c:pt idx="3">
                  <c:v>Hong Kong</c:v>
                </c:pt>
                <c:pt idx="4">
                  <c:v>United States</c:v>
                </c:pt>
                <c:pt idx="5">
                  <c:v>India</c:v>
                </c:pt>
                <c:pt idx="6">
                  <c:v>Australia</c:v>
                </c:pt>
                <c:pt idx="7">
                  <c:v>Canada</c:v>
                </c:pt>
                <c:pt idx="8">
                  <c:v>Italy</c:v>
                </c:pt>
                <c:pt idx="9">
                  <c:v>Germany</c:v>
                </c:pt>
                <c:pt idx="10">
                  <c:v>South Africa</c:v>
                </c:pt>
                <c:pt idx="11">
                  <c:v>Japan</c:v>
                </c:pt>
                <c:pt idx="12">
                  <c:v>Turkey</c:v>
                </c:pt>
                <c:pt idx="13">
                  <c:v>Pakistan</c:v>
                </c:pt>
                <c:pt idx="14">
                  <c:v>South Korea</c:v>
                </c:pt>
                <c:pt idx="15">
                  <c:v>China</c:v>
                </c:pt>
                <c:pt idx="16">
                  <c:v>Brazil</c:v>
                </c:pt>
                <c:pt idx="17">
                  <c:v>Poland</c:v>
                </c:pt>
                <c:pt idx="18">
                  <c:v>Kenya</c:v>
                </c:pt>
                <c:pt idx="19">
                  <c:v>Indonesia</c:v>
                </c:pt>
                <c:pt idx="20">
                  <c:v>Egypt</c:v>
                </c:pt>
                <c:pt idx="21">
                  <c:v>France</c:v>
                </c:pt>
                <c:pt idx="22">
                  <c:v>Mexico</c:v>
                </c:pt>
                <c:pt idx="23">
                  <c:v>Nigeria</c:v>
                </c:pt>
                <c:pt idx="24">
                  <c:v>Tunisia</c:v>
                </c:pt>
              </c:strCache>
            </c:strRef>
          </c:cat>
          <c:val>
            <c:numRef>
              <c:f>Sheet1!$C$2:$C$26</c:f>
              <c:numCache>
                <c:formatCode>0%</c:formatCode>
                <c:ptCount val="25"/>
                <c:pt idx="0">
                  <c:v>0.3</c:v>
                </c:pt>
                <c:pt idx="1">
                  <c:v>0.42</c:v>
                </c:pt>
                <c:pt idx="2">
                  <c:v>0.37</c:v>
                </c:pt>
                <c:pt idx="3">
                  <c:v>0.44</c:v>
                </c:pt>
                <c:pt idx="4">
                  <c:v>0.38</c:v>
                </c:pt>
                <c:pt idx="5">
                  <c:v>0.37</c:v>
                </c:pt>
                <c:pt idx="6">
                  <c:v>0.39</c:v>
                </c:pt>
                <c:pt idx="7">
                  <c:v>0.36</c:v>
                </c:pt>
                <c:pt idx="8">
                  <c:v>0.35</c:v>
                </c:pt>
                <c:pt idx="9">
                  <c:v>0.33</c:v>
                </c:pt>
                <c:pt idx="10">
                  <c:v>0.32</c:v>
                </c:pt>
                <c:pt idx="11">
                  <c:v>0.35</c:v>
                </c:pt>
                <c:pt idx="12">
                  <c:v>0.28999999999999998</c:v>
                </c:pt>
                <c:pt idx="13">
                  <c:v>0.26</c:v>
                </c:pt>
                <c:pt idx="14">
                  <c:v>0.35</c:v>
                </c:pt>
                <c:pt idx="15">
                  <c:v>0.31</c:v>
                </c:pt>
                <c:pt idx="16">
                  <c:v>0.25</c:v>
                </c:pt>
                <c:pt idx="17">
                  <c:v>0.28000000000000003</c:v>
                </c:pt>
                <c:pt idx="18">
                  <c:v>0.16</c:v>
                </c:pt>
                <c:pt idx="19">
                  <c:v>0.24</c:v>
                </c:pt>
                <c:pt idx="20">
                  <c:v>0.23</c:v>
                </c:pt>
                <c:pt idx="21">
                  <c:v>0.25</c:v>
                </c:pt>
                <c:pt idx="22">
                  <c:v>0.18</c:v>
                </c:pt>
                <c:pt idx="23">
                  <c:v>0.15</c:v>
                </c:pt>
                <c:pt idx="24">
                  <c:v>0.09</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Sweden</c:v>
                </c:pt>
                <c:pt idx="2">
                  <c:v>Great Britain</c:v>
                </c:pt>
                <c:pt idx="3">
                  <c:v>Hong Kong</c:v>
                </c:pt>
                <c:pt idx="4">
                  <c:v>United States</c:v>
                </c:pt>
                <c:pt idx="5">
                  <c:v>India</c:v>
                </c:pt>
                <c:pt idx="6">
                  <c:v>Australia</c:v>
                </c:pt>
                <c:pt idx="7">
                  <c:v>Canada</c:v>
                </c:pt>
                <c:pt idx="8">
                  <c:v>Italy</c:v>
                </c:pt>
                <c:pt idx="9">
                  <c:v>Germany</c:v>
                </c:pt>
                <c:pt idx="10">
                  <c:v>South Africa</c:v>
                </c:pt>
                <c:pt idx="11">
                  <c:v>Japan</c:v>
                </c:pt>
                <c:pt idx="12">
                  <c:v>Turkey</c:v>
                </c:pt>
                <c:pt idx="13">
                  <c:v>Pakistan</c:v>
                </c:pt>
                <c:pt idx="14">
                  <c:v>South Korea</c:v>
                </c:pt>
                <c:pt idx="15">
                  <c:v>China</c:v>
                </c:pt>
                <c:pt idx="16">
                  <c:v>Brazil</c:v>
                </c:pt>
                <c:pt idx="17">
                  <c:v>Poland</c:v>
                </c:pt>
                <c:pt idx="18">
                  <c:v>Kenya</c:v>
                </c:pt>
                <c:pt idx="19">
                  <c:v>Indonesia</c:v>
                </c:pt>
                <c:pt idx="20">
                  <c:v>Egypt</c:v>
                </c:pt>
                <c:pt idx="21">
                  <c:v>France</c:v>
                </c:pt>
                <c:pt idx="22">
                  <c:v>Mexico</c:v>
                </c:pt>
                <c:pt idx="23">
                  <c:v>Nigeria</c:v>
                </c:pt>
                <c:pt idx="24">
                  <c:v>Tunisia</c:v>
                </c:pt>
              </c:strCache>
            </c:strRef>
          </c:cat>
          <c:val>
            <c:numRef>
              <c:f>Sheet1!$D$2:$D$26</c:f>
              <c:numCache>
                <c:formatCode>0%</c:formatCode>
                <c:ptCount val="25"/>
                <c:pt idx="0">
                  <c:v>0.43</c:v>
                </c:pt>
                <c:pt idx="1">
                  <c:v>0.67</c:v>
                </c:pt>
                <c:pt idx="2">
                  <c:v>0.56999999999999995</c:v>
                </c:pt>
                <c:pt idx="3">
                  <c:v>0.56999999999999995</c:v>
                </c:pt>
                <c:pt idx="4">
                  <c:v>0.56000000000000005</c:v>
                </c:pt>
                <c:pt idx="5">
                  <c:v>0.54</c:v>
                </c:pt>
                <c:pt idx="6">
                  <c:v>0.52</c:v>
                </c:pt>
                <c:pt idx="7">
                  <c:v>0.52</c:v>
                </c:pt>
                <c:pt idx="8">
                  <c:v>0.46</c:v>
                </c:pt>
                <c:pt idx="9">
                  <c:v>0.44</c:v>
                </c:pt>
                <c:pt idx="10">
                  <c:v>0.44</c:v>
                </c:pt>
                <c:pt idx="11">
                  <c:v>0.41</c:v>
                </c:pt>
                <c:pt idx="12">
                  <c:v>0.41</c:v>
                </c:pt>
                <c:pt idx="13">
                  <c:v>0.4</c:v>
                </c:pt>
                <c:pt idx="14">
                  <c:v>0.4</c:v>
                </c:pt>
                <c:pt idx="15">
                  <c:v>0.39</c:v>
                </c:pt>
                <c:pt idx="16">
                  <c:v>0.37</c:v>
                </c:pt>
                <c:pt idx="17">
                  <c:v>0.36</c:v>
                </c:pt>
                <c:pt idx="18">
                  <c:v>0.35</c:v>
                </c:pt>
                <c:pt idx="19">
                  <c:v>0.34</c:v>
                </c:pt>
                <c:pt idx="20">
                  <c:v>0.33</c:v>
                </c:pt>
                <c:pt idx="21">
                  <c:v>0.33</c:v>
                </c:pt>
                <c:pt idx="22">
                  <c:v>0.28999999999999998</c:v>
                </c:pt>
                <c:pt idx="23">
                  <c:v>0.28000000000000003</c:v>
                </c:pt>
                <c:pt idx="24">
                  <c:v>0.17</c:v>
                </c:pt>
              </c:numCache>
            </c:numRef>
          </c:val>
        </c:ser>
        <c:dLbls>
          <c:showLegendKey val="0"/>
          <c:showVal val="0"/>
          <c:showCatName val="0"/>
          <c:showSerName val="0"/>
          <c:showPercent val="0"/>
          <c:showBubbleSize val="0"/>
        </c:dLbls>
        <c:gapWidth val="42"/>
        <c:overlap val="100"/>
        <c:axId val="149321728"/>
        <c:axId val="124977728"/>
      </c:barChart>
      <c:catAx>
        <c:axId val="14932172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977728"/>
        <c:crosses val="autoZero"/>
        <c:auto val="1"/>
        <c:lblAlgn val="ctr"/>
        <c:lblOffset val="100"/>
        <c:noMultiLvlLbl val="0"/>
      </c:catAx>
      <c:valAx>
        <c:axId val="124977728"/>
        <c:scaling>
          <c:orientation val="minMax"/>
          <c:max val="1"/>
        </c:scaling>
        <c:delete val="1"/>
        <c:axPos val="t"/>
        <c:numFmt formatCode="0%" sourceLinked="1"/>
        <c:majorTickMark val="out"/>
        <c:minorTickMark val="none"/>
        <c:tickLblPos val="none"/>
        <c:crossAx val="149321728"/>
        <c:crosses val="autoZero"/>
        <c:crossBetween val="between"/>
      </c:valAx>
    </c:plotArea>
    <c:legend>
      <c:legendPos val="t"/>
      <c:layout>
        <c:manualLayout>
          <c:xMode val="edge"/>
          <c:yMode val="edge"/>
          <c:x val="0.106261591880985"/>
          <c:y val="0"/>
          <c:w val="0.89373840811901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Sheet1!$B$2:$B$9</c:f>
              <c:numCache>
                <c:formatCode>0%</c:formatCode>
                <c:ptCount val="8"/>
                <c:pt idx="0">
                  <c:v>0.13</c:v>
                </c:pt>
                <c:pt idx="1">
                  <c:v>0.17</c:v>
                </c:pt>
                <c:pt idx="2">
                  <c:v>0.12</c:v>
                </c:pt>
                <c:pt idx="3">
                  <c:v>0.14000000000000001</c:v>
                </c:pt>
                <c:pt idx="4">
                  <c:v>0.1</c:v>
                </c:pt>
                <c:pt idx="5">
                  <c:v>0.13</c:v>
                </c:pt>
                <c:pt idx="6">
                  <c:v>0.12</c:v>
                </c:pt>
                <c:pt idx="7">
                  <c:v>0.13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Sheet1!$C$2:$C$9</c:f>
              <c:numCache>
                <c:formatCode>0%</c:formatCode>
                <c:ptCount val="8"/>
                <c:pt idx="0">
                  <c:v>0.3</c:v>
                </c:pt>
                <c:pt idx="1">
                  <c:v>0.37</c:v>
                </c:pt>
                <c:pt idx="2">
                  <c:v>0.22</c:v>
                </c:pt>
                <c:pt idx="3">
                  <c:v>0.33</c:v>
                </c:pt>
                <c:pt idx="4">
                  <c:v>0.35</c:v>
                </c:pt>
                <c:pt idx="5">
                  <c:v>0.34</c:v>
                </c:pt>
                <c:pt idx="6">
                  <c:v>0.31</c:v>
                </c:pt>
                <c:pt idx="7">
                  <c:v>0.22</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North America</c:v>
                </c:pt>
                <c:pt idx="2">
                  <c:v>LATAM</c:v>
                </c:pt>
                <c:pt idx="3">
                  <c:v>Europe</c:v>
                </c:pt>
                <c:pt idx="4">
                  <c:v>APAC</c:v>
                </c:pt>
                <c:pt idx="5">
                  <c:v>G-8 Countries</c:v>
                </c:pt>
                <c:pt idx="6">
                  <c:v>BRIC</c:v>
                </c:pt>
                <c:pt idx="7">
                  <c:v>Middle East/Africa</c:v>
                </c:pt>
              </c:strCache>
            </c:strRef>
          </c:cat>
          <c:val>
            <c:numRef>
              <c:f>Sheet1!$D$2:$D$9</c:f>
              <c:numCache>
                <c:formatCode>0%</c:formatCode>
                <c:ptCount val="8"/>
                <c:pt idx="0">
                  <c:v>0.43</c:v>
                </c:pt>
                <c:pt idx="1">
                  <c:v>0.54</c:v>
                </c:pt>
                <c:pt idx="2">
                  <c:v>0.33</c:v>
                </c:pt>
                <c:pt idx="3">
                  <c:v>0.47</c:v>
                </c:pt>
                <c:pt idx="4">
                  <c:v>0.45</c:v>
                </c:pt>
                <c:pt idx="5">
                  <c:v>0.47</c:v>
                </c:pt>
                <c:pt idx="6">
                  <c:v>0.43</c:v>
                </c:pt>
                <c:pt idx="7">
                  <c:v>0.35</c:v>
                </c:pt>
              </c:numCache>
            </c:numRef>
          </c:val>
        </c:ser>
        <c:dLbls>
          <c:showLegendKey val="0"/>
          <c:showVal val="0"/>
          <c:showCatName val="0"/>
          <c:showSerName val="0"/>
          <c:showPercent val="0"/>
          <c:showBubbleSize val="0"/>
        </c:dLbls>
        <c:gapWidth val="106"/>
        <c:overlap val="100"/>
        <c:axId val="149322240"/>
        <c:axId val="124980032"/>
      </c:barChart>
      <c:catAx>
        <c:axId val="14932224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980032"/>
        <c:crosses val="autoZero"/>
        <c:auto val="1"/>
        <c:lblAlgn val="ctr"/>
        <c:lblOffset val="100"/>
        <c:noMultiLvlLbl val="0"/>
      </c:catAx>
      <c:valAx>
        <c:axId val="124980032"/>
        <c:scaling>
          <c:orientation val="minMax"/>
          <c:max val="1"/>
          <c:min val="0"/>
        </c:scaling>
        <c:delete val="1"/>
        <c:axPos val="t"/>
        <c:numFmt formatCode="0%" sourceLinked="1"/>
        <c:majorTickMark val="out"/>
        <c:minorTickMark val="none"/>
        <c:tickLblPos val="none"/>
        <c:crossAx val="149322240"/>
        <c:crosses val="autoZero"/>
        <c:crossBetween val="between"/>
        <c:majorUnit val="0.2"/>
        <c:minorUnit val="0.04"/>
      </c:valAx>
    </c:plotArea>
    <c:legend>
      <c:legendPos val="t"/>
      <c:layout>
        <c:manualLayout>
          <c:xMode val="edge"/>
          <c:yMode val="edge"/>
          <c:x val="0.15113718871726201"/>
          <c:y val="3.0449694718976499E-2"/>
          <c:w val="0.641105418522197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Turkey</c:v>
                </c:pt>
                <c:pt idx="2">
                  <c:v>India</c:v>
                </c:pt>
                <c:pt idx="3">
                  <c:v>Pakistan</c:v>
                </c:pt>
                <c:pt idx="4">
                  <c:v>South Korea</c:v>
                </c:pt>
                <c:pt idx="5">
                  <c:v>United States</c:v>
                </c:pt>
                <c:pt idx="6">
                  <c:v>Australia</c:v>
                </c:pt>
                <c:pt idx="7">
                  <c:v>Kenya</c:v>
                </c:pt>
                <c:pt idx="8">
                  <c:v>Great Britain</c:v>
                </c:pt>
                <c:pt idx="9">
                  <c:v>Indonesia</c:v>
                </c:pt>
                <c:pt idx="10">
                  <c:v>Egypt</c:v>
                </c:pt>
                <c:pt idx="11">
                  <c:v>Hong Kong</c:v>
                </c:pt>
                <c:pt idx="12">
                  <c:v>China</c:v>
                </c:pt>
                <c:pt idx="13">
                  <c:v>Tunisia</c:v>
                </c:pt>
                <c:pt idx="14">
                  <c:v>Brazil</c:v>
                </c:pt>
                <c:pt idx="15">
                  <c:v>Nigeria</c:v>
                </c:pt>
                <c:pt idx="16">
                  <c:v>South Africa</c:v>
                </c:pt>
                <c:pt idx="17">
                  <c:v>Japan</c:v>
                </c:pt>
                <c:pt idx="18">
                  <c:v>Canada</c:v>
                </c:pt>
                <c:pt idx="19">
                  <c:v>Mexico</c:v>
                </c:pt>
                <c:pt idx="20">
                  <c:v>Italy</c:v>
                </c:pt>
                <c:pt idx="21">
                  <c:v>Poland</c:v>
                </c:pt>
                <c:pt idx="22">
                  <c:v>Germany</c:v>
                </c:pt>
                <c:pt idx="23">
                  <c:v>Sweden</c:v>
                </c:pt>
                <c:pt idx="24">
                  <c:v>France</c:v>
                </c:pt>
              </c:strCache>
            </c:strRef>
          </c:cat>
          <c:val>
            <c:numRef>
              <c:f>Sheet1!$B$2:$B$26</c:f>
              <c:numCache>
                <c:formatCode>0%</c:formatCode>
                <c:ptCount val="25"/>
                <c:pt idx="0">
                  <c:v>0.11</c:v>
                </c:pt>
                <c:pt idx="1">
                  <c:v>0.33</c:v>
                </c:pt>
                <c:pt idx="2">
                  <c:v>0.17</c:v>
                </c:pt>
                <c:pt idx="3">
                  <c:v>0.18</c:v>
                </c:pt>
                <c:pt idx="4">
                  <c:v>0.1</c:v>
                </c:pt>
                <c:pt idx="5">
                  <c:v>0.13</c:v>
                </c:pt>
                <c:pt idx="6">
                  <c:v>0.09</c:v>
                </c:pt>
                <c:pt idx="7">
                  <c:v>0.31</c:v>
                </c:pt>
                <c:pt idx="8">
                  <c:v>0.08</c:v>
                </c:pt>
                <c:pt idx="9">
                  <c:v>0.12</c:v>
                </c:pt>
                <c:pt idx="10">
                  <c:v>0.14000000000000001</c:v>
                </c:pt>
                <c:pt idx="11">
                  <c:v>7.0000000000000007E-2</c:v>
                </c:pt>
                <c:pt idx="12">
                  <c:v>7.0000000000000007E-2</c:v>
                </c:pt>
                <c:pt idx="13">
                  <c:v>0.18</c:v>
                </c:pt>
                <c:pt idx="14">
                  <c:v>0.1</c:v>
                </c:pt>
                <c:pt idx="15">
                  <c:v>0.14000000000000001</c:v>
                </c:pt>
                <c:pt idx="16">
                  <c:v>0.09</c:v>
                </c:pt>
                <c:pt idx="17">
                  <c:v>0.05</c:v>
                </c:pt>
                <c:pt idx="18">
                  <c:v>0.06</c:v>
                </c:pt>
                <c:pt idx="19">
                  <c:v>0.1</c:v>
                </c:pt>
                <c:pt idx="20">
                  <c:v>0.05</c:v>
                </c:pt>
                <c:pt idx="21">
                  <c:v>0.04</c:v>
                </c:pt>
                <c:pt idx="22">
                  <c:v>0.04</c:v>
                </c:pt>
                <c:pt idx="23">
                  <c:v>0.03</c:v>
                </c:pt>
                <c:pt idx="24">
                  <c:v>0.03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Turkey</c:v>
                </c:pt>
                <c:pt idx="2">
                  <c:v>India</c:v>
                </c:pt>
                <c:pt idx="3">
                  <c:v>Pakistan</c:v>
                </c:pt>
                <c:pt idx="4">
                  <c:v>South Korea</c:v>
                </c:pt>
                <c:pt idx="5">
                  <c:v>United States</c:v>
                </c:pt>
                <c:pt idx="6">
                  <c:v>Australia</c:v>
                </c:pt>
                <c:pt idx="7">
                  <c:v>Kenya</c:v>
                </c:pt>
                <c:pt idx="8">
                  <c:v>Great Britain</c:v>
                </c:pt>
                <c:pt idx="9">
                  <c:v>Indonesia</c:v>
                </c:pt>
                <c:pt idx="10">
                  <c:v>Egypt</c:v>
                </c:pt>
                <c:pt idx="11">
                  <c:v>Hong Kong</c:v>
                </c:pt>
                <c:pt idx="12">
                  <c:v>China</c:v>
                </c:pt>
                <c:pt idx="13">
                  <c:v>Tunisia</c:v>
                </c:pt>
                <c:pt idx="14">
                  <c:v>Brazil</c:v>
                </c:pt>
                <c:pt idx="15">
                  <c:v>Nigeria</c:v>
                </c:pt>
                <c:pt idx="16">
                  <c:v>South Africa</c:v>
                </c:pt>
                <c:pt idx="17">
                  <c:v>Japan</c:v>
                </c:pt>
                <c:pt idx="18">
                  <c:v>Canada</c:v>
                </c:pt>
                <c:pt idx="19">
                  <c:v>Mexico</c:v>
                </c:pt>
                <c:pt idx="20">
                  <c:v>Italy</c:v>
                </c:pt>
                <c:pt idx="21">
                  <c:v>Poland</c:v>
                </c:pt>
                <c:pt idx="22">
                  <c:v>Germany</c:v>
                </c:pt>
                <c:pt idx="23">
                  <c:v>Sweden</c:v>
                </c:pt>
                <c:pt idx="24">
                  <c:v>France</c:v>
                </c:pt>
              </c:strCache>
            </c:strRef>
          </c:cat>
          <c:val>
            <c:numRef>
              <c:f>Sheet1!$C$2:$C$26</c:f>
              <c:numCache>
                <c:formatCode>0%</c:formatCode>
                <c:ptCount val="25"/>
                <c:pt idx="0">
                  <c:v>0.23</c:v>
                </c:pt>
                <c:pt idx="1">
                  <c:v>0.3</c:v>
                </c:pt>
                <c:pt idx="2">
                  <c:v>0.34</c:v>
                </c:pt>
                <c:pt idx="3">
                  <c:v>0.3</c:v>
                </c:pt>
                <c:pt idx="4">
                  <c:v>0.34</c:v>
                </c:pt>
                <c:pt idx="5">
                  <c:v>0.32</c:v>
                </c:pt>
                <c:pt idx="6">
                  <c:v>0.33</c:v>
                </c:pt>
                <c:pt idx="7">
                  <c:v>0.09</c:v>
                </c:pt>
                <c:pt idx="8">
                  <c:v>0.31</c:v>
                </c:pt>
                <c:pt idx="9">
                  <c:v>0.27</c:v>
                </c:pt>
                <c:pt idx="10">
                  <c:v>0.22</c:v>
                </c:pt>
                <c:pt idx="11">
                  <c:v>0.28999999999999998</c:v>
                </c:pt>
                <c:pt idx="12">
                  <c:v>0.28000000000000003</c:v>
                </c:pt>
                <c:pt idx="13">
                  <c:v>0.17</c:v>
                </c:pt>
                <c:pt idx="14">
                  <c:v>0.24</c:v>
                </c:pt>
                <c:pt idx="15">
                  <c:v>0.15</c:v>
                </c:pt>
                <c:pt idx="16">
                  <c:v>0.2</c:v>
                </c:pt>
                <c:pt idx="17">
                  <c:v>0.22</c:v>
                </c:pt>
                <c:pt idx="18">
                  <c:v>0.21</c:v>
                </c:pt>
                <c:pt idx="19">
                  <c:v>0.17</c:v>
                </c:pt>
                <c:pt idx="20">
                  <c:v>0.19</c:v>
                </c:pt>
                <c:pt idx="21">
                  <c:v>0.18</c:v>
                </c:pt>
                <c:pt idx="22">
                  <c:v>0.17</c:v>
                </c:pt>
                <c:pt idx="23">
                  <c:v>0.17</c:v>
                </c:pt>
                <c:pt idx="24">
                  <c:v>0.12</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Turkey</c:v>
                </c:pt>
                <c:pt idx="2">
                  <c:v>India</c:v>
                </c:pt>
                <c:pt idx="3">
                  <c:v>Pakistan</c:v>
                </c:pt>
                <c:pt idx="4">
                  <c:v>South Korea</c:v>
                </c:pt>
                <c:pt idx="5">
                  <c:v>United States</c:v>
                </c:pt>
                <c:pt idx="6">
                  <c:v>Australia</c:v>
                </c:pt>
                <c:pt idx="7">
                  <c:v>Kenya</c:v>
                </c:pt>
                <c:pt idx="8">
                  <c:v>Great Britain</c:v>
                </c:pt>
                <c:pt idx="9">
                  <c:v>Indonesia</c:v>
                </c:pt>
                <c:pt idx="10">
                  <c:v>Egypt</c:v>
                </c:pt>
                <c:pt idx="11">
                  <c:v>Hong Kong</c:v>
                </c:pt>
                <c:pt idx="12">
                  <c:v>China</c:v>
                </c:pt>
                <c:pt idx="13">
                  <c:v>Tunisia</c:v>
                </c:pt>
                <c:pt idx="14">
                  <c:v>Brazil</c:v>
                </c:pt>
                <c:pt idx="15">
                  <c:v>Nigeria</c:v>
                </c:pt>
                <c:pt idx="16">
                  <c:v>South Africa</c:v>
                </c:pt>
                <c:pt idx="17">
                  <c:v>Japan</c:v>
                </c:pt>
                <c:pt idx="18">
                  <c:v>Canada</c:v>
                </c:pt>
                <c:pt idx="19">
                  <c:v>Mexico</c:v>
                </c:pt>
                <c:pt idx="20">
                  <c:v>Italy</c:v>
                </c:pt>
                <c:pt idx="21">
                  <c:v>Poland</c:v>
                </c:pt>
                <c:pt idx="22">
                  <c:v>Germany</c:v>
                </c:pt>
                <c:pt idx="23">
                  <c:v>Sweden</c:v>
                </c:pt>
                <c:pt idx="24">
                  <c:v>France</c:v>
                </c:pt>
              </c:strCache>
            </c:strRef>
          </c:cat>
          <c:val>
            <c:numRef>
              <c:f>Sheet1!$D$2:$D$26</c:f>
              <c:numCache>
                <c:formatCode>0%</c:formatCode>
                <c:ptCount val="25"/>
                <c:pt idx="0">
                  <c:v>0.34</c:v>
                </c:pt>
                <c:pt idx="1">
                  <c:v>0.62</c:v>
                </c:pt>
                <c:pt idx="2">
                  <c:v>0.51</c:v>
                </c:pt>
                <c:pt idx="3">
                  <c:v>0.48</c:v>
                </c:pt>
                <c:pt idx="4">
                  <c:v>0.44</c:v>
                </c:pt>
                <c:pt idx="5">
                  <c:v>0.44</c:v>
                </c:pt>
                <c:pt idx="6">
                  <c:v>0.42</c:v>
                </c:pt>
                <c:pt idx="7">
                  <c:v>0.4</c:v>
                </c:pt>
                <c:pt idx="8">
                  <c:v>0.39</c:v>
                </c:pt>
                <c:pt idx="9">
                  <c:v>0.39</c:v>
                </c:pt>
                <c:pt idx="10">
                  <c:v>0.36</c:v>
                </c:pt>
                <c:pt idx="11">
                  <c:v>0.36</c:v>
                </c:pt>
                <c:pt idx="12">
                  <c:v>0.35</c:v>
                </c:pt>
                <c:pt idx="13">
                  <c:v>0.35</c:v>
                </c:pt>
                <c:pt idx="14">
                  <c:v>0.34</c:v>
                </c:pt>
                <c:pt idx="15">
                  <c:v>0.28999999999999998</c:v>
                </c:pt>
                <c:pt idx="16">
                  <c:v>0.28000000000000003</c:v>
                </c:pt>
                <c:pt idx="17">
                  <c:v>0.27</c:v>
                </c:pt>
                <c:pt idx="18">
                  <c:v>0.26</c:v>
                </c:pt>
                <c:pt idx="19">
                  <c:v>0.26</c:v>
                </c:pt>
                <c:pt idx="20">
                  <c:v>0.24</c:v>
                </c:pt>
                <c:pt idx="21">
                  <c:v>0.22</c:v>
                </c:pt>
                <c:pt idx="22">
                  <c:v>0.21</c:v>
                </c:pt>
                <c:pt idx="23">
                  <c:v>0.21</c:v>
                </c:pt>
                <c:pt idx="24">
                  <c:v>0.15</c:v>
                </c:pt>
              </c:numCache>
            </c:numRef>
          </c:val>
        </c:ser>
        <c:dLbls>
          <c:showLegendKey val="0"/>
          <c:showVal val="0"/>
          <c:showCatName val="0"/>
          <c:showSerName val="0"/>
          <c:showPercent val="0"/>
          <c:showBubbleSize val="0"/>
        </c:dLbls>
        <c:gapWidth val="42"/>
        <c:overlap val="100"/>
        <c:axId val="149407232"/>
        <c:axId val="124982336"/>
      </c:barChart>
      <c:catAx>
        <c:axId val="14940723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982336"/>
        <c:crosses val="autoZero"/>
        <c:auto val="1"/>
        <c:lblAlgn val="ctr"/>
        <c:lblOffset val="100"/>
        <c:noMultiLvlLbl val="0"/>
      </c:catAx>
      <c:valAx>
        <c:axId val="124982336"/>
        <c:scaling>
          <c:orientation val="minMax"/>
          <c:max val="1"/>
        </c:scaling>
        <c:delete val="1"/>
        <c:axPos val="t"/>
        <c:numFmt formatCode="0%" sourceLinked="1"/>
        <c:majorTickMark val="out"/>
        <c:minorTickMark val="none"/>
        <c:tickLblPos val="none"/>
        <c:crossAx val="149407232"/>
        <c:crosses val="autoZero"/>
        <c:crossBetween val="between"/>
      </c:valAx>
    </c:plotArea>
    <c:legend>
      <c:legendPos val="t"/>
      <c:layout>
        <c:manualLayout>
          <c:xMode val="edge"/>
          <c:yMode val="edge"/>
          <c:x val="0.122882183301828"/>
          <c:y val="0"/>
          <c:w val="0.87711781669817201"/>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North America</c:v>
                </c:pt>
                <c:pt idx="7">
                  <c:v>G-8 Countries</c:v>
                </c:pt>
              </c:strCache>
            </c:strRef>
          </c:cat>
          <c:val>
            <c:numRef>
              <c:f>Sheet1!$B$2:$B$9</c:f>
              <c:numCache>
                <c:formatCode>0%</c:formatCode>
                <c:ptCount val="8"/>
                <c:pt idx="0">
                  <c:v>0.56999999999999995</c:v>
                </c:pt>
                <c:pt idx="1">
                  <c:v>0.81</c:v>
                </c:pt>
                <c:pt idx="2">
                  <c:v>0.63</c:v>
                </c:pt>
                <c:pt idx="3">
                  <c:v>0.55000000000000004</c:v>
                </c:pt>
                <c:pt idx="4">
                  <c:v>0.47</c:v>
                </c:pt>
                <c:pt idx="5">
                  <c:v>0.47</c:v>
                </c:pt>
                <c:pt idx="6">
                  <c:v>0.43</c:v>
                </c:pt>
                <c:pt idx="7">
                  <c:v>0.4</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North America</c:v>
                </c:pt>
                <c:pt idx="7">
                  <c:v>G-8 Countries</c:v>
                </c:pt>
              </c:strCache>
            </c:strRef>
          </c:cat>
          <c:val>
            <c:numRef>
              <c:f>Sheet1!$C$2:$C$9</c:f>
              <c:numCache>
                <c:formatCode>0%</c:formatCode>
                <c:ptCount val="8"/>
                <c:pt idx="0">
                  <c:v>0.33</c:v>
                </c:pt>
                <c:pt idx="1">
                  <c:v>0.15</c:v>
                </c:pt>
                <c:pt idx="2">
                  <c:v>0.28999999999999998</c:v>
                </c:pt>
                <c:pt idx="3">
                  <c:v>0.36</c:v>
                </c:pt>
                <c:pt idx="4">
                  <c:v>0.42</c:v>
                </c:pt>
                <c:pt idx="5">
                  <c:v>0.41</c:v>
                </c:pt>
                <c:pt idx="6">
                  <c:v>0.43</c:v>
                </c:pt>
                <c:pt idx="7">
                  <c:v>0.46</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North America</c:v>
                </c:pt>
                <c:pt idx="7">
                  <c:v>G-8 Countries</c:v>
                </c:pt>
              </c:strCache>
            </c:strRef>
          </c:cat>
          <c:val>
            <c:numRef>
              <c:f>Sheet1!$D$2:$D$9</c:f>
              <c:numCache>
                <c:formatCode>0%</c:formatCode>
                <c:ptCount val="8"/>
                <c:pt idx="0">
                  <c:v>0.91</c:v>
                </c:pt>
                <c:pt idx="1">
                  <c:v>0.96</c:v>
                </c:pt>
                <c:pt idx="2">
                  <c:v>0.93</c:v>
                </c:pt>
                <c:pt idx="3">
                  <c:v>0.92</c:v>
                </c:pt>
                <c:pt idx="4">
                  <c:v>0.89</c:v>
                </c:pt>
                <c:pt idx="5">
                  <c:v>0.88</c:v>
                </c:pt>
                <c:pt idx="6">
                  <c:v>0.86</c:v>
                </c:pt>
                <c:pt idx="7">
                  <c:v>0.86</c:v>
                </c:pt>
              </c:numCache>
            </c:numRef>
          </c:val>
        </c:ser>
        <c:dLbls>
          <c:showLegendKey val="0"/>
          <c:showVal val="0"/>
          <c:showCatName val="0"/>
          <c:showSerName val="0"/>
          <c:showPercent val="0"/>
          <c:showBubbleSize val="0"/>
        </c:dLbls>
        <c:gapWidth val="106"/>
        <c:overlap val="100"/>
        <c:axId val="123127296"/>
        <c:axId val="116425856"/>
      </c:barChart>
      <c:catAx>
        <c:axId val="12312729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25856"/>
        <c:crosses val="autoZero"/>
        <c:auto val="1"/>
        <c:lblAlgn val="ctr"/>
        <c:lblOffset val="100"/>
        <c:noMultiLvlLbl val="0"/>
      </c:catAx>
      <c:valAx>
        <c:axId val="116425856"/>
        <c:scaling>
          <c:orientation val="minMax"/>
          <c:max val="1"/>
          <c:min val="0"/>
        </c:scaling>
        <c:delete val="1"/>
        <c:axPos val="t"/>
        <c:numFmt formatCode="0%" sourceLinked="1"/>
        <c:majorTickMark val="out"/>
        <c:minorTickMark val="none"/>
        <c:tickLblPos val="none"/>
        <c:crossAx val="123127296"/>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North America</c:v>
                </c:pt>
                <c:pt idx="5">
                  <c:v>LATAM</c:v>
                </c:pt>
                <c:pt idx="6">
                  <c:v>G-8 Countries</c:v>
                </c:pt>
                <c:pt idx="7">
                  <c:v>Europe</c:v>
                </c:pt>
              </c:strCache>
            </c:strRef>
          </c:cat>
          <c:val>
            <c:numRef>
              <c:f>Sheet1!$B$2:$B$9</c:f>
              <c:numCache>
                <c:formatCode>0%</c:formatCode>
                <c:ptCount val="8"/>
                <c:pt idx="0">
                  <c:v>0.11</c:v>
                </c:pt>
                <c:pt idx="1">
                  <c:v>0.11</c:v>
                </c:pt>
                <c:pt idx="2">
                  <c:v>0.19</c:v>
                </c:pt>
                <c:pt idx="3">
                  <c:v>0.1</c:v>
                </c:pt>
                <c:pt idx="4">
                  <c:v>0.09</c:v>
                </c:pt>
                <c:pt idx="5">
                  <c:v>0.1</c:v>
                </c:pt>
                <c:pt idx="6">
                  <c:v>0.06</c:v>
                </c:pt>
                <c:pt idx="7">
                  <c:v>0.05</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North America</c:v>
                </c:pt>
                <c:pt idx="5">
                  <c:v>LATAM</c:v>
                </c:pt>
                <c:pt idx="6">
                  <c:v>G-8 Countries</c:v>
                </c:pt>
                <c:pt idx="7">
                  <c:v>Europe</c:v>
                </c:pt>
              </c:strCache>
            </c:strRef>
          </c:cat>
          <c:val>
            <c:numRef>
              <c:f>Sheet1!$C$2:$C$9</c:f>
              <c:numCache>
                <c:formatCode>0%</c:formatCode>
                <c:ptCount val="8"/>
                <c:pt idx="0">
                  <c:v>0.23</c:v>
                </c:pt>
                <c:pt idx="1">
                  <c:v>0.28000000000000003</c:v>
                </c:pt>
                <c:pt idx="2">
                  <c:v>0.21</c:v>
                </c:pt>
                <c:pt idx="3">
                  <c:v>0.28999999999999998</c:v>
                </c:pt>
                <c:pt idx="4">
                  <c:v>0.26</c:v>
                </c:pt>
                <c:pt idx="5">
                  <c:v>0.2</c:v>
                </c:pt>
                <c:pt idx="6">
                  <c:v>0.22</c:v>
                </c:pt>
                <c:pt idx="7">
                  <c:v>0.19</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North America</c:v>
                </c:pt>
                <c:pt idx="5">
                  <c:v>LATAM</c:v>
                </c:pt>
                <c:pt idx="6">
                  <c:v>G-8 Countries</c:v>
                </c:pt>
                <c:pt idx="7">
                  <c:v>Europe</c:v>
                </c:pt>
              </c:strCache>
            </c:strRef>
          </c:cat>
          <c:val>
            <c:numRef>
              <c:f>Sheet1!$D$2:$D$9</c:f>
              <c:numCache>
                <c:formatCode>0%</c:formatCode>
                <c:ptCount val="8"/>
                <c:pt idx="0">
                  <c:v>0.34</c:v>
                </c:pt>
                <c:pt idx="1">
                  <c:v>0.4</c:v>
                </c:pt>
                <c:pt idx="2">
                  <c:v>0.4</c:v>
                </c:pt>
                <c:pt idx="3">
                  <c:v>0.39</c:v>
                </c:pt>
                <c:pt idx="4">
                  <c:v>0.35</c:v>
                </c:pt>
                <c:pt idx="5">
                  <c:v>0.3</c:v>
                </c:pt>
                <c:pt idx="6">
                  <c:v>0.28000000000000003</c:v>
                </c:pt>
                <c:pt idx="7">
                  <c:v>0.24</c:v>
                </c:pt>
              </c:numCache>
            </c:numRef>
          </c:val>
        </c:ser>
        <c:dLbls>
          <c:showLegendKey val="0"/>
          <c:showVal val="0"/>
          <c:showCatName val="0"/>
          <c:showSerName val="0"/>
          <c:showPercent val="0"/>
          <c:showBubbleSize val="0"/>
        </c:dLbls>
        <c:gapWidth val="106"/>
        <c:overlap val="100"/>
        <c:axId val="117824512"/>
        <c:axId val="124984640"/>
      </c:barChart>
      <c:catAx>
        <c:axId val="11782451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24984640"/>
        <c:crosses val="autoZero"/>
        <c:auto val="1"/>
        <c:lblAlgn val="ctr"/>
        <c:lblOffset val="100"/>
        <c:noMultiLvlLbl val="0"/>
      </c:catAx>
      <c:valAx>
        <c:axId val="124984640"/>
        <c:scaling>
          <c:orientation val="minMax"/>
          <c:max val="1"/>
          <c:min val="0"/>
        </c:scaling>
        <c:delete val="1"/>
        <c:axPos val="t"/>
        <c:numFmt formatCode="0%" sourceLinked="1"/>
        <c:majorTickMark val="out"/>
        <c:minorTickMark val="none"/>
        <c:tickLblPos val="none"/>
        <c:crossAx val="117824512"/>
        <c:crosses val="autoZero"/>
        <c:crossBetween val="between"/>
        <c:majorUnit val="0.2"/>
        <c:minorUnit val="0.04"/>
      </c:valAx>
    </c:plotArea>
    <c:legend>
      <c:legendPos val="t"/>
      <c:layout>
        <c:manualLayout>
          <c:xMode val="edge"/>
          <c:yMode val="edge"/>
          <c:x val="0.15113718871726201"/>
          <c:y val="3.0449694718976499E-2"/>
          <c:w val="0.641105418522197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02930257891999"/>
          <c:y val="9.6938401682285392E-3"/>
          <c:w val="0.79897067499493502"/>
          <c:h val="0.97867450414343404"/>
        </c:manualLayout>
      </c:layout>
      <c:barChart>
        <c:barDir val="bar"/>
        <c:grouping val="clustered"/>
        <c:varyColors val="0"/>
        <c:ser>
          <c:idx val="0"/>
          <c:order val="0"/>
          <c:tx>
            <c:strRef>
              <c:f>Sheet1!$B$1</c:f>
              <c:strCache>
                <c:ptCount val="1"/>
                <c:pt idx="0">
                  <c:v>Yes - have heard of Edward Snowden</c:v>
                </c:pt>
              </c:strCache>
            </c:strRef>
          </c:tx>
          <c:spPr>
            <a:solidFill>
              <a:srgbClr val="002060"/>
            </a:solidFill>
            <a:ln>
              <a:noFill/>
            </a:ln>
          </c:spPr>
          <c:invertIfNegative val="0"/>
          <c:dPt>
            <c:idx val="0"/>
            <c:invertIfNegative val="0"/>
            <c:bubble3D val="0"/>
            <c:spPr>
              <a:noFill/>
              <a:ln w="38100">
                <a:solidFill>
                  <a:srgbClr val="002060"/>
                </a:solidFill>
              </a:ln>
            </c:spPr>
          </c:dPt>
          <c:dPt>
            <c:idx val="2"/>
            <c:invertIfNegative val="0"/>
            <c:bubble3D val="0"/>
          </c:dPt>
          <c:dPt>
            <c:idx val="5"/>
            <c:invertIfNegative val="0"/>
            <c:bubble3D val="0"/>
          </c:dPt>
          <c:dPt>
            <c:idx val="6"/>
            <c:invertIfNegative val="0"/>
            <c:bubble3D val="0"/>
          </c:dPt>
          <c:dPt>
            <c:idx val="11"/>
            <c:invertIfNegative val="0"/>
            <c:bubble3D val="0"/>
          </c:dPt>
          <c:dPt>
            <c:idx val="14"/>
            <c:invertIfNegative val="0"/>
            <c:bubble3D val="0"/>
          </c:dPt>
          <c:dLbls>
            <c:dLbl>
              <c:idx val="0"/>
              <c:spPr>
                <a:noFill/>
              </c:spPr>
              <c:txPr>
                <a:bodyPr/>
                <a:lstStyle/>
                <a:p>
                  <a:pPr>
                    <a:defRPr sz="1200" b="1">
                      <a:solidFill>
                        <a:srgbClr val="002060"/>
                      </a:solidFill>
                      <a:latin typeface="Calibri" pitchFamily="34" charset="0"/>
                      <a:cs typeface="Calibri" pitchFamily="34" charset="0"/>
                    </a:defRPr>
                  </a:pPr>
                  <a:endParaRPr lang="en-US"/>
                </a:p>
              </c:txPr>
              <c:dLblPos val="outEnd"/>
              <c:showLegendKey val="0"/>
              <c:showVal val="1"/>
              <c:showCatName val="0"/>
              <c:showSerName val="0"/>
              <c:showPercent val="0"/>
              <c:showBubbleSize val="0"/>
            </c:dLbl>
            <c:txPr>
              <a:bodyPr/>
              <a:lstStyle/>
              <a:p>
                <a:pPr>
                  <a:defRPr sz="1200" b="1">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Germany</c:v>
                </c:pt>
                <c:pt idx="2">
                  <c:v>Sweden</c:v>
                </c:pt>
                <c:pt idx="3">
                  <c:v>China</c:v>
                </c:pt>
                <c:pt idx="4">
                  <c:v>Brazil</c:v>
                </c:pt>
                <c:pt idx="5">
                  <c:v>Hong Kong</c:v>
                </c:pt>
                <c:pt idx="6">
                  <c:v>United States</c:v>
                </c:pt>
                <c:pt idx="7">
                  <c:v>Great Britain</c:v>
                </c:pt>
                <c:pt idx="8">
                  <c:v>Poland</c:v>
                </c:pt>
                <c:pt idx="9">
                  <c:v>Mexico</c:v>
                </c:pt>
                <c:pt idx="10">
                  <c:v>Indonesia</c:v>
                </c:pt>
                <c:pt idx="11">
                  <c:v>Canada</c:v>
                </c:pt>
                <c:pt idx="12">
                  <c:v>France</c:v>
                </c:pt>
                <c:pt idx="13">
                  <c:v>India</c:v>
                </c:pt>
                <c:pt idx="14">
                  <c:v>Australia</c:v>
                </c:pt>
                <c:pt idx="15">
                  <c:v>Italy</c:v>
                </c:pt>
                <c:pt idx="16">
                  <c:v>Turkey</c:v>
                </c:pt>
                <c:pt idx="17">
                  <c:v>South Africa</c:v>
                </c:pt>
                <c:pt idx="18">
                  <c:v>Nigeria</c:v>
                </c:pt>
                <c:pt idx="19">
                  <c:v>Japan</c:v>
                </c:pt>
                <c:pt idx="20">
                  <c:v>Egypt</c:v>
                </c:pt>
                <c:pt idx="21">
                  <c:v>South Korea</c:v>
                </c:pt>
                <c:pt idx="22">
                  <c:v>Tunisia</c:v>
                </c:pt>
                <c:pt idx="23">
                  <c:v>Pakistan</c:v>
                </c:pt>
                <c:pt idx="24">
                  <c:v>Kenya</c:v>
                </c:pt>
              </c:strCache>
            </c:strRef>
          </c:cat>
          <c:val>
            <c:numRef>
              <c:f>Sheet1!$B$2:$B$26</c:f>
              <c:numCache>
                <c:formatCode>0%</c:formatCode>
                <c:ptCount val="25"/>
                <c:pt idx="0">
                  <c:v>0.6</c:v>
                </c:pt>
                <c:pt idx="1">
                  <c:v>0.94</c:v>
                </c:pt>
                <c:pt idx="2">
                  <c:v>0.86</c:v>
                </c:pt>
                <c:pt idx="3">
                  <c:v>0.85</c:v>
                </c:pt>
                <c:pt idx="4">
                  <c:v>0.84</c:v>
                </c:pt>
                <c:pt idx="5">
                  <c:v>0.83</c:v>
                </c:pt>
                <c:pt idx="6">
                  <c:v>0.76</c:v>
                </c:pt>
                <c:pt idx="7">
                  <c:v>0.72</c:v>
                </c:pt>
                <c:pt idx="8">
                  <c:v>0.72</c:v>
                </c:pt>
                <c:pt idx="9">
                  <c:v>0.65</c:v>
                </c:pt>
                <c:pt idx="10">
                  <c:v>0.64</c:v>
                </c:pt>
                <c:pt idx="11">
                  <c:v>0.62</c:v>
                </c:pt>
                <c:pt idx="12">
                  <c:v>0.62</c:v>
                </c:pt>
                <c:pt idx="13">
                  <c:v>0.62</c:v>
                </c:pt>
                <c:pt idx="14">
                  <c:v>0.56999999999999995</c:v>
                </c:pt>
                <c:pt idx="15">
                  <c:v>0.54</c:v>
                </c:pt>
                <c:pt idx="16">
                  <c:v>0.53</c:v>
                </c:pt>
                <c:pt idx="17">
                  <c:v>0.52</c:v>
                </c:pt>
                <c:pt idx="18">
                  <c:v>0.46</c:v>
                </c:pt>
                <c:pt idx="19">
                  <c:v>0.44</c:v>
                </c:pt>
                <c:pt idx="20">
                  <c:v>0.43</c:v>
                </c:pt>
                <c:pt idx="21">
                  <c:v>0.43</c:v>
                </c:pt>
                <c:pt idx="22">
                  <c:v>0.28000000000000003</c:v>
                </c:pt>
                <c:pt idx="23">
                  <c:v>0.25</c:v>
                </c:pt>
                <c:pt idx="24">
                  <c:v>0.14000000000000001</c:v>
                </c:pt>
              </c:numCache>
            </c:numRef>
          </c:val>
        </c:ser>
        <c:dLbls>
          <c:showLegendKey val="0"/>
          <c:showVal val="0"/>
          <c:showCatName val="0"/>
          <c:showSerName val="0"/>
          <c:showPercent val="0"/>
          <c:showBubbleSize val="0"/>
        </c:dLbls>
        <c:gapWidth val="42"/>
        <c:axId val="155784192"/>
        <c:axId val="117868224"/>
      </c:barChart>
      <c:catAx>
        <c:axId val="15578419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68224"/>
        <c:crosses val="autoZero"/>
        <c:auto val="1"/>
        <c:lblAlgn val="ctr"/>
        <c:lblOffset val="100"/>
        <c:noMultiLvlLbl val="0"/>
      </c:catAx>
      <c:valAx>
        <c:axId val="117868224"/>
        <c:scaling>
          <c:orientation val="minMax"/>
          <c:max val="1"/>
          <c:min val="0"/>
        </c:scaling>
        <c:delete val="1"/>
        <c:axPos val="t"/>
        <c:numFmt formatCode="0%" sourceLinked="1"/>
        <c:majorTickMark val="out"/>
        <c:minorTickMark val="none"/>
        <c:tickLblPos val="none"/>
        <c:crossAx val="155784192"/>
        <c:crosses val="autoZero"/>
        <c:crossBetween val="between"/>
        <c:majorUnit val="0.2"/>
        <c:minorUnit val="0.04"/>
      </c:valAx>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02930257891999"/>
          <c:y val="3.6764566529201301E-3"/>
          <c:w val="0.79897067499493502"/>
          <c:h val="0.97867450414343404"/>
        </c:manualLayout>
      </c:layout>
      <c:barChart>
        <c:barDir val="bar"/>
        <c:grouping val="clustered"/>
        <c:varyColors val="0"/>
        <c:ser>
          <c:idx val="0"/>
          <c:order val="0"/>
          <c:tx>
            <c:strRef>
              <c:f>Sheet1!$B$1</c:f>
              <c:strCache>
                <c:ptCount val="1"/>
                <c:pt idx="0">
                  <c:v>Yes - have heard of Edward Snowden</c:v>
                </c:pt>
              </c:strCache>
            </c:strRef>
          </c:tx>
          <c:spPr>
            <a:solidFill>
              <a:srgbClr val="002060"/>
            </a:solidFill>
            <a:ln>
              <a:noFill/>
            </a:ln>
          </c:spPr>
          <c:invertIfNegative val="0"/>
          <c:dPt>
            <c:idx val="0"/>
            <c:invertIfNegative val="0"/>
            <c:bubble3D val="0"/>
            <c:spPr>
              <a:noFill/>
              <a:ln w="38100">
                <a:solidFill>
                  <a:srgbClr val="002060"/>
                </a:solidFill>
              </a:ln>
            </c:spPr>
          </c:dPt>
          <c:dPt>
            <c:idx val="2"/>
            <c:invertIfNegative val="0"/>
            <c:bubble3D val="0"/>
          </c:dPt>
          <c:dPt>
            <c:idx val="5"/>
            <c:invertIfNegative val="0"/>
            <c:bubble3D val="0"/>
          </c:dPt>
          <c:dPt>
            <c:idx val="6"/>
            <c:invertIfNegative val="0"/>
            <c:bubble3D val="0"/>
          </c:dPt>
          <c:dPt>
            <c:idx val="11"/>
            <c:invertIfNegative val="0"/>
            <c:bubble3D val="0"/>
            <c:spPr>
              <a:solidFill>
                <a:srgbClr val="C00000"/>
              </a:solidFill>
              <a:ln>
                <a:noFill/>
              </a:ln>
            </c:spPr>
          </c:dPt>
          <c:dPt>
            <c:idx val="14"/>
            <c:invertIfNegative val="0"/>
            <c:bubble3D val="0"/>
          </c:dPt>
          <c:dLbls>
            <c:dLbl>
              <c:idx val="0"/>
              <c:spPr>
                <a:noFill/>
              </c:spPr>
              <c:txPr>
                <a:bodyPr/>
                <a:lstStyle/>
                <a:p>
                  <a:pPr>
                    <a:defRPr sz="1200" b="1">
                      <a:solidFill>
                        <a:srgbClr val="002060"/>
                      </a:solidFill>
                      <a:latin typeface="Calibri" pitchFamily="34" charset="0"/>
                      <a:cs typeface="Calibri" pitchFamily="34" charset="0"/>
                    </a:defRPr>
                  </a:pPr>
                  <a:endParaRPr lang="en-US"/>
                </a:p>
              </c:txPr>
              <c:dLblPos val="outEnd"/>
              <c:showLegendKey val="0"/>
              <c:showVal val="1"/>
              <c:showCatName val="0"/>
              <c:showSerName val="0"/>
              <c:showPercent val="0"/>
              <c:showBubbleSize val="0"/>
            </c:dLbl>
            <c:txPr>
              <a:bodyPr/>
              <a:lstStyle/>
              <a:p>
                <a:pPr>
                  <a:defRPr sz="1200" b="1">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LATAM</c:v>
                </c:pt>
                <c:pt idx="3">
                  <c:v>Europe</c:v>
                </c:pt>
                <c:pt idx="4">
                  <c:v>North America</c:v>
                </c:pt>
                <c:pt idx="5">
                  <c:v>G-8 Countries</c:v>
                </c:pt>
                <c:pt idx="6">
                  <c:v>APAC</c:v>
                </c:pt>
                <c:pt idx="7">
                  <c:v>Middle East/Africa</c:v>
                </c:pt>
              </c:strCache>
            </c:strRef>
          </c:cat>
          <c:val>
            <c:numRef>
              <c:f>Sheet1!$B$2:$B$9</c:f>
              <c:numCache>
                <c:formatCode>0%</c:formatCode>
                <c:ptCount val="8"/>
                <c:pt idx="0">
                  <c:v>0.6</c:v>
                </c:pt>
                <c:pt idx="1">
                  <c:v>0.77</c:v>
                </c:pt>
                <c:pt idx="2">
                  <c:v>0.75</c:v>
                </c:pt>
                <c:pt idx="3">
                  <c:v>0.73</c:v>
                </c:pt>
                <c:pt idx="4">
                  <c:v>0.69</c:v>
                </c:pt>
                <c:pt idx="5">
                  <c:v>0.66</c:v>
                </c:pt>
                <c:pt idx="6">
                  <c:v>0.63</c:v>
                </c:pt>
                <c:pt idx="7">
                  <c:v>0.39</c:v>
                </c:pt>
              </c:numCache>
            </c:numRef>
          </c:val>
        </c:ser>
        <c:dLbls>
          <c:showLegendKey val="0"/>
          <c:showVal val="0"/>
          <c:showCatName val="0"/>
          <c:showSerName val="0"/>
          <c:showPercent val="0"/>
          <c:showBubbleSize val="0"/>
        </c:dLbls>
        <c:gapWidth val="119"/>
        <c:axId val="155869696"/>
        <c:axId val="117872256"/>
      </c:barChart>
      <c:catAx>
        <c:axId val="15586969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72256"/>
        <c:crosses val="autoZero"/>
        <c:auto val="1"/>
        <c:lblAlgn val="ctr"/>
        <c:lblOffset val="100"/>
        <c:noMultiLvlLbl val="0"/>
      </c:catAx>
      <c:valAx>
        <c:axId val="117872256"/>
        <c:scaling>
          <c:orientation val="minMax"/>
          <c:max val="1"/>
          <c:min val="0"/>
        </c:scaling>
        <c:delete val="1"/>
        <c:axPos val="t"/>
        <c:numFmt formatCode="0%" sourceLinked="1"/>
        <c:majorTickMark val="out"/>
        <c:minorTickMark val="none"/>
        <c:tickLblPos val="none"/>
        <c:crossAx val="155869696"/>
        <c:crosses val="autoZero"/>
        <c:crossBetween val="between"/>
        <c:majorUnit val="0.2"/>
        <c:minorUnit val="0.04"/>
      </c:valAx>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02930257891999"/>
          <c:y val="9.6938401682285392E-3"/>
          <c:w val="0.79897067499493502"/>
          <c:h val="0.97867450414343404"/>
        </c:manualLayout>
      </c:layout>
      <c:barChart>
        <c:barDir val="bar"/>
        <c:grouping val="clustered"/>
        <c:varyColors val="0"/>
        <c:ser>
          <c:idx val="0"/>
          <c:order val="0"/>
          <c:tx>
            <c:strRef>
              <c:f>Sheet1!$B$1</c:f>
              <c:strCache>
                <c:ptCount val="1"/>
                <c:pt idx="0">
                  <c:v>Yes</c:v>
                </c:pt>
              </c:strCache>
            </c:strRef>
          </c:tx>
          <c:spPr>
            <a:solidFill>
              <a:srgbClr val="002060"/>
            </a:solidFill>
            <a:ln>
              <a:noFill/>
            </a:ln>
          </c:spPr>
          <c:invertIfNegative val="0"/>
          <c:dPt>
            <c:idx val="0"/>
            <c:invertIfNegative val="0"/>
            <c:bubble3D val="0"/>
            <c:spPr>
              <a:noFill/>
              <a:ln w="38100">
                <a:solidFill>
                  <a:srgbClr val="002060"/>
                </a:solidFill>
              </a:ln>
            </c:spPr>
          </c:dPt>
          <c:dPt>
            <c:idx val="2"/>
            <c:invertIfNegative val="0"/>
            <c:bubble3D val="0"/>
          </c:dPt>
          <c:dPt>
            <c:idx val="5"/>
            <c:invertIfNegative val="0"/>
            <c:bubble3D val="0"/>
          </c:dPt>
          <c:dPt>
            <c:idx val="6"/>
            <c:invertIfNegative val="0"/>
            <c:bubble3D val="0"/>
          </c:dPt>
          <c:dPt>
            <c:idx val="11"/>
            <c:invertIfNegative val="0"/>
            <c:bubble3D val="0"/>
          </c:dPt>
          <c:dPt>
            <c:idx val="13"/>
            <c:invertIfNegative val="0"/>
            <c:bubble3D val="0"/>
          </c:dPt>
          <c:dPt>
            <c:idx val="14"/>
            <c:invertIfNegative val="0"/>
            <c:bubble3D val="0"/>
          </c:dPt>
          <c:dPt>
            <c:idx val="17"/>
            <c:invertIfNegative val="0"/>
            <c:bubble3D val="0"/>
          </c:dPt>
          <c:dLbls>
            <c:dLbl>
              <c:idx val="0"/>
              <c:spPr>
                <a:noFill/>
              </c:spPr>
              <c:txPr>
                <a:bodyPr/>
                <a:lstStyle/>
                <a:p>
                  <a:pPr>
                    <a:defRPr sz="1200" b="1">
                      <a:solidFill>
                        <a:srgbClr val="002060"/>
                      </a:solidFill>
                      <a:latin typeface="Calibri" pitchFamily="34" charset="0"/>
                      <a:cs typeface="Calibri" pitchFamily="34" charset="0"/>
                    </a:defRPr>
                  </a:pPr>
                  <a:endParaRPr lang="en-US"/>
                </a:p>
              </c:txPr>
              <c:dLblPos val="outEnd"/>
              <c:showLegendKey val="0"/>
              <c:showVal val="1"/>
              <c:showCatName val="0"/>
              <c:showSerName val="0"/>
              <c:showPercent val="0"/>
              <c:showBubbleSize val="0"/>
            </c:dLbl>
            <c:txPr>
              <a:bodyPr/>
              <a:lstStyle/>
              <a:p>
                <a:pPr>
                  <a:defRPr sz="1200" b="1">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India</c:v>
                </c:pt>
                <c:pt idx="2">
                  <c:v>Mexico</c:v>
                </c:pt>
                <c:pt idx="3">
                  <c:v>China</c:v>
                </c:pt>
                <c:pt idx="4">
                  <c:v>Indonesia</c:v>
                </c:pt>
                <c:pt idx="5">
                  <c:v>Nigeria</c:v>
                </c:pt>
                <c:pt idx="6">
                  <c:v>Brazil</c:v>
                </c:pt>
                <c:pt idx="7">
                  <c:v>Egypt</c:v>
                </c:pt>
                <c:pt idx="8">
                  <c:v>South Africa</c:v>
                </c:pt>
                <c:pt idx="9">
                  <c:v>Germany</c:v>
                </c:pt>
                <c:pt idx="10">
                  <c:v>Pakistan</c:v>
                </c:pt>
                <c:pt idx="11">
                  <c:v>Turkey</c:v>
                </c:pt>
                <c:pt idx="12">
                  <c:v>Kenya</c:v>
                </c:pt>
                <c:pt idx="13">
                  <c:v>United States</c:v>
                </c:pt>
                <c:pt idx="14">
                  <c:v>South Korea</c:v>
                </c:pt>
                <c:pt idx="15">
                  <c:v>Poland</c:v>
                </c:pt>
                <c:pt idx="16">
                  <c:v>Great Britain</c:v>
                </c:pt>
                <c:pt idx="17">
                  <c:v>Canada</c:v>
                </c:pt>
                <c:pt idx="18">
                  <c:v>Hong Kong</c:v>
                </c:pt>
                <c:pt idx="19">
                  <c:v>Australia</c:v>
                </c:pt>
                <c:pt idx="20">
                  <c:v>Tunisia</c:v>
                </c:pt>
                <c:pt idx="21">
                  <c:v>Italy</c:v>
                </c:pt>
                <c:pt idx="22">
                  <c:v>France</c:v>
                </c:pt>
                <c:pt idx="23">
                  <c:v>Sweden</c:v>
                </c:pt>
                <c:pt idx="24">
                  <c:v>Japan</c:v>
                </c:pt>
              </c:strCache>
            </c:strRef>
          </c:cat>
          <c:val>
            <c:numRef>
              <c:f>Sheet1!$B$2:$B$26</c:f>
              <c:numCache>
                <c:formatCode>0%</c:formatCode>
                <c:ptCount val="25"/>
                <c:pt idx="0">
                  <c:v>0.39</c:v>
                </c:pt>
                <c:pt idx="1">
                  <c:v>0.69</c:v>
                </c:pt>
                <c:pt idx="2">
                  <c:v>0.64</c:v>
                </c:pt>
                <c:pt idx="3">
                  <c:v>0.62</c:v>
                </c:pt>
                <c:pt idx="4">
                  <c:v>0.61</c:v>
                </c:pt>
                <c:pt idx="5">
                  <c:v>0.48</c:v>
                </c:pt>
                <c:pt idx="6">
                  <c:v>0.47</c:v>
                </c:pt>
                <c:pt idx="7">
                  <c:v>0.46</c:v>
                </c:pt>
                <c:pt idx="8">
                  <c:v>0.4</c:v>
                </c:pt>
                <c:pt idx="9">
                  <c:v>0.39</c:v>
                </c:pt>
                <c:pt idx="10">
                  <c:v>0.38</c:v>
                </c:pt>
                <c:pt idx="11">
                  <c:v>0.38</c:v>
                </c:pt>
                <c:pt idx="12">
                  <c:v>0.36</c:v>
                </c:pt>
                <c:pt idx="13">
                  <c:v>0.36</c:v>
                </c:pt>
                <c:pt idx="14">
                  <c:v>0.34</c:v>
                </c:pt>
                <c:pt idx="15">
                  <c:v>0.32</c:v>
                </c:pt>
                <c:pt idx="16">
                  <c:v>0.31</c:v>
                </c:pt>
                <c:pt idx="17">
                  <c:v>0.3</c:v>
                </c:pt>
                <c:pt idx="18">
                  <c:v>0.28999999999999998</c:v>
                </c:pt>
                <c:pt idx="19">
                  <c:v>0.28000000000000003</c:v>
                </c:pt>
                <c:pt idx="20">
                  <c:v>0.26</c:v>
                </c:pt>
                <c:pt idx="21">
                  <c:v>0.25</c:v>
                </c:pt>
                <c:pt idx="22">
                  <c:v>0.23</c:v>
                </c:pt>
                <c:pt idx="23">
                  <c:v>0.2</c:v>
                </c:pt>
                <c:pt idx="24">
                  <c:v>0.14000000000000001</c:v>
                </c:pt>
              </c:numCache>
            </c:numRef>
          </c:val>
        </c:ser>
        <c:dLbls>
          <c:showLegendKey val="0"/>
          <c:showVal val="0"/>
          <c:showCatName val="0"/>
          <c:showSerName val="0"/>
          <c:showPercent val="0"/>
          <c:showBubbleSize val="0"/>
        </c:dLbls>
        <c:gapWidth val="42"/>
        <c:axId val="155870720"/>
        <c:axId val="117873984"/>
      </c:barChart>
      <c:catAx>
        <c:axId val="15587072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73984"/>
        <c:crosses val="autoZero"/>
        <c:auto val="1"/>
        <c:lblAlgn val="ctr"/>
        <c:lblOffset val="100"/>
        <c:noMultiLvlLbl val="0"/>
      </c:catAx>
      <c:valAx>
        <c:axId val="117873984"/>
        <c:scaling>
          <c:orientation val="minMax"/>
          <c:max val="1"/>
          <c:min val="0"/>
        </c:scaling>
        <c:delete val="1"/>
        <c:axPos val="t"/>
        <c:numFmt formatCode="0%" sourceLinked="1"/>
        <c:majorTickMark val="out"/>
        <c:minorTickMark val="none"/>
        <c:tickLblPos val="none"/>
        <c:crossAx val="155870720"/>
        <c:crosses val="autoZero"/>
        <c:crossBetween val="between"/>
        <c:majorUnit val="0.2"/>
        <c:minorUnit val="0.04"/>
      </c:valAx>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02930257891999"/>
          <c:y val="3.6764566529201301E-3"/>
          <c:w val="0.79897067499493502"/>
          <c:h val="0.97867450414343404"/>
        </c:manualLayout>
      </c:layout>
      <c:barChart>
        <c:barDir val="bar"/>
        <c:grouping val="clustered"/>
        <c:varyColors val="0"/>
        <c:ser>
          <c:idx val="0"/>
          <c:order val="0"/>
          <c:tx>
            <c:strRef>
              <c:f>Sheet1!$B$1</c:f>
              <c:strCache>
                <c:ptCount val="1"/>
                <c:pt idx="0">
                  <c:v>Yes</c:v>
                </c:pt>
              </c:strCache>
            </c:strRef>
          </c:tx>
          <c:spPr>
            <a:solidFill>
              <a:srgbClr val="002060"/>
            </a:solidFill>
            <a:ln>
              <a:noFill/>
            </a:ln>
          </c:spPr>
          <c:invertIfNegative val="0"/>
          <c:dPt>
            <c:idx val="0"/>
            <c:invertIfNegative val="0"/>
            <c:bubble3D val="0"/>
            <c:spPr>
              <a:noFill/>
              <a:ln w="38100">
                <a:solidFill>
                  <a:srgbClr val="002060"/>
                </a:solidFill>
              </a:ln>
            </c:spPr>
          </c:dPt>
          <c:dPt>
            <c:idx val="2"/>
            <c:invertIfNegative val="0"/>
            <c:bubble3D val="0"/>
          </c:dPt>
          <c:dPt>
            <c:idx val="5"/>
            <c:invertIfNegative val="0"/>
            <c:bubble3D val="0"/>
          </c:dPt>
          <c:dPt>
            <c:idx val="6"/>
            <c:invertIfNegative val="0"/>
            <c:bubble3D val="0"/>
          </c:dPt>
          <c:dPt>
            <c:idx val="11"/>
            <c:invertIfNegative val="0"/>
            <c:bubble3D val="0"/>
            <c:spPr>
              <a:solidFill>
                <a:srgbClr val="C00000"/>
              </a:solidFill>
              <a:ln>
                <a:noFill/>
              </a:ln>
            </c:spPr>
          </c:dPt>
          <c:dPt>
            <c:idx val="14"/>
            <c:invertIfNegative val="0"/>
            <c:bubble3D val="0"/>
          </c:dPt>
          <c:dLbls>
            <c:dLbl>
              <c:idx val="0"/>
              <c:spPr>
                <a:noFill/>
              </c:spPr>
              <c:txPr>
                <a:bodyPr/>
                <a:lstStyle/>
                <a:p>
                  <a:pPr>
                    <a:defRPr sz="1200" b="1">
                      <a:solidFill>
                        <a:srgbClr val="002060"/>
                      </a:solidFill>
                      <a:latin typeface="Calibri" pitchFamily="34" charset="0"/>
                      <a:cs typeface="Calibri" pitchFamily="34" charset="0"/>
                    </a:defRPr>
                  </a:pPr>
                  <a:endParaRPr lang="en-US"/>
                </a:p>
              </c:txPr>
              <c:dLblPos val="outEnd"/>
              <c:showLegendKey val="0"/>
              <c:showVal val="1"/>
              <c:showCatName val="0"/>
              <c:showSerName val="0"/>
              <c:showPercent val="0"/>
              <c:showBubbleSize val="0"/>
            </c:dLbl>
            <c:txPr>
              <a:bodyPr/>
              <a:lstStyle/>
              <a:p>
                <a:pPr>
                  <a:defRPr sz="1200" b="1">
                    <a:solidFill>
                      <a:schemeClr val="bg1"/>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LATAM</c:v>
                </c:pt>
                <c:pt idx="3">
                  <c:v>APAC</c:v>
                </c:pt>
                <c:pt idx="4">
                  <c:v>Middle East/Africa</c:v>
                </c:pt>
                <c:pt idx="5">
                  <c:v>North America</c:v>
                </c:pt>
                <c:pt idx="6">
                  <c:v>G-8 Countries</c:v>
                </c:pt>
                <c:pt idx="7">
                  <c:v>Europe</c:v>
                </c:pt>
              </c:strCache>
            </c:strRef>
          </c:cat>
          <c:val>
            <c:numRef>
              <c:f>Sheet1!$B$2:$B$9</c:f>
              <c:numCache>
                <c:formatCode>0%</c:formatCode>
                <c:ptCount val="8"/>
                <c:pt idx="0">
                  <c:v>0.39</c:v>
                </c:pt>
                <c:pt idx="1">
                  <c:v>0.57999999999999996</c:v>
                </c:pt>
                <c:pt idx="2">
                  <c:v>0.54</c:v>
                </c:pt>
                <c:pt idx="3">
                  <c:v>0.45</c:v>
                </c:pt>
                <c:pt idx="4">
                  <c:v>0.41</c:v>
                </c:pt>
                <c:pt idx="5">
                  <c:v>0.33</c:v>
                </c:pt>
                <c:pt idx="6">
                  <c:v>0.3</c:v>
                </c:pt>
                <c:pt idx="7">
                  <c:v>0.28999999999999998</c:v>
                </c:pt>
              </c:numCache>
            </c:numRef>
          </c:val>
        </c:ser>
        <c:dLbls>
          <c:showLegendKey val="0"/>
          <c:showVal val="0"/>
          <c:showCatName val="0"/>
          <c:showSerName val="0"/>
          <c:showPercent val="0"/>
          <c:showBubbleSize val="0"/>
        </c:dLbls>
        <c:gapWidth val="119"/>
        <c:axId val="155938816"/>
        <c:axId val="149604608"/>
      </c:barChart>
      <c:catAx>
        <c:axId val="15593881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9604608"/>
        <c:crosses val="autoZero"/>
        <c:auto val="1"/>
        <c:lblAlgn val="ctr"/>
        <c:lblOffset val="100"/>
        <c:noMultiLvlLbl val="0"/>
      </c:catAx>
      <c:valAx>
        <c:axId val="149604608"/>
        <c:scaling>
          <c:orientation val="minMax"/>
          <c:max val="1"/>
          <c:min val="0"/>
        </c:scaling>
        <c:delete val="1"/>
        <c:axPos val="t"/>
        <c:numFmt formatCode="0%" sourceLinked="1"/>
        <c:majorTickMark val="out"/>
        <c:minorTickMark val="none"/>
        <c:tickLblPos val="none"/>
        <c:crossAx val="155938816"/>
        <c:crosses val="autoZero"/>
        <c:crossBetween val="between"/>
        <c:majorUnit val="0.2"/>
        <c:minorUnit val="0.04"/>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c:f>
              <c:strCache>
                <c:ptCount val="1"/>
                <c:pt idx="0">
                  <c:v>Total</c:v>
                </c:pt>
              </c:strCache>
            </c:strRef>
          </c:tx>
          <c:spPr>
            <a:solidFill>
              <a:srgbClr val="002060"/>
            </a:solidFill>
            <a:ln w="31750">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6"/>
            <c:invertIfNegative val="0"/>
            <c:bubble3D val="0"/>
          </c:dPt>
          <c:dLbls>
            <c:spPr>
              <a:noFill/>
            </c:spPr>
            <c:txPr>
              <a:bodyPr rot="0"/>
              <a:lstStyle/>
              <a:p>
                <a:pPr>
                  <a:defRPr sz="1400" b="1">
                    <a:solidFill>
                      <a:srgbClr val="002060"/>
                    </a:solidFill>
                  </a:defRPr>
                </a:pPr>
                <a:endParaRPr lang="en-US"/>
              </a:p>
            </c:txPr>
            <c:showLegendKey val="0"/>
            <c:showVal val="1"/>
            <c:showCatName val="0"/>
            <c:showSerName val="0"/>
            <c:showPercent val="0"/>
            <c:showBubbleSize val="0"/>
            <c:showLeaderLines val="0"/>
          </c:dLbls>
          <c:cat>
            <c:strRef>
              <c:f>Sheet1!$A$3:$A$9</c:f>
              <c:strCache>
                <c:ptCount val="7"/>
                <c:pt idx="0">
                  <c:v>Avoiding certain Internet sites and web applications</c:v>
                </c:pt>
                <c:pt idx="1">
                  <c:v>Changing your password regularly</c:v>
                </c:pt>
                <c:pt idx="2">
                  <c:v>Self-censoring what you say online</c:v>
                </c:pt>
                <c:pt idx="3">
                  <c:v>Changing who you communicate with</c:v>
                </c:pt>
                <c:pt idx="4">
                  <c:v>Closing Facebook and other social media accounts, etc.)</c:v>
                </c:pt>
                <c:pt idx="5">
                  <c:v>Using the Internet less often</c:v>
                </c:pt>
                <c:pt idx="6">
                  <c:v>None of these</c:v>
                </c:pt>
              </c:strCache>
            </c:strRef>
          </c:cat>
          <c:val>
            <c:numRef>
              <c:f>Sheet1!$B$3:$B$9</c:f>
              <c:numCache>
                <c:formatCode>0%</c:formatCode>
                <c:ptCount val="7"/>
                <c:pt idx="0">
                  <c:v>0.43</c:v>
                </c:pt>
                <c:pt idx="1">
                  <c:v>0.39</c:v>
                </c:pt>
                <c:pt idx="2">
                  <c:v>0.28000000000000003</c:v>
                </c:pt>
                <c:pt idx="3">
                  <c:v>0.18</c:v>
                </c:pt>
                <c:pt idx="4">
                  <c:v>0.11</c:v>
                </c:pt>
                <c:pt idx="5">
                  <c:v>0.1</c:v>
                </c:pt>
                <c:pt idx="6">
                  <c:v>0.24</c:v>
                </c:pt>
              </c:numCache>
            </c:numRef>
          </c:val>
        </c:ser>
        <c:dLbls>
          <c:showLegendKey val="0"/>
          <c:showVal val="0"/>
          <c:showCatName val="0"/>
          <c:showSerName val="0"/>
          <c:showPercent val="0"/>
          <c:showBubbleSize val="0"/>
        </c:dLbls>
        <c:gapWidth val="115"/>
        <c:axId val="155941376"/>
        <c:axId val="149606912"/>
      </c:barChart>
      <c:catAx>
        <c:axId val="155941376"/>
        <c:scaling>
          <c:orientation val="maxMin"/>
        </c:scaling>
        <c:delete val="1"/>
        <c:axPos val="l"/>
        <c:majorTickMark val="out"/>
        <c:minorTickMark val="none"/>
        <c:tickLblPos val="nextTo"/>
        <c:crossAx val="149606912"/>
        <c:crosses val="autoZero"/>
        <c:auto val="1"/>
        <c:lblAlgn val="ctr"/>
        <c:lblOffset val="100"/>
        <c:noMultiLvlLbl val="0"/>
      </c:catAx>
      <c:valAx>
        <c:axId val="149606912"/>
        <c:scaling>
          <c:orientation val="minMax"/>
          <c:max val="1"/>
          <c:min val="0"/>
        </c:scaling>
        <c:delete val="1"/>
        <c:axPos val="t"/>
        <c:numFmt formatCode="0%" sourceLinked="1"/>
        <c:majorTickMark val="out"/>
        <c:minorTickMark val="none"/>
        <c:tickLblPos val="nextTo"/>
        <c:crossAx val="155941376"/>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Hong Kong</c:v>
                </c:pt>
                <c:pt idx="6">
                  <c:v>Brazil</c:v>
                </c:pt>
                <c:pt idx="7">
                  <c:v>Poland</c:v>
                </c:pt>
                <c:pt idx="8">
                  <c:v>Egypt</c:v>
                </c:pt>
                <c:pt idx="9">
                  <c:v>Pakistan</c:v>
                </c:pt>
                <c:pt idx="10">
                  <c:v>Nigeria</c:v>
                </c:pt>
                <c:pt idx="11">
                  <c:v>Tunisia</c:v>
                </c:pt>
                <c:pt idx="12">
                  <c:v>Kenya</c:v>
                </c:pt>
                <c:pt idx="13">
                  <c:v>Sweden</c:v>
                </c:pt>
                <c:pt idx="14">
                  <c:v>Italy</c:v>
                </c:pt>
                <c:pt idx="15">
                  <c:v>South Korea</c:v>
                </c:pt>
                <c:pt idx="16">
                  <c:v>Australia</c:v>
                </c:pt>
                <c:pt idx="17">
                  <c:v>South Africa</c:v>
                </c:pt>
                <c:pt idx="18">
                  <c:v>France</c:v>
                </c:pt>
                <c:pt idx="19">
                  <c:v>United States</c:v>
                </c:pt>
                <c:pt idx="20">
                  <c:v>Canada</c:v>
                </c:pt>
                <c:pt idx="21">
                  <c:v>Great Britain</c:v>
                </c:pt>
                <c:pt idx="22">
                  <c:v>Japan</c:v>
                </c:pt>
                <c:pt idx="23">
                  <c:v>Turkey</c:v>
                </c:pt>
                <c:pt idx="24">
                  <c:v>Germany</c:v>
                </c:pt>
              </c:strCache>
            </c:strRef>
          </c:cat>
          <c:val>
            <c:numRef>
              <c:f>Sheet1!$B$2:$B$26</c:f>
              <c:numCache>
                <c:formatCode>0%</c:formatCode>
                <c:ptCount val="25"/>
                <c:pt idx="0">
                  <c:v>0.38</c:v>
                </c:pt>
                <c:pt idx="1">
                  <c:v>0.56999999999999995</c:v>
                </c:pt>
                <c:pt idx="2">
                  <c:v>0.35</c:v>
                </c:pt>
                <c:pt idx="3">
                  <c:v>0.42</c:v>
                </c:pt>
                <c:pt idx="4">
                  <c:v>0.6</c:v>
                </c:pt>
                <c:pt idx="5">
                  <c:v>0.33</c:v>
                </c:pt>
                <c:pt idx="6">
                  <c:v>0.48</c:v>
                </c:pt>
                <c:pt idx="7">
                  <c:v>0.44</c:v>
                </c:pt>
                <c:pt idx="8">
                  <c:v>0.52</c:v>
                </c:pt>
                <c:pt idx="9">
                  <c:v>0.56999999999999995</c:v>
                </c:pt>
                <c:pt idx="10">
                  <c:v>0.61</c:v>
                </c:pt>
                <c:pt idx="11">
                  <c:v>0.6</c:v>
                </c:pt>
                <c:pt idx="12">
                  <c:v>0.49</c:v>
                </c:pt>
                <c:pt idx="13">
                  <c:v>0.38</c:v>
                </c:pt>
                <c:pt idx="14">
                  <c:v>0.28999999999999998</c:v>
                </c:pt>
                <c:pt idx="15">
                  <c:v>0.34</c:v>
                </c:pt>
                <c:pt idx="16">
                  <c:v>0.26</c:v>
                </c:pt>
                <c:pt idx="17">
                  <c:v>0.39</c:v>
                </c:pt>
                <c:pt idx="18">
                  <c:v>0.27</c:v>
                </c:pt>
                <c:pt idx="19">
                  <c:v>0.28000000000000003</c:v>
                </c:pt>
                <c:pt idx="20">
                  <c:v>0.28000000000000003</c:v>
                </c:pt>
                <c:pt idx="21">
                  <c:v>0.25</c:v>
                </c:pt>
                <c:pt idx="22">
                  <c:v>0.13</c:v>
                </c:pt>
                <c:pt idx="23">
                  <c:v>0.24</c:v>
                </c:pt>
                <c:pt idx="24">
                  <c:v>0.08</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Hong Kong</c:v>
                </c:pt>
                <c:pt idx="6">
                  <c:v>Brazil</c:v>
                </c:pt>
                <c:pt idx="7">
                  <c:v>Poland</c:v>
                </c:pt>
                <c:pt idx="8">
                  <c:v>Egypt</c:v>
                </c:pt>
                <c:pt idx="9">
                  <c:v>Pakistan</c:v>
                </c:pt>
                <c:pt idx="10">
                  <c:v>Nigeria</c:v>
                </c:pt>
                <c:pt idx="11">
                  <c:v>Tunisia</c:v>
                </c:pt>
                <c:pt idx="12">
                  <c:v>Kenya</c:v>
                </c:pt>
                <c:pt idx="13">
                  <c:v>Sweden</c:v>
                </c:pt>
                <c:pt idx="14">
                  <c:v>Italy</c:v>
                </c:pt>
                <c:pt idx="15">
                  <c:v>South Korea</c:v>
                </c:pt>
                <c:pt idx="16">
                  <c:v>Australia</c:v>
                </c:pt>
                <c:pt idx="17">
                  <c:v>South Africa</c:v>
                </c:pt>
                <c:pt idx="18">
                  <c:v>France</c:v>
                </c:pt>
                <c:pt idx="19">
                  <c:v>United States</c:v>
                </c:pt>
                <c:pt idx="20">
                  <c:v>Canada</c:v>
                </c:pt>
                <c:pt idx="21">
                  <c:v>Great Britain</c:v>
                </c:pt>
                <c:pt idx="22">
                  <c:v>Japan</c:v>
                </c:pt>
                <c:pt idx="23">
                  <c:v>Turkey</c:v>
                </c:pt>
                <c:pt idx="24">
                  <c:v>Germany</c:v>
                </c:pt>
              </c:strCache>
            </c:strRef>
          </c:cat>
          <c:val>
            <c:numRef>
              <c:f>Sheet1!$C$2:$C$26</c:f>
              <c:numCache>
                <c:formatCode>0%</c:formatCode>
                <c:ptCount val="25"/>
                <c:pt idx="0">
                  <c:v>0.35</c:v>
                </c:pt>
                <c:pt idx="1">
                  <c:v>0.34</c:v>
                </c:pt>
                <c:pt idx="2">
                  <c:v>0.52</c:v>
                </c:pt>
                <c:pt idx="3">
                  <c:v>0.41</c:v>
                </c:pt>
                <c:pt idx="4">
                  <c:v>0.23</c:v>
                </c:pt>
                <c:pt idx="5">
                  <c:v>0.48</c:v>
                </c:pt>
                <c:pt idx="6">
                  <c:v>0.31</c:v>
                </c:pt>
                <c:pt idx="7">
                  <c:v>0.36</c:v>
                </c:pt>
                <c:pt idx="8">
                  <c:v>0.27</c:v>
                </c:pt>
                <c:pt idx="9">
                  <c:v>0.21</c:v>
                </c:pt>
                <c:pt idx="10">
                  <c:v>0.15</c:v>
                </c:pt>
                <c:pt idx="11">
                  <c:v>0.16</c:v>
                </c:pt>
                <c:pt idx="12">
                  <c:v>0.25</c:v>
                </c:pt>
                <c:pt idx="13">
                  <c:v>0.37</c:v>
                </c:pt>
                <c:pt idx="14">
                  <c:v>0.44</c:v>
                </c:pt>
                <c:pt idx="15">
                  <c:v>0.39</c:v>
                </c:pt>
                <c:pt idx="16">
                  <c:v>0.43</c:v>
                </c:pt>
                <c:pt idx="17">
                  <c:v>0.28999999999999998</c:v>
                </c:pt>
                <c:pt idx="18">
                  <c:v>0.41</c:v>
                </c:pt>
                <c:pt idx="19">
                  <c:v>0.41</c:v>
                </c:pt>
                <c:pt idx="20">
                  <c:v>0.39</c:v>
                </c:pt>
                <c:pt idx="21">
                  <c:v>0.42</c:v>
                </c:pt>
                <c:pt idx="22">
                  <c:v>0.48</c:v>
                </c:pt>
                <c:pt idx="23">
                  <c:v>0.26</c:v>
                </c:pt>
                <c:pt idx="24">
                  <c:v>0.26</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Hong Kong</c:v>
                </c:pt>
                <c:pt idx="6">
                  <c:v>Brazil</c:v>
                </c:pt>
                <c:pt idx="7">
                  <c:v>Poland</c:v>
                </c:pt>
                <c:pt idx="8">
                  <c:v>Egypt</c:v>
                </c:pt>
                <c:pt idx="9">
                  <c:v>Pakistan</c:v>
                </c:pt>
                <c:pt idx="10">
                  <c:v>Nigeria</c:v>
                </c:pt>
                <c:pt idx="11">
                  <c:v>Tunisia</c:v>
                </c:pt>
                <c:pt idx="12">
                  <c:v>Kenya</c:v>
                </c:pt>
                <c:pt idx="13">
                  <c:v>Sweden</c:v>
                </c:pt>
                <c:pt idx="14">
                  <c:v>Italy</c:v>
                </c:pt>
                <c:pt idx="15">
                  <c:v>South Korea</c:v>
                </c:pt>
                <c:pt idx="16">
                  <c:v>Australia</c:v>
                </c:pt>
                <c:pt idx="17">
                  <c:v>South Africa</c:v>
                </c:pt>
                <c:pt idx="18">
                  <c:v>France</c:v>
                </c:pt>
                <c:pt idx="19">
                  <c:v>United States</c:v>
                </c:pt>
                <c:pt idx="20">
                  <c:v>Canada</c:v>
                </c:pt>
                <c:pt idx="21">
                  <c:v>Great Britain</c:v>
                </c:pt>
                <c:pt idx="22">
                  <c:v>Japan</c:v>
                </c:pt>
                <c:pt idx="23">
                  <c:v>Turkey</c:v>
                </c:pt>
                <c:pt idx="24">
                  <c:v>Germany</c:v>
                </c:pt>
              </c:strCache>
            </c:strRef>
          </c:cat>
          <c:val>
            <c:numRef>
              <c:f>Sheet1!$D$2:$D$26</c:f>
              <c:numCache>
                <c:formatCode>0%</c:formatCode>
                <c:ptCount val="25"/>
                <c:pt idx="0">
                  <c:v>0.73</c:v>
                </c:pt>
                <c:pt idx="1">
                  <c:v>0.9</c:v>
                </c:pt>
                <c:pt idx="2">
                  <c:v>0.87</c:v>
                </c:pt>
                <c:pt idx="3">
                  <c:v>0.83</c:v>
                </c:pt>
                <c:pt idx="4">
                  <c:v>0.83</c:v>
                </c:pt>
                <c:pt idx="5">
                  <c:v>0.82</c:v>
                </c:pt>
                <c:pt idx="6">
                  <c:v>0.8</c:v>
                </c:pt>
                <c:pt idx="7">
                  <c:v>0.8</c:v>
                </c:pt>
                <c:pt idx="8">
                  <c:v>0.78</c:v>
                </c:pt>
                <c:pt idx="9">
                  <c:v>0.78</c:v>
                </c:pt>
                <c:pt idx="10">
                  <c:v>0.76</c:v>
                </c:pt>
                <c:pt idx="11">
                  <c:v>0.76</c:v>
                </c:pt>
                <c:pt idx="12">
                  <c:v>0.75</c:v>
                </c:pt>
                <c:pt idx="13">
                  <c:v>0.74</c:v>
                </c:pt>
                <c:pt idx="14">
                  <c:v>0.73</c:v>
                </c:pt>
                <c:pt idx="15">
                  <c:v>0.73</c:v>
                </c:pt>
                <c:pt idx="16">
                  <c:v>0.7</c:v>
                </c:pt>
                <c:pt idx="17">
                  <c:v>0.69</c:v>
                </c:pt>
                <c:pt idx="18">
                  <c:v>0.68</c:v>
                </c:pt>
                <c:pt idx="19">
                  <c:v>0.68</c:v>
                </c:pt>
                <c:pt idx="20">
                  <c:v>0.67</c:v>
                </c:pt>
                <c:pt idx="21">
                  <c:v>0.67</c:v>
                </c:pt>
                <c:pt idx="22">
                  <c:v>0.61</c:v>
                </c:pt>
                <c:pt idx="23">
                  <c:v>0.51</c:v>
                </c:pt>
                <c:pt idx="24">
                  <c:v>0.34</c:v>
                </c:pt>
              </c:numCache>
            </c:numRef>
          </c:val>
        </c:ser>
        <c:dLbls>
          <c:showLegendKey val="0"/>
          <c:showVal val="0"/>
          <c:showCatName val="0"/>
          <c:showSerName val="0"/>
          <c:showPercent val="0"/>
          <c:showBubbleSize val="0"/>
        </c:dLbls>
        <c:gapWidth val="42"/>
        <c:overlap val="100"/>
        <c:axId val="29947392"/>
        <c:axId val="156226624"/>
      </c:barChart>
      <c:catAx>
        <c:axId val="2994739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6226624"/>
        <c:crosses val="autoZero"/>
        <c:auto val="1"/>
        <c:lblAlgn val="ctr"/>
        <c:lblOffset val="100"/>
        <c:noMultiLvlLbl val="0"/>
      </c:catAx>
      <c:valAx>
        <c:axId val="156226624"/>
        <c:scaling>
          <c:orientation val="minMax"/>
          <c:max val="1"/>
        </c:scaling>
        <c:delete val="1"/>
        <c:axPos val="t"/>
        <c:numFmt formatCode="0%" sourceLinked="1"/>
        <c:majorTickMark val="out"/>
        <c:minorTickMark val="none"/>
        <c:tickLblPos val="none"/>
        <c:crossAx val="29947392"/>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LATAM</c:v>
                </c:pt>
                <c:pt idx="3">
                  <c:v>APAC</c:v>
                </c:pt>
                <c:pt idx="4">
                  <c:v>Middle East/Africa</c:v>
                </c:pt>
                <c:pt idx="5">
                  <c:v>North America</c:v>
                </c:pt>
                <c:pt idx="6">
                  <c:v>Europe</c:v>
                </c:pt>
                <c:pt idx="7">
                  <c:v>G-8 Countries</c:v>
                </c:pt>
              </c:strCache>
            </c:strRef>
          </c:cat>
          <c:val>
            <c:numRef>
              <c:f>Sheet1!$B$2:$B$9</c:f>
              <c:numCache>
                <c:formatCode>0%</c:formatCode>
                <c:ptCount val="8"/>
                <c:pt idx="0">
                  <c:v>0.38</c:v>
                </c:pt>
                <c:pt idx="1">
                  <c:v>0.42</c:v>
                </c:pt>
                <c:pt idx="2">
                  <c:v>0.54</c:v>
                </c:pt>
                <c:pt idx="3">
                  <c:v>0.34</c:v>
                </c:pt>
                <c:pt idx="4">
                  <c:v>0.48</c:v>
                </c:pt>
                <c:pt idx="5">
                  <c:v>0.28000000000000003</c:v>
                </c:pt>
                <c:pt idx="6">
                  <c:v>0.28999999999999998</c:v>
                </c:pt>
                <c:pt idx="7">
                  <c:v>0.23</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LATAM</c:v>
                </c:pt>
                <c:pt idx="3">
                  <c:v>APAC</c:v>
                </c:pt>
                <c:pt idx="4">
                  <c:v>Middle East/Africa</c:v>
                </c:pt>
                <c:pt idx="5">
                  <c:v>North America</c:v>
                </c:pt>
                <c:pt idx="6">
                  <c:v>Europe</c:v>
                </c:pt>
                <c:pt idx="7">
                  <c:v>G-8 Countries</c:v>
                </c:pt>
              </c:strCache>
            </c:strRef>
          </c:cat>
          <c:val>
            <c:numRef>
              <c:f>Sheet1!$C$2:$C$9</c:f>
              <c:numCache>
                <c:formatCode>0%</c:formatCode>
                <c:ptCount val="8"/>
                <c:pt idx="0">
                  <c:v>0.35</c:v>
                </c:pt>
                <c:pt idx="1">
                  <c:v>0.41</c:v>
                </c:pt>
                <c:pt idx="2">
                  <c:v>0.27</c:v>
                </c:pt>
                <c:pt idx="3">
                  <c:v>0.44</c:v>
                </c:pt>
                <c:pt idx="4">
                  <c:v>0.23</c:v>
                </c:pt>
                <c:pt idx="5">
                  <c:v>0.4</c:v>
                </c:pt>
                <c:pt idx="6">
                  <c:v>0.38</c:v>
                </c:pt>
                <c:pt idx="7">
                  <c:v>0.4</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LATAM</c:v>
                </c:pt>
                <c:pt idx="3">
                  <c:v>APAC</c:v>
                </c:pt>
                <c:pt idx="4">
                  <c:v>Middle East/Africa</c:v>
                </c:pt>
                <c:pt idx="5">
                  <c:v>North America</c:v>
                </c:pt>
                <c:pt idx="6">
                  <c:v>Europe</c:v>
                </c:pt>
                <c:pt idx="7">
                  <c:v>G-8 Countries</c:v>
                </c:pt>
              </c:strCache>
            </c:strRef>
          </c:cat>
          <c:val>
            <c:numRef>
              <c:f>Sheet1!$D$2:$D$9</c:f>
              <c:numCache>
                <c:formatCode>0%</c:formatCode>
                <c:ptCount val="8"/>
                <c:pt idx="0">
                  <c:v>0.73</c:v>
                </c:pt>
                <c:pt idx="1">
                  <c:v>0.83</c:v>
                </c:pt>
                <c:pt idx="2">
                  <c:v>0.81</c:v>
                </c:pt>
                <c:pt idx="3">
                  <c:v>0.78</c:v>
                </c:pt>
                <c:pt idx="4">
                  <c:v>0.71</c:v>
                </c:pt>
                <c:pt idx="5">
                  <c:v>0.68</c:v>
                </c:pt>
                <c:pt idx="6">
                  <c:v>0.66</c:v>
                </c:pt>
                <c:pt idx="7">
                  <c:v>0.63</c:v>
                </c:pt>
              </c:numCache>
            </c:numRef>
          </c:val>
        </c:ser>
        <c:dLbls>
          <c:showLegendKey val="0"/>
          <c:showVal val="0"/>
          <c:showCatName val="0"/>
          <c:showSerName val="0"/>
          <c:showPercent val="0"/>
          <c:showBubbleSize val="0"/>
        </c:dLbls>
        <c:gapWidth val="106"/>
        <c:overlap val="100"/>
        <c:axId val="156553728"/>
        <c:axId val="156228928"/>
      </c:barChart>
      <c:catAx>
        <c:axId val="15655372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6228928"/>
        <c:crosses val="autoZero"/>
        <c:auto val="1"/>
        <c:lblAlgn val="ctr"/>
        <c:lblOffset val="100"/>
        <c:noMultiLvlLbl val="0"/>
      </c:catAx>
      <c:valAx>
        <c:axId val="156228928"/>
        <c:scaling>
          <c:orientation val="minMax"/>
          <c:max val="1"/>
          <c:min val="0"/>
        </c:scaling>
        <c:delete val="1"/>
        <c:axPos val="t"/>
        <c:numFmt formatCode="0%" sourceLinked="1"/>
        <c:majorTickMark val="out"/>
        <c:minorTickMark val="none"/>
        <c:tickLblPos val="none"/>
        <c:crossAx val="156553728"/>
        <c:crosses val="autoZero"/>
        <c:crossBetween val="between"/>
        <c:majorUnit val="0.2"/>
        <c:minorUnit val="0.04"/>
      </c:valAx>
    </c:plotArea>
    <c:legend>
      <c:legendPos val="t"/>
      <c:layout>
        <c:manualLayout>
          <c:xMode val="edge"/>
          <c:yMode val="edge"/>
          <c:x val="0.15113718871726201"/>
          <c:y val="3.0449694718976499E-2"/>
          <c:w val="0.75080132189976201"/>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Poland</c:v>
                </c:pt>
                <c:pt idx="6">
                  <c:v>Tunisia</c:v>
                </c:pt>
                <c:pt idx="7">
                  <c:v>Australia</c:v>
                </c:pt>
                <c:pt idx="8">
                  <c:v>Canada</c:v>
                </c:pt>
                <c:pt idx="9">
                  <c:v>Egypt</c:v>
                </c:pt>
                <c:pt idx="10">
                  <c:v>Pakistan</c:v>
                </c:pt>
                <c:pt idx="11">
                  <c:v>United States</c:v>
                </c:pt>
                <c:pt idx="12">
                  <c:v>Brazil</c:v>
                </c:pt>
                <c:pt idx="13">
                  <c:v>France</c:v>
                </c:pt>
                <c:pt idx="14">
                  <c:v>Great Britain</c:v>
                </c:pt>
                <c:pt idx="15">
                  <c:v>Nigeria</c:v>
                </c:pt>
                <c:pt idx="16">
                  <c:v>Kenya</c:v>
                </c:pt>
                <c:pt idx="17">
                  <c:v>Sweden</c:v>
                </c:pt>
                <c:pt idx="18">
                  <c:v>Italy</c:v>
                </c:pt>
                <c:pt idx="19">
                  <c:v>South Africa</c:v>
                </c:pt>
                <c:pt idx="20">
                  <c:v>Hong Kong</c:v>
                </c:pt>
                <c:pt idx="21">
                  <c:v>Japan</c:v>
                </c:pt>
                <c:pt idx="22">
                  <c:v>South Korea</c:v>
                </c:pt>
                <c:pt idx="23">
                  <c:v>Turkey</c:v>
                </c:pt>
                <c:pt idx="24">
                  <c:v>Germany</c:v>
                </c:pt>
              </c:strCache>
            </c:strRef>
          </c:cat>
          <c:val>
            <c:numRef>
              <c:f>Sheet1!$B$2:$B$26</c:f>
              <c:numCache>
                <c:formatCode>0%</c:formatCode>
                <c:ptCount val="25"/>
                <c:pt idx="0">
                  <c:v>0.37</c:v>
                </c:pt>
                <c:pt idx="1">
                  <c:v>0.52</c:v>
                </c:pt>
                <c:pt idx="2">
                  <c:v>0.33</c:v>
                </c:pt>
                <c:pt idx="3">
                  <c:v>0.43</c:v>
                </c:pt>
                <c:pt idx="4">
                  <c:v>0.56000000000000005</c:v>
                </c:pt>
                <c:pt idx="5">
                  <c:v>0.42</c:v>
                </c:pt>
                <c:pt idx="6">
                  <c:v>0.63</c:v>
                </c:pt>
                <c:pt idx="7">
                  <c:v>0.35</c:v>
                </c:pt>
                <c:pt idx="8">
                  <c:v>0.39</c:v>
                </c:pt>
                <c:pt idx="9">
                  <c:v>0.51</c:v>
                </c:pt>
                <c:pt idx="10">
                  <c:v>0.57999999999999996</c:v>
                </c:pt>
                <c:pt idx="11">
                  <c:v>0.42</c:v>
                </c:pt>
                <c:pt idx="12">
                  <c:v>0.46</c:v>
                </c:pt>
                <c:pt idx="13">
                  <c:v>0.35</c:v>
                </c:pt>
                <c:pt idx="14">
                  <c:v>0.33</c:v>
                </c:pt>
                <c:pt idx="15">
                  <c:v>0.52</c:v>
                </c:pt>
                <c:pt idx="16">
                  <c:v>0.51</c:v>
                </c:pt>
                <c:pt idx="17">
                  <c:v>0.34</c:v>
                </c:pt>
                <c:pt idx="18">
                  <c:v>0.28999999999999998</c:v>
                </c:pt>
                <c:pt idx="19">
                  <c:v>0.35</c:v>
                </c:pt>
                <c:pt idx="20">
                  <c:v>0.19</c:v>
                </c:pt>
                <c:pt idx="21">
                  <c:v>0.13</c:v>
                </c:pt>
                <c:pt idx="22">
                  <c:v>0.15</c:v>
                </c:pt>
                <c:pt idx="23">
                  <c:v>0.25</c:v>
                </c:pt>
                <c:pt idx="24">
                  <c:v>0.14000000000000001</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Poland</c:v>
                </c:pt>
                <c:pt idx="6">
                  <c:v>Tunisia</c:v>
                </c:pt>
                <c:pt idx="7">
                  <c:v>Australia</c:v>
                </c:pt>
                <c:pt idx="8">
                  <c:v>Canada</c:v>
                </c:pt>
                <c:pt idx="9">
                  <c:v>Egypt</c:v>
                </c:pt>
                <c:pt idx="10">
                  <c:v>Pakistan</c:v>
                </c:pt>
                <c:pt idx="11">
                  <c:v>United States</c:v>
                </c:pt>
                <c:pt idx="12">
                  <c:v>Brazil</c:v>
                </c:pt>
                <c:pt idx="13">
                  <c:v>France</c:v>
                </c:pt>
                <c:pt idx="14">
                  <c:v>Great Britain</c:v>
                </c:pt>
                <c:pt idx="15">
                  <c:v>Nigeria</c:v>
                </c:pt>
                <c:pt idx="16">
                  <c:v>Kenya</c:v>
                </c:pt>
                <c:pt idx="17">
                  <c:v>Sweden</c:v>
                </c:pt>
                <c:pt idx="18">
                  <c:v>Italy</c:v>
                </c:pt>
                <c:pt idx="19">
                  <c:v>South Africa</c:v>
                </c:pt>
                <c:pt idx="20">
                  <c:v>Hong Kong</c:v>
                </c:pt>
                <c:pt idx="21">
                  <c:v>Japan</c:v>
                </c:pt>
                <c:pt idx="22">
                  <c:v>South Korea</c:v>
                </c:pt>
                <c:pt idx="23">
                  <c:v>Turkey</c:v>
                </c:pt>
                <c:pt idx="24">
                  <c:v>Germany</c:v>
                </c:pt>
              </c:strCache>
            </c:strRef>
          </c:cat>
          <c:val>
            <c:numRef>
              <c:f>Sheet1!$C$2:$C$26</c:f>
              <c:numCache>
                <c:formatCode>0%</c:formatCode>
                <c:ptCount val="25"/>
                <c:pt idx="0">
                  <c:v>0.35</c:v>
                </c:pt>
                <c:pt idx="1">
                  <c:v>0.37</c:v>
                </c:pt>
                <c:pt idx="2">
                  <c:v>0.52</c:v>
                </c:pt>
                <c:pt idx="3">
                  <c:v>0.39</c:v>
                </c:pt>
                <c:pt idx="4">
                  <c:v>0.24</c:v>
                </c:pt>
                <c:pt idx="5">
                  <c:v>0.38</c:v>
                </c:pt>
                <c:pt idx="6">
                  <c:v>0.17</c:v>
                </c:pt>
                <c:pt idx="7">
                  <c:v>0.44</c:v>
                </c:pt>
                <c:pt idx="8">
                  <c:v>0.38</c:v>
                </c:pt>
                <c:pt idx="9">
                  <c:v>0.26</c:v>
                </c:pt>
                <c:pt idx="10">
                  <c:v>0.19</c:v>
                </c:pt>
                <c:pt idx="11">
                  <c:v>0.35</c:v>
                </c:pt>
                <c:pt idx="12">
                  <c:v>0.28999999999999998</c:v>
                </c:pt>
                <c:pt idx="13">
                  <c:v>0.4</c:v>
                </c:pt>
                <c:pt idx="14">
                  <c:v>0.43</c:v>
                </c:pt>
                <c:pt idx="15">
                  <c:v>0.23</c:v>
                </c:pt>
                <c:pt idx="16">
                  <c:v>0.23</c:v>
                </c:pt>
                <c:pt idx="17">
                  <c:v>0.39</c:v>
                </c:pt>
                <c:pt idx="18">
                  <c:v>0.43</c:v>
                </c:pt>
                <c:pt idx="19">
                  <c:v>0.34</c:v>
                </c:pt>
                <c:pt idx="20">
                  <c:v>0.47</c:v>
                </c:pt>
                <c:pt idx="21">
                  <c:v>0.46</c:v>
                </c:pt>
                <c:pt idx="22">
                  <c:v>0.38</c:v>
                </c:pt>
                <c:pt idx="23">
                  <c:v>0.24</c:v>
                </c:pt>
                <c:pt idx="24">
                  <c:v>0.34</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Indonesia</c:v>
                </c:pt>
                <c:pt idx="2">
                  <c:v>China</c:v>
                </c:pt>
                <c:pt idx="3">
                  <c:v>India</c:v>
                </c:pt>
                <c:pt idx="4">
                  <c:v>Mexico</c:v>
                </c:pt>
                <c:pt idx="5">
                  <c:v>Poland</c:v>
                </c:pt>
                <c:pt idx="6">
                  <c:v>Tunisia</c:v>
                </c:pt>
                <c:pt idx="7">
                  <c:v>Australia</c:v>
                </c:pt>
                <c:pt idx="8">
                  <c:v>Canada</c:v>
                </c:pt>
                <c:pt idx="9">
                  <c:v>Egypt</c:v>
                </c:pt>
                <c:pt idx="10">
                  <c:v>Pakistan</c:v>
                </c:pt>
                <c:pt idx="11">
                  <c:v>United States</c:v>
                </c:pt>
                <c:pt idx="12">
                  <c:v>Brazil</c:v>
                </c:pt>
                <c:pt idx="13">
                  <c:v>France</c:v>
                </c:pt>
                <c:pt idx="14">
                  <c:v>Great Britain</c:v>
                </c:pt>
                <c:pt idx="15">
                  <c:v>Nigeria</c:v>
                </c:pt>
                <c:pt idx="16">
                  <c:v>Kenya</c:v>
                </c:pt>
                <c:pt idx="17">
                  <c:v>Sweden</c:v>
                </c:pt>
                <c:pt idx="18">
                  <c:v>Italy</c:v>
                </c:pt>
                <c:pt idx="19">
                  <c:v>South Africa</c:v>
                </c:pt>
                <c:pt idx="20">
                  <c:v>Hong Kong</c:v>
                </c:pt>
                <c:pt idx="21">
                  <c:v>Japan</c:v>
                </c:pt>
                <c:pt idx="22">
                  <c:v>South Korea</c:v>
                </c:pt>
                <c:pt idx="23">
                  <c:v>Turkey</c:v>
                </c:pt>
                <c:pt idx="24">
                  <c:v>Germany</c:v>
                </c:pt>
              </c:strCache>
            </c:strRef>
          </c:cat>
          <c:val>
            <c:numRef>
              <c:f>Sheet1!$D$2:$D$26</c:f>
              <c:numCache>
                <c:formatCode>0%</c:formatCode>
                <c:ptCount val="25"/>
                <c:pt idx="0">
                  <c:v>0.72</c:v>
                </c:pt>
                <c:pt idx="1">
                  <c:v>0.89</c:v>
                </c:pt>
                <c:pt idx="2">
                  <c:v>0.85</c:v>
                </c:pt>
                <c:pt idx="3">
                  <c:v>0.82</c:v>
                </c:pt>
                <c:pt idx="4">
                  <c:v>0.8</c:v>
                </c:pt>
                <c:pt idx="5">
                  <c:v>0.8</c:v>
                </c:pt>
                <c:pt idx="6">
                  <c:v>0.79</c:v>
                </c:pt>
                <c:pt idx="7">
                  <c:v>0.78</c:v>
                </c:pt>
                <c:pt idx="8">
                  <c:v>0.77</c:v>
                </c:pt>
                <c:pt idx="9">
                  <c:v>0.77</c:v>
                </c:pt>
                <c:pt idx="10">
                  <c:v>0.77</c:v>
                </c:pt>
                <c:pt idx="11">
                  <c:v>0.77</c:v>
                </c:pt>
                <c:pt idx="12">
                  <c:v>0.75</c:v>
                </c:pt>
                <c:pt idx="13">
                  <c:v>0.75</c:v>
                </c:pt>
                <c:pt idx="14">
                  <c:v>0.75</c:v>
                </c:pt>
                <c:pt idx="15">
                  <c:v>0.75</c:v>
                </c:pt>
                <c:pt idx="16">
                  <c:v>0.74</c:v>
                </c:pt>
                <c:pt idx="17">
                  <c:v>0.73</c:v>
                </c:pt>
                <c:pt idx="18">
                  <c:v>0.72</c:v>
                </c:pt>
                <c:pt idx="19">
                  <c:v>0.69</c:v>
                </c:pt>
                <c:pt idx="20">
                  <c:v>0.65</c:v>
                </c:pt>
                <c:pt idx="21">
                  <c:v>0.59</c:v>
                </c:pt>
                <c:pt idx="22">
                  <c:v>0.53</c:v>
                </c:pt>
                <c:pt idx="23">
                  <c:v>0.48</c:v>
                </c:pt>
                <c:pt idx="24">
                  <c:v>0.47</c:v>
                </c:pt>
              </c:numCache>
            </c:numRef>
          </c:val>
        </c:ser>
        <c:dLbls>
          <c:showLegendKey val="0"/>
          <c:showVal val="0"/>
          <c:showCatName val="0"/>
          <c:showSerName val="0"/>
          <c:showPercent val="0"/>
          <c:showBubbleSize val="0"/>
        </c:dLbls>
        <c:gapWidth val="42"/>
        <c:overlap val="100"/>
        <c:axId val="156553216"/>
        <c:axId val="157353664"/>
      </c:barChart>
      <c:catAx>
        <c:axId val="15655321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7353664"/>
        <c:crosses val="autoZero"/>
        <c:auto val="1"/>
        <c:lblAlgn val="ctr"/>
        <c:lblOffset val="100"/>
        <c:noMultiLvlLbl val="0"/>
      </c:catAx>
      <c:valAx>
        <c:axId val="157353664"/>
        <c:scaling>
          <c:orientation val="minMax"/>
          <c:max val="1"/>
        </c:scaling>
        <c:delete val="1"/>
        <c:axPos val="t"/>
        <c:numFmt formatCode="0%" sourceLinked="1"/>
        <c:majorTickMark val="out"/>
        <c:minorTickMark val="none"/>
        <c:tickLblPos val="none"/>
        <c:crossAx val="156553216"/>
        <c:crosses val="autoZero"/>
        <c:crossBetween val="between"/>
      </c:valAx>
    </c:plotArea>
    <c:legend>
      <c:legendPos val="t"/>
      <c:layout>
        <c:manualLayout>
          <c:xMode val="edge"/>
          <c:yMode val="edge"/>
          <c:x val="0.109585710165154"/>
          <c:y val="0"/>
          <c:w val="0.890414289834846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Strongly agree</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North America</c:v>
                </c:pt>
                <c:pt idx="3">
                  <c:v>LATAM</c:v>
                </c:pt>
                <c:pt idx="4">
                  <c:v>APAC</c:v>
                </c:pt>
                <c:pt idx="5">
                  <c:v>Middle East/Africa</c:v>
                </c:pt>
                <c:pt idx="6">
                  <c:v>Europe</c:v>
                </c:pt>
                <c:pt idx="7">
                  <c:v>G-8 Countries</c:v>
                </c:pt>
              </c:strCache>
            </c:strRef>
          </c:cat>
          <c:val>
            <c:numRef>
              <c:f>Sheet1!$B$2:$B$9</c:f>
              <c:numCache>
                <c:formatCode>0%</c:formatCode>
                <c:ptCount val="8"/>
                <c:pt idx="0">
                  <c:v>0.37</c:v>
                </c:pt>
                <c:pt idx="1">
                  <c:v>0.41</c:v>
                </c:pt>
                <c:pt idx="2">
                  <c:v>0.4</c:v>
                </c:pt>
                <c:pt idx="3">
                  <c:v>0.51</c:v>
                </c:pt>
                <c:pt idx="4">
                  <c:v>0.3</c:v>
                </c:pt>
                <c:pt idx="5">
                  <c:v>0.47</c:v>
                </c:pt>
                <c:pt idx="6">
                  <c:v>0.31</c:v>
                </c:pt>
                <c:pt idx="7">
                  <c:v>0.28999999999999998</c:v>
                </c:pt>
              </c:numCache>
            </c:numRef>
          </c:val>
        </c:ser>
        <c:ser>
          <c:idx val="1"/>
          <c:order val="1"/>
          <c:tx>
            <c:strRef>
              <c:f>Sheet1!$C$1</c:f>
              <c:strCache>
                <c:ptCount val="1"/>
                <c:pt idx="0">
                  <c:v>Somewhat agree</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North America</c:v>
                </c:pt>
                <c:pt idx="3">
                  <c:v>LATAM</c:v>
                </c:pt>
                <c:pt idx="4">
                  <c:v>APAC</c:v>
                </c:pt>
                <c:pt idx="5">
                  <c:v>Middle East/Africa</c:v>
                </c:pt>
                <c:pt idx="6">
                  <c:v>Europe</c:v>
                </c:pt>
                <c:pt idx="7">
                  <c:v>G-8 Countries</c:v>
                </c:pt>
              </c:strCache>
            </c:strRef>
          </c:cat>
          <c:val>
            <c:numRef>
              <c:f>Sheet1!$C$2:$C$9</c:f>
              <c:numCache>
                <c:formatCode>0%</c:formatCode>
                <c:ptCount val="8"/>
                <c:pt idx="0">
                  <c:v>0.35</c:v>
                </c:pt>
                <c:pt idx="1">
                  <c:v>0.4</c:v>
                </c:pt>
                <c:pt idx="2">
                  <c:v>0.37</c:v>
                </c:pt>
                <c:pt idx="3">
                  <c:v>0.26</c:v>
                </c:pt>
                <c:pt idx="4">
                  <c:v>0.43</c:v>
                </c:pt>
                <c:pt idx="5">
                  <c:v>0.24</c:v>
                </c:pt>
                <c:pt idx="6">
                  <c:v>0.39</c:v>
                </c:pt>
                <c:pt idx="7">
                  <c:v>0.4</c:v>
                </c:pt>
              </c:numCache>
            </c:numRef>
          </c:val>
        </c:ser>
        <c:ser>
          <c:idx val="2"/>
          <c:order val="2"/>
          <c:tx>
            <c:strRef>
              <c:f>Sheet1!$D$1</c:f>
              <c:strCache>
                <c:ptCount val="1"/>
                <c:pt idx="0">
                  <c:v>TOTAL AGREE</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North America</c:v>
                </c:pt>
                <c:pt idx="3">
                  <c:v>LATAM</c:v>
                </c:pt>
                <c:pt idx="4">
                  <c:v>APAC</c:v>
                </c:pt>
                <c:pt idx="5">
                  <c:v>Middle East/Africa</c:v>
                </c:pt>
                <c:pt idx="6">
                  <c:v>Europe</c:v>
                </c:pt>
                <c:pt idx="7">
                  <c:v>G-8 Countries</c:v>
                </c:pt>
              </c:strCache>
            </c:strRef>
          </c:cat>
          <c:val>
            <c:numRef>
              <c:f>Sheet1!$D$2:$D$9</c:f>
              <c:numCache>
                <c:formatCode>0%</c:formatCode>
                <c:ptCount val="8"/>
                <c:pt idx="0">
                  <c:v>0.72</c:v>
                </c:pt>
                <c:pt idx="1">
                  <c:v>0.81</c:v>
                </c:pt>
                <c:pt idx="2">
                  <c:v>0.77</c:v>
                </c:pt>
                <c:pt idx="3">
                  <c:v>0.77</c:v>
                </c:pt>
                <c:pt idx="4">
                  <c:v>0.73</c:v>
                </c:pt>
                <c:pt idx="5">
                  <c:v>0.71</c:v>
                </c:pt>
                <c:pt idx="6">
                  <c:v>0.7</c:v>
                </c:pt>
                <c:pt idx="7">
                  <c:v>0.69</c:v>
                </c:pt>
              </c:numCache>
            </c:numRef>
          </c:val>
        </c:ser>
        <c:dLbls>
          <c:showLegendKey val="0"/>
          <c:showVal val="0"/>
          <c:showCatName val="0"/>
          <c:showSerName val="0"/>
          <c:showPercent val="0"/>
          <c:showBubbleSize val="0"/>
        </c:dLbls>
        <c:gapWidth val="106"/>
        <c:overlap val="100"/>
        <c:axId val="156554752"/>
        <c:axId val="157355968"/>
      </c:barChart>
      <c:catAx>
        <c:axId val="15655475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7355968"/>
        <c:crosses val="autoZero"/>
        <c:auto val="1"/>
        <c:lblAlgn val="ctr"/>
        <c:lblOffset val="100"/>
        <c:noMultiLvlLbl val="0"/>
      </c:catAx>
      <c:valAx>
        <c:axId val="157355968"/>
        <c:scaling>
          <c:orientation val="minMax"/>
          <c:max val="1"/>
          <c:min val="0"/>
        </c:scaling>
        <c:delete val="1"/>
        <c:axPos val="t"/>
        <c:numFmt formatCode="0%" sourceLinked="1"/>
        <c:majorTickMark val="out"/>
        <c:minorTickMark val="none"/>
        <c:tickLblPos val="none"/>
        <c:crossAx val="156554752"/>
        <c:crosses val="autoZero"/>
        <c:crossBetween val="between"/>
        <c:majorUnit val="0.2"/>
        <c:minorUnit val="0.04"/>
      </c:valAx>
    </c:plotArea>
    <c:legend>
      <c:legendPos val="t"/>
      <c:layout>
        <c:manualLayout>
          <c:xMode val="edge"/>
          <c:yMode val="edge"/>
          <c:x val="0.15113718871726201"/>
          <c:y val="3.0449694718976499E-2"/>
          <c:w val="0.75080132189976201"/>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Kenya</c:v>
                </c:pt>
                <c:pt idx="2">
                  <c:v>China</c:v>
                </c:pt>
                <c:pt idx="3">
                  <c:v>Indonesia</c:v>
                </c:pt>
                <c:pt idx="4">
                  <c:v>Great Britain</c:v>
                </c:pt>
                <c:pt idx="5">
                  <c:v>Nigeria</c:v>
                </c:pt>
                <c:pt idx="6">
                  <c:v>Egypt</c:v>
                </c:pt>
                <c:pt idx="7">
                  <c:v>South Africa</c:v>
                </c:pt>
                <c:pt idx="8">
                  <c:v>Australia</c:v>
                </c:pt>
                <c:pt idx="9">
                  <c:v>India</c:v>
                </c:pt>
                <c:pt idx="10">
                  <c:v>Hong Kong</c:v>
                </c:pt>
                <c:pt idx="11">
                  <c:v>United States</c:v>
                </c:pt>
                <c:pt idx="12">
                  <c:v>Japan</c:v>
                </c:pt>
                <c:pt idx="13">
                  <c:v>Mexico</c:v>
                </c:pt>
                <c:pt idx="14">
                  <c:v>Poland</c:v>
                </c:pt>
                <c:pt idx="15">
                  <c:v>Canada</c:v>
                </c:pt>
                <c:pt idx="16">
                  <c:v>South Korea</c:v>
                </c:pt>
                <c:pt idx="17">
                  <c:v>Turkey</c:v>
                </c:pt>
                <c:pt idx="18">
                  <c:v>France</c:v>
                </c:pt>
                <c:pt idx="19">
                  <c:v>Sweden</c:v>
                </c:pt>
                <c:pt idx="20">
                  <c:v>Brazil</c:v>
                </c:pt>
                <c:pt idx="21">
                  <c:v>Pakistan</c:v>
                </c:pt>
                <c:pt idx="22">
                  <c:v>Germany</c:v>
                </c:pt>
                <c:pt idx="23">
                  <c:v>Italy</c:v>
                </c:pt>
                <c:pt idx="24">
                  <c:v>Tunisia</c:v>
                </c:pt>
              </c:strCache>
            </c:strRef>
          </c:cat>
          <c:val>
            <c:numRef>
              <c:f>Sheet1!$B$2:$B$26</c:f>
              <c:numCache>
                <c:formatCode>0%</c:formatCode>
                <c:ptCount val="25"/>
                <c:pt idx="0">
                  <c:v>0.47</c:v>
                </c:pt>
                <c:pt idx="1">
                  <c:v>0.81</c:v>
                </c:pt>
                <c:pt idx="2">
                  <c:v>0.44</c:v>
                </c:pt>
                <c:pt idx="3">
                  <c:v>0.49</c:v>
                </c:pt>
                <c:pt idx="4">
                  <c:v>0.49</c:v>
                </c:pt>
                <c:pt idx="5">
                  <c:v>0.68</c:v>
                </c:pt>
                <c:pt idx="6">
                  <c:v>0.64</c:v>
                </c:pt>
                <c:pt idx="7">
                  <c:v>0.6</c:v>
                </c:pt>
                <c:pt idx="8">
                  <c:v>0.47</c:v>
                </c:pt>
                <c:pt idx="9">
                  <c:v>0.53</c:v>
                </c:pt>
                <c:pt idx="10">
                  <c:v>0.38</c:v>
                </c:pt>
                <c:pt idx="11">
                  <c:v>0.47</c:v>
                </c:pt>
                <c:pt idx="12">
                  <c:v>0.37</c:v>
                </c:pt>
                <c:pt idx="13">
                  <c:v>0.51</c:v>
                </c:pt>
                <c:pt idx="14">
                  <c:v>0.4</c:v>
                </c:pt>
                <c:pt idx="15">
                  <c:v>0.41</c:v>
                </c:pt>
                <c:pt idx="16">
                  <c:v>0.35</c:v>
                </c:pt>
                <c:pt idx="17">
                  <c:v>0.53</c:v>
                </c:pt>
                <c:pt idx="18">
                  <c:v>0.33</c:v>
                </c:pt>
                <c:pt idx="19">
                  <c:v>0.46</c:v>
                </c:pt>
                <c:pt idx="20">
                  <c:v>0.45</c:v>
                </c:pt>
                <c:pt idx="21">
                  <c:v>0.49</c:v>
                </c:pt>
                <c:pt idx="22">
                  <c:v>0.34</c:v>
                </c:pt>
                <c:pt idx="23">
                  <c:v>0.3</c:v>
                </c:pt>
                <c:pt idx="24">
                  <c:v>0.43</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Kenya</c:v>
                </c:pt>
                <c:pt idx="2">
                  <c:v>China</c:v>
                </c:pt>
                <c:pt idx="3">
                  <c:v>Indonesia</c:v>
                </c:pt>
                <c:pt idx="4">
                  <c:v>Great Britain</c:v>
                </c:pt>
                <c:pt idx="5">
                  <c:v>Nigeria</c:v>
                </c:pt>
                <c:pt idx="6">
                  <c:v>Egypt</c:v>
                </c:pt>
                <c:pt idx="7">
                  <c:v>South Africa</c:v>
                </c:pt>
                <c:pt idx="8">
                  <c:v>Australia</c:v>
                </c:pt>
                <c:pt idx="9">
                  <c:v>India</c:v>
                </c:pt>
                <c:pt idx="10">
                  <c:v>Hong Kong</c:v>
                </c:pt>
                <c:pt idx="11">
                  <c:v>United States</c:v>
                </c:pt>
                <c:pt idx="12">
                  <c:v>Japan</c:v>
                </c:pt>
                <c:pt idx="13">
                  <c:v>Mexico</c:v>
                </c:pt>
                <c:pt idx="14">
                  <c:v>Poland</c:v>
                </c:pt>
                <c:pt idx="15">
                  <c:v>Canada</c:v>
                </c:pt>
                <c:pt idx="16">
                  <c:v>South Korea</c:v>
                </c:pt>
                <c:pt idx="17">
                  <c:v>Turkey</c:v>
                </c:pt>
                <c:pt idx="18">
                  <c:v>France</c:v>
                </c:pt>
                <c:pt idx="19">
                  <c:v>Sweden</c:v>
                </c:pt>
                <c:pt idx="20">
                  <c:v>Brazil</c:v>
                </c:pt>
                <c:pt idx="21">
                  <c:v>Pakistan</c:v>
                </c:pt>
                <c:pt idx="22">
                  <c:v>Germany</c:v>
                </c:pt>
                <c:pt idx="23">
                  <c:v>Italy</c:v>
                </c:pt>
                <c:pt idx="24">
                  <c:v>Tunisia</c:v>
                </c:pt>
              </c:strCache>
            </c:strRef>
          </c:cat>
          <c:val>
            <c:numRef>
              <c:f>Sheet1!$C$2:$C$26</c:f>
              <c:numCache>
                <c:formatCode>0%</c:formatCode>
                <c:ptCount val="25"/>
                <c:pt idx="0">
                  <c:v>0.4</c:v>
                </c:pt>
                <c:pt idx="1">
                  <c:v>0.14000000000000001</c:v>
                </c:pt>
                <c:pt idx="2">
                  <c:v>0.48</c:v>
                </c:pt>
                <c:pt idx="3">
                  <c:v>0.42</c:v>
                </c:pt>
                <c:pt idx="4">
                  <c:v>0.42</c:v>
                </c:pt>
                <c:pt idx="5">
                  <c:v>0.22</c:v>
                </c:pt>
                <c:pt idx="6">
                  <c:v>0.27</c:v>
                </c:pt>
                <c:pt idx="7">
                  <c:v>0.3</c:v>
                </c:pt>
                <c:pt idx="8">
                  <c:v>0.42</c:v>
                </c:pt>
                <c:pt idx="9">
                  <c:v>0.36</c:v>
                </c:pt>
                <c:pt idx="10">
                  <c:v>0.5</c:v>
                </c:pt>
                <c:pt idx="11">
                  <c:v>0.41</c:v>
                </c:pt>
                <c:pt idx="12">
                  <c:v>0.5</c:v>
                </c:pt>
                <c:pt idx="13">
                  <c:v>0.36</c:v>
                </c:pt>
                <c:pt idx="14">
                  <c:v>0.46</c:v>
                </c:pt>
                <c:pt idx="15">
                  <c:v>0.44</c:v>
                </c:pt>
                <c:pt idx="16">
                  <c:v>0.49</c:v>
                </c:pt>
                <c:pt idx="17">
                  <c:v>0.32</c:v>
                </c:pt>
                <c:pt idx="18">
                  <c:v>0.5</c:v>
                </c:pt>
                <c:pt idx="19">
                  <c:v>0.37</c:v>
                </c:pt>
                <c:pt idx="20">
                  <c:v>0.37</c:v>
                </c:pt>
                <c:pt idx="21">
                  <c:v>0.33</c:v>
                </c:pt>
                <c:pt idx="22">
                  <c:v>0.47</c:v>
                </c:pt>
                <c:pt idx="23">
                  <c:v>0.51</c:v>
                </c:pt>
                <c:pt idx="24">
                  <c:v>0.38</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Kenya</c:v>
                </c:pt>
                <c:pt idx="2">
                  <c:v>China</c:v>
                </c:pt>
                <c:pt idx="3">
                  <c:v>Indonesia</c:v>
                </c:pt>
                <c:pt idx="4">
                  <c:v>Great Britain</c:v>
                </c:pt>
                <c:pt idx="5">
                  <c:v>Nigeria</c:v>
                </c:pt>
                <c:pt idx="6">
                  <c:v>Egypt</c:v>
                </c:pt>
                <c:pt idx="7">
                  <c:v>South Africa</c:v>
                </c:pt>
                <c:pt idx="8">
                  <c:v>Australia</c:v>
                </c:pt>
                <c:pt idx="9">
                  <c:v>India</c:v>
                </c:pt>
                <c:pt idx="10">
                  <c:v>Hong Kong</c:v>
                </c:pt>
                <c:pt idx="11">
                  <c:v>United States</c:v>
                </c:pt>
                <c:pt idx="12">
                  <c:v>Japan</c:v>
                </c:pt>
                <c:pt idx="13">
                  <c:v>Mexico</c:v>
                </c:pt>
                <c:pt idx="14">
                  <c:v>Poland</c:v>
                </c:pt>
                <c:pt idx="15">
                  <c:v>Canada</c:v>
                </c:pt>
                <c:pt idx="16">
                  <c:v>South Korea</c:v>
                </c:pt>
                <c:pt idx="17">
                  <c:v>Turkey</c:v>
                </c:pt>
                <c:pt idx="18">
                  <c:v>France</c:v>
                </c:pt>
                <c:pt idx="19">
                  <c:v>Sweden</c:v>
                </c:pt>
                <c:pt idx="20">
                  <c:v>Brazil</c:v>
                </c:pt>
                <c:pt idx="21">
                  <c:v>Pakistan</c:v>
                </c:pt>
                <c:pt idx="22">
                  <c:v>Germany</c:v>
                </c:pt>
                <c:pt idx="23">
                  <c:v>Italy</c:v>
                </c:pt>
                <c:pt idx="24">
                  <c:v>Tunisia</c:v>
                </c:pt>
              </c:strCache>
            </c:strRef>
          </c:cat>
          <c:val>
            <c:numRef>
              <c:f>Sheet1!$D$2:$D$26</c:f>
              <c:numCache>
                <c:formatCode>0%</c:formatCode>
                <c:ptCount val="25"/>
                <c:pt idx="0">
                  <c:v>0.87</c:v>
                </c:pt>
                <c:pt idx="1">
                  <c:v>0.95</c:v>
                </c:pt>
                <c:pt idx="2">
                  <c:v>0.92</c:v>
                </c:pt>
                <c:pt idx="3">
                  <c:v>0.92</c:v>
                </c:pt>
                <c:pt idx="4">
                  <c:v>0.91</c:v>
                </c:pt>
                <c:pt idx="5">
                  <c:v>0.91</c:v>
                </c:pt>
                <c:pt idx="6">
                  <c:v>0.9</c:v>
                </c:pt>
                <c:pt idx="7">
                  <c:v>0.9</c:v>
                </c:pt>
                <c:pt idx="8">
                  <c:v>0.89</c:v>
                </c:pt>
                <c:pt idx="9">
                  <c:v>0.89</c:v>
                </c:pt>
                <c:pt idx="10">
                  <c:v>0.88</c:v>
                </c:pt>
                <c:pt idx="11">
                  <c:v>0.88</c:v>
                </c:pt>
                <c:pt idx="12">
                  <c:v>0.87</c:v>
                </c:pt>
                <c:pt idx="13">
                  <c:v>0.87</c:v>
                </c:pt>
                <c:pt idx="14">
                  <c:v>0.86</c:v>
                </c:pt>
                <c:pt idx="15">
                  <c:v>0.85</c:v>
                </c:pt>
                <c:pt idx="16">
                  <c:v>0.85</c:v>
                </c:pt>
                <c:pt idx="17">
                  <c:v>0.85</c:v>
                </c:pt>
                <c:pt idx="18">
                  <c:v>0.83</c:v>
                </c:pt>
                <c:pt idx="19">
                  <c:v>0.83</c:v>
                </c:pt>
                <c:pt idx="20">
                  <c:v>0.82</c:v>
                </c:pt>
                <c:pt idx="21">
                  <c:v>0.82</c:v>
                </c:pt>
                <c:pt idx="22">
                  <c:v>0.81</c:v>
                </c:pt>
                <c:pt idx="23">
                  <c:v>0.8</c:v>
                </c:pt>
                <c:pt idx="24">
                  <c:v>0.8</c:v>
                </c:pt>
              </c:numCache>
            </c:numRef>
          </c:val>
        </c:ser>
        <c:dLbls>
          <c:showLegendKey val="0"/>
          <c:showVal val="0"/>
          <c:showCatName val="0"/>
          <c:showSerName val="0"/>
          <c:showPercent val="0"/>
          <c:showBubbleSize val="0"/>
        </c:dLbls>
        <c:gapWidth val="42"/>
        <c:overlap val="100"/>
        <c:axId val="116297728"/>
        <c:axId val="116424000"/>
      </c:barChart>
      <c:catAx>
        <c:axId val="11629772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24000"/>
        <c:crosses val="autoZero"/>
        <c:auto val="1"/>
        <c:lblAlgn val="ctr"/>
        <c:lblOffset val="100"/>
        <c:noMultiLvlLbl val="0"/>
      </c:catAx>
      <c:valAx>
        <c:axId val="116424000"/>
        <c:scaling>
          <c:orientation val="minMax"/>
          <c:max val="1"/>
        </c:scaling>
        <c:delete val="1"/>
        <c:axPos val="t"/>
        <c:numFmt formatCode="0%" sourceLinked="1"/>
        <c:majorTickMark val="out"/>
        <c:minorTickMark val="none"/>
        <c:tickLblPos val="none"/>
        <c:crossAx val="116297728"/>
        <c:crosses val="autoZero"/>
        <c:crossBetween val="between"/>
      </c:valAx>
    </c:plotArea>
    <c:legend>
      <c:legendPos val="t"/>
      <c:layout>
        <c:manualLayout>
          <c:xMode val="edge"/>
          <c:yMode val="edge"/>
          <c:x val="0.159447484427684"/>
          <c:y val="0"/>
          <c:w val="0.840552515572316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dLbl>
              <c:idx val="24"/>
              <c:layout>
                <c:manualLayout>
                  <c:x val="8.3102957104216595E-3"/>
                  <c:y val="4.6526622753350301E-3"/>
                </c:manualLayout>
              </c:layout>
              <c:dLblPos val="ctr"/>
              <c:showLegendKey val="0"/>
              <c:showVal val="1"/>
              <c:showCatName val="0"/>
              <c:showSerName val="0"/>
              <c:showPercent val="0"/>
              <c:showBubbleSize val="0"/>
            </c:dLbl>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India</c:v>
                </c:pt>
                <c:pt idx="2">
                  <c:v>Indonesia</c:v>
                </c:pt>
                <c:pt idx="3">
                  <c:v>Pakistan</c:v>
                </c:pt>
                <c:pt idx="4">
                  <c:v>Egypt</c:v>
                </c:pt>
                <c:pt idx="5">
                  <c:v>Kenya</c:v>
                </c:pt>
                <c:pt idx="6">
                  <c:v>Mexico</c:v>
                </c:pt>
                <c:pt idx="7">
                  <c:v>Nigeria</c:v>
                </c:pt>
                <c:pt idx="8">
                  <c:v>South Africa</c:v>
                </c:pt>
                <c:pt idx="9">
                  <c:v>China</c:v>
                </c:pt>
                <c:pt idx="10">
                  <c:v>Poland</c:v>
                </c:pt>
                <c:pt idx="11">
                  <c:v>Brazil</c:v>
                </c:pt>
                <c:pt idx="12">
                  <c:v>Tunisia</c:v>
                </c:pt>
                <c:pt idx="13">
                  <c:v>Great Britain</c:v>
                </c:pt>
                <c:pt idx="14">
                  <c:v>Hong Kong</c:v>
                </c:pt>
                <c:pt idx="15">
                  <c:v>Sweden</c:v>
                </c:pt>
                <c:pt idx="16">
                  <c:v>Turkey</c:v>
                </c:pt>
                <c:pt idx="17">
                  <c:v>Australia</c:v>
                </c:pt>
                <c:pt idx="18">
                  <c:v>Canada</c:v>
                </c:pt>
                <c:pt idx="19">
                  <c:v>United States</c:v>
                </c:pt>
                <c:pt idx="20">
                  <c:v>Italy</c:v>
                </c:pt>
                <c:pt idx="21">
                  <c:v>South Korea</c:v>
                </c:pt>
                <c:pt idx="22">
                  <c:v>Germany</c:v>
                </c:pt>
                <c:pt idx="23">
                  <c:v>France</c:v>
                </c:pt>
                <c:pt idx="24">
                  <c:v>Japan</c:v>
                </c:pt>
              </c:strCache>
            </c:strRef>
          </c:cat>
          <c:val>
            <c:numRef>
              <c:f>Sheet1!$B$2:$B$26</c:f>
              <c:numCache>
                <c:formatCode>0%</c:formatCode>
                <c:ptCount val="25"/>
                <c:pt idx="0">
                  <c:v>0.15</c:v>
                </c:pt>
                <c:pt idx="1">
                  <c:v>0.27</c:v>
                </c:pt>
                <c:pt idx="2">
                  <c:v>0.21</c:v>
                </c:pt>
                <c:pt idx="3">
                  <c:v>0.32</c:v>
                </c:pt>
                <c:pt idx="4">
                  <c:v>0.37</c:v>
                </c:pt>
                <c:pt idx="5">
                  <c:v>0.34</c:v>
                </c:pt>
                <c:pt idx="6">
                  <c:v>0.19</c:v>
                </c:pt>
                <c:pt idx="7">
                  <c:v>0.28999999999999998</c:v>
                </c:pt>
                <c:pt idx="8">
                  <c:v>0.2</c:v>
                </c:pt>
                <c:pt idx="9">
                  <c:v>0.15</c:v>
                </c:pt>
                <c:pt idx="10">
                  <c:v>7.0000000000000007E-2</c:v>
                </c:pt>
                <c:pt idx="11">
                  <c:v>0.17</c:v>
                </c:pt>
                <c:pt idx="12">
                  <c:v>0.25</c:v>
                </c:pt>
                <c:pt idx="13">
                  <c:v>7.0000000000000007E-2</c:v>
                </c:pt>
                <c:pt idx="14">
                  <c:v>0.05</c:v>
                </c:pt>
                <c:pt idx="15">
                  <c:v>0.09</c:v>
                </c:pt>
                <c:pt idx="16">
                  <c:v>0.13</c:v>
                </c:pt>
                <c:pt idx="17">
                  <c:v>7.0000000000000007E-2</c:v>
                </c:pt>
                <c:pt idx="18">
                  <c:v>7.0000000000000007E-2</c:v>
                </c:pt>
                <c:pt idx="19">
                  <c:v>0.08</c:v>
                </c:pt>
                <c:pt idx="20">
                  <c:v>7.0000000000000007E-2</c:v>
                </c:pt>
                <c:pt idx="21">
                  <c:v>7.0000000000000007E-2</c:v>
                </c:pt>
                <c:pt idx="22">
                  <c:v>0.05</c:v>
                </c:pt>
                <c:pt idx="23">
                  <c:v>0.05</c:v>
                </c:pt>
                <c:pt idx="24">
                  <c:v>0.02</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India</c:v>
                </c:pt>
                <c:pt idx="2">
                  <c:v>Indonesia</c:v>
                </c:pt>
                <c:pt idx="3">
                  <c:v>Pakistan</c:v>
                </c:pt>
                <c:pt idx="4">
                  <c:v>Egypt</c:v>
                </c:pt>
                <c:pt idx="5">
                  <c:v>Kenya</c:v>
                </c:pt>
                <c:pt idx="6">
                  <c:v>Mexico</c:v>
                </c:pt>
                <c:pt idx="7">
                  <c:v>Nigeria</c:v>
                </c:pt>
                <c:pt idx="8">
                  <c:v>South Africa</c:v>
                </c:pt>
                <c:pt idx="9">
                  <c:v>China</c:v>
                </c:pt>
                <c:pt idx="10">
                  <c:v>Poland</c:v>
                </c:pt>
                <c:pt idx="11">
                  <c:v>Brazil</c:v>
                </c:pt>
                <c:pt idx="12">
                  <c:v>Tunisia</c:v>
                </c:pt>
                <c:pt idx="13">
                  <c:v>Great Britain</c:v>
                </c:pt>
                <c:pt idx="14">
                  <c:v>Hong Kong</c:v>
                </c:pt>
                <c:pt idx="15">
                  <c:v>Sweden</c:v>
                </c:pt>
                <c:pt idx="16">
                  <c:v>Turkey</c:v>
                </c:pt>
                <c:pt idx="17">
                  <c:v>Australia</c:v>
                </c:pt>
                <c:pt idx="18">
                  <c:v>Canada</c:v>
                </c:pt>
                <c:pt idx="19">
                  <c:v>United States</c:v>
                </c:pt>
                <c:pt idx="20">
                  <c:v>Italy</c:v>
                </c:pt>
                <c:pt idx="21">
                  <c:v>South Korea</c:v>
                </c:pt>
                <c:pt idx="22">
                  <c:v>Germany</c:v>
                </c:pt>
                <c:pt idx="23">
                  <c:v>France</c:v>
                </c:pt>
                <c:pt idx="24">
                  <c:v>Japan</c:v>
                </c:pt>
              </c:strCache>
            </c:strRef>
          </c:cat>
          <c:val>
            <c:numRef>
              <c:f>Sheet1!$C$2:$C$26</c:f>
              <c:numCache>
                <c:formatCode>0%</c:formatCode>
                <c:ptCount val="25"/>
                <c:pt idx="0">
                  <c:v>0.42</c:v>
                </c:pt>
                <c:pt idx="1">
                  <c:v>0.51</c:v>
                </c:pt>
                <c:pt idx="2">
                  <c:v>0.53</c:v>
                </c:pt>
                <c:pt idx="3">
                  <c:v>0.43</c:v>
                </c:pt>
                <c:pt idx="4">
                  <c:v>0.36</c:v>
                </c:pt>
                <c:pt idx="5">
                  <c:v>0.32</c:v>
                </c:pt>
                <c:pt idx="6">
                  <c:v>0.48</c:v>
                </c:pt>
                <c:pt idx="7">
                  <c:v>0.36</c:v>
                </c:pt>
                <c:pt idx="8">
                  <c:v>0.46</c:v>
                </c:pt>
                <c:pt idx="9">
                  <c:v>0.49</c:v>
                </c:pt>
                <c:pt idx="10">
                  <c:v>0.54</c:v>
                </c:pt>
                <c:pt idx="11">
                  <c:v>0.4</c:v>
                </c:pt>
                <c:pt idx="12">
                  <c:v>0.31</c:v>
                </c:pt>
                <c:pt idx="13">
                  <c:v>0.46</c:v>
                </c:pt>
                <c:pt idx="14">
                  <c:v>0.49</c:v>
                </c:pt>
                <c:pt idx="15">
                  <c:v>0.44</c:v>
                </c:pt>
                <c:pt idx="16">
                  <c:v>0.4</c:v>
                </c:pt>
                <c:pt idx="17">
                  <c:v>0.43</c:v>
                </c:pt>
                <c:pt idx="18">
                  <c:v>0.42</c:v>
                </c:pt>
                <c:pt idx="19">
                  <c:v>0.41</c:v>
                </c:pt>
                <c:pt idx="20">
                  <c:v>0.41</c:v>
                </c:pt>
                <c:pt idx="21">
                  <c:v>0.39</c:v>
                </c:pt>
                <c:pt idx="22">
                  <c:v>0.36</c:v>
                </c:pt>
                <c:pt idx="23">
                  <c:v>0.34</c:v>
                </c:pt>
                <c:pt idx="24">
                  <c:v>0.26</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India</c:v>
                </c:pt>
                <c:pt idx="2">
                  <c:v>Indonesia</c:v>
                </c:pt>
                <c:pt idx="3">
                  <c:v>Pakistan</c:v>
                </c:pt>
                <c:pt idx="4">
                  <c:v>Egypt</c:v>
                </c:pt>
                <c:pt idx="5">
                  <c:v>Kenya</c:v>
                </c:pt>
                <c:pt idx="6">
                  <c:v>Mexico</c:v>
                </c:pt>
                <c:pt idx="7">
                  <c:v>Nigeria</c:v>
                </c:pt>
                <c:pt idx="8">
                  <c:v>South Africa</c:v>
                </c:pt>
                <c:pt idx="9">
                  <c:v>China</c:v>
                </c:pt>
                <c:pt idx="10">
                  <c:v>Poland</c:v>
                </c:pt>
                <c:pt idx="11">
                  <c:v>Brazil</c:v>
                </c:pt>
                <c:pt idx="12">
                  <c:v>Tunisia</c:v>
                </c:pt>
                <c:pt idx="13">
                  <c:v>Great Britain</c:v>
                </c:pt>
                <c:pt idx="14">
                  <c:v>Hong Kong</c:v>
                </c:pt>
                <c:pt idx="15">
                  <c:v>Sweden</c:v>
                </c:pt>
                <c:pt idx="16">
                  <c:v>Turkey</c:v>
                </c:pt>
                <c:pt idx="17">
                  <c:v>Australia</c:v>
                </c:pt>
                <c:pt idx="18">
                  <c:v>Canada</c:v>
                </c:pt>
                <c:pt idx="19">
                  <c:v>United States</c:v>
                </c:pt>
                <c:pt idx="20">
                  <c:v>Italy</c:v>
                </c:pt>
                <c:pt idx="21">
                  <c:v>South Korea</c:v>
                </c:pt>
                <c:pt idx="22">
                  <c:v>Germany</c:v>
                </c:pt>
                <c:pt idx="23">
                  <c:v>France</c:v>
                </c:pt>
                <c:pt idx="24">
                  <c:v>Japan</c:v>
                </c:pt>
              </c:strCache>
            </c:strRef>
          </c:cat>
          <c:val>
            <c:numRef>
              <c:f>Sheet1!$D$2:$D$26</c:f>
              <c:numCache>
                <c:formatCode>0%</c:formatCode>
                <c:ptCount val="25"/>
                <c:pt idx="0">
                  <c:v>0.56999999999999995</c:v>
                </c:pt>
                <c:pt idx="1">
                  <c:v>0.79</c:v>
                </c:pt>
                <c:pt idx="2">
                  <c:v>0.75</c:v>
                </c:pt>
                <c:pt idx="3">
                  <c:v>0.75</c:v>
                </c:pt>
                <c:pt idx="4">
                  <c:v>0.72</c:v>
                </c:pt>
                <c:pt idx="5">
                  <c:v>0.66</c:v>
                </c:pt>
                <c:pt idx="6">
                  <c:v>0.66</c:v>
                </c:pt>
                <c:pt idx="7">
                  <c:v>0.65</c:v>
                </c:pt>
                <c:pt idx="8">
                  <c:v>0.65</c:v>
                </c:pt>
                <c:pt idx="9">
                  <c:v>0.63</c:v>
                </c:pt>
                <c:pt idx="10">
                  <c:v>0.6</c:v>
                </c:pt>
                <c:pt idx="11">
                  <c:v>0.56999999999999995</c:v>
                </c:pt>
                <c:pt idx="12">
                  <c:v>0.55000000000000004</c:v>
                </c:pt>
                <c:pt idx="13">
                  <c:v>0.53</c:v>
                </c:pt>
                <c:pt idx="14">
                  <c:v>0.53</c:v>
                </c:pt>
                <c:pt idx="15">
                  <c:v>0.53</c:v>
                </c:pt>
                <c:pt idx="16">
                  <c:v>0.53</c:v>
                </c:pt>
                <c:pt idx="17">
                  <c:v>0.5</c:v>
                </c:pt>
                <c:pt idx="18">
                  <c:v>0.5</c:v>
                </c:pt>
                <c:pt idx="19">
                  <c:v>0.49</c:v>
                </c:pt>
                <c:pt idx="20">
                  <c:v>0.48</c:v>
                </c:pt>
                <c:pt idx="21">
                  <c:v>0.46</c:v>
                </c:pt>
                <c:pt idx="22">
                  <c:v>0.41</c:v>
                </c:pt>
                <c:pt idx="23">
                  <c:v>0.39</c:v>
                </c:pt>
                <c:pt idx="24">
                  <c:v>0.28999999999999998</c:v>
                </c:pt>
              </c:numCache>
            </c:numRef>
          </c:val>
        </c:ser>
        <c:dLbls>
          <c:showLegendKey val="0"/>
          <c:showVal val="0"/>
          <c:showCatName val="0"/>
          <c:showSerName val="0"/>
          <c:showPercent val="0"/>
          <c:showBubbleSize val="0"/>
        </c:dLbls>
        <c:gapWidth val="42"/>
        <c:overlap val="100"/>
        <c:axId val="157624320"/>
        <c:axId val="157359424"/>
      </c:barChart>
      <c:catAx>
        <c:axId val="15762432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7359424"/>
        <c:crosses val="autoZero"/>
        <c:auto val="1"/>
        <c:lblAlgn val="ctr"/>
        <c:lblOffset val="100"/>
        <c:noMultiLvlLbl val="0"/>
      </c:catAx>
      <c:valAx>
        <c:axId val="157359424"/>
        <c:scaling>
          <c:orientation val="minMax"/>
          <c:max val="1"/>
        </c:scaling>
        <c:delete val="1"/>
        <c:axPos val="t"/>
        <c:numFmt formatCode="0%" sourceLinked="1"/>
        <c:majorTickMark val="out"/>
        <c:minorTickMark val="none"/>
        <c:tickLblPos val="none"/>
        <c:crossAx val="157624320"/>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LATAM</c:v>
                </c:pt>
                <c:pt idx="4">
                  <c:v>APAC</c:v>
                </c:pt>
                <c:pt idx="5">
                  <c:v>North America</c:v>
                </c:pt>
                <c:pt idx="6">
                  <c:v>Europe</c:v>
                </c:pt>
                <c:pt idx="7">
                  <c:v>G-8 Countries</c:v>
                </c:pt>
              </c:strCache>
            </c:strRef>
          </c:cat>
          <c:val>
            <c:numRef>
              <c:f>Sheet1!$B$2:$B$9</c:f>
              <c:numCache>
                <c:formatCode>0%</c:formatCode>
                <c:ptCount val="8"/>
                <c:pt idx="0">
                  <c:v>0.15</c:v>
                </c:pt>
                <c:pt idx="1">
                  <c:v>0.2</c:v>
                </c:pt>
                <c:pt idx="2">
                  <c:v>0.27</c:v>
                </c:pt>
                <c:pt idx="3">
                  <c:v>0.18</c:v>
                </c:pt>
                <c:pt idx="4">
                  <c:v>0.12</c:v>
                </c:pt>
                <c:pt idx="5">
                  <c:v>0.08</c:v>
                </c:pt>
                <c:pt idx="6">
                  <c:v>7.0000000000000007E-2</c:v>
                </c:pt>
                <c:pt idx="7">
                  <c:v>0.06</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LATAM</c:v>
                </c:pt>
                <c:pt idx="4">
                  <c:v>APAC</c:v>
                </c:pt>
                <c:pt idx="5">
                  <c:v>North America</c:v>
                </c:pt>
                <c:pt idx="6">
                  <c:v>Europe</c:v>
                </c:pt>
                <c:pt idx="7">
                  <c:v>G-8 Countries</c:v>
                </c:pt>
              </c:strCache>
            </c:strRef>
          </c:cat>
          <c:val>
            <c:numRef>
              <c:f>Sheet1!$C$2:$C$9</c:f>
              <c:numCache>
                <c:formatCode>0%</c:formatCode>
                <c:ptCount val="8"/>
                <c:pt idx="0">
                  <c:v>0.42</c:v>
                </c:pt>
                <c:pt idx="1">
                  <c:v>0.47</c:v>
                </c:pt>
                <c:pt idx="2">
                  <c:v>0.38</c:v>
                </c:pt>
                <c:pt idx="3">
                  <c:v>0.44</c:v>
                </c:pt>
                <c:pt idx="4">
                  <c:v>0.44</c:v>
                </c:pt>
                <c:pt idx="5">
                  <c:v>0.42</c:v>
                </c:pt>
                <c:pt idx="6">
                  <c:v>0.42</c:v>
                </c:pt>
                <c:pt idx="7">
                  <c:v>0.38</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LATAM</c:v>
                </c:pt>
                <c:pt idx="4">
                  <c:v>APAC</c:v>
                </c:pt>
                <c:pt idx="5">
                  <c:v>North America</c:v>
                </c:pt>
                <c:pt idx="6">
                  <c:v>Europe</c:v>
                </c:pt>
                <c:pt idx="7">
                  <c:v>G-8 Countries</c:v>
                </c:pt>
              </c:strCache>
            </c:strRef>
          </c:cat>
          <c:val>
            <c:numRef>
              <c:f>Sheet1!$D$2:$D$9</c:f>
              <c:numCache>
                <c:formatCode>0%</c:formatCode>
                <c:ptCount val="8"/>
                <c:pt idx="0">
                  <c:v>0.56999999999999995</c:v>
                </c:pt>
                <c:pt idx="1">
                  <c:v>0.66</c:v>
                </c:pt>
                <c:pt idx="2">
                  <c:v>0.65</c:v>
                </c:pt>
                <c:pt idx="3">
                  <c:v>0.62</c:v>
                </c:pt>
                <c:pt idx="4">
                  <c:v>0.56000000000000005</c:v>
                </c:pt>
                <c:pt idx="5">
                  <c:v>0.49</c:v>
                </c:pt>
                <c:pt idx="6">
                  <c:v>0.49</c:v>
                </c:pt>
                <c:pt idx="7">
                  <c:v>0.44</c:v>
                </c:pt>
              </c:numCache>
            </c:numRef>
          </c:val>
        </c:ser>
        <c:dLbls>
          <c:showLegendKey val="0"/>
          <c:showVal val="0"/>
          <c:showCatName val="0"/>
          <c:showSerName val="0"/>
          <c:showPercent val="0"/>
          <c:showBubbleSize val="0"/>
        </c:dLbls>
        <c:gapWidth val="106"/>
        <c:overlap val="100"/>
        <c:axId val="157624832"/>
        <c:axId val="154470080"/>
      </c:barChart>
      <c:catAx>
        <c:axId val="15762483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4470080"/>
        <c:crosses val="autoZero"/>
        <c:auto val="1"/>
        <c:lblAlgn val="ctr"/>
        <c:lblOffset val="100"/>
        <c:noMultiLvlLbl val="0"/>
      </c:catAx>
      <c:valAx>
        <c:axId val="154470080"/>
        <c:scaling>
          <c:orientation val="minMax"/>
          <c:max val="1"/>
          <c:min val="0"/>
        </c:scaling>
        <c:delete val="1"/>
        <c:axPos val="t"/>
        <c:numFmt formatCode="0%" sourceLinked="1"/>
        <c:majorTickMark val="out"/>
        <c:minorTickMark val="none"/>
        <c:tickLblPos val="none"/>
        <c:crossAx val="157624832"/>
        <c:crosses val="autoZero"/>
        <c:crossBetween val="between"/>
        <c:majorUnit val="0.2"/>
        <c:minorUnit val="0.04"/>
      </c:valAx>
    </c:plotArea>
    <c:legend>
      <c:legendPos val="t"/>
      <c:layout>
        <c:manualLayout>
          <c:xMode val="edge"/>
          <c:yMode val="edge"/>
          <c:x val="0.15113718871726201"/>
          <c:y val="4.31186127953678E-2"/>
          <c:w val="0.709249843347653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dLbl>
              <c:idx val="24"/>
              <c:layout>
                <c:manualLayout>
                  <c:x val="6.6482365683373304E-3"/>
                  <c:y val="4.6528454510151602E-3"/>
                </c:manualLayout>
              </c:layout>
              <c:dLblPos val="ctr"/>
              <c:showLegendKey val="0"/>
              <c:showVal val="1"/>
              <c:showCatName val="0"/>
              <c:showSerName val="0"/>
              <c:showPercent val="0"/>
              <c:showBubbleSize val="0"/>
            </c:dLbl>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Pakistan</c:v>
                </c:pt>
                <c:pt idx="2">
                  <c:v>Kenya</c:v>
                </c:pt>
                <c:pt idx="3">
                  <c:v>India</c:v>
                </c:pt>
                <c:pt idx="4">
                  <c:v>Egypt</c:v>
                </c:pt>
                <c:pt idx="5">
                  <c:v>Indonesia</c:v>
                </c:pt>
                <c:pt idx="6">
                  <c:v>Nigeria</c:v>
                </c:pt>
                <c:pt idx="7">
                  <c:v>Tunisia</c:v>
                </c:pt>
                <c:pt idx="8">
                  <c:v>Mexico</c:v>
                </c:pt>
                <c:pt idx="9">
                  <c:v>Poland</c:v>
                </c:pt>
                <c:pt idx="10">
                  <c:v>Hong Kong</c:v>
                </c:pt>
                <c:pt idx="11">
                  <c:v>China</c:v>
                </c:pt>
                <c:pt idx="12">
                  <c:v>South Africa</c:v>
                </c:pt>
                <c:pt idx="13">
                  <c:v>Turkey</c:v>
                </c:pt>
                <c:pt idx="14">
                  <c:v>Sweden</c:v>
                </c:pt>
                <c:pt idx="15">
                  <c:v>Brazil</c:v>
                </c:pt>
                <c:pt idx="16">
                  <c:v>Great Britain</c:v>
                </c:pt>
                <c:pt idx="17">
                  <c:v>Italy</c:v>
                </c:pt>
                <c:pt idx="18">
                  <c:v>South Korea</c:v>
                </c:pt>
                <c:pt idx="19">
                  <c:v>Australia</c:v>
                </c:pt>
                <c:pt idx="20">
                  <c:v>Canada</c:v>
                </c:pt>
                <c:pt idx="21">
                  <c:v>United States</c:v>
                </c:pt>
                <c:pt idx="22">
                  <c:v>France</c:v>
                </c:pt>
                <c:pt idx="23">
                  <c:v>Germany</c:v>
                </c:pt>
                <c:pt idx="24">
                  <c:v>Japan</c:v>
                </c:pt>
              </c:strCache>
            </c:strRef>
          </c:cat>
          <c:val>
            <c:numRef>
              <c:f>Sheet1!$B$2:$B$26</c:f>
              <c:numCache>
                <c:formatCode>0%</c:formatCode>
                <c:ptCount val="25"/>
                <c:pt idx="0">
                  <c:v>0.14000000000000001</c:v>
                </c:pt>
                <c:pt idx="1">
                  <c:v>0.4</c:v>
                </c:pt>
                <c:pt idx="2">
                  <c:v>0.37</c:v>
                </c:pt>
                <c:pt idx="3">
                  <c:v>0.25</c:v>
                </c:pt>
                <c:pt idx="4">
                  <c:v>0.36</c:v>
                </c:pt>
                <c:pt idx="5">
                  <c:v>0.19</c:v>
                </c:pt>
                <c:pt idx="6">
                  <c:v>0.26</c:v>
                </c:pt>
                <c:pt idx="7">
                  <c:v>0.3</c:v>
                </c:pt>
                <c:pt idx="8">
                  <c:v>0.14000000000000001</c:v>
                </c:pt>
                <c:pt idx="9">
                  <c:v>0.08</c:v>
                </c:pt>
                <c:pt idx="10">
                  <c:v>0.06</c:v>
                </c:pt>
                <c:pt idx="11">
                  <c:v>0.09</c:v>
                </c:pt>
                <c:pt idx="12">
                  <c:v>0.14000000000000001</c:v>
                </c:pt>
                <c:pt idx="13">
                  <c:v>0.13</c:v>
                </c:pt>
                <c:pt idx="14">
                  <c:v>7.0000000000000007E-2</c:v>
                </c:pt>
                <c:pt idx="15">
                  <c:v>0.11</c:v>
                </c:pt>
                <c:pt idx="16">
                  <c:v>0.06</c:v>
                </c:pt>
                <c:pt idx="17">
                  <c:v>0.06</c:v>
                </c:pt>
                <c:pt idx="18">
                  <c:v>7.0000000000000007E-2</c:v>
                </c:pt>
                <c:pt idx="19">
                  <c:v>0.06</c:v>
                </c:pt>
                <c:pt idx="20">
                  <c:v>0.05</c:v>
                </c:pt>
                <c:pt idx="21">
                  <c:v>0.06</c:v>
                </c:pt>
                <c:pt idx="22">
                  <c:v>0.03</c:v>
                </c:pt>
                <c:pt idx="23">
                  <c:v>0.03</c:v>
                </c:pt>
                <c:pt idx="24">
                  <c:v>0.02</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Pakistan</c:v>
                </c:pt>
                <c:pt idx="2">
                  <c:v>Kenya</c:v>
                </c:pt>
                <c:pt idx="3">
                  <c:v>India</c:v>
                </c:pt>
                <c:pt idx="4">
                  <c:v>Egypt</c:v>
                </c:pt>
                <c:pt idx="5">
                  <c:v>Indonesia</c:v>
                </c:pt>
                <c:pt idx="6">
                  <c:v>Nigeria</c:v>
                </c:pt>
                <c:pt idx="7">
                  <c:v>Tunisia</c:v>
                </c:pt>
                <c:pt idx="8">
                  <c:v>Mexico</c:v>
                </c:pt>
                <c:pt idx="9">
                  <c:v>Poland</c:v>
                </c:pt>
                <c:pt idx="10">
                  <c:v>Hong Kong</c:v>
                </c:pt>
                <c:pt idx="11">
                  <c:v>China</c:v>
                </c:pt>
                <c:pt idx="12">
                  <c:v>South Africa</c:v>
                </c:pt>
                <c:pt idx="13">
                  <c:v>Turkey</c:v>
                </c:pt>
                <c:pt idx="14">
                  <c:v>Sweden</c:v>
                </c:pt>
                <c:pt idx="15">
                  <c:v>Brazil</c:v>
                </c:pt>
                <c:pt idx="16">
                  <c:v>Great Britain</c:v>
                </c:pt>
                <c:pt idx="17">
                  <c:v>Italy</c:v>
                </c:pt>
                <c:pt idx="18">
                  <c:v>South Korea</c:v>
                </c:pt>
                <c:pt idx="19">
                  <c:v>Australia</c:v>
                </c:pt>
                <c:pt idx="20">
                  <c:v>Canada</c:v>
                </c:pt>
                <c:pt idx="21">
                  <c:v>United States</c:v>
                </c:pt>
                <c:pt idx="22">
                  <c:v>France</c:v>
                </c:pt>
                <c:pt idx="23">
                  <c:v>Germany</c:v>
                </c:pt>
                <c:pt idx="24">
                  <c:v>Japan</c:v>
                </c:pt>
              </c:strCache>
            </c:strRef>
          </c:cat>
          <c:val>
            <c:numRef>
              <c:f>Sheet1!$C$2:$C$26</c:f>
              <c:numCache>
                <c:formatCode>0%</c:formatCode>
                <c:ptCount val="25"/>
                <c:pt idx="0">
                  <c:v>0.4</c:v>
                </c:pt>
                <c:pt idx="1">
                  <c:v>0.35</c:v>
                </c:pt>
                <c:pt idx="2">
                  <c:v>0.37</c:v>
                </c:pt>
                <c:pt idx="3">
                  <c:v>0.46</c:v>
                </c:pt>
                <c:pt idx="4">
                  <c:v>0.35</c:v>
                </c:pt>
                <c:pt idx="5">
                  <c:v>0.51</c:v>
                </c:pt>
                <c:pt idx="6">
                  <c:v>0.38</c:v>
                </c:pt>
                <c:pt idx="7">
                  <c:v>0.33</c:v>
                </c:pt>
                <c:pt idx="8">
                  <c:v>0.47</c:v>
                </c:pt>
                <c:pt idx="9">
                  <c:v>0.53</c:v>
                </c:pt>
                <c:pt idx="10">
                  <c:v>0.53</c:v>
                </c:pt>
                <c:pt idx="11">
                  <c:v>0.45</c:v>
                </c:pt>
                <c:pt idx="12">
                  <c:v>0.41</c:v>
                </c:pt>
                <c:pt idx="13">
                  <c:v>0.41</c:v>
                </c:pt>
                <c:pt idx="14">
                  <c:v>0.44</c:v>
                </c:pt>
                <c:pt idx="15">
                  <c:v>0.39</c:v>
                </c:pt>
                <c:pt idx="16">
                  <c:v>0.43</c:v>
                </c:pt>
                <c:pt idx="17">
                  <c:v>0.43</c:v>
                </c:pt>
                <c:pt idx="18">
                  <c:v>0.41</c:v>
                </c:pt>
                <c:pt idx="19">
                  <c:v>0.39</c:v>
                </c:pt>
                <c:pt idx="20">
                  <c:v>0.39</c:v>
                </c:pt>
                <c:pt idx="21">
                  <c:v>0.34</c:v>
                </c:pt>
                <c:pt idx="22">
                  <c:v>0.3</c:v>
                </c:pt>
                <c:pt idx="23">
                  <c:v>0.31</c:v>
                </c:pt>
                <c:pt idx="24">
                  <c:v>0.31</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Pakistan</c:v>
                </c:pt>
                <c:pt idx="2">
                  <c:v>Kenya</c:v>
                </c:pt>
                <c:pt idx="3">
                  <c:v>India</c:v>
                </c:pt>
                <c:pt idx="4">
                  <c:v>Egypt</c:v>
                </c:pt>
                <c:pt idx="5">
                  <c:v>Indonesia</c:v>
                </c:pt>
                <c:pt idx="6">
                  <c:v>Nigeria</c:v>
                </c:pt>
                <c:pt idx="7">
                  <c:v>Tunisia</c:v>
                </c:pt>
                <c:pt idx="8">
                  <c:v>Mexico</c:v>
                </c:pt>
                <c:pt idx="9">
                  <c:v>Poland</c:v>
                </c:pt>
                <c:pt idx="10">
                  <c:v>Hong Kong</c:v>
                </c:pt>
                <c:pt idx="11">
                  <c:v>China</c:v>
                </c:pt>
                <c:pt idx="12">
                  <c:v>South Africa</c:v>
                </c:pt>
                <c:pt idx="13">
                  <c:v>Turkey</c:v>
                </c:pt>
                <c:pt idx="14">
                  <c:v>Sweden</c:v>
                </c:pt>
                <c:pt idx="15">
                  <c:v>Brazil</c:v>
                </c:pt>
                <c:pt idx="16">
                  <c:v>Great Britain</c:v>
                </c:pt>
                <c:pt idx="17">
                  <c:v>Italy</c:v>
                </c:pt>
                <c:pt idx="18">
                  <c:v>South Korea</c:v>
                </c:pt>
                <c:pt idx="19">
                  <c:v>Australia</c:v>
                </c:pt>
                <c:pt idx="20">
                  <c:v>Canada</c:v>
                </c:pt>
                <c:pt idx="21">
                  <c:v>United States</c:v>
                </c:pt>
                <c:pt idx="22">
                  <c:v>France</c:v>
                </c:pt>
                <c:pt idx="23">
                  <c:v>Germany</c:v>
                </c:pt>
                <c:pt idx="24">
                  <c:v>Japan</c:v>
                </c:pt>
              </c:strCache>
            </c:strRef>
          </c:cat>
          <c:val>
            <c:numRef>
              <c:f>Sheet1!$D$2:$D$26</c:f>
              <c:numCache>
                <c:formatCode>0%</c:formatCode>
                <c:ptCount val="25"/>
                <c:pt idx="0">
                  <c:v>0.54</c:v>
                </c:pt>
                <c:pt idx="1">
                  <c:v>0.76</c:v>
                </c:pt>
                <c:pt idx="2">
                  <c:v>0.73</c:v>
                </c:pt>
                <c:pt idx="3">
                  <c:v>0.72</c:v>
                </c:pt>
                <c:pt idx="4">
                  <c:v>0.71</c:v>
                </c:pt>
                <c:pt idx="5">
                  <c:v>0.7</c:v>
                </c:pt>
                <c:pt idx="6">
                  <c:v>0.64</c:v>
                </c:pt>
                <c:pt idx="7">
                  <c:v>0.63</c:v>
                </c:pt>
                <c:pt idx="8">
                  <c:v>0.62</c:v>
                </c:pt>
                <c:pt idx="9">
                  <c:v>0.62</c:v>
                </c:pt>
                <c:pt idx="10">
                  <c:v>0.57999999999999996</c:v>
                </c:pt>
                <c:pt idx="11">
                  <c:v>0.55000000000000004</c:v>
                </c:pt>
                <c:pt idx="12">
                  <c:v>0.55000000000000004</c:v>
                </c:pt>
                <c:pt idx="13">
                  <c:v>0.54</c:v>
                </c:pt>
                <c:pt idx="14">
                  <c:v>0.51</c:v>
                </c:pt>
                <c:pt idx="15">
                  <c:v>0.5</c:v>
                </c:pt>
                <c:pt idx="16">
                  <c:v>0.49</c:v>
                </c:pt>
                <c:pt idx="17">
                  <c:v>0.49</c:v>
                </c:pt>
                <c:pt idx="18">
                  <c:v>0.48</c:v>
                </c:pt>
                <c:pt idx="19">
                  <c:v>0.45</c:v>
                </c:pt>
                <c:pt idx="20">
                  <c:v>0.43</c:v>
                </c:pt>
                <c:pt idx="21">
                  <c:v>0.4</c:v>
                </c:pt>
                <c:pt idx="22">
                  <c:v>0.34</c:v>
                </c:pt>
                <c:pt idx="23">
                  <c:v>0.34</c:v>
                </c:pt>
                <c:pt idx="24">
                  <c:v>0.33</c:v>
                </c:pt>
              </c:numCache>
            </c:numRef>
          </c:val>
        </c:ser>
        <c:dLbls>
          <c:showLegendKey val="0"/>
          <c:showVal val="0"/>
          <c:showCatName val="0"/>
          <c:showSerName val="0"/>
          <c:showPercent val="0"/>
          <c:showBubbleSize val="0"/>
        </c:dLbls>
        <c:gapWidth val="42"/>
        <c:overlap val="100"/>
        <c:axId val="157732864"/>
        <c:axId val="154472384"/>
      </c:barChart>
      <c:catAx>
        <c:axId val="15773286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4472384"/>
        <c:crosses val="autoZero"/>
        <c:auto val="1"/>
        <c:lblAlgn val="ctr"/>
        <c:lblOffset val="100"/>
        <c:noMultiLvlLbl val="0"/>
      </c:catAx>
      <c:valAx>
        <c:axId val="154472384"/>
        <c:scaling>
          <c:orientation val="minMax"/>
          <c:max val="1"/>
        </c:scaling>
        <c:delete val="1"/>
        <c:axPos val="t"/>
        <c:numFmt formatCode="0%" sourceLinked="1"/>
        <c:majorTickMark val="out"/>
        <c:minorTickMark val="none"/>
        <c:tickLblPos val="none"/>
        <c:crossAx val="157732864"/>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Sheet1!$B$2:$B$9</c:f>
              <c:numCache>
                <c:formatCode>0%</c:formatCode>
                <c:ptCount val="8"/>
                <c:pt idx="0">
                  <c:v>0.14000000000000001</c:v>
                </c:pt>
                <c:pt idx="1">
                  <c:v>0.27</c:v>
                </c:pt>
                <c:pt idx="2">
                  <c:v>0.15</c:v>
                </c:pt>
                <c:pt idx="3">
                  <c:v>0.13</c:v>
                </c:pt>
                <c:pt idx="4">
                  <c:v>0.11</c:v>
                </c:pt>
                <c:pt idx="5">
                  <c:v>0.06</c:v>
                </c:pt>
                <c:pt idx="6">
                  <c:v>0.05</c:v>
                </c:pt>
                <c:pt idx="7">
                  <c:v>0.05</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Sheet1!$C$2:$C$9</c:f>
              <c:numCache>
                <c:formatCode>0%</c:formatCode>
                <c:ptCount val="8"/>
                <c:pt idx="0">
                  <c:v>0.4</c:v>
                </c:pt>
                <c:pt idx="1">
                  <c:v>0.37</c:v>
                </c:pt>
                <c:pt idx="2">
                  <c:v>0.44</c:v>
                </c:pt>
                <c:pt idx="3">
                  <c:v>0.43</c:v>
                </c:pt>
                <c:pt idx="4">
                  <c:v>0.44</c:v>
                </c:pt>
                <c:pt idx="5">
                  <c:v>0.41</c:v>
                </c:pt>
                <c:pt idx="6">
                  <c:v>0.36</c:v>
                </c:pt>
                <c:pt idx="7">
                  <c:v>0.36</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Sheet1!$D$2:$D$9</c:f>
              <c:numCache>
                <c:formatCode>0%</c:formatCode>
                <c:ptCount val="8"/>
                <c:pt idx="0">
                  <c:v>0.54</c:v>
                </c:pt>
                <c:pt idx="1">
                  <c:v>0.65</c:v>
                </c:pt>
                <c:pt idx="2">
                  <c:v>0.59</c:v>
                </c:pt>
                <c:pt idx="3">
                  <c:v>0.56000000000000005</c:v>
                </c:pt>
                <c:pt idx="4">
                  <c:v>0.54</c:v>
                </c:pt>
                <c:pt idx="5">
                  <c:v>0.46</c:v>
                </c:pt>
                <c:pt idx="6">
                  <c:v>0.41</c:v>
                </c:pt>
                <c:pt idx="7">
                  <c:v>0.4</c:v>
                </c:pt>
              </c:numCache>
            </c:numRef>
          </c:val>
        </c:ser>
        <c:dLbls>
          <c:showLegendKey val="0"/>
          <c:showVal val="0"/>
          <c:showCatName val="0"/>
          <c:showSerName val="0"/>
          <c:showPercent val="0"/>
          <c:showBubbleSize val="0"/>
        </c:dLbls>
        <c:gapWidth val="106"/>
        <c:overlap val="100"/>
        <c:axId val="157735424"/>
        <c:axId val="154474688"/>
      </c:barChart>
      <c:catAx>
        <c:axId val="15773542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54474688"/>
        <c:crosses val="autoZero"/>
        <c:auto val="1"/>
        <c:lblAlgn val="ctr"/>
        <c:lblOffset val="100"/>
        <c:noMultiLvlLbl val="0"/>
      </c:catAx>
      <c:valAx>
        <c:axId val="154474688"/>
        <c:scaling>
          <c:orientation val="minMax"/>
          <c:max val="1"/>
          <c:min val="0"/>
        </c:scaling>
        <c:delete val="1"/>
        <c:axPos val="t"/>
        <c:numFmt formatCode="0%" sourceLinked="1"/>
        <c:majorTickMark val="out"/>
        <c:minorTickMark val="none"/>
        <c:tickLblPos val="none"/>
        <c:crossAx val="157735424"/>
        <c:crosses val="autoZero"/>
        <c:crossBetween val="between"/>
        <c:majorUnit val="0.2"/>
        <c:minorUnit val="0.04"/>
      </c:valAx>
    </c:plotArea>
    <c:legend>
      <c:legendPos val="t"/>
      <c:layout>
        <c:manualLayout>
          <c:xMode val="edge"/>
          <c:yMode val="edge"/>
          <c:x val="0.15113718871726201"/>
          <c:y val="3.0449694718976499E-2"/>
          <c:w val="0.65107777337470296"/>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India</c:v>
                </c:pt>
                <c:pt idx="2">
                  <c:v>Nigeria</c:v>
                </c:pt>
                <c:pt idx="3">
                  <c:v>Indonesia</c:v>
                </c:pt>
                <c:pt idx="4">
                  <c:v>Hong Kong</c:v>
                </c:pt>
                <c:pt idx="5">
                  <c:v>Kenya</c:v>
                </c:pt>
                <c:pt idx="6">
                  <c:v>Poland</c:v>
                </c:pt>
                <c:pt idx="7">
                  <c:v>Mexico</c:v>
                </c:pt>
                <c:pt idx="8">
                  <c:v>Pakistan</c:v>
                </c:pt>
                <c:pt idx="9">
                  <c:v>China</c:v>
                </c:pt>
                <c:pt idx="10">
                  <c:v>Sweden</c:v>
                </c:pt>
                <c:pt idx="11">
                  <c:v>Egypt</c:v>
                </c:pt>
                <c:pt idx="12">
                  <c:v>South Korea</c:v>
                </c:pt>
                <c:pt idx="13">
                  <c:v>Brazil</c:v>
                </c:pt>
                <c:pt idx="14">
                  <c:v>South Africa</c:v>
                </c:pt>
                <c:pt idx="15">
                  <c:v>France</c:v>
                </c:pt>
                <c:pt idx="16">
                  <c:v>Italy</c:v>
                </c:pt>
                <c:pt idx="17">
                  <c:v>Tunisia</c:v>
                </c:pt>
                <c:pt idx="18">
                  <c:v>Australia</c:v>
                </c:pt>
                <c:pt idx="19">
                  <c:v>Great Britain</c:v>
                </c:pt>
                <c:pt idx="20">
                  <c:v>Canada</c:v>
                </c:pt>
                <c:pt idx="21">
                  <c:v>Turkey</c:v>
                </c:pt>
                <c:pt idx="22">
                  <c:v>United States</c:v>
                </c:pt>
                <c:pt idx="23">
                  <c:v>Japan</c:v>
                </c:pt>
                <c:pt idx="24">
                  <c:v>Germany</c:v>
                </c:pt>
              </c:strCache>
            </c:strRef>
          </c:cat>
          <c:val>
            <c:numRef>
              <c:f>Sheet1!$B$2:$B$26</c:f>
              <c:numCache>
                <c:formatCode>0%</c:formatCode>
                <c:ptCount val="25"/>
                <c:pt idx="0">
                  <c:v>0.14000000000000001</c:v>
                </c:pt>
                <c:pt idx="1">
                  <c:v>0.26</c:v>
                </c:pt>
                <c:pt idx="2">
                  <c:v>0.39</c:v>
                </c:pt>
                <c:pt idx="3">
                  <c:v>0.22</c:v>
                </c:pt>
                <c:pt idx="4">
                  <c:v>0.11</c:v>
                </c:pt>
                <c:pt idx="5">
                  <c:v>0.35</c:v>
                </c:pt>
                <c:pt idx="6">
                  <c:v>0.09</c:v>
                </c:pt>
                <c:pt idx="7">
                  <c:v>0.18</c:v>
                </c:pt>
                <c:pt idx="8">
                  <c:v>0.26</c:v>
                </c:pt>
                <c:pt idx="9">
                  <c:v>0.14000000000000001</c:v>
                </c:pt>
                <c:pt idx="10">
                  <c:v>0.1</c:v>
                </c:pt>
                <c:pt idx="11">
                  <c:v>0.25</c:v>
                </c:pt>
                <c:pt idx="12">
                  <c:v>0.11</c:v>
                </c:pt>
                <c:pt idx="13">
                  <c:v>0.1</c:v>
                </c:pt>
                <c:pt idx="14">
                  <c:v>0.13</c:v>
                </c:pt>
                <c:pt idx="15">
                  <c:v>0.04</c:v>
                </c:pt>
                <c:pt idx="16">
                  <c:v>0.06</c:v>
                </c:pt>
                <c:pt idx="17">
                  <c:v>0.16</c:v>
                </c:pt>
                <c:pt idx="18">
                  <c:v>0.06</c:v>
                </c:pt>
                <c:pt idx="19">
                  <c:v>0.05</c:v>
                </c:pt>
                <c:pt idx="20">
                  <c:v>0.05</c:v>
                </c:pt>
                <c:pt idx="21">
                  <c:v>0.1</c:v>
                </c:pt>
                <c:pt idx="22">
                  <c:v>0.05</c:v>
                </c:pt>
                <c:pt idx="23">
                  <c:v>0.02</c:v>
                </c:pt>
                <c:pt idx="24">
                  <c:v>0.03</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India</c:v>
                </c:pt>
                <c:pt idx="2">
                  <c:v>Nigeria</c:v>
                </c:pt>
                <c:pt idx="3">
                  <c:v>Indonesia</c:v>
                </c:pt>
                <c:pt idx="4">
                  <c:v>Hong Kong</c:v>
                </c:pt>
                <c:pt idx="5">
                  <c:v>Kenya</c:v>
                </c:pt>
                <c:pt idx="6">
                  <c:v>Poland</c:v>
                </c:pt>
                <c:pt idx="7">
                  <c:v>Mexico</c:v>
                </c:pt>
                <c:pt idx="8">
                  <c:v>Pakistan</c:v>
                </c:pt>
                <c:pt idx="9">
                  <c:v>China</c:v>
                </c:pt>
                <c:pt idx="10">
                  <c:v>Sweden</c:v>
                </c:pt>
                <c:pt idx="11">
                  <c:v>Egypt</c:v>
                </c:pt>
                <c:pt idx="12">
                  <c:v>South Korea</c:v>
                </c:pt>
                <c:pt idx="13">
                  <c:v>Brazil</c:v>
                </c:pt>
                <c:pt idx="14">
                  <c:v>South Africa</c:v>
                </c:pt>
                <c:pt idx="15">
                  <c:v>France</c:v>
                </c:pt>
                <c:pt idx="16">
                  <c:v>Italy</c:v>
                </c:pt>
                <c:pt idx="17">
                  <c:v>Tunisia</c:v>
                </c:pt>
                <c:pt idx="18">
                  <c:v>Australia</c:v>
                </c:pt>
                <c:pt idx="19">
                  <c:v>Great Britain</c:v>
                </c:pt>
                <c:pt idx="20">
                  <c:v>Canada</c:v>
                </c:pt>
                <c:pt idx="21">
                  <c:v>Turkey</c:v>
                </c:pt>
                <c:pt idx="22">
                  <c:v>United States</c:v>
                </c:pt>
                <c:pt idx="23">
                  <c:v>Japan</c:v>
                </c:pt>
                <c:pt idx="24">
                  <c:v>Germany</c:v>
                </c:pt>
              </c:strCache>
            </c:strRef>
          </c:cat>
          <c:val>
            <c:numRef>
              <c:f>Sheet1!$C$2:$C$26</c:f>
              <c:numCache>
                <c:formatCode>0%</c:formatCode>
                <c:ptCount val="25"/>
                <c:pt idx="0">
                  <c:v>0.36</c:v>
                </c:pt>
                <c:pt idx="1">
                  <c:v>0.46</c:v>
                </c:pt>
                <c:pt idx="2">
                  <c:v>0.3</c:v>
                </c:pt>
                <c:pt idx="3">
                  <c:v>0.44</c:v>
                </c:pt>
                <c:pt idx="4">
                  <c:v>0.54</c:v>
                </c:pt>
                <c:pt idx="5">
                  <c:v>0.28000000000000003</c:v>
                </c:pt>
                <c:pt idx="6">
                  <c:v>0.5</c:v>
                </c:pt>
                <c:pt idx="7">
                  <c:v>0.41</c:v>
                </c:pt>
                <c:pt idx="8">
                  <c:v>0.33</c:v>
                </c:pt>
                <c:pt idx="9">
                  <c:v>0.43</c:v>
                </c:pt>
                <c:pt idx="10">
                  <c:v>0.45</c:v>
                </c:pt>
                <c:pt idx="11">
                  <c:v>0.28999999999999998</c:v>
                </c:pt>
                <c:pt idx="12">
                  <c:v>0.43</c:v>
                </c:pt>
                <c:pt idx="13">
                  <c:v>0.37</c:v>
                </c:pt>
                <c:pt idx="14">
                  <c:v>0.35</c:v>
                </c:pt>
                <c:pt idx="15">
                  <c:v>0.39</c:v>
                </c:pt>
                <c:pt idx="16">
                  <c:v>0.37</c:v>
                </c:pt>
                <c:pt idx="17">
                  <c:v>0.26</c:v>
                </c:pt>
                <c:pt idx="18">
                  <c:v>0.34</c:v>
                </c:pt>
                <c:pt idx="19">
                  <c:v>0.33</c:v>
                </c:pt>
                <c:pt idx="20">
                  <c:v>0.34</c:v>
                </c:pt>
                <c:pt idx="21">
                  <c:v>0.27</c:v>
                </c:pt>
                <c:pt idx="22">
                  <c:v>0.28000000000000003</c:v>
                </c:pt>
                <c:pt idx="23">
                  <c:v>0.28000000000000003</c:v>
                </c:pt>
                <c:pt idx="24">
                  <c:v>0.24</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India</c:v>
                </c:pt>
                <c:pt idx="2">
                  <c:v>Nigeria</c:v>
                </c:pt>
                <c:pt idx="3">
                  <c:v>Indonesia</c:v>
                </c:pt>
                <c:pt idx="4">
                  <c:v>Hong Kong</c:v>
                </c:pt>
                <c:pt idx="5">
                  <c:v>Kenya</c:v>
                </c:pt>
                <c:pt idx="6">
                  <c:v>Poland</c:v>
                </c:pt>
                <c:pt idx="7">
                  <c:v>Mexico</c:v>
                </c:pt>
                <c:pt idx="8">
                  <c:v>Pakistan</c:v>
                </c:pt>
                <c:pt idx="9">
                  <c:v>China</c:v>
                </c:pt>
                <c:pt idx="10">
                  <c:v>Sweden</c:v>
                </c:pt>
                <c:pt idx="11">
                  <c:v>Egypt</c:v>
                </c:pt>
                <c:pt idx="12">
                  <c:v>South Korea</c:v>
                </c:pt>
                <c:pt idx="13">
                  <c:v>Brazil</c:v>
                </c:pt>
                <c:pt idx="14">
                  <c:v>South Africa</c:v>
                </c:pt>
                <c:pt idx="15">
                  <c:v>France</c:v>
                </c:pt>
                <c:pt idx="16">
                  <c:v>Italy</c:v>
                </c:pt>
                <c:pt idx="17">
                  <c:v>Tunisia</c:v>
                </c:pt>
                <c:pt idx="18">
                  <c:v>Australia</c:v>
                </c:pt>
                <c:pt idx="19">
                  <c:v>Great Britain</c:v>
                </c:pt>
                <c:pt idx="20">
                  <c:v>Canada</c:v>
                </c:pt>
                <c:pt idx="21">
                  <c:v>Turkey</c:v>
                </c:pt>
                <c:pt idx="22">
                  <c:v>United States</c:v>
                </c:pt>
                <c:pt idx="23">
                  <c:v>Japan</c:v>
                </c:pt>
                <c:pt idx="24">
                  <c:v>Germany</c:v>
                </c:pt>
              </c:strCache>
            </c:strRef>
          </c:cat>
          <c:val>
            <c:numRef>
              <c:f>Sheet1!$D$2:$D$26</c:f>
              <c:numCache>
                <c:formatCode>0%</c:formatCode>
                <c:ptCount val="25"/>
                <c:pt idx="0">
                  <c:v>0.5</c:v>
                </c:pt>
                <c:pt idx="1">
                  <c:v>0.72</c:v>
                </c:pt>
                <c:pt idx="2">
                  <c:v>0.69</c:v>
                </c:pt>
                <c:pt idx="3">
                  <c:v>0.66</c:v>
                </c:pt>
                <c:pt idx="4">
                  <c:v>0.64</c:v>
                </c:pt>
                <c:pt idx="5">
                  <c:v>0.63</c:v>
                </c:pt>
                <c:pt idx="6">
                  <c:v>0.6</c:v>
                </c:pt>
                <c:pt idx="7">
                  <c:v>0.59</c:v>
                </c:pt>
                <c:pt idx="8">
                  <c:v>0.59</c:v>
                </c:pt>
                <c:pt idx="9">
                  <c:v>0.56999999999999995</c:v>
                </c:pt>
                <c:pt idx="10">
                  <c:v>0.56000000000000005</c:v>
                </c:pt>
                <c:pt idx="11">
                  <c:v>0.54</c:v>
                </c:pt>
                <c:pt idx="12">
                  <c:v>0.54</c:v>
                </c:pt>
                <c:pt idx="13">
                  <c:v>0.47</c:v>
                </c:pt>
                <c:pt idx="14">
                  <c:v>0.47</c:v>
                </c:pt>
                <c:pt idx="15">
                  <c:v>0.43</c:v>
                </c:pt>
                <c:pt idx="16">
                  <c:v>0.43</c:v>
                </c:pt>
                <c:pt idx="17">
                  <c:v>0.42</c:v>
                </c:pt>
                <c:pt idx="18">
                  <c:v>0.4</c:v>
                </c:pt>
                <c:pt idx="19">
                  <c:v>0.39</c:v>
                </c:pt>
                <c:pt idx="20">
                  <c:v>0.38</c:v>
                </c:pt>
                <c:pt idx="21">
                  <c:v>0.37</c:v>
                </c:pt>
                <c:pt idx="22">
                  <c:v>0.33</c:v>
                </c:pt>
                <c:pt idx="23">
                  <c:v>0.3</c:v>
                </c:pt>
                <c:pt idx="24">
                  <c:v>0.27</c:v>
                </c:pt>
              </c:numCache>
            </c:numRef>
          </c:val>
        </c:ser>
        <c:dLbls>
          <c:showLegendKey val="0"/>
          <c:showVal val="0"/>
          <c:showCatName val="0"/>
          <c:showSerName val="0"/>
          <c:showPercent val="0"/>
          <c:showBubbleSize val="0"/>
        </c:dLbls>
        <c:gapWidth val="42"/>
        <c:overlap val="100"/>
        <c:axId val="147551744"/>
        <c:axId val="117834304"/>
      </c:barChart>
      <c:catAx>
        <c:axId val="14755174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34304"/>
        <c:crosses val="autoZero"/>
        <c:auto val="1"/>
        <c:lblAlgn val="ctr"/>
        <c:lblOffset val="100"/>
        <c:noMultiLvlLbl val="0"/>
      </c:catAx>
      <c:valAx>
        <c:axId val="117834304"/>
        <c:scaling>
          <c:orientation val="minMax"/>
          <c:max val="1"/>
        </c:scaling>
        <c:delete val="1"/>
        <c:axPos val="t"/>
        <c:numFmt formatCode="0%" sourceLinked="1"/>
        <c:majorTickMark val="out"/>
        <c:minorTickMark val="none"/>
        <c:tickLblPos val="none"/>
        <c:crossAx val="147551744"/>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APAC</c:v>
                </c:pt>
                <c:pt idx="3">
                  <c:v>LATAM</c:v>
                </c:pt>
                <c:pt idx="4">
                  <c:v>Middle East/Africa</c:v>
                </c:pt>
                <c:pt idx="5">
                  <c:v>Europe</c:v>
                </c:pt>
                <c:pt idx="6">
                  <c:v>North America</c:v>
                </c:pt>
                <c:pt idx="7">
                  <c:v>G-8 Countries</c:v>
                </c:pt>
              </c:strCache>
            </c:strRef>
          </c:cat>
          <c:val>
            <c:numRef>
              <c:f>Sheet1!$B$2:$B$9</c:f>
              <c:numCache>
                <c:formatCode>0%</c:formatCode>
                <c:ptCount val="8"/>
                <c:pt idx="0">
                  <c:v>0.14000000000000001</c:v>
                </c:pt>
                <c:pt idx="1">
                  <c:v>0.17</c:v>
                </c:pt>
                <c:pt idx="2">
                  <c:v>0.13</c:v>
                </c:pt>
                <c:pt idx="3">
                  <c:v>0.14000000000000001</c:v>
                </c:pt>
                <c:pt idx="4">
                  <c:v>0.23</c:v>
                </c:pt>
                <c:pt idx="5">
                  <c:v>0.06</c:v>
                </c:pt>
                <c:pt idx="6">
                  <c:v>0.05</c:v>
                </c:pt>
                <c:pt idx="7">
                  <c:v>0.04</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APAC</c:v>
                </c:pt>
                <c:pt idx="3">
                  <c:v>LATAM</c:v>
                </c:pt>
                <c:pt idx="4">
                  <c:v>Middle East/Africa</c:v>
                </c:pt>
                <c:pt idx="5">
                  <c:v>Europe</c:v>
                </c:pt>
                <c:pt idx="6">
                  <c:v>North America</c:v>
                </c:pt>
                <c:pt idx="7">
                  <c:v>G-8 Countries</c:v>
                </c:pt>
              </c:strCache>
            </c:strRef>
          </c:cat>
          <c:val>
            <c:numRef>
              <c:f>Sheet1!$C$2:$C$9</c:f>
              <c:numCache>
                <c:formatCode>0%</c:formatCode>
                <c:ptCount val="8"/>
                <c:pt idx="0">
                  <c:v>0.36</c:v>
                </c:pt>
                <c:pt idx="1">
                  <c:v>0.42</c:v>
                </c:pt>
                <c:pt idx="2">
                  <c:v>0.42</c:v>
                </c:pt>
                <c:pt idx="3">
                  <c:v>0.39</c:v>
                </c:pt>
                <c:pt idx="4">
                  <c:v>0.3</c:v>
                </c:pt>
                <c:pt idx="5">
                  <c:v>0.38</c:v>
                </c:pt>
                <c:pt idx="6">
                  <c:v>0.31</c:v>
                </c:pt>
                <c:pt idx="7">
                  <c:v>0.32</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APAC</c:v>
                </c:pt>
                <c:pt idx="3">
                  <c:v>LATAM</c:v>
                </c:pt>
                <c:pt idx="4">
                  <c:v>Middle East/Africa</c:v>
                </c:pt>
                <c:pt idx="5">
                  <c:v>Europe</c:v>
                </c:pt>
                <c:pt idx="6">
                  <c:v>North America</c:v>
                </c:pt>
                <c:pt idx="7">
                  <c:v>G-8 Countries</c:v>
                </c:pt>
              </c:strCache>
            </c:strRef>
          </c:cat>
          <c:val>
            <c:numRef>
              <c:f>Sheet1!$D$2:$D$9</c:f>
              <c:numCache>
                <c:formatCode>0%</c:formatCode>
                <c:ptCount val="8"/>
                <c:pt idx="0">
                  <c:v>0.5</c:v>
                </c:pt>
                <c:pt idx="1">
                  <c:v>0.59</c:v>
                </c:pt>
                <c:pt idx="2">
                  <c:v>0.55000000000000004</c:v>
                </c:pt>
                <c:pt idx="3">
                  <c:v>0.53</c:v>
                </c:pt>
                <c:pt idx="4">
                  <c:v>0.53</c:v>
                </c:pt>
                <c:pt idx="5">
                  <c:v>0.45</c:v>
                </c:pt>
                <c:pt idx="6">
                  <c:v>0.36</c:v>
                </c:pt>
                <c:pt idx="7">
                  <c:v>0.36</c:v>
                </c:pt>
              </c:numCache>
            </c:numRef>
          </c:val>
        </c:ser>
        <c:dLbls>
          <c:showLegendKey val="0"/>
          <c:showVal val="0"/>
          <c:showCatName val="0"/>
          <c:showSerName val="0"/>
          <c:showPercent val="0"/>
          <c:showBubbleSize val="0"/>
        </c:dLbls>
        <c:gapWidth val="106"/>
        <c:overlap val="100"/>
        <c:axId val="147682816"/>
        <c:axId val="117836608"/>
      </c:barChart>
      <c:catAx>
        <c:axId val="14768281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36608"/>
        <c:crosses val="autoZero"/>
        <c:auto val="1"/>
        <c:lblAlgn val="ctr"/>
        <c:lblOffset val="100"/>
        <c:noMultiLvlLbl val="0"/>
      </c:catAx>
      <c:valAx>
        <c:axId val="117836608"/>
        <c:scaling>
          <c:orientation val="minMax"/>
          <c:max val="1"/>
          <c:min val="0"/>
        </c:scaling>
        <c:delete val="1"/>
        <c:axPos val="t"/>
        <c:numFmt formatCode="0%" sourceLinked="1"/>
        <c:majorTickMark val="out"/>
        <c:minorTickMark val="none"/>
        <c:tickLblPos val="none"/>
        <c:crossAx val="147682816"/>
        <c:crosses val="autoZero"/>
        <c:crossBetween val="between"/>
        <c:majorUnit val="0.2"/>
        <c:minorUnit val="0.04"/>
      </c:valAx>
    </c:plotArea>
    <c:legend>
      <c:legendPos val="t"/>
      <c:layout>
        <c:manualLayout>
          <c:xMode val="edge"/>
          <c:yMode val="edge"/>
          <c:x val="0.15113718871726201"/>
          <c:y val="3.0449694718976499E-2"/>
          <c:w val="0.65107777337470296"/>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dLbl>
              <c:idx val="18"/>
              <c:layout>
                <c:manualLayout>
                  <c:x val="9.9723548525059904E-3"/>
                  <c:y val="0"/>
                </c:manualLayout>
              </c:layout>
              <c:dLblPos val="ctr"/>
              <c:showLegendKey val="0"/>
              <c:showVal val="1"/>
              <c:showCatName val="0"/>
              <c:showSerName val="0"/>
              <c:showPercent val="0"/>
              <c:showBubbleSize val="0"/>
            </c:dLbl>
            <c:dLbl>
              <c:idx val="19"/>
              <c:layout>
                <c:manualLayout>
                  <c:x val="4.9861774262530004E-3"/>
                  <c:y val="0"/>
                </c:manualLayout>
              </c:layout>
              <c:dLblPos val="ctr"/>
              <c:showLegendKey val="0"/>
              <c:showVal val="1"/>
              <c:showCatName val="0"/>
              <c:showSerName val="0"/>
              <c:showPercent val="0"/>
              <c:showBubbleSize val="0"/>
            </c:dLbl>
            <c:dLbl>
              <c:idx val="22"/>
              <c:layout>
                <c:manualLayout>
                  <c:x val="9.9723548525059904E-3"/>
                  <c:y val="0"/>
                </c:manualLayout>
              </c:layout>
              <c:dLblPos val="ctr"/>
              <c:showLegendKey val="0"/>
              <c:showVal val="1"/>
              <c:showCatName val="0"/>
              <c:showSerName val="0"/>
              <c:showPercent val="0"/>
              <c:showBubbleSize val="0"/>
            </c:dLbl>
            <c:dLbl>
              <c:idx val="23"/>
              <c:layout>
                <c:manualLayout>
                  <c:x val="9.9723548525059904E-3"/>
                  <c:y val="0"/>
                </c:manualLayout>
              </c:layout>
              <c:dLblPos val="ctr"/>
              <c:showLegendKey val="0"/>
              <c:showVal val="1"/>
              <c:showCatName val="0"/>
              <c:showSerName val="0"/>
              <c:showPercent val="0"/>
              <c:showBubbleSize val="0"/>
            </c:dLbl>
            <c:dLbl>
              <c:idx val="24"/>
              <c:layout>
                <c:manualLayout>
                  <c:x val="1.16344139945903E-2"/>
                  <c:y val="4.6526622753350301E-3"/>
                </c:manualLayout>
              </c:layout>
              <c:dLblPos val="ctr"/>
              <c:showLegendKey val="0"/>
              <c:showVal val="1"/>
              <c:showCatName val="0"/>
              <c:showSerName val="0"/>
              <c:showPercent val="0"/>
              <c:showBubbleSize val="0"/>
            </c:dLbl>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Pakistan</c:v>
                </c:pt>
                <c:pt idx="2">
                  <c:v>Egypt</c:v>
                </c:pt>
                <c:pt idx="3">
                  <c:v>Kenya</c:v>
                </c:pt>
                <c:pt idx="4">
                  <c:v>India</c:v>
                </c:pt>
                <c:pt idx="5">
                  <c:v>Indonesia</c:v>
                </c:pt>
                <c:pt idx="6">
                  <c:v>Nigeria</c:v>
                </c:pt>
                <c:pt idx="7">
                  <c:v>Poland</c:v>
                </c:pt>
                <c:pt idx="8">
                  <c:v>Hong Kong</c:v>
                </c:pt>
                <c:pt idx="9">
                  <c:v>Tunisia</c:v>
                </c:pt>
                <c:pt idx="10">
                  <c:v>Mexico</c:v>
                </c:pt>
                <c:pt idx="11">
                  <c:v>South Africa</c:v>
                </c:pt>
                <c:pt idx="12">
                  <c:v>China</c:v>
                </c:pt>
                <c:pt idx="13">
                  <c:v>Brazil</c:v>
                </c:pt>
                <c:pt idx="14">
                  <c:v>Turkey</c:v>
                </c:pt>
                <c:pt idx="15">
                  <c:v>Sweden</c:v>
                </c:pt>
                <c:pt idx="16">
                  <c:v>South Korea</c:v>
                </c:pt>
                <c:pt idx="17">
                  <c:v>Italy</c:v>
                </c:pt>
                <c:pt idx="18">
                  <c:v>Australia</c:v>
                </c:pt>
                <c:pt idx="19">
                  <c:v>Canada</c:v>
                </c:pt>
                <c:pt idx="20">
                  <c:v>United States</c:v>
                </c:pt>
                <c:pt idx="21">
                  <c:v>Great Britain</c:v>
                </c:pt>
                <c:pt idx="22">
                  <c:v>Japan</c:v>
                </c:pt>
                <c:pt idx="23">
                  <c:v>France</c:v>
                </c:pt>
                <c:pt idx="24">
                  <c:v>Germany</c:v>
                </c:pt>
              </c:strCache>
            </c:strRef>
          </c:cat>
          <c:val>
            <c:numRef>
              <c:f>Sheet1!$B$2:$B$26</c:f>
              <c:numCache>
                <c:formatCode>0%</c:formatCode>
                <c:ptCount val="25"/>
                <c:pt idx="0">
                  <c:v>0.12</c:v>
                </c:pt>
                <c:pt idx="1">
                  <c:v>0.4</c:v>
                </c:pt>
                <c:pt idx="2">
                  <c:v>0.42</c:v>
                </c:pt>
                <c:pt idx="3">
                  <c:v>0.37</c:v>
                </c:pt>
                <c:pt idx="4">
                  <c:v>0.21</c:v>
                </c:pt>
                <c:pt idx="5">
                  <c:v>0.22</c:v>
                </c:pt>
                <c:pt idx="6">
                  <c:v>0.28000000000000003</c:v>
                </c:pt>
                <c:pt idx="7">
                  <c:v>0.08</c:v>
                </c:pt>
                <c:pt idx="8">
                  <c:v>0.05</c:v>
                </c:pt>
                <c:pt idx="9">
                  <c:v>0.21</c:v>
                </c:pt>
                <c:pt idx="10">
                  <c:v>0.12</c:v>
                </c:pt>
                <c:pt idx="11">
                  <c:v>0.13</c:v>
                </c:pt>
                <c:pt idx="12">
                  <c:v>0.1</c:v>
                </c:pt>
                <c:pt idx="13">
                  <c:v>0.08</c:v>
                </c:pt>
                <c:pt idx="14">
                  <c:v>0.1</c:v>
                </c:pt>
                <c:pt idx="15">
                  <c:v>0.05</c:v>
                </c:pt>
                <c:pt idx="16">
                  <c:v>0.04</c:v>
                </c:pt>
                <c:pt idx="17">
                  <c:v>0.04</c:v>
                </c:pt>
                <c:pt idx="18">
                  <c:v>0.02</c:v>
                </c:pt>
                <c:pt idx="19">
                  <c:v>0.02</c:v>
                </c:pt>
                <c:pt idx="20">
                  <c:v>0.04</c:v>
                </c:pt>
                <c:pt idx="21">
                  <c:v>0.03</c:v>
                </c:pt>
                <c:pt idx="22">
                  <c:v>0.02</c:v>
                </c:pt>
                <c:pt idx="23">
                  <c:v>0.03</c:v>
                </c:pt>
                <c:pt idx="24">
                  <c:v>0.02</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Pakistan</c:v>
                </c:pt>
                <c:pt idx="2">
                  <c:v>Egypt</c:v>
                </c:pt>
                <c:pt idx="3">
                  <c:v>Kenya</c:v>
                </c:pt>
                <c:pt idx="4">
                  <c:v>India</c:v>
                </c:pt>
                <c:pt idx="5">
                  <c:v>Indonesia</c:v>
                </c:pt>
                <c:pt idx="6">
                  <c:v>Nigeria</c:v>
                </c:pt>
                <c:pt idx="7">
                  <c:v>Poland</c:v>
                </c:pt>
                <c:pt idx="8">
                  <c:v>Hong Kong</c:v>
                </c:pt>
                <c:pt idx="9">
                  <c:v>Tunisia</c:v>
                </c:pt>
                <c:pt idx="10">
                  <c:v>Mexico</c:v>
                </c:pt>
                <c:pt idx="11">
                  <c:v>South Africa</c:v>
                </c:pt>
                <c:pt idx="12">
                  <c:v>China</c:v>
                </c:pt>
                <c:pt idx="13">
                  <c:v>Brazil</c:v>
                </c:pt>
                <c:pt idx="14">
                  <c:v>Turkey</c:v>
                </c:pt>
                <c:pt idx="15">
                  <c:v>Sweden</c:v>
                </c:pt>
                <c:pt idx="16">
                  <c:v>South Korea</c:v>
                </c:pt>
                <c:pt idx="17">
                  <c:v>Italy</c:v>
                </c:pt>
                <c:pt idx="18">
                  <c:v>Australia</c:v>
                </c:pt>
                <c:pt idx="19">
                  <c:v>Canada</c:v>
                </c:pt>
                <c:pt idx="20">
                  <c:v>United States</c:v>
                </c:pt>
                <c:pt idx="21">
                  <c:v>Great Britain</c:v>
                </c:pt>
                <c:pt idx="22">
                  <c:v>Japan</c:v>
                </c:pt>
                <c:pt idx="23">
                  <c:v>France</c:v>
                </c:pt>
                <c:pt idx="24">
                  <c:v>Germany</c:v>
                </c:pt>
              </c:strCache>
            </c:strRef>
          </c:cat>
          <c:val>
            <c:numRef>
              <c:f>Sheet1!$C$2:$C$26</c:f>
              <c:numCache>
                <c:formatCode>0%</c:formatCode>
                <c:ptCount val="25"/>
                <c:pt idx="0">
                  <c:v>0.36</c:v>
                </c:pt>
                <c:pt idx="1">
                  <c:v>0.37</c:v>
                </c:pt>
                <c:pt idx="2">
                  <c:v>0.32</c:v>
                </c:pt>
                <c:pt idx="3">
                  <c:v>0.37</c:v>
                </c:pt>
                <c:pt idx="4">
                  <c:v>0.5</c:v>
                </c:pt>
                <c:pt idx="5">
                  <c:v>0.47</c:v>
                </c:pt>
                <c:pt idx="6">
                  <c:v>0.34</c:v>
                </c:pt>
                <c:pt idx="7">
                  <c:v>0.5</c:v>
                </c:pt>
                <c:pt idx="8">
                  <c:v>0.5</c:v>
                </c:pt>
                <c:pt idx="9">
                  <c:v>0.34</c:v>
                </c:pt>
                <c:pt idx="10">
                  <c:v>0.41</c:v>
                </c:pt>
                <c:pt idx="11">
                  <c:v>0.39</c:v>
                </c:pt>
                <c:pt idx="12">
                  <c:v>0.39</c:v>
                </c:pt>
                <c:pt idx="13">
                  <c:v>0.37</c:v>
                </c:pt>
                <c:pt idx="14">
                  <c:v>0.36</c:v>
                </c:pt>
                <c:pt idx="15">
                  <c:v>0.4</c:v>
                </c:pt>
                <c:pt idx="16">
                  <c:v>0.36</c:v>
                </c:pt>
                <c:pt idx="17">
                  <c:v>0.34</c:v>
                </c:pt>
                <c:pt idx="18">
                  <c:v>0.32</c:v>
                </c:pt>
                <c:pt idx="19">
                  <c:v>0.3</c:v>
                </c:pt>
                <c:pt idx="20">
                  <c:v>0.28999999999999998</c:v>
                </c:pt>
                <c:pt idx="21">
                  <c:v>0.28000000000000003</c:v>
                </c:pt>
                <c:pt idx="22">
                  <c:v>0.28000000000000003</c:v>
                </c:pt>
                <c:pt idx="23">
                  <c:v>0.24</c:v>
                </c:pt>
                <c:pt idx="24">
                  <c:v>0.21</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Pakistan</c:v>
                </c:pt>
                <c:pt idx="2">
                  <c:v>Egypt</c:v>
                </c:pt>
                <c:pt idx="3">
                  <c:v>Kenya</c:v>
                </c:pt>
                <c:pt idx="4">
                  <c:v>India</c:v>
                </c:pt>
                <c:pt idx="5">
                  <c:v>Indonesia</c:v>
                </c:pt>
                <c:pt idx="6">
                  <c:v>Nigeria</c:v>
                </c:pt>
                <c:pt idx="7">
                  <c:v>Poland</c:v>
                </c:pt>
                <c:pt idx="8">
                  <c:v>Hong Kong</c:v>
                </c:pt>
                <c:pt idx="9">
                  <c:v>Tunisia</c:v>
                </c:pt>
                <c:pt idx="10">
                  <c:v>Mexico</c:v>
                </c:pt>
                <c:pt idx="11">
                  <c:v>South Africa</c:v>
                </c:pt>
                <c:pt idx="12">
                  <c:v>China</c:v>
                </c:pt>
                <c:pt idx="13">
                  <c:v>Brazil</c:v>
                </c:pt>
                <c:pt idx="14">
                  <c:v>Turkey</c:v>
                </c:pt>
                <c:pt idx="15">
                  <c:v>Sweden</c:v>
                </c:pt>
                <c:pt idx="16">
                  <c:v>South Korea</c:v>
                </c:pt>
                <c:pt idx="17">
                  <c:v>Italy</c:v>
                </c:pt>
                <c:pt idx="18">
                  <c:v>Australia</c:v>
                </c:pt>
                <c:pt idx="19">
                  <c:v>Canada</c:v>
                </c:pt>
                <c:pt idx="20">
                  <c:v>United States</c:v>
                </c:pt>
                <c:pt idx="21">
                  <c:v>Great Britain</c:v>
                </c:pt>
                <c:pt idx="22">
                  <c:v>Japan</c:v>
                </c:pt>
                <c:pt idx="23">
                  <c:v>France</c:v>
                </c:pt>
                <c:pt idx="24">
                  <c:v>Germany</c:v>
                </c:pt>
              </c:strCache>
            </c:strRef>
          </c:cat>
          <c:val>
            <c:numRef>
              <c:f>Sheet1!$D$2:$D$26</c:f>
              <c:numCache>
                <c:formatCode>0%</c:formatCode>
                <c:ptCount val="25"/>
                <c:pt idx="0">
                  <c:v>0.49</c:v>
                </c:pt>
                <c:pt idx="1">
                  <c:v>0.77</c:v>
                </c:pt>
                <c:pt idx="2">
                  <c:v>0.73</c:v>
                </c:pt>
                <c:pt idx="3">
                  <c:v>0.73</c:v>
                </c:pt>
                <c:pt idx="4">
                  <c:v>0.71</c:v>
                </c:pt>
                <c:pt idx="5">
                  <c:v>0.7</c:v>
                </c:pt>
                <c:pt idx="6">
                  <c:v>0.63</c:v>
                </c:pt>
                <c:pt idx="7">
                  <c:v>0.57999999999999996</c:v>
                </c:pt>
                <c:pt idx="8">
                  <c:v>0.56000000000000005</c:v>
                </c:pt>
                <c:pt idx="9">
                  <c:v>0.55000000000000004</c:v>
                </c:pt>
                <c:pt idx="10">
                  <c:v>0.54</c:v>
                </c:pt>
                <c:pt idx="11">
                  <c:v>0.52</c:v>
                </c:pt>
                <c:pt idx="12">
                  <c:v>0.49</c:v>
                </c:pt>
                <c:pt idx="13">
                  <c:v>0.46</c:v>
                </c:pt>
                <c:pt idx="14">
                  <c:v>0.46</c:v>
                </c:pt>
                <c:pt idx="15">
                  <c:v>0.45</c:v>
                </c:pt>
                <c:pt idx="16">
                  <c:v>0.39</c:v>
                </c:pt>
                <c:pt idx="17">
                  <c:v>0.38</c:v>
                </c:pt>
                <c:pt idx="18">
                  <c:v>0.34</c:v>
                </c:pt>
                <c:pt idx="19">
                  <c:v>0.33</c:v>
                </c:pt>
                <c:pt idx="20">
                  <c:v>0.33</c:v>
                </c:pt>
                <c:pt idx="21">
                  <c:v>0.32</c:v>
                </c:pt>
                <c:pt idx="22">
                  <c:v>0.3</c:v>
                </c:pt>
                <c:pt idx="23">
                  <c:v>0.27</c:v>
                </c:pt>
                <c:pt idx="24">
                  <c:v>0.23</c:v>
                </c:pt>
              </c:numCache>
            </c:numRef>
          </c:val>
        </c:ser>
        <c:dLbls>
          <c:showLegendKey val="0"/>
          <c:showVal val="0"/>
          <c:showCatName val="0"/>
          <c:showSerName val="0"/>
          <c:showPercent val="0"/>
          <c:showBubbleSize val="0"/>
        </c:dLbls>
        <c:gapWidth val="42"/>
        <c:overlap val="100"/>
        <c:axId val="147683328"/>
        <c:axId val="117838912"/>
      </c:barChart>
      <c:catAx>
        <c:axId val="147683328"/>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38912"/>
        <c:crosses val="autoZero"/>
        <c:auto val="1"/>
        <c:lblAlgn val="ctr"/>
        <c:lblOffset val="100"/>
        <c:noMultiLvlLbl val="0"/>
      </c:catAx>
      <c:valAx>
        <c:axId val="117838912"/>
        <c:scaling>
          <c:orientation val="minMax"/>
          <c:max val="1"/>
        </c:scaling>
        <c:delete val="1"/>
        <c:axPos val="t"/>
        <c:numFmt formatCode="0%" sourceLinked="1"/>
        <c:majorTickMark val="out"/>
        <c:minorTickMark val="none"/>
        <c:tickLblPos val="none"/>
        <c:crossAx val="147683328"/>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Sheet1!$B$2:$B$9</c:f>
              <c:numCache>
                <c:formatCode>0%</c:formatCode>
                <c:ptCount val="8"/>
                <c:pt idx="0">
                  <c:v>0.12</c:v>
                </c:pt>
                <c:pt idx="1">
                  <c:v>0.27</c:v>
                </c:pt>
                <c:pt idx="2">
                  <c:v>0.13</c:v>
                </c:pt>
                <c:pt idx="3">
                  <c:v>0.1</c:v>
                </c:pt>
                <c:pt idx="4">
                  <c:v>0.1</c:v>
                </c:pt>
                <c:pt idx="5">
                  <c:v>0.04</c:v>
                </c:pt>
                <c:pt idx="6">
                  <c:v>0.03</c:v>
                </c:pt>
                <c:pt idx="7">
                  <c:v>0.03</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Sheet1!$C$2:$C$9</c:f>
              <c:numCache>
                <c:formatCode>0%</c:formatCode>
                <c:ptCount val="8"/>
                <c:pt idx="0">
                  <c:v>0.36</c:v>
                </c:pt>
                <c:pt idx="1">
                  <c:v>0.36</c:v>
                </c:pt>
                <c:pt idx="2">
                  <c:v>0.42</c:v>
                </c:pt>
                <c:pt idx="3">
                  <c:v>0.39</c:v>
                </c:pt>
                <c:pt idx="4">
                  <c:v>0.4</c:v>
                </c:pt>
                <c:pt idx="5">
                  <c:v>0.33</c:v>
                </c:pt>
                <c:pt idx="6">
                  <c:v>0.3</c:v>
                </c:pt>
                <c:pt idx="7">
                  <c:v>0.28000000000000003</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LATAM</c:v>
                </c:pt>
                <c:pt idx="4">
                  <c:v>APAC</c:v>
                </c:pt>
                <c:pt idx="5">
                  <c:v>Europe</c:v>
                </c:pt>
                <c:pt idx="6">
                  <c:v>North America</c:v>
                </c:pt>
                <c:pt idx="7">
                  <c:v>G-8 Countries</c:v>
                </c:pt>
              </c:strCache>
            </c:strRef>
          </c:cat>
          <c:val>
            <c:numRef>
              <c:f>Sheet1!$D$2:$D$9</c:f>
              <c:numCache>
                <c:formatCode>0%</c:formatCode>
                <c:ptCount val="8"/>
                <c:pt idx="0">
                  <c:v>0.49</c:v>
                </c:pt>
                <c:pt idx="1">
                  <c:v>0.63</c:v>
                </c:pt>
                <c:pt idx="2">
                  <c:v>0.55000000000000004</c:v>
                </c:pt>
                <c:pt idx="3">
                  <c:v>0.5</c:v>
                </c:pt>
                <c:pt idx="4">
                  <c:v>0.5</c:v>
                </c:pt>
                <c:pt idx="5">
                  <c:v>0.37</c:v>
                </c:pt>
                <c:pt idx="6">
                  <c:v>0.33</c:v>
                </c:pt>
                <c:pt idx="7">
                  <c:v>0.31</c:v>
                </c:pt>
              </c:numCache>
            </c:numRef>
          </c:val>
        </c:ser>
        <c:dLbls>
          <c:showLegendKey val="0"/>
          <c:showVal val="0"/>
          <c:showCatName val="0"/>
          <c:showSerName val="0"/>
          <c:showPercent val="0"/>
          <c:showBubbleSize val="0"/>
        </c:dLbls>
        <c:gapWidth val="106"/>
        <c:overlap val="100"/>
        <c:axId val="147684352"/>
        <c:axId val="117841216"/>
      </c:barChart>
      <c:catAx>
        <c:axId val="14768435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41216"/>
        <c:crosses val="autoZero"/>
        <c:auto val="1"/>
        <c:lblAlgn val="ctr"/>
        <c:lblOffset val="100"/>
        <c:noMultiLvlLbl val="0"/>
      </c:catAx>
      <c:valAx>
        <c:axId val="117841216"/>
        <c:scaling>
          <c:orientation val="minMax"/>
          <c:max val="1"/>
          <c:min val="0"/>
        </c:scaling>
        <c:delete val="1"/>
        <c:axPos val="t"/>
        <c:numFmt formatCode="0%" sourceLinked="1"/>
        <c:majorTickMark val="out"/>
        <c:minorTickMark val="none"/>
        <c:tickLblPos val="none"/>
        <c:crossAx val="147684352"/>
        <c:crosses val="autoZero"/>
        <c:crossBetween val="between"/>
        <c:majorUnit val="0.2"/>
        <c:minorUnit val="0.04"/>
      </c:valAx>
    </c:plotArea>
    <c:legend>
      <c:legendPos val="t"/>
      <c:layout>
        <c:manualLayout>
          <c:xMode val="edge"/>
          <c:yMode val="edge"/>
          <c:x val="0.15113718871726201"/>
          <c:y val="3.0449694718976499E-2"/>
          <c:w val="0.65107777337470296"/>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India</c:v>
                </c:pt>
                <c:pt idx="2">
                  <c:v>Tunisia</c:v>
                </c:pt>
                <c:pt idx="3">
                  <c:v>Indonesia</c:v>
                </c:pt>
                <c:pt idx="4">
                  <c:v>China</c:v>
                </c:pt>
                <c:pt idx="5">
                  <c:v>Pakistan</c:v>
                </c:pt>
                <c:pt idx="6">
                  <c:v>Kenya</c:v>
                </c:pt>
                <c:pt idx="7">
                  <c:v>Egypt</c:v>
                </c:pt>
                <c:pt idx="8">
                  <c:v>Sweden</c:v>
                </c:pt>
                <c:pt idx="9">
                  <c:v>Nigeria</c:v>
                </c:pt>
                <c:pt idx="10">
                  <c:v>Poland</c:v>
                </c:pt>
                <c:pt idx="11">
                  <c:v>Hong Kong</c:v>
                </c:pt>
                <c:pt idx="12">
                  <c:v>Turkey</c:v>
                </c:pt>
                <c:pt idx="13">
                  <c:v>Australia</c:v>
                </c:pt>
                <c:pt idx="14">
                  <c:v>Canada</c:v>
                </c:pt>
                <c:pt idx="15">
                  <c:v>Brazil</c:v>
                </c:pt>
                <c:pt idx="16">
                  <c:v>Germany</c:v>
                </c:pt>
                <c:pt idx="17">
                  <c:v>Great Britain</c:v>
                </c:pt>
                <c:pt idx="18">
                  <c:v>Japan</c:v>
                </c:pt>
                <c:pt idx="19">
                  <c:v>Mexico</c:v>
                </c:pt>
                <c:pt idx="20">
                  <c:v>United States</c:v>
                </c:pt>
                <c:pt idx="21">
                  <c:v>France</c:v>
                </c:pt>
                <c:pt idx="22">
                  <c:v>Italy</c:v>
                </c:pt>
                <c:pt idx="23">
                  <c:v>South Korea</c:v>
                </c:pt>
                <c:pt idx="24">
                  <c:v>South Africa</c:v>
                </c:pt>
              </c:strCache>
            </c:strRef>
          </c:cat>
          <c:val>
            <c:numRef>
              <c:f>Sheet1!$B$2:$B$26</c:f>
              <c:numCache>
                <c:formatCode>0%</c:formatCode>
                <c:ptCount val="25"/>
                <c:pt idx="0">
                  <c:v>0.13</c:v>
                </c:pt>
                <c:pt idx="1">
                  <c:v>0.34</c:v>
                </c:pt>
                <c:pt idx="2">
                  <c:v>0.37</c:v>
                </c:pt>
                <c:pt idx="3">
                  <c:v>0.22</c:v>
                </c:pt>
                <c:pt idx="4">
                  <c:v>0.16</c:v>
                </c:pt>
                <c:pt idx="5">
                  <c:v>0.23</c:v>
                </c:pt>
                <c:pt idx="6">
                  <c:v>0.39</c:v>
                </c:pt>
                <c:pt idx="7">
                  <c:v>0.31</c:v>
                </c:pt>
                <c:pt idx="8">
                  <c:v>0.1</c:v>
                </c:pt>
                <c:pt idx="9">
                  <c:v>0.22</c:v>
                </c:pt>
                <c:pt idx="10">
                  <c:v>7.0000000000000007E-2</c:v>
                </c:pt>
                <c:pt idx="11">
                  <c:v>0.06</c:v>
                </c:pt>
                <c:pt idx="12">
                  <c:v>0.19</c:v>
                </c:pt>
                <c:pt idx="13">
                  <c:v>0.04</c:v>
                </c:pt>
                <c:pt idx="14">
                  <c:v>0.05</c:v>
                </c:pt>
                <c:pt idx="15">
                  <c:v>0.09</c:v>
                </c:pt>
                <c:pt idx="16">
                  <c:v>0.03</c:v>
                </c:pt>
                <c:pt idx="17">
                  <c:v>0.04</c:v>
                </c:pt>
                <c:pt idx="18">
                  <c:v>0.03</c:v>
                </c:pt>
                <c:pt idx="19">
                  <c:v>7.0000000000000007E-2</c:v>
                </c:pt>
                <c:pt idx="20">
                  <c:v>0.06</c:v>
                </c:pt>
                <c:pt idx="21">
                  <c:v>0.03</c:v>
                </c:pt>
                <c:pt idx="22">
                  <c:v>0.04</c:v>
                </c:pt>
                <c:pt idx="23">
                  <c:v>0.04</c:v>
                </c:pt>
                <c:pt idx="24">
                  <c:v>7.0000000000000007E-2</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India</c:v>
                </c:pt>
                <c:pt idx="2">
                  <c:v>Tunisia</c:v>
                </c:pt>
                <c:pt idx="3">
                  <c:v>Indonesia</c:v>
                </c:pt>
                <c:pt idx="4">
                  <c:v>China</c:v>
                </c:pt>
                <c:pt idx="5">
                  <c:v>Pakistan</c:v>
                </c:pt>
                <c:pt idx="6">
                  <c:v>Kenya</c:v>
                </c:pt>
                <c:pt idx="7">
                  <c:v>Egypt</c:v>
                </c:pt>
                <c:pt idx="8">
                  <c:v>Sweden</c:v>
                </c:pt>
                <c:pt idx="9">
                  <c:v>Nigeria</c:v>
                </c:pt>
                <c:pt idx="10">
                  <c:v>Poland</c:v>
                </c:pt>
                <c:pt idx="11">
                  <c:v>Hong Kong</c:v>
                </c:pt>
                <c:pt idx="12">
                  <c:v>Turkey</c:v>
                </c:pt>
                <c:pt idx="13">
                  <c:v>Australia</c:v>
                </c:pt>
                <c:pt idx="14">
                  <c:v>Canada</c:v>
                </c:pt>
                <c:pt idx="15">
                  <c:v>Brazil</c:v>
                </c:pt>
                <c:pt idx="16">
                  <c:v>Germany</c:v>
                </c:pt>
                <c:pt idx="17">
                  <c:v>Great Britain</c:v>
                </c:pt>
                <c:pt idx="18">
                  <c:v>Japan</c:v>
                </c:pt>
                <c:pt idx="19">
                  <c:v>Mexico</c:v>
                </c:pt>
                <c:pt idx="20">
                  <c:v>United States</c:v>
                </c:pt>
                <c:pt idx="21">
                  <c:v>France</c:v>
                </c:pt>
                <c:pt idx="22">
                  <c:v>Italy</c:v>
                </c:pt>
                <c:pt idx="23">
                  <c:v>South Korea</c:v>
                </c:pt>
                <c:pt idx="24">
                  <c:v>South Africa</c:v>
                </c:pt>
              </c:strCache>
            </c:strRef>
          </c:cat>
          <c:val>
            <c:numRef>
              <c:f>Sheet1!$C$2:$C$26</c:f>
              <c:numCache>
                <c:formatCode>0%</c:formatCode>
                <c:ptCount val="25"/>
                <c:pt idx="0">
                  <c:v>0.34</c:v>
                </c:pt>
                <c:pt idx="1">
                  <c:v>0.43</c:v>
                </c:pt>
                <c:pt idx="2">
                  <c:v>0.33</c:v>
                </c:pt>
                <c:pt idx="3">
                  <c:v>0.45</c:v>
                </c:pt>
                <c:pt idx="4">
                  <c:v>0.49</c:v>
                </c:pt>
                <c:pt idx="5">
                  <c:v>0.4</c:v>
                </c:pt>
                <c:pt idx="6">
                  <c:v>0.23</c:v>
                </c:pt>
                <c:pt idx="7">
                  <c:v>0.3</c:v>
                </c:pt>
                <c:pt idx="8">
                  <c:v>0.46</c:v>
                </c:pt>
                <c:pt idx="9">
                  <c:v>0.28999999999999998</c:v>
                </c:pt>
                <c:pt idx="10">
                  <c:v>0.43</c:v>
                </c:pt>
                <c:pt idx="11">
                  <c:v>0.43</c:v>
                </c:pt>
                <c:pt idx="12">
                  <c:v>0.25</c:v>
                </c:pt>
                <c:pt idx="13">
                  <c:v>0.39</c:v>
                </c:pt>
                <c:pt idx="14">
                  <c:v>0.38</c:v>
                </c:pt>
                <c:pt idx="15">
                  <c:v>0.32</c:v>
                </c:pt>
                <c:pt idx="16">
                  <c:v>0.31</c:v>
                </c:pt>
                <c:pt idx="17">
                  <c:v>0.3</c:v>
                </c:pt>
                <c:pt idx="18">
                  <c:v>0.32</c:v>
                </c:pt>
                <c:pt idx="19">
                  <c:v>0.27</c:v>
                </c:pt>
                <c:pt idx="20">
                  <c:v>0.28000000000000003</c:v>
                </c:pt>
                <c:pt idx="21">
                  <c:v>0.28999999999999998</c:v>
                </c:pt>
                <c:pt idx="22">
                  <c:v>0.26</c:v>
                </c:pt>
                <c:pt idx="23">
                  <c:v>0.25</c:v>
                </c:pt>
                <c:pt idx="24">
                  <c:v>0.21</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India</c:v>
                </c:pt>
                <c:pt idx="2">
                  <c:v>Tunisia</c:v>
                </c:pt>
                <c:pt idx="3">
                  <c:v>Indonesia</c:v>
                </c:pt>
                <c:pt idx="4">
                  <c:v>China</c:v>
                </c:pt>
                <c:pt idx="5">
                  <c:v>Pakistan</c:v>
                </c:pt>
                <c:pt idx="6">
                  <c:v>Kenya</c:v>
                </c:pt>
                <c:pt idx="7">
                  <c:v>Egypt</c:v>
                </c:pt>
                <c:pt idx="8">
                  <c:v>Sweden</c:v>
                </c:pt>
                <c:pt idx="9">
                  <c:v>Nigeria</c:v>
                </c:pt>
                <c:pt idx="10">
                  <c:v>Poland</c:v>
                </c:pt>
                <c:pt idx="11">
                  <c:v>Hong Kong</c:v>
                </c:pt>
                <c:pt idx="12">
                  <c:v>Turkey</c:v>
                </c:pt>
                <c:pt idx="13">
                  <c:v>Australia</c:v>
                </c:pt>
                <c:pt idx="14">
                  <c:v>Canada</c:v>
                </c:pt>
                <c:pt idx="15">
                  <c:v>Brazil</c:v>
                </c:pt>
                <c:pt idx="16">
                  <c:v>Germany</c:v>
                </c:pt>
                <c:pt idx="17">
                  <c:v>Great Britain</c:v>
                </c:pt>
                <c:pt idx="18">
                  <c:v>Japan</c:v>
                </c:pt>
                <c:pt idx="19">
                  <c:v>Mexico</c:v>
                </c:pt>
                <c:pt idx="20">
                  <c:v>United States</c:v>
                </c:pt>
                <c:pt idx="21">
                  <c:v>France</c:v>
                </c:pt>
                <c:pt idx="22">
                  <c:v>Italy</c:v>
                </c:pt>
                <c:pt idx="23">
                  <c:v>South Korea</c:v>
                </c:pt>
                <c:pt idx="24">
                  <c:v>South Africa</c:v>
                </c:pt>
              </c:strCache>
            </c:strRef>
          </c:cat>
          <c:val>
            <c:numRef>
              <c:f>Sheet1!$D$2:$D$26</c:f>
              <c:numCache>
                <c:formatCode>0%</c:formatCode>
                <c:ptCount val="25"/>
                <c:pt idx="0">
                  <c:v>0.47</c:v>
                </c:pt>
                <c:pt idx="1">
                  <c:v>0.77</c:v>
                </c:pt>
                <c:pt idx="2">
                  <c:v>0.7</c:v>
                </c:pt>
                <c:pt idx="3">
                  <c:v>0.67</c:v>
                </c:pt>
                <c:pt idx="4">
                  <c:v>0.65</c:v>
                </c:pt>
                <c:pt idx="5">
                  <c:v>0.63</c:v>
                </c:pt>
                <c:pt idx="6">
                  <c:v>0.62</c:v>
                </c:pt>
                <c:pt idx="7">
                  <c:v>0.61</c:v>
                </c:pt>
                <c:pt idx="8">
                  <c:v>0.56000000000000005</c:v>
                </c:pt>
                <c:pt idx="9">
                  <c:v>0.52</c:v>
                </c:pt>
                <c:pt idx="10">
                  <c:v>0.5</c:v>
                </c:pt>
                <c:pt idx="11">
                  <c:v>0.49</c:v>
                </c:pt>
                <c:pt idx="12">
                  <c:v>0.44</c:v>
                </c:pt>
                <c:pt idx="13">
                  <c:v>0.43</c:v>
                </c:pt>
                <c:pt idx="14">
                  <c:v>0.43</c:v>
                </c:pt>
                <c:pt idx="15">
                  <c:v>0.42</c:v>
                </c:pt>
                <c:pt idx="16">
                  <c:v>0.34</c:v>
                </c:pt>
                <c:pt idx="17">
                  <c:v>0.34</c:v>
                </c:pt>
                <c:pt idx="18">
                  <c:v>0.34</c:v>
                </c:pt>
                <c:pt idx="19">
                  <c:v>0.34</c:v>
                </c:pt>
                <c:pt idx="20">
                  <c:v>0.34</c:v>
                </c:pt>
                <c:pt idx="21">
                  <c:v>0.31</c:v>
                </c:pt>
                <c:pt idx="22">
                  <c:v>0.28999999999999998</c:v>
                </c:pt>
                <c:pt idx="23">
                  <c:v>0.28999999999999998</c:v>
                </c:pt>
                <c:pt idx="24">
                  <c:v>0.28000000000000003</c:v>
                </c:pt>
              </c:numCache>
            </c:numRef>
          </c:val>
        </c:ser>
        <c:dLbls>
          <c:showLegendKey val="0"/>
          <c:showVal val="0"/>
          <c:showCatName val="0"/>
          <c:showSerName val="0"/>
          <c:showPercent val="0"/>
          <c:showBubbleSize val="0"/>
        </c:dLbls>
        <c:gapWidth val="42"/>
        <c:overlap val="100"/>
        <c:axId val="157944832"/>
        <c:axId val="117843648"/>
      </c:barChart>
      <c:catAx>
        <c:axId val="157944832"/>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43648"/>
        <c:crosses val="autoZero"/>
        <c:auto val="1"/>
        <c:lblAlgn val="ctr"/>
        <c:lblOffset val="100"/>
        <c:noMultiLvlLbl val="0"/>
      </c:catAx>
      <c:valAx>
        <c:axId val="117843648"/>
        <c:scaling>
          <c:orientation val="minMax"/>
          <c:max val="1"/>
        </c:scaling>
        <c:delete val="1"/>
        <c:axPos val="t"/>
        <c:numFmt formatCode="0%" sourceLinked="1"/>
        <c:majorTickMark val="out"/>
        <c:minorTickMark val="none"/>
        <c:tickLblPos val="none"/>
        <c:crossAx val="157944832"/>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Europe</c:v>
                </c:pt>
                <c:pt idx="5">
                  <c:v>LATAM</c:v>
                </c:pt>
                <c:pt idx="6">
                  <c:v>North America</c:v>
                </c:pt>
                <c:pt idx="7">
                  <c:v>G-8 Countries</c:v>
                </c:pt>
              </c:strCache>
            </c:strRef>
          </c:cat>
          <c:val>
            <c:numRef>
              <c:f>Sheet1!$B$2:$B$9</c:f>
              <c:numCache>
                <c:formatCode>0%</c:formatCode>
                <c:ptCount val="8"/>
                <c:pt idx="0">
                  <c:v>0.13</c:v>
                </c:pt>
                <c:pt idx="1">
                  <c:v>0.2</c:v>
                </c:pt>
                <c:pt idx="2">
                  <c:v>0.24</c:v>
                </c:pt>
                <c:pt idx="3">
                  <c:v>0.13</c:v>
                </c:pt>
                <c:pt idx="4">
                  <c:v>0.05</c:v>
                </c:pt>
                <c:pt idx="5">
                  <c:v>0.08</c:v>
                </c:pt>
                <c:pt idx="6">
                  <c:v>0.05</c:v>
                </c:pt>
                <c:pt idx="7">
                  <c:v>0.04</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Europe</c:v>
                </c:pt>
                <c:pt idx="5">
                  <c:v>LATAM</c:v>
                </c:pt>
                <c:pt idx="6">
                  <c:v>North America</c:v>
                </c:pt>
                <c:pt idx="7">
                  <c:v>G-8 Countries</c:v>
                </c:pt>
              </c:strCache>
            </c:strRef>
          </c:cat>
          <c:val>
            <c:numRef>
              <c:f>Sheet1!$C$2:$C$9</c:f>
              <c:numCache>
                <c:formatCode>0%</c:formatCode>
                <c:ptCount val="8"/>
                <c:pt idx="0">
                  <c:v>0.34</c:v>
                </c:pt>
                <c:pt idx="1">
                  <c:v>0.41</c:v>
                </c:pt>
                <c:pt idx="2">
                  <c:v>0.28999999999999998</c:v>
                </c:pt>
                <c:pt idx="3">
                  <c:v>0.39</c:v>
                </c:pt>
                <c:pt idx="4">
                  <c:v>0.34</c:v>
                </c:pt>
                <c:pt idx="5">
                  <c:v>0.3</c:v>
                </c:pt>
                <c:pt idx="6">
                  <c:v>0.33</c:v>
                </c:pt>
                <c:pt idx="7">
                  <c:v>0.3</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BRIC</c:v>
                </c:pt>
                <c:pt idx="2">
                  <c:v>Middle East/Africa</c:v>
                </c:pt>
                <c:pt idx="3">
                  <c:v>APAC</c:v>
                </c:pt>
                <c:pt idx="4">
                  <c:v>Europe</c:v>
                </c:pt>
                <c:pt idx="5">
                  <c:v>LATAM</c:v>
                </c:pt>
                <c:pt idx="6">
                  <c:v>North America</c:v>
                </c:pt>
                <c:pt idx="7">
                  <c:v>G-8 Countries</c:v>
                </c:pt>
              </c:strCache>
            </c:strRef>
          </c:cat>
          <c:val>
            <c:numRef>
              <c:f>Sheet1!$D$2:$D$9</c:f>
              <c:numCache>
                <c:formatCode>0%</c:formatCode>
                <c:ptCount val="8"/>
                <c:pt idx="0">
                  <c:v>0.47</c:v>
                </c:pt>
                <c:pt idx="1">
                  <c:v>0.61</c:v>
                </c:pt>
                <c:pt idx="2">
                  <c:v>0.53</c:v>
                </c:pt>
                <c:pt idx="3">
                  <c:v>0.52</c:v>
                </c:pt>
                <c:pt idx="4">
                  <c:v>0.39</c:v>
                </c:pt>
                <c:pt idx="5">
                  <c:v>0.38</c:v>
                </c:pt>
                <c:pt idx="6">
                  <c:v>0.38</c:v>
                </c:pt>
                <c:pt idx="7">
                  <c:v>0.34</c:v>
                </c:pt>
              </c:numCache>
            </c:numRef>
          </c:val>
        </c:ser>
        <c:dLbls>
          <c:showLegendKey val="0"/>
          <c:showVal val="0"/>
          <c:showCatName val="0"/>
          <c:showSerName val="0"/>
          <c:showPercent val="0"/>
          <c:showBubbleSize val="0"/>
        </c:dLbls>
        <c:gapWidth val="106"/>
        <c:overlap val="100"/>
        <c:axId val="29949440"/>
        <c:axId val="117845952"/>
      </c:barChart>
      <c:catAx>
        <c:axId val="2994944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45952"/>
        <c:crosses val="autoZero"/>
        <c:auto val="1"/>
        <c:lblAlgn val="ctr"/>
        <c:lblOffset val="100"/>
        <c:noMultiLvlLbl val="0"/>
      </c:catAx>
      <c:valAx>
        <c:axId val="117845952"/>
        <c:scaling>
          <c:orientation val="minMax"/>
          <c:max val="1"/>
          <c:min val="0"/>
        </c:scaling>
        <c:delete val="1"/>
        <c:axPos val="t"/>
        <c:numFmt formatCode="0%" sourceLinked="1"/>
        <c:majorTickMark val="out"/>
        <c:minorTickMark val="none"/>
        <c:tickLblPos val="none"/>
        <c:crossAx val="29949440"/>
        <c:crosses val="autoZero"/>
        <c:crossBetween val="between"/>
        <c:majorUnit val="0.2"/>
        <c:minorUnit val="0.04"/>
      </c:valAx>
    </c:plotArea>
    <c:legend>
      <c:legendPos val="t"/>
      <c:layout>
        <c:manualLayout>
          <c:xMode val="edge"/>
          <c:yMode val="edge"/>
          <c:x val="0.15113718871726201"/>
          <c:y val="3.0449694718976499E-2"/>
          <c:w val="0.65107777337470296"/>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24287369240401"/>
          <c:y val="0.109725998235928"/>
          <c:w val="0.78068802443200802"/>
          <c:h val="0.87864226522373101"/>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APAC</c:v>
                </c:pt>
                <c:pt idx="2">
                  <c:v>BRIC</c:v>
                </c:pt>
                <c:pt idx="3">
                  <c:v>Middle East/Africa</c:v>
                </c:pt>
                <c:pt idx="4">
                  <c:v>North America</c:v>
                </c:pt>
                <c:pt idx="5">
                  <c:v>LATAM</c:v>
                </c:pt>
                <c:pt idx="6">
                  <c:v>G-8 Countries</c:v>
                </c:pt>
                <c:pt idx="7">
                  <c:v>Europe</c:v>
                </c:pt>
              </c:strCache>
            </c:strRef>
          </c:cat>
          <c:val>
            <c:numRef>
              <c:f>Sheet1!$B$2:$B$9</c:f>
              <c:numCache>
                <c:formatCode>0%</c:formatCode>
                <c:ptCount val="8"/>
                <c:pt idx="0">
                  <c:v>0.47</c:v>
                </c:pt>
                <c:pt idx="1">
                  <c:v>0.43</c:v>
                </c:pt>
                <c:pt idx="2">
                  <c:v>0.47</c:v>
                </c:pt>
                <c:pt idx="3">
                  <c:v>0.6</c:v>
                </c:pt>
                <c:pt idx="4">
                  <c:v>0.44</c:v>
                </c:pt>
                <c:pt idx="5">
                  <c:v>0.48</c:v>
                </c:pt>
                <c:pt idx="6">
                  <c:v>0.39</c:v>
                </c:pt>
                <c:pt idx="7">
                  <c:v>0.39</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APAC</c:v>
                </c:pt>
                <c:pt idx="2">
                  <c:v>BRIC</c:v>
                </c:pt>
                <c:pt idx="3">
                  <c:v>Middle East/Africa</c:v>
                </c:pt>
                <c:pt idx="4">
                  <c:v>North America</c:v>
                </c:pt>
                <c:pt idx="5">
                  <c:v>LATAM</c:v>
                </c:pt>
                <c:pt idx="6">
                  <c:v>G-8 Countries</c:v>
                </c:pt>
                <c:pt idx="7">
                  <c:v>Europe</c:v>
                </c:pt>
              </c:strCache>
            </c:strRef>
          </c:cat>
          <c:val>
            <c:numRef>
              <c:f>Sheet1!$C$2:$C$9</c:f>
              <c:numCache>
                <c:formatCode>0%</c:formatCode>
                <c:ptCount val="8"/>
                <c:pt idx="0">
                  <c:v>0.4</c:v>
                </c:pt>
                <c:pt idx="1">
                  <c:v>0.45</c:v>
                </c:pt>
                <c:pt idx="2">
                  <c:v>0.4</c:v>
                </c:pt>
                <c:pt idx="3">
                  <c:v>0.28000000000000003</c:v>
                </c:pt>
                <c:pt idx="4">
                  <c:v>0.43</c:v>
                </c:pt>
                <c:pt idx="5">
                  <c:v>0.36</c:v>
                </c:pt>
                <c:pt idx="6">
                  <c:v>0.46</c:v>
                </c:pt>
                <c:pt idx="7">
                  <c:v>0.45</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APAC</c:v>
                </c:pt>
                <c:pt idx="2">
                  <c:v>BRIC</c:v>
                </c:pt>
                <c:pt idx="3">
                  <c:v>Middle East/Africa</c:v>
                </c:pt>
                <c:pt idx="4">
                  <c:v>North America</c:v>
                </c:pt>
                <c:pt idx="5">
                  <c:v>LATAM</c:v>
                </c:pt>
                <c:pt idx="6">
                  <c:v>G-8 Countries</c:v>
                </c:pt>
                <c:pt idx="7">
                  <c:v>Europe</c:v>
                </c:pt>
              </c:strCache>
            </c:strRef>
          </c:cat>
          <c:val>
            <c:numRef>
              <c:f>Sheet1!$D$2:$D$9</c:f>
              <c:numCache>
                <c:formatCode>0%</c:formatCode>
                <c:ptCount val="8"/>
                <c:pt idx="0">
                  <c:v>0.87</c:v>
                </c:pt>
                <c:pt idx="1">
                  <c:v>0.89</c:v>
                </c:pt>
                <c:pt idx="2">
                  <c:v>0.88</c:v>
                </c:pt>
                <c:pt idx="3">
                  <c:v>0.88</c:v>
                </c:pt>
                <c:pt idx="4">
                  <c:v>0.87</c:v>
                </c:pt>
                <c:pt idx="5">
                  <c:v>0.85</c:v>
                </c:pt>
                <c:pt idx="6">
                  <c:v>0.85</c:v>
                </c:pt>
                <c:pt idx="7">
                  <c:v>0.84</c:v>
                </c:pt>
              </c:numCache>
            </c:numRef>
          </c:val>
        </c:ser>
        <c:dLbls>
          <c:showLegendKey val="0"/>
          <c:showVal val="0"/>
          <c:showCatName val="0"/>
          <c:showSerName val="0"/>
          <c:showPercent val="0"/>
          <c:showBubbleSize val="0"/>
        </c:dLbls>
        <c:gapWidth val="106"/>
        <c:overlap val="100"/>
        <c:axId val="116301824"/>
        <c:axId val="116430464"/>
      </c:barChart>
      <c:catAx>
        <c:axId val="11630182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30464"/>
        <c:crosses val="autoZero"/>
        <c:auto val="1"/>
        <c:lblAlgn val="ctr"/>
        <c:lblOffset val="100"/>
        <c:noMultiLvlLbl val="0"/>
      </c:catAx>
      <c:valAx>
        <c:axId val="116430464"/>
        <c:scaling>
          <c:orientation val="minMax"/>
          <c:max val="1"/>
          <c:min val="0"/>
        </c:scaling>
        <c:delete val="1"/>
        <c:axPos val="t"/>
        <c:numFmt formatCode="0%" sourceLinked="1"/>
        <c:majorTickMark val="out"/>
        <c:minorTickMark val="none"/>
        <c:tickLblPos val="none"/>
        <c:crossAx val="116301824"/>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dLbl>
              <c:idx val="20"/>
              <c:layout>
                <c:manualLayout>
                  <c:x val="1.4958532278759E-2"/>
                  <c:y val="-2.3263311376675098E-3"/>
                </c:manualLayout>
              </c:layout>
              <c:dLblPos val="ctr"/>
              <c:showLegendKey val="0"/>
              <c:showVal val="1"/>
              <c:showCatName val="0"/>
              <c:showSerName val="0"/>
              <c:showPercent val="0"/>
              <c:showBubbleSize val="0"/>
            </c:dLbl>
            <c:dLbl>
              <c:idx val="22"/>
              <c:layout>
                <c:manualLayout>
                  <c:x val="6.6482365683373304E-3"/>
                  <c:y val="0"/>
                </c:manualLayout>
              </c:layout>
              <c:dLblPos val="ctr"/>
              <c:showLegendKey val="0"/>
              <c:showVal val="1"/>
              <c:showCatName val="0"/>
              <c:showSerName val="0"/>
              <c:showPercent val="0"/>
              <c:showBubbleSize val="0"/>
            </c:dLbl>
            <c:dLbl>
              <c:idx val="23"/>
              <c:layout>
                <c:manualLayout>
                  <c:x val="8.3102957104216595E-3"/>
                  <c:y val="0"/>
                </c:manualLayout>
              </c:layout>
              <c:dLblPos val="ctr"/>
              <c:showLegendKey val="0"/>
              <c:showVal val="1"/>
              <c:showCatName val="0"/>
              <c:showSerName val="0"/>
              <c:showPercent val="0"/>
              <c:showBubbleSize val="0"/>
            </c:dLbl>
            <c:dLbl>
              <c:idx val="24"/>
              <c:layout>
                <c:manualLayout>
                  <c:x val="1.16344139945903E-2"/>
                  <c:y val="4.6526622753350301E-3"/>
                </c:manualLayout>
              </c:layout>
              <c:dLblPos val="ctr"/>
              <c:showLegendKey val="0"/>
              <c:showVal val="1"/>
              <c:showCatName val="0"/>
              <c:showSerName val="0"/>
              <c:showPercent val="0"/>
              <c:showBubbleSize val="0"/>
            </c:dLbl>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Nigeria</c:v>
                </c:pt>
                <c:pt idx="2">
                  <c:v>India</c:v>
                </c:pt>
                <c:pt idx="3">
                  <c:v>Pakistan</c:v>
                </c:pt>
                <c:pt idx="4">
                  <c:v>Egypt</c:v>
                </c:pt>
                <c:pt idx="5">
                  <c:v>Kenya</c:v>
                </c:pt>
                <c:pt idx="6">
                  <c:v>Indonesia</c:v>
                </c:pt>
                <c:pt idx="7">
                  <c:v>Poland</c:v>
                </c:pt>
                <c:pt idx="8">
                  <c:v>United States</c:v>
                </c:pt>
                <c:pt idx="9">
                  <c:v>Hong Kong</c:v>
                </c:pt>
                <c:pt idx="10">
                  <c:v>South Africa</c:v>
                </c:pt>
                <c:pt idx="11">
                  <c:v>Italy</c:v>
                </c:pt>
                <c:pt idx="12">
                  <c:v>Mexico</c:v>
                </c:pt>
                <c:pt idx="13">
                  <c:v>Tunisia</c:v>
                </c:pt>
                <c:pt idx="14">
                  <c:v>Brazil</c:v>
                </c:pt>
                <c:pt idx="15">
                  <c:v>South Korea</c:v>
                </c:pt>
                <c:pt idx="16">
                  <c:v>Sweden</c:v>
                </c:pt>
                <c:pt idx="17">
                  <c:v>China</c:v>
                </c:pt>
                <c:pt idx="18">
                  <c:v>Australia</c:v>
                </c:pt>
                <c:pt idx="19">
                  <c:v>Turkey</c:v>
                </c:pt>
                <c:pt idx="20">
                  <c:v>Canada</c:v>
                </c:pt>
                <c:pt idx="21">
                  <c:v>Great Britain</c:v>
                </c:pt>
                <c:pt idx="22">
                  <c:v>Japan</c:v>
                </c:pt>
                <c:pt idx="23">
                  <c:v>France</c:v>
                </c:pt>
                <c:pt idx="24">
                  <c:v>Germany</c:v>
                </c:pt>
              </c:strCache>
            </c:strRef>
          </c:cat>
          <c:val>
            <c:numRef>
              <c:f>Sheet1!$B$2:$B$26</c:f>
              <c:numCache>
                <c:formatCode>0%</c:formatCode>
                <c:ptCount val="25"/>
                <c:pt idx="0">
                  <c:v>0.1</c:v>
                </c:pt>
                <c:pt idx="1">
                  <c:v>0.32</c:v>
                </c:pt>
                <c:pt idx="2">
                  <c:v>0.18</c:v>
                </c:pt>
                <c:pt idx="3">
                  <c:v>0.34</c:v>
                </c:pt>
                <c:pt idx="4">
                  <c:v>0.25</c:v>
                </c:pt>
                <c:pt idx="5">
                  <c:v>0.28000000000000003</c:v>
                </c:pt>
                <c:pt idx="6">
                  <c:v>0.13</c:v>
                </c:pt>
                <c:pt idx="7">
                  <c:v>7.0000000000000007E-2</c:v>
                </c:pt>
                <c:pt idx="8">
                  <c:v>0.08</c:v>
                </c:pt>
                <c:pt idx="9">
                  <c:v>0.06</c:v>
                </c:pt>
                <c:pt idx="10">
                  <c:v>7.0000000000000007E-2</c:v>
                </c:pt>
                <c:pt idx="11">
                  <c:v>0.06</c:v>
                </c:pt>
                <c:pt idx="12">
                  <c:v>0.06</c:v>
                </c:pt>
                <c:pt idx="13">
                  <c:v>0.14000000000000001</c:v>
                </c:pt>
                <c:pt idx="14">
                  <c:v>7.0000000000000007E-2</c:v>
                </c:pt>
                <c:pt idx="15">
                  <c:v>0.03</c:v>
                </c:pt>
                <c:pt idx="16">
                  <c:v>0.05</c:v>
                </c:pt>
                <c:pt idx="17">
                  <c:v>7.0000000000000007E-2</c:v>
                </c:pt>
                <c:pt idx="18">
                  <c:v>0.02</c:v>
                </c:pt>
                <c:pt idx="19">
                  <c:v>7.0000000000000007E-2</c:v>
                </c:pt>
                <c:pt idx="20">
                  <c:v>0.02</c:v>
                </c:pt>
                <c:pt idx="21">
                  <c:v>0.03</c:v>
                </c:pt>
                <c:pt idx="22">
                  <c:v>0.02</c:v>
                </c:pt>
                <c:pt idx="23">
                  <c:v>0.02</c:v>
                </c:pt>
                <c:pt idx="24">
                  <c:v>0.02</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Nigeria</c:v>
                </c:pt>
                <c:pt idx="2">
                  <c:v>India</c:v>
                </c:pt>
                <c:pt idx="3">
                  <c:v>Pakistan</c:v>
                </c:pt>
                <c:pt idx="4">
                  <c:v>Egypt</c:v>
                </c:pt>
                <c:pt idx="5">
                  <c:v>Kenya</c:v>
                </c:pt>
                <c:pt idx="6">
                  <c:v>Indonesia</c:v>
                </c:pt>
                <c:pt idx="7">
                  <c:v>Poland</c:v>
                </c:pt>
                <c:pt idx="8">
                  <c:v>United States</c:v>
                </c:pt>
                <c:pt idx="9">
                  <c:v>Hong Kong</c:v>
                </c:pt>
                <c:pt idx="10">
                  <c:v>South Africa</c:v>
                </c:pt>
                <c:pt idx="11">
                  <c:v>Italy</c:v>
                </c:pt>
                <c:pt idx="12">
                  <c:v>Mexico</c:v>
                </c:pt>
                <c:pt idx="13">
                  <c:v>Tunisia</c:v>
                </c:pt>
                <c:pt idx="14">
                  <c:v>Brazil</c:v>
                </c:pt>
                <c:pt idx="15">
                  <c:v>South Korea</c:v>
                </c:pt>
                <c:pt idx="16">
                  <c:v>Sweden</c:v>
                </c:pt>
                <c:pt idx="17">
                  <c:v>China</c:v>
                </c:pt>
                <c:pt idx="18">
                  <c:v>Australia</c:v>
                </c:pt>
                <c:pt idx="19">
                  <c:v>Turkey</c:v>
                </c:pt>
                <c:pt idx="20">
                  <c:v>Canada</c:v>
                </c:pt>
                <c:pt idx="21">
                  <c:v>Great Britain</c:v>
                </c:pt>
                <c:pt idx="22">
                  <c:v>Japan</c:v>
                </c:pt>
                <c:pt idx="23">
                  <c:v>France</c:v>
                </c:pt>
                <c:pt idx="24">
                  <c:v>Germany</c:v>
                </c:pt>
              </c:strCache>
            </c:strRef>
          </c:cat>
          <c:val>
            <c:numRef>
              <c:f>Sheet1!$C$2:$C$26</c:f>
              <c:numCache>
                <c:formatCode>0%</c:formatCode>
                <c:ptCount val="25"/>
                <c:pt idx="0">
                  <c:v>0.26</c:v>
                </c:pt>
                <c:pt idx="1">
                  <c:v>0.28999999999999998</c:v>
                </c:pt>
                <c:pt idx="2">
                  <c:v>0.42</c:v>
                </c:pt>
                <c:pt idx="3">
                  <c:v>0.25</c:v>
                </c:pt>
                <c:pt idx="4">
                  <c:v>0.24</c:v>
                </c:pt>
                <c:pt idx="5">
                  <c:v>0.22</c:v>
                </c:pt>
                <c:pt idx="6">
                  <c:v>0.35</c:v>
                </c:pt>
                <c:pt idx="7">
                  <c:v>0.41</c:v>
                </c:pt>
                <c:pt idx="8">
                  <c:v>0.39</c:v>
                </c:pt>
                <c:pt idx="9">
                  <c:v>0.35</c:v>
                </c:pt>
                <c:pt idx="10">
                  <c:v>0.27</c:v>
                </c:pt>
                <c:pt idx="11">
                  <c:v>0.28000000000000003</c:v>
                </c:pt>
                <c:pt idx="12">
                  <c:v>0.25</c:v>
                </c:pt>
                <c:pt idx="13">
                  <c:v>0.18</c:v>
                </c:pt>
                <c:pt idx="14">
                  <c:v>0.24</c:v>
                </c:pt>
                <c:pt idx="15">
                  <c:v>0.27</c:v>
                </c:pt>
                <c:pt idx="16">
                  <c:v>0.24</c:v>
                </c:pt>
                <c:pt idx="17">
                  <c:v>0.21</c:v>
                </c:pt>
                <c:pt idx="18">
                  <c:v>0.25</c:v>
                </c:pt>
                <c:pt idx="19">
                  <c:v>0.2</c:v>
                </c:pt>
                <c:pt idx="20">
                  <c:v>0.24</c:v>
                </c:pt>
                <c:pt idx="21">
                  <c:v>0.21</c:v>
                </c:pt>
                <c:pt idx="22">
                  <c:v>0.22</c:v>
                </c:pt>
                <c:pt idx="23">
                  <c:v>0.2</c:v>
                </c:pt>
                <c:pt idx="24">
                  <c:v>0.11</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Nigeria</c:v>
                </c:pt>
                <c:pt idx="2">
                  <c:v>India</c:v>
                </c:pt>
                <c:pt idx="3">
                  <c:v>Pakistan</c:v>
                </c:pt>
                <c:pt idx="4">
                  <c:v>Egypt</c:v>
                </c:pt>
                <c:pt idx="5">
                  <c:v>Kenya</c:v>
                </c:pt>
                <c:pt idx="6">
                  <c:v>Indonesia</c:v>
                </c:pt>
                <c:pt idx="7">
                  <c:v>Poland</c:v>
                </c:pt>
                <c:pt idx="8">
                  <c:v>United States</c:v>
                </c:pt>
                <c:pt idx="9">
                  <c:v>Hong Kong</c:v>
                </c:pt>
                <c:pt idx="10">
                  <c:v>South Africa</c:v>
                </c:pt>
                <c:pt idx="11">
                  <c:v>Italy</c:v>
                </c:pt>
                <c:pt idx="12">
                  <c:v>Mexico</c:v>
                </c:pt>
                <c:pt idx="13">
                  <c:v>Tunisia</c:v>
                </c:pt>
                <c:pt idx="14">
                  <c:v>Brazil</c:v>
                </c:pt>
                <c:pt idx="15">
                  <c:v>South Korea</c:v>
                </c:pt>
                <c:pt idx="16">
                  <c:v>Sweden</c:v>
                </c:pt>
                <c:pt idx="17">
                  <c:v>China</c:v>
                </c:pt>
                <c:pt idx="18">
                  <c:v>Australia</c:v>
                </c:pt>
                <c:pt idx="19">
                  <c:v>Turkey</c:v>
                </c:pt>
                <c:pt idx="20">
                  <c:v>Canada</c:v>
                </c:pt>
                <c:pt idx="21">
                  <c:v>Great Britain</c:v>
                </c:pt>
                <c:pt idx="22">
                  <c:v>Japan</c:v>
                </c:pt>
                <c:pt idx="23">
                  <c:v>France</c:v>
                </c:pt>
                <c:pt idx="24">
                  <c:v>Germany</c:v>
                </c:pt>
              </c:strCache>
            </c:strRef>
          </c:cat>
          <c:val>
            <c:numRef>
              <c:f>Sheet1!$D$2:$D$26</c:f>
              <c:numCache>
                <c:formatCode>0%</c:formatCode>
                <c:ptCount val="25"/>
                <c:pt idx="0">
                  <c:v>0.36</c:v>
                </c:pt>
                <c:pt idx="1">
                  <c:v>0.62</c:v>
                </c:pt>
                <c:pt idx="2">
                  <c:v>0.6</c:v>
                </c:pt>
                <c:pt idx="3">
                  <c:v>0.59</c:v>
                </c:pt>
                <c:pt idx="4">
                  <c:v>0.5</c:v>
                </c:pt>
                <c:pt idx="5">
                  <c:v>0.5</c:v>
                </c:pt>
                <c:pt idx="6">
                  <c:v>0.48</c:v>
                </c:pt>
                <c:pt idx="7">
                  <c:v>0.48</c:v>
                </c:pt>
                <c:pt idx="8">
                  <c:v>0.47</c:v>
                </c:pt>
                <c:pt idx="9">
                  <c:v>0.41</c:v>
                </c:pt>
                <c:pt idx="10">
                  <c:v>0.34</c:v>
                </c:pt>
                <c:pt idx="11">
                  <c:v>0.33</c:v>
                </c:pt>
                <c:pt idx="12">
                  <c:v>0.32</c:v>
                </c:pt>
                <c:pt idx="13">
                  <c:v>0.32</c:v>
                </c:pt>
                <c:pt idx="14">
                  <c:v>0.31</c:v>
                </c:pt>
                <c:pt idx="15">
                  <c:v>0.3</c:v>
                </c:pt>
                <c:pt idx="16">
                  <c:v>0.28999999999999998</c:v>
                </c:pt>
                <c:pt idx="17">
                  <c:v>0.28000000000000003</c:v>
                </c:pt>
                <c:pt idx="18">
                  <c:v>0.27</c:v>
                </c:pt>
                <c:pt idx="19">
                  <c:v>0.27</c:v>
                </c:pt>
                <c:pt idx="20">
                  <c:v>0.26</c:v>
                </c:pt>
                <c:pt idx="21">
                  <c:v>0.24</c:v>
                </c:pt>
                <c:pt idx="22">
                  <c:v>0.24</c:v>
                </c:pt>
                <c:pt idx="23">
                  <c:v>0.22</c:v>
                </c:pt>
                <c:pt idx="24">
                  <c:v>0.13</c:v>
                </c:pt>
              </c:numCache>
            </c:numRef>
          </c:val>
        </c:ser>
        <c:dLbls>
          <c:showLegendKey val="0"/>
          <c:showVal val="0"/>
          <c:showCatName val="0"/>
          <c:showSerName val="0"/>
          <c:showPercent val="0"/>
          <c:showBubbleSize val="0"/>
        </c:dLbls>
        <c:gapWidth val="42"/>
        <c:overlap val="100"/>
        <c:axId val="158253056"/>
        <c:axId val="117848256"/>
      </c:barChart>
      <c:catAx>
        <c:axId val="15825305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7848256"/>
        <c:crosses val="autoZero"/>
        <c:auto val="1"/>
        <c:lblAlgn val="ctr"/>
        <c:lblOffset val="100"/>
        <c:noMultiLvlLbl val="0"/>
      </c:catAx>
      <c:valAx>
        <c:axId val="117848256"/>
        <c:scaling>
          <c:orientation val="minMax"/>
          <c:max val="1"/>
        </c:scaling>
        <c:delete val="1"/>
        <c:axPos val="t"/>
        <c:numFmt formatCode="0%" sourceLinked="1"/>
        <c:majorTickMark val="out"/>
        <c:minorTickMark val="none"/>
        <c:tickLblPos val="none"/>
        <c:crossAx val="158253056"/>
        <c:crosses val="autoZero"/>
        <c:crossBetween val="between"/>
      </c:valAx>
    </c:plotArea>
    <c:legend>
      <c:legendPos val="t"/>
      <c:layout>
        <c:manualLayout>
          <c:xMode val="edge"/>
          <c:yMode val="edge"/>
          <c:x val="0.11623394673349099"/>
          <c:y val="0"/>
          <c:w val="0.88376605326650903"/>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Trust completely</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APAC</c:v>
                </c:pt>
                <c:pt idx="4">
                  <c:v>North America</c:v>
                </c:pt>
                <c:pt idx="5">
                  <c:v>LATAM</c:v>
                </c:pt>
                <c:pt idx="6">
                  <c:v>Europe</c:v>
                </c:pt>
                <c:pt idx="7">
                  <c:v>G-8 Countries</c:v>
                </c:pt>
              </c:strCache>
            </c:strRef>
          </c:cat>
          <c:val>
            <c:numRef>
              <c:f>Sheet1!$B$2:$B$9</c:f>
              <c:numCache>
                <c:formatCode>0%</c:formatCode>
                <c:ptCount val="8"/>
                <c:pt idx="0">
                  <c:v>0.1</c:v>
                </c:pt>
                <c:pt idx="1">
                  <c:v>0.21</c:v>
                </c:pt>
                <c:pt idx="2">
                  <c:v>0.11</c:v>
                </c:pt>
                <c:pt idx="3">
                  <c:v>7.0000000000000007E-2</c:v>
                </c:pt>
                <c:pt idx="4">
                  <c:v>0.05</c:v>
                </c:pt>
                <c:pt idx="5">
                  <c:v>7.0000000000000007E-2</c:v>
                </c:pt>
                <c:pt idx="6">
                  <c:v>0.04</c:v>
                </c:pt>
                <c:pt idx="7">
                  <c:v>0.04</c:v>
                </c:pt>
              </c:numCache>
            </c:numRef>
          </c:val>
        </c:ser>
        <c:ser>
          <c:idx val="1"/>
          <c:order val="1"/>
          <c:tx>
            <c:strRef>
              <c:f>Sheet1!$C$1</c:f>
              <c:strCache>
                <c:ptCount val="1"/>
                <c:pt idx="0">
                  <c:v>Trust somewhat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APAC</c:v>
                </c:pt>
                <c:pt idx="4">
                  <c:v>North America</c:v>
                </c:pt>
                <c:pt idx="5">
                  <c:v>LATAM</c:v>
                </c:pt>
                <c:pt idx="6">
                  <c:v>Europe</c:v>
                </c:pt>
                <c:pt idx="7">
                  <c:v>G-8 Countries</c:v>
                </c:pt>
              </c:strCache>
            </c:strRef>
          </c:cat>
          <c:val>
            <c:numRef>
              <c:f>Sheet1!$C$2:$C$9</c:f>
              <c:numCache>
                <c:formatCode>0%</c:formatCode>
                <c:ptCount val="8"/>
                <c:pt idx="0">
                  <c:v>0.26</c:v>
                </c:pt>
                <c:pt idx="1">
                  <c:v>0.24</c:v>
                </c:pt>
                <c:pt idx="2">
                  <c:v>0.28999999999999998</c:v>
                </c:pt>
                <c:pt idx="3">
                  <c:v>0.28999999999999998</c:v>
                </c:pt>
                <c:pt idx="4">
                  <c:v>0.31</c:v>
                </c:pt>
                <c:pt idx="5">
                  <c:v>0.25</c:v>
                </c:pt>
                <c:pt idx="6">
                  <c:v>0.24</c:v>
                </c:pt>
                <c:pt idx="7">
                  <c:v>0.24</c:v>
                </c:pt>
              </c:numCache>
            </c:numRef>
          </c:val>
        </c:ser>
        <c:ser>
          <c:idx val="2"/>
          <c:order val="2"/>
          <c:tx>
            <c:strRef>
              <c:f>Sheet1!$D$1</c:f>
              <c:strCache>
                <c:ptCount val="1"/>
                <c:pt idx="0">
                  <c:v>TOTAL TRUST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BRIC</c:v>
                </c:pt>
                <c:pt idx="3">
                  <c:v>APAC</c:v>
                </c:pt>
                <c:pt idx="4">
                  <c:v>North America</c:v>
                </c:pt>
                <c:pt idx="5">
                  <c:v>LATAM</c:v>
                </c:pt>
                <c:pt idx="6">
                  <c:v>Europe</c:v>
                </c:pt>
                <c:pt idx="7">
                  <c:v>G-8 Countries</c:v>
                </c:pt>
              </c:strCache>
            </c:strRef>
          </c:cat>
          <c:val>
            <c:numRef>
              <c:f>Sheet1!$D$2:$D$9</c:f>
              <c:numCache>
                <c:formatCode>0%</c:formatCode>
                <c:ptCount val="8"/>
                <c:pt idx="0">
                  <c:v>0.36</c:v>
                </c:pt>
                <c:pt idx="1">
                  <c:v>0.45</c:v>
                </c:pt>
                <c:pt idx="2">
                  <c:v>0.4</c:v>
                </c:pt>
                <c:pt idx="3">
                  <c:v>0.37</c:v>
                </c:pt>
                <c:pt idx="4">
                  <c:v>0.36</c:v>
                </c:pt>
                <c:pt idx="5">
                  <c:v>0.32</c:v>
                </c:pt>
                <c:pt idx="6">
                  <c:v>0.28000000000000003</c:v>
                </c:pt>
                <c:pt idx="7">
                  <c:v>0.27</c:v>
                </c:pt>
              </c:numCache>
            </c:numRef>
          </c:val>
        </c:ser>
        <c:dLbls>
          <c:showLegendKey val="0"/>
          <c:showVal val="0"/>
          <c:showCatName val="0"/>
          <c:showSerName val="0"/>
          <c:showPercent val="0"/>
          <c:showBubbleSize val="0"/>
        </c:dLbls>
        <c:gapWidth val="106"/>
        <c:overlap val="100"/>
        <c:axId val="158254080"/>
        <c:axId val="148955712"/>
      </c:barChart>
      <c:catAx>
        <c:axId val="158254080"/>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48955712"/>
        <c:crosses val="autoZero"/>
        <c:auto val="1"/>
        <c:lblAlgn val="ctr"/>
        <c:lblOffset val="100"/>
        <c:noMultiLvlLbl val="0"/>
      </c:catAx>
      <c:valAx>
        <c:axId val="148955712"/>
        <c:scaling>
          <c:orientation val="minMax"/>
          <c:max val="1"/>
          <c:min val="0"/>
        </c:scaling>
        <c:delete val="1"/>
        <c:axPos val="t"/>
        <c:numFmt formatCode="0%" sourceLinked="1"/>
        <c:majorTickMark val="out"/>
        <c:minorTickMark val="none"/>
        <c:tickLblPos val="none"/>
        <c:crossAx val="158254080"/>
        <c:crosses val="autoZero"/>
        <c:crossBetween val="between"/>
        <c:majorUnit val="0.2"/>
        <c:minorUnit val="0.04"/>
      </c:valAx>
    </c:plotArea>
    <c:legend>
      <c:legendPos val="t"/>
      <c:layout>
        <c:manualLayout>
          <c:xMode val="edge"/>
          <c:yMode val="edge"/>
          <c:x val="0.15113718871726201"/>
          <c:y val="3.0449694718976499E-2"/>
          <c:w val="0.601215999112173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Tunisia</c:v>
                </c:pt>
                <c:pt idx="7">
                  <c:v>China</c:v>
                </c:pt>
                <c:pt idx="8">
                  <c:v>India</c:v>
                </c:pt>
                <c:pt idx="9">
                  <c:v>Hong Kong</c:v>
                </c:pt>
                <c:pt idx="10">
                  <c:v>South Korea</c:v>
                </c:pt>
                <c:pt idx="11">
                  <c:v>Turkey</c:v>
                </c:pt>
                <c:pt idx="12">
                  <c:v>Pakistan</c:v>
                </c:pt>
                <c:pt idx="13">
                  <c:v>South Africa</c:v>
                </c:pt>
                <c:pt idx="14">
                  <c:v>Brazil</c:v>
                </c:pt>
                <c:pt idx="15">
                  <c:v>Italy</c:v>
                </c:pt>
                <c:pt idx="16">
                  <c:v>Poland</c:v>
                </c:pt>
                <c:pt idx="17">
                  <c:v>Sweden</c:v>
                </c:pt>
                <c:pt idx="18">
                  <c:v>Australia</c:v>
                </c:pt>
                <c:pt idx="19">
                  <c:v>France</c:v>
                </c:pt>
                <c:pt idx="20">
                  <c:v>Great Britain</c:v>
                </c:pt>
                <c:pt idx="21">
                  <c:v>Japan</c:v>
                </c:pt>
                <c:pt idx="22">
                  <c:v>United States</c:v>
                </c:pt>
                <c:pt idx="23">
                  <c:v>Germany</c:v>
                </c:pt>
                <c:pt idx="24">
                  <c:v>Canada</c:v>
                </c:pt>
              </c:strCache>
            </c:strRef>
          </c:cat>
          <c:val>
            <c:numRef>
              <c:f>Sheet1!$B$2:$B$26</c:f>
              <c:numCache>
                <c:formatCode>0%</c:formatCode>
                <c:ptCount val="25"/>
                <c:pt idx="0">
                  <c:v>0.48</c:v>
                </c:pt>
                <c:pt idx="1">
                  <c:v>0.91</c:v>
                </c:pt>
                <c:pt idx="2">
                  <c:v>0.83</c:v>
                </c:pt>
                <c:pt idx="3">
                  <c:v>0.73</c:v>
                </c:pt>
                <c:pt idx="4">
                  <c:v>0.56999999999999995</c:v>
                </c:pt>
                <c:pt idx="5">
                  <c:v>0.65</c:v>
                </c:pt>
                <c:pt idx="6">
                  <c:v>0.68</c:v>
                </c:pt>
                <c:pt idx="7">
                  <c:v>0.42</c:v>
                </c:pt>
                <c:pt idx="8">
                  <c:v>0.57999999999999996</c:v>
                </c:pt>
                <c:pt idx="9">
                  <c:v>0.46</c:v>
                </c:pt>
                <c:pt idx="10">
                  <c:v>0.43</c:v>
                </c:pt>
                <c:pt idx="11">
                  <c:v>0.62</c:v>
                </c:pt>
                <c:pt idx="12">
                  <c:v>0.51</c:v>
                </c:pt>
                <c:pt idx="13">
                  <c:v>0.59</c:v>
                </c:pt>
                <c:pt idx="14">
                  <c:v>0.42</c:v>
                </c:pt>
                <c:pt idx="15">
                  <c:v>0.37</c:v>
                </c:pt>
                <c:pt idx="16">
                  <c:v>0.41</c:v>
                </c:pt>
                <c:pt idx="17">
                  <c:v>0.42</c:v>
                </c:pt>
                <c:pt idx="18">
                  <c:v>0.39</c:v>
                </c:pt>
                <c:pt idx="19">
                  <c:v>0.23</c:v>
                </c:pt>
                <c:pt idx="20">
                  <c:v>0.37</c:v>
                </c:pt>
                <c:pt idx="21">
                  <c:v>0.2</c:v>
                </c:pt>
                <c:pt idx="22">
                  <c:v>0.35</c:v>
                </c:pt>
                <c:pt idx="23">
                  <c:v>0.31</c:v>
                </c:pt>
                <c:pt idx="24">
                  <c:v>0.34</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Tunisia</c:v>
                </c:pt>
                <c:pt idx="7">
                  <c:v>China</c:v>
                </c:pt>
                <c:pt idx="8">
                  <c:v>India</c:v>
                </c:pt>
                <c:pt idx="9">
                  <c:v>Hong Kong</c:v>
                </c:pt>
                <c:pt idx="10">
                  <c:v>South Korea</c:v>
                </c:pt>
                <c:pt idx="11">
                  <c:v>Turkey</c:v>
                </c:pt>
                <c:pt idx="12">
                  <c:v>Pakistan</c:v>
                </c:pt>
                <c:pt idx="13">
                  <c:v>South Africa</c:v>
                </c:pt>
                <c:pt idx="14">
                  <c:v>Brazil</c:v>
                </c:pt>
                <c:pt idx="15">
                  <c:v>Italy</c:v>
                </c:pt>
                <c:pt idx="16">
                  <c:v>Poland</c:v>
                </c:pt>
                <c:pt idx="17">
                  <c:v>Sweden</c:v>
                </c:pt>
                <c:pt idx="18">
                  <c:v>Australia</c:v>
                </c:pt>
                <c:pt idx="19">
                  <c:v>France</c:v>
                </c:pt>
                <c:pt idx="20">
                  <c:v>Great Britain</c:v>
                </c:pt>
                <c:pt idx="21">
                  <c:v>Japan</c:v>
                </c:pt>
                <c:pt idx="22">
                  <c:v>United States</c:v>
                </c:pt>
                <c:pt idx="23">
                  <c:v>Germany</c:v>
                </c:pt>
                <c:pt idx="24">
                  <c:v>Canada</c:v>
                </c:pt>
              </c:strCache>
            </c:strRef>
          </c:cat>
          <c:val>
            <c:numRef>
              <c:f>Sheet1!$C$2:$C$26</c:f>
              <c:numCache>
                <c:formatCode>0%</c:formatCode>
                <c:ptCount val="25"/>
                <c:pt idx="0">
                  <c:v>0.37</c:v>
                </c:pt>
                <c:pt idx="1">
                  <c:v>7.0000000000000007E-2</c:v>
                </c:pt>
                <c:pt idx="2">
                  <c:v>0.12</c:v>
                </c:pt>
                <c:pt idx="3">
                  <c:v>0.22</c:v>
                </c:pt>
                <c:pt idx="4">
                  <c:v>0.38</c:v>
                </c:pt>
                <c:pt idx="5">
                  <c:v>0.28999999999999998</c:v>
                </c:pt>
                <c:pt idx="6">
                  <c:v>0.24</c:v>
                </c:pt>
                <c:pt idx="7">
                  <c:v>0.49</c:v>
                </c:pt>
                <c:pt idx="8">
                  <c:v>0.33</c:v>
                </c:pt>
                <c:pt idx="9">
                  <c:v>0.45</c:v>
                </c:pt>
                <c:pt idx="10">
                  <c:v>0.46</c:v>
                </c:pt>
                <c:pt idx="11">
                  <c:v>0.27</c:v>
                </c:pt>
                <c:pt idx="12">
                  <c:v>0.37</c:v>
                </c:pt>
                <c:pt idx="13">
                  <c:v>0.26</c:v>
                </c:pt>
                <c:pt idx="14">
                  <c:v>0.41</c:v>
                </c:pt>
                <c:pt idx="15">
                  <c:v>0.47</c:v>
                </c:pt>
                <c:pt idx="16">
                  <c:v>0.42</c:v>
                </c:pt>
                <c:pt idx="17">
                  <c:v>0.37</c:v>
                </c:pt>
                <c:pt idx="18">
                  <c:v>0.38</c:v>
                </c:pt>
                <c:pt idx="19">
                  <c:v>0.54</c:v>
                </c:pt>
                <c:pt idx="20">
                  <c:v>0.4</c:v>
                </c:pt>
                <c:pt idx="21">
                  <c:v>0.56000000000000005</c:v>
                </c:pt>
                <c:pt idx="22">
                  <c:v>0.4</c:v>
                </c:pt>
                <c:pt idx="23">
                  <c:v>0.43</c:v>
                </c:pt>
                <c:pt idx="24">
                  <c:v>0.39</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Kenya</c:v>
                </c:pt>
                <c:pt idx="2">
                  <c:v>Nigeria</c:v>
                </c:pt>
                <c:pt idx="3">
                  <c:v>Egypt</c:v>
                </c:pt>
                <c:pt idx="4">
                  <c:v>Indonesia</c:v>
                </c:pt>
                <c:pt idx="5">
                  <c:v>Mexico</c:v>
                </c:pt>
                <c:pt idx="6">
                  <c:v>Tunisia</c:v>
                </c:pt>
                <c:pt idx="7">
                  <c:v>China</c:v>
                </c:pt>
                <c:pt idx="8">
                  <c:v>India</c:v>
                </c:pt>
                <c:pt idx="9">
                  <c:v>Hong Kong</c:v>
                </c:pt>
                <c:pt idx="10">
                  <c:v>South Korea</c:v>
                </c:pt>
                <c:pt idx="11">
                  <c:v>Turkey</c:v>
                </c:pt>
                <c:pt idx="12">
                  <c:v>Pakistan</c:v>
                </c:pt>
                <c:pt idx="13">
                  <c:v>South Africa</c:v>
                </c:pt>
                <c:pt idx="14">
                  <c:v>Brazil</c:v>
                </c:pt>
                <c:pt idx="15">
                  <c:v>Italy</c:v>
                </c:pt>
                <c:pt idx="16">
                  <c:v>Poland</c:v>
                </c:pt>
                <c:pt idx="17">
                  <c:v>Sweden</c:v>
                </c:pt>
                <c:pt idx="18">
                  <c:v>Australia</c:v>
                </c:pt>
                <c:pt idx="19">
                  <c:v>France</c:v>
                </c:pt>
                <c:pt idx="20">
                  <c:v>Great Britain</c:v>
                </c:pt>
                <c:pt idx="21">
                  <c:v>Japan</c:v>
                </c:pt>
                <c:pt idx="22">
                  <c:v>United States</c:v>
                </c:pt>
                <c:pt idx="23">
                  <c:v>Germany</c:v>
                </c:pt>
                <c:pt idx="24">
                  <c:v>Canada</c:v>
                </c:pt>
              </c:strCache>
            </c:strRef>
          </c:cat>
          <c:val>
            <c:numRef>
              <c:f>Sheet1!$D$2:$D$26</c:f>
              <c:numCache>
                <c:formatCode>0%</c:formatCode>
                <c:ptCount val="25"/>
                <c:pt idx="0">
                  <c:v>0.85</c:v>
                </c:pt>
                <c:pt idx="1">
                  <c:v>0.98</c:v>
                </c:pt>
                <c:pt idx="2">
                  <c:v>0.96</c:v>
                </c:pt>
                <c:pt idx="3">
                  <c:v>0.95</c:v>
                </c:pt>
                <c:pt idx="4">
                  <c:v>0.95</c:v>
                </c:pt>
                <c:pt idx="5">
                  <c:v>0.93</c:v>
                </c:pt>
                <c:pt idx="6">
                  <c:v>0.92</c:v>
                </c:pt>
                <c:pt idx="7">
                  <c:v>0.91</c:v>
                </c:pt>
                <c:pt idx="8">
                  <c:v>0.91</c:v>
                </c:pt>
                <c:pt idx="9">
                  <c:v>0.9</c:v>
                </c:pt>
                <c:pt idx="10">
                  <c:v>0.89</c:v>
                </c:pt>
                <c:pt idx="11">
                  <c:v>0.89</c:v>
                </c:pt>
                <c:pt idx="12">
                  <c:v>0.88</c:v>
                </c:pt>
                <c:pt idx="13">
                  <c:v>0.85</c:v>
                </c:pt>
                <c:pt idx="14">
                  <c:v>0.83</c:v>
                </c:pt>
                <c:pt idx="15">
                  <c:v>0.83</c:v>
                </c:pt>
                <c:pt idx="16">
                  <c:v>0.83</c:v>
                </c:pt>
                <c:pt idx="17">
                  <c:v>0.79</c:v>
                </c:pt>
                <c:pt idx="18">
                  <c:v>0.77</c:v>
                </c:pt>
                <c:pt idx="19">
                  <c:v>0.77</c:v>
                </c:pt>
                <c:pt idx="20">
                  <c:v>0.77</c:v>
                </c:pt>
                <c:pt idx="21">
                  <c:v>0.76</c:v>
                </c:pt>
                <c:pt idx="22">
                  <c:v>0.75</c:v>
                </c:pt>
                <c:pt idx="23">
                  <c:v>0.74</c:v>
                </c:pt>
                <c:pt idx="24">
                  <c:v>0.73</c:v>
                </c:pt>
              </c:numCache>
            </c:numRef>
          </c:val>
        </c:ser>
        <c:dLbls>
          <c:showLegendKey val="0"/>
          <c:showVal val="0"/>
          <c:showCatName val="0"/>
          <c:showSerName val="0"/>
          <c:showPercent val="0"/>
          <c:showBubbleSize val="0"/>
        </c:dLbls>
        <c:gapWidth val="42"/>
        <c:overlap val="100"/>
        <c:axId val="116302336"/>
        <c:axId val="116428736"/>
      </c:barChart>
      <c:catAx>
        <c:axId val="11630233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6428736"/>
        <c:crosses val="autoZero"/>
        <c:auto val="1"/>
        <c:lblAlgn val="ctr"/>
        <c:lblOffset val="100"/>
        <c:noMultiLvlLbl val="0"/>
      </c:catAx>
      <c:valAx>
        <c:axId val="116428736"/>
        <c:scaling>
          <c:orientation val="minMax"/>
          <c:max val="1"/>
        </c:scaling>
        <c:delete val="1"/>
        <c:axPos val="t"/>
        <c:numFmt formatCode="0%" sourceLinked="1"/>
        <c:majorTickMark val="out"/>
        <c:minorTickMark val="none"/>
        <c:tickLblPos val="none"/>
        <c:crossAx val="116302336"/>
        <c:crosses val="autoZero"/>
        <c:crossBetween val="between"/>
      </c:valAx>
    </c:plotArea>
    <c:legend>
      <c:legendPos val="t"/>
      <c:layout>
        <c:manualLayout>
          <c:xMode val="edge"/>
          <c:yMode val="edge"/>
          <c:x val="0.15279924785934601"/>
          <c:y val="0"/>
          <c:w val="0.847200752140654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0.109726079087932"/>
          <c:w val="0.78068802443200802"/>
          <c:h val="0.87864226522373101"/>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G-8 Countries</c:v>
                </c:pt>
                <c:pt idx="7">
                  <c:v>North America</c:v>
                </c:pt>
              </c:strCache>
            </c:strRef>
          </c:cat>
          <c:val>
            <c:numRef>
              <c:f>Sheet1!$B$2:$B$9</c:f>
              <c:numCache>
                <c:formatCode>0%</c:formatCode>
                <c:ptCount val="8"/>
                <c:pt idx="0">
                  <c:v>0.48</c:v>
                </c:pt>
                <c:pt idx="1">
                  <c:v>0.69</c:v>
                </c:pt>
                <c:pt idx="2">
                  <c:v>0.53</c:v>
                </c:pt>
                <c:pt idx="3">
                  <c:v>0.47</c:v>
                </c:pt>
                <c:pt idx="4">
                  <c:v>0.43</c:v>
                </c:pt>
                <c:pt idx="5">
                  <c:v>0.35</c:v>
                </c:pt>
                <c:pt idx="6">
                  <c:v>0.31</c:v>
                </c:pt>
                <c:pt idx="7">
                  <c:v>0.35</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G-8 Countries</c:v>
                </c:pt>
                <c:pt idx="7">
                  <c:v>North America</c:v>
                </c:pt>
              </c:strCache>
            </c:strRef>
          </c:cat>
          <c:val>
            <c:numRef>
              <c:f>Sheet1!$C$2:$C$9</c:f>
              <c:numCache>
                <c:formatCode>0%</c:formatCode>
                <c:ptCount val="8"/>
                <c:pt idx="0">
                  <c:v>0.37</c:v>
                </c:pt>
                <c:pt idx="1">
                  <c:v>0.23</c:v>
                </c:pt>
                <c:pt idx="2">
                  <c:v>0.35</c:v>
                </c:pt>
                <c:pt idx="3">
                  <c:v>0.41</c:v>
                </c:pt>
                <c:pt idx="4">
                  <c:v>0.43</c:v>
                </c:pt>
                <c:pt idx="5">
                  <c:v>0.44</c:v>
                </c:pt>
                <c:pt idx="6">
                  <c:v>0.45</c:v>
                </c:pt>
                <c:pt idx="7">
                  <c:v>0.4</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Sheet1!$A$2:$A$9</c:f>
              <c:strCache>
                <c:ptCount val="8"/>
                <c:pt idx="0">
                  <c:v>Total</c:v>
                </c:pt>
                <c:pt idx="1">
                  <c:v>Middle East/Africa</c:v>
                </c:pt>
                <c:pt idx="2">
                  <c:v>LATAM</c:v>
                </c:pt>
                <c:pt idx="3">
                  <c:v>BRIC</c:v>
                </c:pt>
                <c:pt idx="4">
                  <c:v>APAC</c:v>
                </c:pt>
                <c:pt idx="5">
                  <c:v>Europe</c:v>
                </c:pt>
                <c:pt idx="6">
                  <c:v>G-8 Countries</c:v>
                </c:pt>
                <c:pt idx="7">
                  <c:v>North America</c:v>
                </c:pt>
              </c:strCache>
            </c:strRef>
          </c:cat>
          <c:val>
            <c:numRef>
              <c:f>Sheet1!$D$2:$D$9</c:f>
              <c:numCache>
                <c:formatCode>0%</c:formatCode>
                <c:ptCount val="8"/>
                <c:pt idx="0">
                  <c:v>0.85</c:v>
                </c:pt>
                <c:pt idx="1">
                  <c:v>0.92</c:v>
                </c:pt>
                <c:pt idx="2">
                  <c:v>0.88</c:v>
                </c:pt>
                <c:pt idx="3">
                  <c:v>0.88</c:v>
                </c:pt>
                <c:pt idx="4">
                  <c:v>0.87</c:v>
                </c:pt>
                <c:pt idx="5">
                  <c:v>0.79</c:v>
                </c:pt>
                <c:pt idx="6">
                  <c:v>0.76</c:v>
                </c:pt>
                <c:pt idx="7">
                  <c:v>0.74</c:v>
                </c:pt>
              </c:numCache>
            </c:numRef>
          </c:val>
        </c:ser>
        <c:dLbls>
          <c:showLegendKey val="0"/>
          <c:showVal val="0"/>
          <c:showCatName val="0"/>
          <c:showSerName val="0"/>
          <c:showPercent val="0"/>
          <c:showBubbleSize val="0"/>
        </c:dLbls>
        <c:gapWidth val="106"/>
        <c:overlap val="100"/>
        <c:axId val="119279104"/>
        <c:axId val="118597888"/>
      </c:barChart>
      <c:catAx>
        <c:axId val="119279104"/>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8597888"/>
        <c:crosses val="autoZero"/>
        <c:auto val="1"/>
        <c:lblAlgn val="ctr"/>
        <c:lblOffset val="100"/>
        <c:noMultiLvlLbl val="0"/>
      </c:catAx>
      <c:valAx>
        <c:axId val="118597888"/>
        <c:scaling>
          <c:orientation val="minMax"/>
          <c:max val="1"/>
          <c:min val="0"/>
        </c:scaling>
        <c:delete val="1"/>
        <c:axPos val="t"/>
        <c:numFmt formatCode="0%" sourceLinked="1"/>
        <c:majorTickMark val="out"/>
        <c:minorTickMark val="none"/>
        <c:tickLblPos val="none"/>
        <c:crossAx val="119279104"/>
        <c:crosses val="autoZero"/>
        <c:crossBetween val="between"/>
        <c:majorUnit val="0.2"/>
        <c:minorUnit val="0.04"/>
      </c:valAx>
    </c:plotArea>
    <c:legend>
      <c:legendPos val="t"/>
      <c:layout>
        <c:manualLayout>
          <c:xMode val="edge"/>
          <c:yMode val="edge"/>
          <c:x val="0.149475129575178"/>
          <c:y val="4.5652396410646098E-2"/>
          <c:w val="0.7707460316047749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918755408236"/>
          <c:y val="5.8546794059247002E-2"/>
          <c:w val="0.78068802443200802"/>
          <c:h val="0.92982155025241697"/>
        </c:manualLayout>
      </c:layout>
      <c:barChart>
        <c:barDir val="bar"/>
        <c:grouping val="stacked"/>
        <c:varyColors val="0"/>
        <c:ser>
          <c:idx val="0"/>
          <c:order val="0"/>
          <c:tx>
            <c:strRef>
              <c:f>Sheet1!$B$1</c:f>
              <c:strCache>
                <c:ptCount val="1"/>
                <c:pt idx="0">
                  <c:v>Very important</c:v>
                </c:pt>
              </c:strCache>
            </c:strRef>
          </c:tx>
          <c:spPr>
            <a:solidFill>
              <a:srgbClr val="002060"/>
            </a:solidFill>
          </c:spPr>
          <c:invertIfNegative val="0"/>
          <c:dPt>
            <c:idx val="0"/>
            <c:invertIfNegative val="0"/>
            <c:bubble3D val="0"/>
          </c:dPt>
          <c:dPt>
            <c:idx val="3"/>
            <c:invertIfNegative val="0"/>
            <c:bubble3D val="0"/>
          </c:dPt>
          <c:dPt>
            <c:idx val="4"/>
            <c:invertIfNegative val="0"/>
            <c:bubble3D val="0"/>
          </c:dPt>
          <c:dPt>
            <c:idx val="18"/>
            <c:invertIfNegative val="0"/>
            <c:bubble3D val="0"/>
          </c:dPt>
          <c:dPt>
            <c:idx val="19"/>
            <c:invertIfNegative val="0"/>
            <c:bubble3D val="0"/>
          </c:dPt>
          <c:dPt>
            <c:idx val="20"/>
            <c:invertIfNegative val="0"/>
            <c:bubble3D val="0"/>
          </c:dPt>
          <c:dLbls>
            <c:txPr>
              <a:bodyPr/>
              <a:lstStyle/>
              <a:p>
                <a:pPr>
                  <a:defRPr sz="1400" b="1">
                    <a:solidFill>
                      <a:schemeClr val="bg1"/>
                    </a:solidFill>
                    <a:latin typeface="Calibri" pitchFamily="34" charset="0"/>
                    <a:cs typeface="Calibri" pitchFamily="34" charset="0"/>
                  </a:defRPr>
                </a:pPr>
                <a:endParaRPr lang="en-US"/>
              </a:p>
            </c:txPr>
            <c:dLblPos val="ctr"/>
            <c:showLegendKey val="0"/>
            <c:showVal val="1"/>
            <c:showCatName val="0"/>
            <c:showSerName val="0"/>
            <c:showPercent val="0"/>
            <c:showBubbleSize val="0"/>
            <c:showLeaderLines val="0"/>
          </c:dLbls>
          <c:cat>
            <c:strRef>
              <c:f>Sheet1!$A$2:$A$26</c:f>
              <c:strCache>
                <c:ptCount val="25"/>
                <c:pt idx="0">
                  <c:v>Total</c:v>
                </c:pt>
                <c:pt idx="1">
                  <c:v>Nigeria</c:v>
                </c:pt>
                <c:pt idx="2">
                  <c:v>Mexico</c:v>
                </c:pt>
                <c:pt idx="3">
                  <c:v>India</c:v>
                </c:pt>
                <c:pt idx="4">
                  <c:v>Indonesia</c:v>
                </c:pt>
                <c:pt idx="5">
                  <c:v>Tunisia</c:v>
                </c:pt>
                <c:pt idx="6">
                  <c:v>Turkey</c:v>
                </c:pt>
                <c:pt idx="7">
                  <c:v>China</c:v>
                </c:pt>
                <c:pt idx="8">
                  <c:v>Kenya</c:v>
                </c:pt>
                <c:pt idx="9">
                  <c:v>South Africa</c:v>
                </c:pt>
                <c:pt idx="10">
                  <c:v>Italy</c:v>
                </c:pt>
                <c:pt idx="11">
                  <c:v>South Korea</c:v>
                </c:pt>
                <c:pt idx="12">
                  <c:v>Brazil</c:v>
                </c:pt>
                <c:pt idx="13">
                  <c:v>Egypt</c:v>
                </c:pt>
                <c:pt idx="14">
                  <c:v>France</c:v>
                </c:pt>
                <c:pt idx="15">
                  <c:v>Pakistan</c:v>
                </c:pt>
                <c:pt idx="16">
                  <c:v>Hong Kong</c:v>
                </c:pt>
                <c:pt idx="17">
                  <c:v>Poland</c:v>
                </c:pt>
                <c:pt idx="18">
                  <c:v>United States</c:v>
                </c:pt>
                <c:pt idx="19">
                  <c:v>Australia</c:v>
                </c:pt>
                <c:pt idx="20">
                  <c:v>Great Britain</c:v>
                </c:pt>
                <c:pt idx="21">
                  <c:v>Sweden</c:v>
                </c:pt>
                <c:pt idx="22">
                  <c:v>Germany</c:v>
                </c:pt>
                <c:pt idx="23">
                  <c:v>Japan</c:v>
                </c:pt>
                <c:pt idx="24">
                  <c:v>Canada</c:v>
                </c:pt>
              </c:strCache>
            </c:strRef>
          </c:cat>
          <c:val>
            <c:numRef>
              <c:f>Sheet1!$B$2:$B$26</c:f>
              <c:numCache>
                <c:formatCode>0%</c:formatCode>
                <c:ptCount val="25"/>
                <c:pt idx="0">
                  <c:v>0.47</c:v>
                </c:pt>
                <c:pt idx="1">
                  <c:v>0.73</c:v>
                </c:pt>
                <c:pt idx="2">
                  <c:v>0.64</c:v>
                </c:pt>
                <c:pt idx="3">
                  <c:v>0.51</c:v>
                </c:pt>
                <c:pt idx="4">
                  <c:v>0.44</c:v>
                </c:pt>
                <c:pt idx="5">
                  <c:v>0.64</c:v>
                </c:pt>
                <c:pt idx="6">
                  <c:v>0.6</c:v>
                </c:pt>
                <c:pt idx="7">
                  <c:v>0.35</c:v>
                </c:pt>
                <c:pt idx="8">
                  <c:v>0.7</c:v>
                </c:pt>
                <c:pt idx="9">
                  <c:v>0.54</c:v>
                </c:pt>
                <c:pt idx="10">
                  <c:v>0.45</c:v>
                </c:pt>
                <c:pt idx="11">
                  <c:v>0.42</c:v>
                </c:pt>
                <c:pt idx="12">
                  <c:v>0.46</c:v>
                </c:pt>
                <c:pt idx="13">
                  <c:v>0.55000000000000004</c:v>
                </c:pt>
                <c:pt idx="14">
                  <c:v>0.36</c:v>
                </c:pt>
                <c:pt idx="15">
                  <c:v>0.49</c:v>
                </c:pt>
                <c:pt idx="16">
                  <c:v>0.43</c:v>
                </c:pt>
                <c:pt idx="17">
                  <c:v>0.42</c:v>
                </c:pt>
                <c:pt idx="18">
                  <c:v>0.45</c:v>
                </c:pt>
                <c:pt idx="19">
                  <c:v>0.41</c:v>
                </c:pt>
                <c:pt idx="20">
                  <c:v>0.4</c:v>
                </c:pt>
                <c:pt idx="21">
                  <c:v>0.45</c:v>
                </c:pt>
                <c:pt idx="22">
                  <c:v>0.37</c:v>
                </c:pt>
                <c:pt idx="23">
                  <c:v>0.22</c:v>
                </c:pt>
                <c:pt idx="24">
                  <c:v>0.35</c:v>
                </c:pt>
              </c:numCache>
            </c:numRef>
          </c:val>
        </c:ser>
        <c:ser>
          <c:idx val="1"/>
          <c:order val="1"/>
          <c:tx>
            <c:strRef>
              <c:f>Sheet1!$C$1</c:f>
              <c:strCache>
                <c:ptCount val="1"/>
                <c:pt idx="0">
                  <c:v>Somewhat important</c:v>
                </c:pt>
              </c:strCache>
            </c:strRef>
          </c:tx>
          <c:spPr>
            <a:solidFill>
              <a:srgbClr val="1F497D">
                <a:lumMod val="60000"/>
                <a:lumOff val="40000"/>
              </a:srgbClr>
            </a:solidFill>
          </c:spPr>
          <c:invertIfNegative val="0"/>
          <c:dLbls>
            <c:txPr>
              <a:bodyPr/>
              <a:lstStyle/>
              <a:p>
                <a:pPr>
                  <a:defRPr sz="1400" b="1">
                    <a:solidFill>
                      <a:schemeClr val="bg1"/>
                    </a:solidFill>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Sheet1!$A$2:$A$26</c:f>
              <c:strCache>
                <c:ptCount val="25"/>
                <c:pt idx="0">
                  <c:v>Total</c:v>
                </c:pt>
                <c:pt idx="1">
                  <c:v>Nigeria</c:v>
                </c:pt>
                <c:pt idx="2">
                  <c:v>Mexico</c:v>
                </c:pt>
                <c:pt idx="3">
                  <c:v>India</c:v>
                </c:pt>
                <c:pt idx="4">
                  <c:v>Indonesia</c:v>
                </c:pt>
                <c:pt idx="5">
                  <c:v>Tunisia</c:v>
                </c:pt>
                <c:pt idx="6">
                  <c:v>Turkey</c:v>
                </c:pt>
                <c:pt idx="7">
                  <c:v>China</c:v>
                </c:pt>
                <c:pt idx="8">
                  <c:v>Kenya</c:v>
                </c:pt>
                <c:pt idx="9">
                  <c:v>South Africa</c:v>
                </c:pt>
                <c:pt idx="10">
                  <c:v>Italy</c:v>
                </c:pt>
                <c:pt idx="11">
                  <c:v>South Korea</c:v>
                </c:pt>
                <c:pt idx="12">
                  <c:v>Brazil</c:v>
                </c:pt>
                <c:pt idx="13">
                  <c:v>Egypt</c:v>
                </c:pt>
                <c:pt idx="14">
                  <c:v>France</c:v>
                </c:pt>
                <c:pt idx="15">
                  <c:v>Pakistan</c:v>
                </c:pt>
                <c:pt idx="16">
                  <c:v>Hong Kong</c:v>
                </c:pt>
                <c:pt idx="17">
                  <c:v>Poland</c:v>
                </c:pt>
                <c:pt idx="18">
                  <c:v>United States</c:v>
                </c:pt>
                <c:pt idx="19">
                  <c:v>Australia</c:v>
                </c:pt>
                <c:pt idx="20">
                  <c:v>Great Britain</c:v>
                </c:pt>
                <c:pt idx="21">
                  <c:v>Sweden</c:v>
                </c:pt>
                <c:pt idx="22">
                  <c:v>Germany</c:v>
                </c:pt>
                <c:pt idx="23">
                  <c:v>Japan</c:v>
                </c:pt>
                <c:pt idx="24">
                  <c:v>Canada</c:v>
                </c:pt>
              </c:strCache>
            </c:strRef>
          </c:cat>
          <c:val>
            <c:numRef>
              <c:f>Sheet1!$C$2:$C$26</c:f>
              <c:numCache>
                <c:formatCode>0%</c:formatCode>
                <c:ptCount val="25"/>
                <c:pt idx="0">
                  <c:v>0.36</c:v>
                </c:pt>
                <c:pt idx="1">
                  <c:v>0.19</c:v>
                </c:pt>
                <c:pt idx="2">
                  <c:v>0.26</c:v>
                </c:pt>
                <c:pt idx="3">
                  <c:v>0.37</c:v>
                </c:pt>
                <c:pt idx="4">
                  <c:v>0.44</c:v>
                </c:pt>
                <c:pt idx="5">
                  <c:v>0.23</c:v>
                </c:pt>
                <c:pt idx="6">
                  <c:v>0.27</c:v>
                </c:pt>
                <c:pt idx="7">
                  <c:v>0.51</c:v>
                </c:pt>
                <c:pt idx="8">
                  <c:v>0.16</c:v>
                </c:pt>
                <c:pt idx="9">
                  <c:v>0.31</c:v>
                </c:pt>
                <c:pt idx="10">
                  <c:v>0.41</c:v>
                </c:pt>
                <c:pt idx="11">
                  <c:v>0.43</c:v>
                </c:pt>
                <c:pt idx="12">
                  <c:v>0.37</c:v>
                </c:pt>
                <c:pt idx="13">
                  <c:v>0.3</c:v>
                </c:pt>
                <c:pt idx="14">
                  <c:v>0.48</c:v>
                </c:pt>
                <c:pt idx="15">
                  <c:v>0.35</c:v>
                </c:pt>
                <c:pt idx="16">
                  <c:v>0.4</c:v>
                </c:pt>
                <c:pt idx="17">
                  <c:v>0.39</c:v>
                </c:pt>
                <c:pt idx="18">
                  <c:v>0.36</c:v>
                </c:pt>
                <c:pt idx="19">
                  <c:v>0.37</c:v>
                </c:pt>
                <c:pt idx="20">
                  <c:v>0.38</c:v>
                </c:pt>
                <c:pt idx="21">
                  <c:v>0.32</c:v>
                </c:pt>
                <c:pt idx="22">
                  <c:v>0.4</c:v>
                </c:pt>
                <c:pt idx="23">
                  <c:v>0.54</c:v>
                </c:pt>
                <c:pt idx="24">
                  <c:v>0.37</c:v>
                </c:pt>
              </c:numCache>
            </c:numRef>
          </c:val>
        </c:ser>
        <c:ser>
          <c:idx val="2"/>
          <c:order val="2"/>
          <c:tx>
            <c:strRef>
              <c:f>Sheet1!$D$1</c:f>
              <c:strCache>
                <c:ptCount val="1"/>
                <c:pt idx="0">
                  <c:v>TOTAL IMPORTANT</c:v>
                </c:pt>
              </c:strCache>
            </c:strRef>
          </c:tx>
          <c:spPr>
            <a:noFill/>
          </c:spPr>
          <c:invertIfNegative val="0"/>
          <c:dLbls>
            <c:spPr>
              <a:noFill/>
            </c:spPr>
            <c:txPr>
              <a:bodyPr/>
              <a:lstStyle/>
              <a:p>
                <a:pPr>
                  <a:defRPr sz="1400" b="1">
                    <a:solidFill>
                      <a:srgbClr val="002060"/>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Total</c:v>
                </c:pt>
                <c:pt idx="1">
                  <c:v>Nigeria</c:v>
                </c:pt>
                <c:pt idx="2">
                  <c:v>Mexico</c:v>
                </c:pt>
                <c:pt idx="3">
                  <c:v>India</c:v>
                </c:pt>
                <c:pt idx="4">
                  <c:v>Indonesia</c:v>
                </c:pt>
                <c:pt idx="5">
                  <c:v>Tunisia</c:v>
                </c:pt>
                <c:pt idx="6">
                  <c:v>Turkey</c:v>
                </c:pt>
                <c:pt idx="7">
                  <c:v>China</c:v>
                </c:pt>
                <c:pt idx="8">
                  <c:v>Kenya</c:v>
                </c:pt>
                <c:pt idx="9">
                  <c:v>South Africa</c:v>
                </c:pt>
                <c:pt idx="10">
                  <c:v>Italy</c:v>
                </c:pt>
                <c:pt idx="11">
                  <c:v>South Korea</c:v>
                </c:pt>
                <c:pt idx="12">
                  <c:v>Brazil</c:v>
                </c:pt>
                <c:pt idx="13">
                  <c:v>Egypt</c:v>
                </c:pt>
                <c:pt idx="14">
                  <c:v>France</c:v>
                </c:pt>
                <c:pt idx="15">
                  <c:v>Pakistan</c:v>
                </c:pt>
                <c:pt idx="16">
                  <c:v>Hong Kong</c:v>
                </c:pt>
                <c:pt idx="17">
                  <c:v>Poland</c:v>
                </c:pt>
                <c:pt idx="18">
                  <c:v>United States</c:v>
                </c:pt>
                <c:pt idx="19">
                  <c:v>Australia</c:v>
                </c:pt>
                <c:pt idx="20">
                  <c:v>Great Britain</c:v>
                </c:pt>
                <c:pt idx="21">
                  <c:v>Sweden</c:v>
                </c:pt>
                <c:pt idx="22">
                  <c:v>Germany</c:v>
                </c:pt>
                <c:pt idx="23">
                  <c:v>Japan</c:v>
                </c:pt>
                <c:pt idx="24">
                  <c:v>Canada</c:v>
                </c:pt>
              </c:strCache>
            </c:strRef>
          </c:cat>
          <c:val>
            <c:numRef>
              <c:f>Sheet1!$D$2:$D$26</c:f>
              <c:numCache>
                <c:formatCode>0%</c:formatCode>
                <c:ptCount val="25"/>
                <c:pt idx="0">
                  <c:v>0.83</c:v>
                </c:pt>
                <c:pt idx="1">
                  <c:v>0.92</c:v>
                </c:pt>
                <c:pt idx="2">
                  <c:v>0.9</c:v>
                </c:pt>
                <c:pt idx="3">
                  <c:v>0.88</c:v>
                </c:pt>
                <c:pt idx="4">
                  <c:v>0.88</c:v>
                </c:pt>
                <c:pt idx="5">
                  <c:v>0.87</c:v>
                </c:pt>
                <c:pt idx="6">
                  <c:v>0.87</c:v>
                </c:pt>
                <c:pt idx="7">
                  <c:v>0.86</c:v>
                </c:pt>
                <c:pt idx="8">
                  <c:v>0.86</c:v>
                </c:pt>
                <c:pt idx="9">
                  <c:v>0.86</c:v>
                </c:pt>
                <c:pt idx="10">
                  <c:v>0.85</c:v>
                </c:pt>
                <c:pt idx="11">
                  <c:v>0.85</c:v>
                </c:pt>
                <c:pt idx="12">
                  <c:v>0.84</c:v>
                </c:pt>
                <c:pt idx="13">
                  <c:v>0.84</c:v>
                </c:pt>
                <c:pt idx="14">
                  <c:v>0.84</c:v>
                </c:pt>
                <c:pt idx="15">
                  <c:v>0.84</c:v>
                </c:pt>
                <c:pt idx="16">
                  <c:v>0.83</c:v>
                </c:pt>
                <c:pt idx="17">
                  <c:v>0.82</c:v>
                </c:pt>
                <c:pt idx="18">
                  <c:v>0.81</c:v>
                </c:pt>
                <c:pt idx="19">
                  <c:v>0.79</c:v>
                </c:pt>
                <c:pt idx="20">
                  <c:v>0.79</c:v>
                </c:pt>
                <c:pt idx="21">
                  <c:v>0.77</c:v>
                </c:pt>
                <c:pt idx="22">
                  <c:v>0.76</c:v>
                </c:pt>
                <c:pt idx="23">
                  <c:v>0.76</c:v>
                </c:pt>
                <c:pt idx="24">
                  <c:v>0.72</c:v>
                </c:pt>
              </c:numCache>
            </c:numRef>
          </c:val>
        </c:ser>
        <c:dLbls>
          <c:showLegendKey val="0"/>
          <c:showVal val="0"/>
          <c:showCatName val="0"/>
          <c:showSerName val="0"/>
          <c:showPercent val="0"/>
          <c:showBubbleSize val="0"/>
        </c:dLbls>
        <c:gapWidth val="42"/>
        <c:overlap val="100"/>
        <c:axId val="121598976"/>
        <c:axId val="118596160"/>
      </c:barChart>
      <c:catAx>
        <c:axId val="121598976"/>
        <c:scaling>
          <c:orientation val="maxMin"/>
        </c:scaling>
        <c:delete val="0"/>
        <c:axPos val="l"/>
        <c:numFmt formatCode="General" sourceLinked="1"/>
        <c:majorTickMark val="out"/>
        <c:minorTickMark val="none"/>
        <c:tickLblPos val="nextTo"/>
        <c:txPr>
          <a:bodyPr/>
          <a:lstStyle/>
          <a:p>
            <a:pPr>
              <a:defRPr sz="1200" b="1">
                <a:solidFill>
                  <a:srgbClr val="002060"/>
                </a:solidFill>
                <a:latin typeface="Calibri" pitchFamily="34" charset="0"/>
                <a:cs typeface="Calibri" pitchFamily="34" charset="0"/>
              </a:defRPr>
            </a:pPr>
            <a:endParaRPr lang="en-US"/>
          </a:p>
        </c:txPr>
        <c:crossAx val="118596160"/>
        <c:crosses val="autoZero"/>
        <c:auto val="1"/>
        <c:lblAlgn val="ctr"/>
        <c:lblOffset val="100"/>
        <c:noMultiLvlLbl val="0"/>
      </c:catAx>
      <c:valAx>
        <c:axId val="118596160"/>
        <c:scaling>
          <c:orientation val="minMax"/>
          <c:max val="1"/>
        </c:scaling>
        <c:delete val="1"/>
        <c:axPos val="t"/>
        <c:numFmt formatCode="0%" sourceLinked="1"/>
        <c:majorTickMark val="out"/>
        <c:minorTickMark val="none"/>
        <c:tickLblPos val="none"/>
        <c:crossAx val="121598976"/>
        <c:crosses val="autoZero"/>
        <c:crossBetween val="between"/>
      </c:valAx>
    </c:plotArea>
    <c:legend>
      <c:legendPos val="t"/>
      <c:layout>
        <c:manualLayout>
          <c:xMode val="edge"/>
          <c:yMode val="edge"/>
          <c:x val="0.171081898422274"/>
          <c:y val="0"/>
          <c:w val="0.82891810157772605"/>
          <c:h val="4.9241469508576302E-2"/>
        </c:manualLayout>
      </c:layout>
      <c:overlay val="0"/>
      <c:txPr>
        <a:bodyPr/>
        <a:lstStyle/>
        <a:p>
          <a:pPr algn="ctr">
            <a:defRPr lang="en-US" sz="1400" b="1" i="0" u="none" strike="noStrike" kern="1200" baseline="0">
              <a:solidFill>
                <a:srgbClr val="002060"/>
              </a:solidFill>
              <a:latin typeface="Calibri" pitchFamily="34" charset="0"/>
              <a:ea typeface="+mn-ea"/>
              <a:cs typeface="Calibri"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4FEF5A-FFB8-4401-B0A5-72F279CC0098}" type="datetimeFigureOut">
              <a:rPr lang="en-US"/>
              <a:pPr>
                <a:defRPr/>
              </a:pPr>
              <a:t>11/21/2014</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013762-F409-498E-B480-ED21338FCCFD}" type="slidenum">
              <a:rPr lang="en-US"/>
              <a:pPr>
                <a:defRPr/>
              </a:pPr>
              <a:t>‹#›</a:t>
            </a:fld>
            <a:endParaRPr lang="en-US" dirty="0"/>
          </a:p>
        </p:txBody>
      </p:sp>
    </p:spTree>
    <p:extLst>
      <p:ext uri="{BB962C8B-B14F-4D97-AF65-F5344CB8AC3E}">
        <p14:creationId xmlns:p14="http://schemas.microsoft.com/office/powerpoint/2010/main" val="297280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3" name="Freeform 37"/>
          <p:cNvSpPr>
            <a:spLocks/>
          </p:cNvSpPr>
          <p:nvPr/>
        </p:nvSpPr>
        <p:spPr bwMode="auto">
          <a:xfrm rot="5400000">
            <a:off x="-454547" y="56515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title"/>
          </p:nvPr>
        </p:nvSpPr>
        <p:spPr>
          <a:xfrm>
            <a:off x="838800" y="272714"/>
            <a:ext cx="7117845"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a:xfrm>
            <a:off x="352800" y="819809"/>
            <a:ext cx="8493488" cy="800219"/>
          </a:xfrm>
          <a:prstGeom prst="rect">
            <a:avLst/>
          </a:prstGeom>
        </p:spPr>
        <p:txBody>
          <a:bodyPr wrap="square" lIns="0" tIns="0" rIns="0" bIns="0">
            <a:spAutoFit/>
          </a:bodyPr>
          <a:lstStyle>
            <a:lvl1pPr marL="182563" indent="-182563">
              <a:lnSpc>
                <a:spcPct val="100000"/>
              </a:lnSpc>
              <a:spcBef>
                <a:spcPts val="600"/>
              </a:spcBef>
              <a:buClr>
                <a:srgbClr val="002060"/>
              </a:buClr>
              <a:buFont typeface="Wingdings" pitchFamily="2" charset="2"/>
              <a:buChar char="§"/>
              <a:defRPr sz="1400">
                <a:solidFill>
                  <a:srgbClr val="002060"/>
                </a:solidFill>
                <a:latin typeface="Calibri" pitchFamily="34" charset="0"/>
                <a:cs typeface="Calibri" pitchFamily="34" charset="0"/>
              </a:defRPr>
            </a:lvl1pPr>
            <a:lvl2pPr marL="539750" indent="-274638">
              <a:lnSpc>
                <a:spcPct val="100000"/>
              </a:lnSpc>
              <a:spcBef>
                <a:spcPts val="600"/>
              </a:spcBef>
              <a:buClr>
                <a:srgbClr val="002060"/>
              </a:buClr>
              <a:buFont typeface="Wingdings" pitchFamily="2" charset="2"/>
              <a:buChar char="ð"/>
              <a:defRPr sz="1400">
                <a:solidFill>
                  <a:srgbClr val="002060"/>
                </a:solidFill>
                <a:latin typeface="Calibri" pitchFamily="34" charset="0"/>
                <a:cs typeface="Calibri" pitchFamily="34" charset="0"/>
              </a:defRPr>
            </a:lvl2pPr>
            <a:lvl3pPr marL="804863" indent="-174625">
              <a:lnSpc>
                <a:spcPct val="100000"/>
              </a:lnSpc>
              <a:spcBef>
                <a:spcPts val="600"/>
              </a:spcBef>
              <a:buClr>
                <a:srgbClr val="002060"/>
              </a:buClr>
              <a:buFont typeface="Calibri" pitchFamily="34" charset="0"/>
              <a:buChar char="─"/>
              <a:defRPr sz="1400">
                <a:solidFill>
                  <a:srgbClr val="002060"/>
                </a:solidFill>
                <a:latin typeface="Calibri" pitchFamily="34" charset="0"/>
                <a:cs typeface="Calibri"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3" name="Freeform 37"/>
          <p:cNvSpPr>
            <a:spLocks/>
          </p:cNvSpPr>
          <p:nvPr userDrawn="1"/>
        </p:nvSpPr>
        <p:spPr bwMode="auto">
          <a:xfrm rot="16200000" flipH="1">
            <a:off x="8392319" y="206508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44" name="TextBox 43"/>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6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3" name="Freeform 37"/>
          <p:cNvSpPr>
            <a:spLocks/>
          </p:cNvSpPr>
          <p:nvPr/>
        </p:nvSpPr>
        <p:spPr bwMode="auto">
          <a:xfrm rot="5400000">
            <a:off x="-454547" y="56515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title"/>
          </p:nvPr>
        </p:nvSpPr>
        <p:spPr>
          <a:xfrm>
            <a:off x="838800" y="243379"/>
            <a:ext cx="7227027"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3" name="Freeform 37"/>
          <p:cNvSpPr>
            <a:spLocks/>
          </p:cNvSpPr>
          <p:nvPr userDrawn="1"/>
        </p:nvSpPr>
        <p:spPr bwMode="auto">
          <a:xfrm rot="16200000" flipH="1">
            <a:off x="8392319" y="206508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44" name="TextBox 43"/>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0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title"/>
          </p:nvPr>
        </p:nvSpPr>
        <p:spPr>
          <a:xfrm>
            <a:off x="838800" y="235841"/>
            <a:ext cx="7540925"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a:xfrm>
            <a:off x="352800" y="819809"/>
            <a:ext cx="8493488" cy="800219"/>
          </a:xfrm>
          <a:prstGeom prst="rect">
            <a:avLst/>
          </a:prstGeom>
        </p:spPr>
        <p:txBody>
          <a:bodyPr wrap="square" lIns="0" tIns="0" rIns="0" bIns="0">
            <a:spAutoFit/>
          </a:bodyPr>
          <a:lstStyle>
            <a:lvl1pPr marL="182563" indent="-182563">
              <a:lnSpc>
                <a:spcPct val="100000"/>
              </a:lnSpc>
              <a:spcBef>
                <a:spcPts val="600"/>
              </a:spcBef>
              <a:buClr>
                <a:srgbClr val="002060"/>
              </a:buClr>
              <a:buFont typeface="Wingdings" pitchFamily="2" charset="2"/>
              <a:buChar char="§"/>
              <a:defRPr sz="1400">
                <a:solidFill>
                  <a:srgbClr val="002060"/>
                </a:solidFill>
                <a:latin typeface="Calibri" pitchFamily="34" charset="0"/>
                <a:cs typeface="Calibri" pitchFamily="34" charset="0"/>
              </a:defRPr>
            </a:lvl1pPr>
            <a:lvl2pPr marL="539750" indent="-274638">
              <a:lnSpc>
                <a:spcPct val="100000"/>
              </a:lnSpc>
              <a:spcBef>
                <a:spcPts val="600"/>
              </a:spcBef>
              <a:buClr>
                <a:srgbClr val="002060"/>
              </a:buClr>
              <a:buFont typeface="Wingdings" pitchFamily="2" charset="2"/>
              <a:buChar char="ð"/>
              <a:defRPr sz="1400">
                <a:solidFill>
                  <a:srgbClr val="002060"/>
                </a:solidFill>
                <a:latin typeface="Calibri" pitchFamily="34" charset="0"/>
                <a:cs typeface="Calibri" pitchFamily="34" charset="0"/>
              </a:defRPr>
            </a:lvl2pPr>
            <a:lvl3pPr marL="804863" indent="-174625">
              <a:lnSpc>
                <a:spcPct val="100000"/>
              </a:lnSpc>
              <a:spcBef>
                <a:spcPts val="600"/>
              </a:spcBef>
              <a:buClr>
                <a:srgbClr val="002060"/>
              </a:buClr>
              <a:buFont typeface="Calibri" pitchFamily="34" charset="0"/>
              <a:buChar char="─"/>
              <a:defRPr sz="1400">
                <a:solidFill>
                  <a:srgbClr val="002060"/>
                </a:solidFill>
                <a:latin typeface="Calibri" pitchFamily="34" charset="0"/>
                <a:cs typeface="Calibri"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3" name="TextBox 42"/>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58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title"/>
          </p:nvPr>
        </p:nvSpPr>
        <p:spPr>
          <a:xfrm>
            <a:off x="838800" y="246164"/>
            <a:ext cx="7349857"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5" name="TextBox 44"/>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4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45" name="Titel 1"/>
          <p:cNvSpPr>
            <a:spLocks noGrp="1"/>
          </p:cNvSpPr>
          <p:nvPr>
            <p:ph type="title"/>
          </p:nvPr>
        </p:nvSpPr>
        <p:spPr>
          <a:xfrm>
            <a:off x="838800" y="257299"/>
            <a:ext cx="8162325" cy="276999"/>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edit Master title style</a:t>
            </a:r>
            <a:endParaRPr lang="en-US" noProof="0" dirty="0"/>
          </a:p>
        </p:txBody>
      </p:sp>
      <p:sp>
        <p:nvSpPr>
          <p:cNvPr id="46" name="Inhaltsplatzhalter 2"/>
          <p:cNvSpPr>
            <a:spLocks noGrp="1"/>
          </p:cNvSpPr>
          <p:nvPr>
            <p:ph idx="1"/>
          </p:nvPr>
        </p:nvSpPr>
        <p:spPr>
          <a:xfrm>
            <a:off x="352799" y="979200"/>
            <a:ext cx="8497585"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0"/>
          </p:nvPr>
        </p:nvSpPr>
        <p:spPr>
          <a:xfrm>
            <a:off x="8797746" y="6566972"/>
            <a:ext cx="182742" cy="184666"/>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5DE87981-03C8-401C-B338-2CF504C0C3A9}" type="slidenum">
              <a:rPr lang="de-DE" smtClean="0"/>
              <a:pPr>
                <a:defRPr/>
              </a:pPr>
              <a:t>‹#›</a:t>
            </a:fld>
            <a:endParaRPr lang="de-DE" dirty="0"/>
          </a:p>
        </p:txBody>
      </p:sp>
      <p:sp>
        <p:nvSpPr>
          <p:cNvPr id="25" name="TextBox 24"/>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chemeClr val="bg1"/>
                </a:solidFill>
                <a:latin typeface="+mn-lt"/>
              </a:rPr>
              <a:t>A Global @dvisory </a:t>
            </a:r>
            <a:r>
              <a:rPr lang="en-US" sz="1200" dirty="0" smtClean="0">
                <a:solidFill>
                  <a:schemeClr val="bg1"/>
                </a:solidFill>
                <a:latin typeface="+mn-lt"/>
              </a:rPr>
              <a:t>– November 2014 - </a:t>
            </a:r>
            <a:r>
              <a:rPr lang="en-US" sz="1200" b="1" dirty="0">
                <a:solidFill>
                  <a:schemeClr val="bg1"/>
                </a:solidFill>
                <a:latin typeface="+mn-lt"/>
              </a:rPr>
              <a:t>INTERNET GLOBAL SECURITY</a:t>
            </a:r>
            <a:r>
              <a:rPr lang="en-US" sz="1200" dirty="0" smtClean="0">
                <a:solidFill>
                  <a:schemeClr val="bg1"/>
                </a:solidFill>
                <a:latin typeface="+mn-lt"/>
              </a:rPr>
              <a:t> </a:t>
            </a:r>
            <a:endParaRPr lang="en-CA" sz="1200" dirty="0">
              <a:solidFill>
                <a:schemeClr val="bg1"/>
              </a:solidFill>
              <a:latin typeface="+mn-lt"/>
            </a:endParaRPr>
          </a:p>
        </p:txBody>
      </p:sp>
    </p:spTree>
    <p:extLst>
      <p:ext uri="{BB962C8B-B14F-4D97-AF65-F5344CB8AC3E}">
        <p14:creationId xmlns:p14="http://schemas.microsoft.com/office/powerpoint/2010/main" val="382556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45" name="Titel 1"/>
          <p:cNvSpPr>
            <a:spLocks noGrp="1"/>
          </p:cNvSpPr>
          <p:nvPr>
            <p:ph type="title"/>
          </p:nvPr>
        </p:nvSpPr>
        <p:spPr>
          <a:xfrm>
            <a:off x="838800" y="239034"/>
            <a:ext cx="7117845" cy="276999"/>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edit Master title style</a:t>
            </a:r>
            <a:endParaRPr lang="en-US" noProof="0" dirty="0"/>
          </a:p>
        </p:txBody>
      </p:sp>
      <p:sp>
        <p:nvSpPr>
          <p:cNvPr id="21" name="Foliennummernplatzhalter 5"/>
          <p:cNvSpPr>
            <a:spLocks noGrp="1"/>
          </p:cNvSpPr>
          <p:nvPr>
            <p:ph type="sldNum" sz="quarter" idx="10"/>
          </p:nvPr>
        </p:nvSpPr>
        <p:spPr>
          <a:xfrm>
            <a:off x="8797746" y="6566972"/>
            <a:ext cx="182742" cy="184666"/>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5DE87981-03C8-401C-B338-2CF504C0C3A9}" type="slidenum">
              <a:rPr lang="de-DE" smtClean="0"/>
              <a:pPr>
                <a:defRPr/>
              </a:pPr>
              <a:t>‹#›</a:t>
            </a:fld>
            <a:endParaRPr lang="de-DE" dirty="0"/>
          </a:p>
        </p:txBody>
      </p:sp>
      <p:sp>
        <p:nvSpPr>
          <p:cNvPr id="25" name="TextBox 24"/>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chemeClr val="bg1"/>
                </a:solidFill>
                <a:latin typeface="+mn-lt"/>
              </a:rPr>
              <a:t>A Global @dvisory </a:t>
            </a:r>
            <a:r>
              <a:rPr lang="en-US" sz="1200" dirty="0" smtClean="0">
                <a:solidFill>
                  <a:schemeClr val="bg1"/>
                </a:solidFill>
                <a:latin typeface="+mn-lt"/>
              </a:rPr>
              <a:t>– November 2014 - </a:t>
            </a:r>
            <a:r>
              <a:rPr lang="en-US" sz="1200" b="1" dirty="0">
                <a:solidFill>
                  <a:schemeClr val="bg1"/>
                </a:solidFill>
                <a:latin typeface="+mn-lt"/>
              </a:rPr>
              <a:t>INTERNET GLOBAL SECURITY</a:t>
            </a:r>
            <a:r>
              <a:rPr lang="en-US" sz="1200" dirty="0" smtClean="0">
                <a:solidFill>
                  <a:schemeClr val="bg1"/>
                </a:solidFill>
                <a:latin typeface="+mn-lt"/>
              </a:rPr>
              <a:t> </a:t>
            </a:r>
            <a:endParaRPr lang="en-CA" sz="1200" dirty="0">
              <a:solidFill>
                <a:schemeClr val="bg1"/>
              </a:solidFill>
              <a:latin typeface="+mn-lt"/>
            </a:endParaRPr>
          </a:p>
        </p:txBody>
      </p:sp>
      <p:pic>
        <p:nvPicPr>
          <p:cNvPr id="22"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srcRect t="22551" b="29357"/>
          <a:stretch/>
        </p:blipFill>
        <p:spPr>
          <a:xfrm>
            <a:off x="0" y="4064000"/>
            <a:ext cx="9144000" cy="2247900"/>
          </a:xfrm>
          <a:prstGeom prst="rect">
            <a:avLst/>
          </a:prstGeom>
        </p:spPr>
      </p:pic>
      <p:grpSp>
        <p:nvGrpSpPr>
          <p:cNvPr id="23" name="Group 22"/>
          <p:cNvGrpSpPr/>
          <p:nvPr userDrawn="1"/>
        </p:nvGrpSpPr>
        <p:grpSpPr>
          <a:xfrm>
            <a:off x="6769101" y="30163"/>
            <a:ext cx="2209799" cy="687542"/>
            <a:chOff x="6769101" y="30163"/>
            <a:chExt cx="2209799" cy="687542"/>
          </a:xfrm>
        </p:grpSpPr>
        <p:grpSp>
          <p:nvGrpSpPr>
            <p:cNvPr id="24" name="Group 18"/>
            <p:cNvGrpSpPr>
              <a:grpSpLocks noChangeAspect="1"/>
            </p:cNvGrpSpPr>
            <p:nvPr userDrawn="1"/>
          </p:nvGrpSpPr>
          <p:grpSpPr bwMode="auto">
            <a:xfrm>
              <a:off x="8456613" y="138113"/>
              <a:ext cx="522287" cy="468312"/>
              <a:chOff x="1352" y="681"/>
              <a:chExt cx="3519" cy="3153"/>
            </a:xfrm>
          </p:grpSpPr>
          <p:sp>
            <p:nvSpPr>
              <p:cNvPr id="2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cxnSp>
          <p:nvCxnSpPr>
            <p:cNvPr id="26" name="Straight Connector 25"/>
            <p:cNvCxnSpPr/>
            <p:nvPr userDrawn="1"/>
          </p:nvCxnSpPr>
          <p:spPr>
            <a:xfrm>
              <a:off x="6815669" y="139700"/>
              <a:ext cx="0" cy="444500"/>
            </a:xfrm>
            <a:prstGeom prst="line">
              <a:avLst/>
            </a:prstGeom>
            <a:ln w="6350" cmpd="sng">
              <a:solidFill>
                <a:srgbClr val="0062A3"/>
              </a:solidFill>
            </a:ln>
            <a:effectLst/>
          </p:spPr>
          <p:style>
            <a:lnRef idx="2">
              <a:schemeClr val="accent1"/>
            </a:lnRef>
            <a:fillRef idx="0">
              <a:schemeClr val="accent1"/>
            </a:fillRef>
            <a:effectRef idx="1">
              <a:schemeClr val="accent1"/>
            </a:effectRef>
            <a:fontRef idx="minor">
              <a:schemeClr val="tx1"/>
            </a:fontRef>
          </p:style>
        </p:cxnSp>
        <p:pic>
          <p:nvPicPr>
            <p:cNvPr id="27" name="Picture 26" descr="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9101" y="30163"/>
              <a:ext cx="1685176" cy="687542"/>
            </a:xfrm>
            <a:prstGeom prst="rect">
              <a:avLst/>
            </a:prstGeom>
          </p:spPr>
        </p:pic>
      </p:grpSp>
      <p:sp>
        <p:nvSpPr>
          <p:cNvPr id="43" name="Foliennummernplatzhalter 5"/>
          <p:cNvSpPr>
            <a:spLocks noGrp="1"/>
          </p:cNvSpPr>
          <p:nvPr>
            <p:ph type="sldNum" sz="quarter" idx="11"/>
          </p:nvPr>
        </p:nvSpPr>
        <p:spPr>
          <a:xfrm>
            <a:off x="8861396" y="6610678"/>
            <a:ext cx="182592" cy="184666"/>
          </a:xfrm>
          <a:prstGeom prst="rect">
            <a:avLst/>
          </a:prstGeom>
        </p:spPr>
        <p:txBody>
          <a:bodyPr wrap="none" lIns="0" tIns="0" rIns="0" bIns="0" anchor="b" anchorCtr="0">
            <a:spAutoFit/>
          </a:bodyPr>
          <a:lstStyle>
            <a:lvl1pPr algn="r" fontAlgn="auto">
              <a:spcBef>
                <a:spcPts val="0"/>
              </a:spcBef>
              <a:spcAft>
                <a:spcPts val="0"/>
              </a:spcAft>
              <a:defRPr sz="1200" b="1">
                <a:solidFill>
                  <a:srgbClr val="0062A3"/>
                </a:solidFill>
                <a:latin typeface="+mn-lt"/>
              </a:defRPr>
            </a:lvl1pPr>
          </a:lstStyle>
          <a:p>
            <a:pPr>
              <a:defRPr/>
            </a:pPr>
            <a:fld id="{509E979F-6547-41A9-9561-4D66DB8AA825}" type="slidenum">
              <a:rPr lang="de-DE" smtClean="0"/>
              <a:pPr>
                <a:defRPr/>
              </a:pPr>
              <a:t>‹#›</a:t>
            </a:fld>
            <a:endParaRPr lang="de-DE" dirty="0"/>
          </a:p>
        </p:txBody>
      </p:sp>
      <p:sp>
        <p:nvSpPr>
          <p:cNvPr id="44" name="TextBox 43"/>
          <p:cNvSpPr txBox="1"/>
          <p:nvPr userDrawn="1"/>
        </p:nvSpPr>
        <p:spPr>
          <a:xfrm>
            <a:off x="2768600" y="6591384"/>
            <a:ext cx="6067833" cy="246221"/>
          </a:xfrm>
          <a:prstGeom prst="rect">
            <a:avLst/>
          </a:prstGeom>
          <a:noFill/>
        </p:spPr>
        <p:txBody>
          <a:bodyPr wrap="square" rtlCol="0">
            <a:spAutoFit/>
          </a:bodyPr>
          <a:lstStyle/>
          <a:p>
            <a:pPr algn="r"/>
            <a:r>
              <a:rPr lang="en-US" sz="1000" kern="1200" dirty="0" smtClean="0">
                <a:solidFill>
                  <a:srgbClr val="0062A3"/>
                </a:solidFill>
                <a:latin typeface="Arial" charset="0"/>
                <a:ea typeface="+mn-ea"/>
                <a:cs typeface="+mn-cs"/>
              </a:rPr>
              <a:t>November 2014 – </a:t>
            </a:r>
            <a:r>
              <a:rPr lang="en-US" sz="1000" b="1" kern="1200" dirty="0" smtClean="0">
                <a:solidFill>
                  <a:srgbClr val="0062A3"/>
                </a:solidFill>
                <a:latin typeface="Arial" charset="0"/>
                <a:ea typeface="+mn-ea"/>
                <a:cs typeface="+mn-cs"/>
              </a:rPr>
              <a:t>CIGI-IPSOS</a:t>
            </a:r>
            <a:r>
              <a:rPr lang="en-US" sz="1000" b="1" kern="1200" baseline="0" dirty="0" smtClean="0">
                <a:solidFill>
                  <a:srgbClr val="0062A3"/>
                </a:solidFill>
                <a:latin typeface="Arial" charset="0"/>
                <a:ea typeface="+mn-ea"/>
                <a:cs typeface="+mn-cs"/>
              </a:rPr>
              <a:t> GLOBAL SURVEY ON INTERNET SECURITY AND TRUST</a:t>
            </a:r>
            <a:endParaRPr lang="en-CA" sz="1000" kern="1200" dirty="0">
              <a:solidFill>
                <a:srgbClr val="0062A3"/>
              </a:solidFill>
              <a:latin typeface="Arial" charset="0"/>
              <a:ea typeface="+mn-ea"/>
              <a:cs typeface="+mn-cs"/>
            </a:endParaRPr>
          </a:p>
        </p:txBody>
      </p:sp>
    </p:spTree>
    <p:extLst>
      <p:ext uri="{BB962C8B-B14F-4D97-AF65-F5344CB8AC3E}">
        <p14:creationId xmlns:p14="http://schemas.microsoft.com/office/powerpoint/2010/main" val="18370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7" name="Titel 1"/>
          <p:cNvSpPr>
            <a:spLocks noGrp="1"/>
          </p:cNvSpPr>
          <p:nvPr>
            <p:ph type="title"/>
          </p:nvPr>
        </p:nvSpPr>
        <p:spPr>
          <a:xfrm>
            <a:off x="838800" y="257299"/>
            <a:ext cx="8162325" cy="276999"/>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A09DCBA5-F078-4EE8-B82C-4CA563D5B92E}" type="slidenum">
              <a:rPr lang="de-DE"/>
              <a:pPr>
                <a:defRPr/>
              </a:pP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ctrTitle"/>
          </p:nvPr>
        </p:nvSpPr>
        <p:spPr>
          <a:xfrm>
            <a:off x="144000" y="2935198"/>
            <a:ext cx="4416425" cy="997196"/>
          </a:xfrm>
          <a:prstGeom prst="rect">
            <a:avLst/>
          </a:prstGeom>
        </p:spPr>
        <p:txBody>
          <a:bodyPr wrap="square" lIns="0" tIns="0" rIns="0" bIns="0" anchor="ctr" anchorCtr="0">
            <a:spAutoFit/>
          </a:bodyPr>
          <a:lstStyle>
            <a:lvl1pPr>
              <a:lnSpc>
                <a:spcPct val="90000"/>
              </a:lnSpc>
              <a:defRPr sz="3600" b="1">
                <a:solidFill>
                  <a:srgbClr val="002060"/>
                </a:solidFill>
              </a:defRPr>
            </a:lvl1pPr>
          </a:lstStyle>
          <a:p>
            <a:r>
              <a:rPr lang="en-US" noProof="0" dirty="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69E85D9D-9191-45CB-B708-A3E9180BCF32}" type="slidenum">
              <a:rPr lang="de-DE"/>
              <a:pPr>
                <a:defRPr/>
              </a:pPr>
              <a:t>‹#›</a:t>
            </a:fld>
            <a:endParaRPr lang="de-DE" dirty="0"/>
          </a:p>
        </p:txBody>
      </p:sp>
      <p:sp>
        <p:nvSpPr>
          <p:cNvPr id="30" name="TextBox 29"/>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chemeClr val="bg1"/>
                </a:solidFill>
                <a:latin typeface="+mn-lt"/>
              </a:rPr>
              <a:t>A Global @dvisory </a:t>
            </a:r>
            <a:r>
              <a:rPr lang="en-US" sz="1200" dirty="0" smtClean="0">
                <a:solidFill>
                  <a:schemeClr val="bg1"/>
                </a:solidFill>
                <a:latin typeface="+mn-lt"/>
              </a:rPr>
              <a:t>– November 2014 - </a:t>
            </a:r>
            <a:r>
              <a:rPr lang="en-US" sz="1200" b="1" dirty="0">
                <a:solidFill>
                  <a:schemeClr val="bg1"/>
                </a:solidFill>
                <a:latin typeface="+mn-lt"/>
              </a:rPr>
              <a:t>INTERNET GLOBAL SECURITY</a:t>
            </a:r>
            <a:r>
              <a:rPr lang="en-US" sz="1200" dirty="0" smtClean="0">
                <a:solidFill>
                  <a:schemeClr val="bg1"/>
                </a:solidFill>
                <a:latin typeface="+mn-lt"/>
              </a:rPr>
              <a:t> </a:t>
            </a:r>
            <a:endParaRPr lang="en-CA" sz="1200" dirty="0">
              <a:solidFill>
                <a:schemeClr val="bg1"/>
              </a:solidFill>
              <a:latin typeface="+mn-lt"/>
            </a:endParaRPr>
          </a:p>
        </p:txBody>
      </p:sp>
      <p:pic>
        <p:nvPicPr>
          <p:cNvPr id="27"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 name="Titel 1"/>
          <p:cNvSpPr>
            <a:spLocks noGrp="1"/>
          </p:cNvSpPr>
          <p:nvPr>
            <p:ph type="ctrTitle"/>
          </p:nvPr>
        </p:nvSpPr>
        <p:spPr>
          <a:xfrm>
            <a:off x="144000" y="2935198"/>
            <a:ext cx="4416425" cy="997196"/>
          </a:xfrm>
          <a:prstGeom prst="rect">
            <a:avLst/>
          </a:prstGeom>
        </p:spPr>
        <p:txBody>
          <a:bodyPr wrap="square" lIns="0" tIns="0" rIns="0" bIns="0" anchor="ctr" anchorCtr="0">
            <a:spAutoFit/>
          </a:bodyPr>
          <a:lstStyle>
            <a:lvl1pPr>
              <a:lnSpc>
                <a:spcPct val="90000"/>
              </a:lnSpc>
              <a:defRPr sz="3600" b="1">
                <a:solidFill>
                  <a:srgbClr val="002060"/>
                </a:solidFill>
              </a:defRPr>
            </a:lvl1pPr>
          </a:lstStyle>
          <a:p>
            <a:r>
              <a:rPr lang="en-US" noProof="0" dirty="0" smtClean="0"/>
              <a:t>Click to edit Master title style</a:t>
            </a:r>
            <a:endParaRPr lang="en-US" noProof="0" dirty="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defRPr>
            </a:lvl1pPr>
          </a:lstStyle>
          <a:p>
            <a:pPr>
              <a:defRPr/>
            </a:pPr>
            <a:fld id="{69E85D9D-9191-45CB-B708-A3E9180BCF32}" type="slidenum">
              <a:rPr lang="de-DE"/>
              <a:pPr>
                <a:defRPr/>
              </a:pPr>
              <a:t>‹#›</a:t>
            </a:fld>
            <a:endParaRPr lang="de-DE" dirty="0"/>
          </a:p>
        </p:txBody>
      </p:sp>
      <p:sp>
        <p:nvSpPr>
          <p:cNvPr id="29" name="TextBox 28"/>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chemeClr val="bg1"/>
                </a:solidFill>
                <a:latin typeface="+mn-lt"/>
              </a:rPr>
              <a:t>A Global @dvisory </a:t>
            </a:r>
            <a:r>
              <a:rPr lang="en-US" sz="1200" dirty="0" smtClean="0">
                <a:solidFill>
                  <a:schemeClr val="bg1"/>
                </a:solidFill>
                <a:latin typeface="+mn-lt"/>
              </a:rPr>
              <a:t>– November 2014 - </a:t>
            </a:r>
            <a:r>
              <a:rPr lang="en-US" sz="1200" b="1" dirty="0">
                <a:solidFill>
                  <a:schemeClr val="bg1"/>
                </a:solidFill>
                <a:latin typeface="+mn-lt"/>
              </a:rPr>
              <a:t>INTERNET GLOBAL SECURITY</a:t>
            </a:r>
            <a:r>
              <a:rPr lang="en-US" sz="1200" dirty="0" smtClean="0">
                <a:solidFill>
                  <a:schemeClr val="bg1"/>
                </a:solidFill>
                <a:latin typeface="+mn-lt"/>
              </a:rPr>
              <a:t> </a:t>
            </a:r>
            <a:endParaRPr lang="en-CA" sz="1200" dirty="0">
              <a:solidFill>
                <a:schemeClr val="bg1"/>
              </a:solidFill>
              <a:latin typeface="+mn-lt"/>
            </a:endParaRPr>
          </a:p>
        </p:txBody>
      </p:sp>
      <p:pic>
        <p:nvPicPr>
          <p:cNvPr id="27"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0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2" name="Titel 1"/>
          <p:cNvSpPr>
            <a:spLocks noGrp="1"/>
          </p:cNvSpPr>
          <p:nvPr>
            <p:ph type="title"/>
          </p:nvPr>
        </p:nvSpPr>
        <p:spPr>
          <a:xfrm>
            <a:off x="335461" y="260014"/>
            <a:ext cx="6333788" cy="249299"/>
          </a:xfrm>
          <a:prstGeom prst="rect">
            <a:avLst/>
          </a:prstGeom>
        </p:spPr>
        <p:txBody>
          <a:bodyPr wrap="square" lIns="0" tIns="0" rIns="0" bIns="0" anchor="ctr" anchorCtr="0">
            <a:spAutoFit/>
          </a:bodyPr>
          <a:lstStyle>
            <a:lvl1pPr algn="l">
              <a:lnSpc>
                <a:spcPct val="90000"/>
              </a:lnSpc>
              <a:defRPr sz="1800" b="1">
                <a:solidFill>
                  <a:srgbClr val="0062A3"/>
                </a:solidFill>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rgbClr val="002060"/>
              </a:buClr>
              <a:buFont typeface="Wingdings" pitchFamily="2" charset="2"/>
              <a:buChar char="§"/>
              <a:defRPr sz="1800">
                <a:solidFill>
                  <a:srgbClr val="002060"/>
                </a:solidFill>
              </a:defRPr>
            </a:lvl1pPr>
            <a:lvl2pPr marL="539750" indent="-274638">
              <a:lnSpc>
                <a:spcPct val="90000"/>
              </a:lnSpc>
              <a:spcBef>
                <a:spcPts val="800"/>
              </a:spcBef>
              <a:buClr>
                <a:srgbClr val="002060"/>
              </a:buClr>
              <a:buFont typeface="Wingdings" pitchFamily="2" charset="2"/>
              <a:buChar char="ð"/>
              <a:defRPr sz="1600">
                <a:solidFill>
                  <a:srgbClr val="002060"/>
                </a:solidFill>
              </a:defRPr>
            </a:lvl2pPr>
            <a:lvl3pPr marL="804863" indent="-174625">
              <a:lnSpc>
                <a:spcPct val="90000"/>
              </a:lnSpc>
              <a:spcBef>
                <a:spcPts val="800"/>
              </a:spcBef>
              <a:buClr>
                <a:srgbClr val="002060"/>
              </a:buClr>
              <a:buFont typeface="Calibri" pitchFamily="34" charset="0"/>
              <a:buChar char="─"/>
              <a:defRPr sz="1400">
                <a:solidFill>
                  <a:srgbClr val="002060"/>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8" name="Group 27"/>
          <p:cNvGrpSpPr/>
          <p:nvPr userDrawn="1"/>
        </p:nvGrpSpPr>
        <p:grpSpPr>
          <a:xfrm>
            <a:off x="6769101" y="30163"/>
            <a:ext cx="2209799" cy="687542"/>
            <a:chOff x="6769101" y="30163"/>
            <a:chExt cx="2209799" cy="687542"/>
          </a:xfrm>
        </p:grpSpPr>
        <p:grpSp>
          <p:nvGrpSpPr>
            <p:cNvPr id="31" name="Group 18"/>
            <p:cNvGrpSpPr>
              <a:grpSpLocks noChangeAspect="1"/>
            </p:cNvGrpSpPr>
            <p:nvPr userDrawn="1"/>
          </p:nvGrpSpPr>
          <p:grpSpPr bwMode="auto">
            <a:xfrm>
              <a:off x="8456613" y="138113"/>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3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cxnSp>
          <p:nvCxnSpPr>
            <p:cNvPr id="32" name="Straight Connector 31"/>
            <p:cNvCxnSpPr/>
            <p:nvPr userDrawn="1"/>
          </p:nvCxnSpPr>
          <p:spPr>
            <a:xfrm>
              <a:off x="6815669" y="139700"/>
              <a:ext cx="0" cy="444500"/>
            </a:xfrm>
            <a:prstGeom prst="line">
              <a:avLst/>
            </a:prstGeom>
            <a:ln w="6350" cmpd="sng">
              <a:solidFill>
                <a:srgbClr val="0062A3"/>
              </a:solidFill>
            </a:ln>
            <a:effectLst/>
          </p:spPr>
          <p:style>
            <a:lnRef idx="2">
              <a:schemeClr val="accent1"/>
            </a:lnRef>
            <a:fillRef idx="0">
              <a:schemeClr val="accent1"/>
            </a:fillRef>
            <a:effectRef idx="1">
              <a:schemeClr val="accent1"/>
            </a:effectRef>
            <a:fontRef idx="minor">
              <a:schemeClr val="tx1"/>
            </a:fontRef>
          </p:style>
        </p:cxnSp>
        <p:pic>
          <p:nvPicPr>
            <p:cNvPr id="33" name="Picture 32" descr="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101" y="30163"/>
              <a:ext cx="1685176" cy="687542"/>
            </a:xfrm>
            <a:prstGeom prst="rect">
              <a:avLst/>
            </a:prstGeom>
          </p:spPr>
        </p:pic>
      </p:grpSp>
      <p:sp>
        <p:nvSpPr>
          <p:cNvPr id="49" name="TextBox 48"/>
          <p:cNvSpPr txBox="1"/>
          <p:nvPr userDrawn="1"/>
        </p:nvSpPr>
        <p:spPr>
          <a:xfrm>
            <a:off x="2946400" y="6591384"/>
            <a:ext cx="5890033" cy="246221"/>
          </a:xfrm>
          <a:prstGeom prst="rect">
            <a:avLst/>
          </a:prstGeom>
          <a:noFill/>
        </p:spPr>
        <p:txBody>
          <a:bodyPr wrap="square" rtlCol="0">
            <a:spAutoFit/>
          </a:bodyPr>
          <a:lstStyle/>
          <a:p>
            <a:pPr algn="r"/>
            <a:r>
              <a:rPr lang="en-US" sz="1000" kern="1200" dirty="0" smtClean="0">
                <a:solidFill>
                  <a:srgbClr val="0062A3"/>
                </a:solidFill>
                <a:latin typeface="Arial" charset="0"/>
                <a:ea typeface="+mn-ea"/>
                <a:cs typeface="+mn-cs"/>
              </a:rPr>
              <a:t>November 2014 – </a:t>
            </a:r>
            <a:r>
              <a:rPr lang="en-US" sz="1000" b="1" kern="1200" dirty="0" smtClean="0">
                <a:solidFill>
                  <a:srgbClr val="0062A3"/>
                </a:solidFill>
                <a:latin typeface="Arial" charset="0"/>
                <a:ea typeface="+mn-ea"/>
                <a:cs typeface="+mn-cs"/>
              </a:rPr>
              <a:t>CIGI-IPSOS</a:t>
            </a:r>
            <a:r>
              <a:rPr lang="en-US" sz="1000" b="1" kern="1200" baseline="0" dirty="0" smtClean="0">
                <a:solidFill>
                  <a:srgbClr val="0062A3"/>
                </a:solidFill>
                <a:latin typeface="Arial" charset="0"/>
                <a:ea typeface="+mn-ea"/>
                <a:cs typeface="+mn-cs"/>
              </a:rPr>
              <a:t> GLOBAL SURVEY ON INTERNET SECURITY AND TRUST</a:t>
            </a:r>
            <a:endParaRPr lang="en-CA" sz="1000" kern="1200" dirty="0">
              <a:solidFill>
                <a:srgbClr val="0062A3"/>
              </a:solidFill>
              <a:latin typeface="Arial" charset="0"/>
              <a:ea typeface="+mn-ea"/>
              <a:cs typeface="+mn-cs"/>
            </a:endParaRPr>
          </a:p>
        </p:txBody>
      </p:sp>
      <p:sp>
        <p:nvSpPr>
          <p:cNvPr id="52" name="Foliennummernplatzhalter 5"/>
          <p:cNvSpPr>
            <a:spLocks noGrp="1"/>
          </p:cNvSpPr>
          <p:nvPr>
            <p:ph type="sldNum" sz="quarter" idx="11"/>
          </p:nvPr>
        </p:nvSpPr>
        <p:spPr>
          <a:xfrm>
            <a:off x="8861396" y="6610678"/>
            <a:ext cx="182592" cy="184666"/>
          </a:xfrm>
          <a:prstGeom prst="rect">
            <a:avLst/>
          </a:prstGeom>
        </p:spPr>
        <p:txBody>
          <a:bodyPr wrap="none" lIns="0" tIns="0" rIns="0" bIns="0" anchor="b" anchorCtr="0">
            <a:spAutoFit/>
          </a:bodyPr>
          <a:lstStyle>
            <a:lvl1pPr algn="r" fontAlgn="auto">
              <a:spcBef>
                <a:spcPts val="0"/>
              </a:spcBef>
              <a:spcAft>
                <a:spcPts val="0"/>
              </a:spcAft>
              <a:defRPr sz="1200" b="1">
                <a:solidFill>
                  <a:srgbClr val="0062A3"/>
                </a:solidFill>
                <a:latin typeface="+mn-lt"/>
              </a:defRPr>
            </a:lvl1pPr>
          </a:lstStyle>
          <a:p>
            <a:pPr>
              <a:defRPr/>
            </a:pPr>
            <a:fld id="{509E979F-6547-41A9-9561-4D66DB8AA825}" type="slidenum">
              <a:rPr lang="de-DE" smtClean="0"/>
              <a:pPr>
                <a:defRPr/>
              </a:pPr>
              <a:t>‹#›</a:t>
            </a:fld>
            <a:endParaRPr lang="de-DE" dirty="0"/>
          </a:p>
        </p:txBody>
      </p:sp>
      <p:cxnSp>
        <p:nvCxnSpPr>
          <p:cNvPr id="53" name="Straight Connector 52"/>
          <p:cNvCxnSpPr/>
          <p:nvPr userDrawn="1"/>
        </p:nvCxnSpPr>
        <p:spPr>
          <a:xfrm>
            <a:off x="0" y="6565900"/>
            <a:ext cx="9144000" cy="0"/>
          </a:xfrm>
          <a:prstGeom prst="line">
            <a:avLst/>
          </a:prstGeom>
          <a:ln w="9525" cmpd="sng">
            <a:solidFill>
              <a:srgbClr val="0062A3"/>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Results and Topics">
    <p:spTree>
      <p:nvGrpSpPr>
        <p:cNvPr id="1" name=""/>
        <p:cNvGrpSpPr/>
        <p:nvPr/>
      </p:nvGrpSpPr>
      <p:grpSpPr>
        <a:xfrm>
          <a:off x="0" y="0"/>
          <a:ext cx="0" cy="0"/>
          <a:chOff x="0" y="0"/>
          <a:chExt cx="0" cy="0"/>
        </a:xfrm>
      </p:grpSpPr>
      <p:sp>
        <p:nvSpPr>
          <p:cNvPr id="2" name="Titel 1"/>
          <p:cNvSpPr>
            <a:spLocks noGrp="1"/>
          </p:cNvSpPr>
          <p:nvPr>
            <p:ph type="title"/>
          </p:nvPr>
        </p:nvSpPr>
        <p:spPr>
          <a:xfrm>
            <a:off x="335461" y="318737"/>
            <a:ext cx="6333788" cy="249299"/>
          </a:xfrm>
          <a:prstGeom prst="rect">
            <a:avLst/>
          </a:prstGeom>
        </p:spPr>
        <p:txBody>
          <a:bodyPr wrap="square" lIns="0" tIns="0" rIns="0" bIns="0" anchor="ctr" anchorCtr="0">
            <a:spAutoFit/>
          </a:bodyPr>
          <a:lstStyle>
            <a:lvl1pPr algn="l">
              <a:lnSpc>
                <a:spcPct val="90000"/>
              </a:lnSpc>
              <a:defRPr sz="1800" b="1">
                <a:solidFill>
                  <a:srgbClr val="0062A3"/>
                </a:solidFill>
              </a:defRPr>
            </a:lvl1pPr>
          </a:lstStyle>
          <a:p>
            <a:r>
              <a:rPr lang="en-US" noProof="0" dirty="0" smtClean="0"/>
              <a:t>Click to edit Master title style</a:t>
            </a:r>
            <a:endParaRPr lang="en-US" noProof="0" dirty="0"/>
          </a:p>
        </p:txBody>
      </p:sp>
      <p:grpSp>
        <p:nvGrpSpPr>
          <p:cNvPr id="28" name="Group 27"/>
          <p:cNvGrpSpPr/>
          <p:nvPr userDrawn="1"/>
        </p:nvGrpSpPr>
        <p:grpSpPr>
          <a:xfrm>
            <a:off x="6769101" y="30163"/>
            <a:ext cx="2209799" cy="687542"/>
            <a:chOff x="6769101" y="30163"/>
            <a:chExt cx="2209799" cy="687542"/>
          </a:xfrm>
        </p:grpSpPr>
        <p:grpSp>
          <p:nvGrpSpPr>
            <p:cNvPr id="31" name="Group 18"/>
            <p:cNvGrpSpPr>
              <a:grpSpLocks noChangeAspect="1"/>
            </p:cNvGrpSpPr>
            <p:nvPr userDrawn="1"/>
          </p:nvGrpSpPr>
          <p:grpSpPr bwMode="auto">
            <a:xfrm>
              <a:off x="8456613" y="138113"/>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3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4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cxnSp>
          <p:nvCxnSpPr>
            <p:cNvPr id="32" name="Straight Connector 31"/>
            <p:cNvCxnSpPr/>
            <p:nvPr userDrawn="1"/>
          </p:nvCxnSpPr>
          <p:spPr>
            <a:xfrm>
              <a:off x="6815669" y="139700"/>
              <a:ext cx="0" cy="444500"/>
            </a:xfrm>
            <a:prstGeom prst="line">
              <a:avLst/>
            </a:prstGeom>
            <a:ln w="6350" cmpd="sng">
              <a:solidFill>
                <a:srgbClr val="0062A3"/>
              </a:solidFill>
            </a:ln>
            <a:effectLst/>
          </p:spPr>
          <p:style>
            <a:lnRef idx="2">
              <a:schemeClr val="accent1"/>
            </a:lnRef>
            <a:fillRef idx="0">
              <a:schemeClr val="accent1"/>
            </a:fillRef>
            <a:effectRef idx="1">
              <a:schemeClr val="accent1"/>
            </a:effectRef>
            <a:fontRef idx="minor">
              <a:schemeClr val="tx1"/>
            </a:fontRef>
          </p:style>
        </p:cxnSp>
        <p:pic>
          <p:nvPicPr>
            <p:cNvPr id="33" name="Picture 32" descr="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101" y="30163"/>
              <a:ext cx="1685176" cy="687542"/>
            </a:xfrm>
            <a:prstGeom prst="rect">
              <a:avLst/>
            </a:prstGeom>
          </p:spPr>
        </p:pic>
      </p:grpSp>
      <p:sp>
        <p:nvSpPr>
          <p:cNvPr id="49" name="TextBox 48"/>
          <p:cNvSpPr txBox="1"/>
          <p:nvPr userDrawn="1"/>
        </p:nvSpPr>
        <p:spPr>
          <a:xfrm>
            <a:off x="2946400" y="6591384"/>
            <a:ext cx="5890033" cy="246221"/>
          </a:xfrm>
          <a:prstGeom prst="rect">
            <a:avLst/>
          </a:prstGeom>
          <a:noFill/>
        </p:spPr>
        <p:txBody>
          <a:bodyPr wrap="square" rtlCol="0">
            <a:spAutoFit/>
          </a:bodyPr>
          <a:lstStyle/>
          <a:p>
            <a:pPr algn="r"/>
            <a:r>
              <a:rPr lang="en-US" sz="1000" kern="1200" dirty="0" smtClean="0">
                <a:solidFill>
                  <a:srgbClr val="0062A3"/>
                </a:solidFill>
                <a:latin typeface="Arial" charset="0"/>
                <a:ea typeface="+mn-ea"/>
                <a:cs typeface="+mn-cs"/>
              </a:rPr>
              <a:t>November 2014 – </a:t>
            </a:r>
            <a:r>
              <a:rPr lang="en-US" sz="1000" b="1" kern="1200" dirty="0" smtClean="0">
                <a:solidFill>
                  <a:srgbClr val="0062A3"/>
                </a:solidFill>
                <a:latin typeface="Arial" charset="0"/>
                <a:ea typeface="+mn-ea"/>
                <a:cs typeface="+mn-cs"/>
              </a:rPr>
              <a:t>CIGI-IPSOS</a:t>
            </a:r>
            <a:r>
              <a:rPr lang="en-US" sz="1000" b="1" kern="1200" baseline="0" dirty="0" smtClean="0">
                <a:solidFill>
                  <a:srgbClr val="0062A3"/>
                </a:solidFill>
                <a:latin typeface="Arial" charset="0"/>
                <a:ea typeface="+mn-ea"/>
                <a:cs typeface="+mn-cs"/>
              </a:rPr>
              <a:t> GLOBAL SURVEY ON INTERNET SECURITY AND TRUST</a:t>
            </a:r>
            <a:endParaRPr lang="en-CA" sz="1000" kern="1200" dirty="0">
              <a:solidFill>
                <a:srgbClr val="0062A3"/>
              </a:solidFill>
              <a:latin typeface="Arial" charset="0"/>
              <a:ea typeface="+mn-ea"/>
              <a:cs typeface="+mn-cs"/>
            </a:endParaRPr>
          </a:p>
        </p:txBody>
      </p:sp>
      <p:sp>
        <p:nvSpPr>
          <p:cNvPr id="52" name="Foliennummernplatzhalter 5"/>
          <p:cNvSpPr>
            <a:spLocks noGrp="1"/>
          </p:cNvSpPr>
          <p:nvPr>
            <p:ph type="sldNum" sz="quarter" idx="11"/>
          </p:nvPr>
        </p:nvSpPr>
        <p:spPr>
          <a:xfrm>
            <a:off x="8861396" y="6610678"/>
            <a:ext cx="182592" cy="184666"/>
          </a:xfrm>
          <a:prstGeom prst="rect">
            <a:avLst/>
          </a:prstGeom>
        </p:spPr>
        <p:txBody>
          <a:bodyPr wrap="none" lIns="0" tIns="0" rIns="0" bIns="0" anchor="b" anchorCtr="0">
            <a:spAutoFit/>
          </a:bodyPr>
          <a:lstStyle>
            <a:lvl1pPr algn="r" fontAlgn="auto">
              <a:spcBef>
                <a:spcPts val="0"/>
              </a:spcBef>
              <a:spcAft>
                <a:spcPts val="0"/>
              </a:spcAft>
              <a:defRPr sz="1200" b="1">
                <a:solidFill>
                  <a:srgbClr val="0062A3"/>
                </a:solidFill>
                <a:latin typeface="+mn-lt"/>
              </a:defRPr>
            </a:lvl1pPr>
          </a:lstStyle>
          <a:p>
            <a:pPr>
              <a:defRPr/>
            </a:pPr>
            <a:fld id="{509E979F-6547-41A9-9561-4D66DB8AA825}" type="slidenum">
              <a:rPr lang="de-DE" smtClean="0"/>
              <a:pPr>
                <a:defRPr/>
              </a:pPr>
              <a:t>‹#›</a:t>
            </a:fld>
            <a:endParaRPr lang="de-DE" dirty="0"/>
          </a:p>
        </p:txBody>
      </p:sp>
      <p:cxnSp>
        <p:nvCxnSpPr>
          <p:cNvPr id="53" name="Straight Connector 52"/>
          <p:cNvCxnSpPr/>
          <p:nvPr userDrawn="1"/>
        </p:nvCxnSpPr>
        <p:spPr>
          <a:xfrm>
            <a:off x="0" y="6565900"/>
            <a:ext cx="9144000" cy="0"/>
          </a:xfrm>
          <a:prstGeom prst="line">
            <a:avLst/>
          </a:prstGeom>
          <a:ln w="9525" cmpd="sng">
            <a:solidFill>
              <a:srgbClr val="0062A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11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dirty="0">
              <a:latin typeface="+mn-lt"/>
            </a:endParaRPr>
          </a:p>
        </p:txBody>
      </p:sp>
      <p:sp>
        <p:nvSpPr>
          <p:cNvPr id="2" name="Titel 1"/>
          <p:cNvSpPr>
            <a:spLocks noGrp="1"/>
          </p:cNvSpPr>
          <p:nvPr>
            <p:ph type="title"/>
          </p:nvPr>
        </p:nvSpPr>
        <p:spPr>
          <a:xfrm>
            <a:off x="838800" y="272714"/>
            <a:ext cx="6640173" cy="276999"/>
          </a:xfrm>
          <a:prstGeom prst="rect">
            <a:avLst/>
          </a:prstGeom>
        </p:spPr>
        <p:txBody>
          <a:bodyPr wrap="square" lIns="0" tIns="0" rIns="0" bIns="0" anchor="ctr" anchorCtr="0">
            <a:spAutoFit/>
          </a:bodyPr>
          <a:lstStyle>
            <a:lvl1pPr algn="l">
              <a:lnSpc>
                <a:spcPct val="90000"/>
              </a:lnSpc>
              <a:defRPr sz="2000" b="1">
                <a:solidFill>
                  <a:srgbClr val="002060"/>
                </a:solidFill>
              </a:defRPr>
            </a:lvl1pPr>
          </a:lstStyle>
          <a:p>
            <a:r>
              <a:rPr lang="en-US" noProof="0" dirty="0" smtClean="0"/>
              <a:t>Click to edit Master title style</a:t>
            </a:r>
            <a:endParaRPr lang="en-US" noProof="0" dirty="0"/>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509E979F-6547-41A9-9561-4D66DB8AA825}" type="slidenum">
              <a:rPr lang="de-DE"/>
              <a:pPr>
                <a:defRPr/>
              </a:pPr>
              <a:t>‹#›</a:t>
            </a:fld>
            <a:endParaRPr lang="de-DE" dirty="0"/>
          </a:p>
        </p:txBody>
      </p:sp>
      <p:sp>
        <p:nvSpPr>
          <p:cNvPr id="29" name="TextBox 28"/>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26"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3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3" name="Freeform 37"/>
          <p:cNvSpPr>
            <a:spLocks/>
          </p:cNvSpPr>
          <p:nvPr/>
        </p:nvSpPr>
        <p:spPr bwMode="auto">
          <a:xfrm rot="5400000">
            <a:off x="-454547" y="56515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44" name="Freeform 37"/>
          <p:cNvSpPr>
            <a:spLocks/>
          </p:cNvSpPr>
          <p:nvPr userDrawn="1"/>
        </p:nvSpPr>
        <p:spPr bwMode="auto">
          <a:xfrm>
            <a:off x="2861832"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 name="Titel 1"/>
          <p:cNvSpPr>
            <a:spLocks noGrp="1"/>
          </p:cNvSpPr>
          <p:nvPr>
            <p:ph type="title"/>
          </p:nvPr>
        </p:nvSpPr>
        <p:spPr>
          <a:xfrm>
            <a:off x="838800" y="281811"/>
            <a:ext cx="7336209"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a:xfrm>
            <a:off x="352800" y="786253"/>
            <a:ext cx="8493488" cy="800219"/>
          </a:xfrm>
          <a:prstGeom prst="rect">
            <a:avLst/>
          </a:prstGeom>
        </p:spPr>
        <p:txBody>
          <a:bodyPr wrap="square" lIns="0" tIns="0" rIns="0" bIns="0">
            <a:spAutoFit/>
          </a:bodyPr>
          <a:lstStyle>
            <a:lvl1pPr marL="182563" indent="-182563">
              <a:lnSpc>
                <a:spcPct val="100000"/>
              </a:lnSpc>
              <a:spcBef>
                <a:spcPts val="600"/>
              </a:spcBef>
              <a:buClr>
                <a:srgbClr val="002060"/>
              </a:buClr>
              <a:buFont typeface="Wingdings" pitchFamily="2" charset="2"/>
              <a:buChar char="§"/>
              <a:defRPr sz="1400">
                <a:solidFill>
                  <a:srgbClr val="002060"/>
                </a:solidFill>
                <a:latin typeface="Calibri" pitchFamily="34" charset="0"/>
                <a:cs typeface="Calibri" pitchFamily="34" charset="0"/>
              </a:defRPr>
            </a:lvl1pPr>
            <a:lvl2pPr marL="539750" indent="-274638">
              <a:lnSpc>
                <a:spcPct val="100000"/>
              </a:lnSpc>
              <a:spcBef>
                <a:spcPts val="600"/>
              </a:spcBef>
              <a:buClr>
                <a:srgbClr val="002060"/>
              </a:buClr>
              <a:buFont typeface="Wingdings" pitchFamily="2" charset="2"/>
              <a:buChar char="ð"/>
              <a:defRPr sz="1400">
                <a:solidFill>
                  <a:srgbClr val="002060"/>
                </a:solidFill>
                <a:latin typeface="Calibri" pitchFamily="34" charset="0"/>
                <a:cs typeface="Calibri" pitchFamily="34" charset="0"/>
              </a:defRPr>
            </a:lvl2pPr>
            <a:lvl3pPr marL="804863" indent="-174625">
              <a:lnSpc>
                <a:spcPct val="100000"/>
              </a:lnSpc>
              <a:spcBef>
                <a:spcPts val="600"/>
              </a:spcBef>
              <a:buClr>
                <a:srgbClr val="002060"/>
              </a:buClr>
              <a:buFont typeface="Calibri" pitchFamily="34" charset="0"/>
              <a:buChar char="─"/>
              <a:defRPr sz="1400">
                <a:solidFill>
                  <a:srgbClr val="002060"/>
                </a:solidFill>
                <a:latin typeface="Calibri" pitchFamily="34" charset="0"/>
                <a:cs typeface="Calibri" pitchFamily="34" charset="0"/>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3" name="TextBox 42"/>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2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23" name="Freeform 37"/>
          <p:cNvSpPr>
            <a:spLocks/>
          </p:cNvSpPr>
          <p:nvPr/>
        </p:nvSpPr>
        <p:spPr bwMode="auto">
          <a:xfrm rot="5400000">
            <a:off x="-454547" y="56515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grpSp>
        <p:nvGrpSpPr>
          <p:cNvPr id="25" name="Group 18"/>
          <p:cNvGrpSpPr>
            <a:grpSpLocks noChangeAspect="1"/>
          </p:cNvGrpSpPr>
          <p:nvPr userDrawn="1"/>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sp>
        <p:nvSpPr>
          <p:cNvPr id="44" name="Freeform 37"/>
          <p:cNvSpPr>
            <a:spLocks/>
          </p:cNvSpPr>
          <p:nvPr userDrawn="1"/>
        </p:nvSpPr>
        <p:spPr bwMode="auto">
          <a:xfrm>
            <a:off x="2819886"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dirty="0">
              <a:latin typeface="+mn-lt"/>
            </a:endParaRPr>
          </a:p>
        </p:txBody>
      </p:sp>
      <p:sp>
        <p:nvSpPr>
          <p:cNvPr id="2" name="Titel 1"/>
          <p:cNvSpPr>
            <a:spLocks noGrp="1"/>
          </p:cNvSpPr>
          <p:nvPr>
            <p:ph type="title"/>
          </p:nvPr>
        </p:nvSpPr>
        <p:spPr>
          <a:xfrm>
            <a:off x="838800" y="246164"/>
            <a:ext cx="7459039" cy="276999"/>
          </a:xfrm>
          <a:prstGeom prst="rect">
            <a:avLst/>
          </a:prstGeom>
        </p:spPr>
        <p:txBody>
          <a:bodyPr wrap="square" lIns="0" tIns="0" rIns="0" bIns="0" anchor="ctr" anchorCtr="0">
            <a:spAutoFit/>
          </a:bodyPr>
          <a:lstStyle>
            <a:lvl1pPr algn="l">
              <a:lnSpc>
                <a:spcPct val="90000"/>
              </a:lnSpc>
              <a:defRPr sz="2000" b="1">
                <a:solidFill>
                  <a:srgbClr val="002060"/>
                </a:solidFill>
                <a:latin typeface="Calibri" pitchFamily="34" charset="0"/>
                <a:cs typeface="Calibri" pitchFamily="34" charset="0"/>
              </a:defRPr>
            </a:lvl1pPr>
          </a:lstStyle>
          <a:p>
            <a:r>
              <a:rPr lang="en-US" noProof="0" dirty="0" smtClean="0"/>
              <a:t>Click to edit Master title style</a:t>
            </a:r>
            <a:endParaRPr lang="en-US" noProof="0" dirty="0"/>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fontAlgn="auto">
              <a:spcBef>
                <a:spcPts val="0"/>
              </a:spcBef>
              <a:spcAft>
                <a:spcPts val="0"/>
              </a:spcAft>
              <a:defRPr sz="1200" b="1">
                <a:latin typeface="+mn-lt"/>
              </a:defRPr>
            </a:lvl1pPr>
          </a:lstStyle>
          <a:p>
            <a:pPr>
              <a:defRPr/>
            </a:pPr>
            <a:fld id="{B1DE1B30-49EA-4023-A0E9-6248BBFA4CA6}" type="slidenum">
              <a:rPr lang="de-DE"/>
              <a:pPr>
                <a:defRPr/>
              </a:pPr>
              <a:t>‹#›</a:t>
            </a:fld>
            <a:endParaRPr lang="de-DE" dirty="0"/>
          </a:p>
        </p:txBody>
      </p:sp>
      <p:sp>
        <p:nvSpPr>
          <p:cNvPr id="43" name="TextBox 42"/>
          <p:cNvSpPr txBox="1"/>
          <p:nvPr userDrawn="1"/>
        </p:nvSpPr>
        <p:spPr>
          <a:xfrm>
            <a:off x="4124610" y="6522278"/>
            <a:ext cx="4483223" cy="276999"/>
          </a:xfrm>
          <a:prstGeom prst="rect">
            <a:avLst/>
          </a:prstGeom>
          <a:noFill/>
        </p:spPr>
        <p:txBody>
          <a:bodyPr wrap="square" rtlCol="0">
            <a:spAutoFit/>
          </a:bodyPr>
          <a:lstStyle/>
          <a:p>
            <a:pPr algn="r"/>
            <a:r>
              <a:rPr lang="en-US" sz="1200" b="1" i="1" dirty="0" smtClean="0">
                <a:solidFill>
                  <a:srgbClr val="002060"/>
                </a:solidFill>
                <a:latin typeface="+mn-lt"/>
              </a:rPr>
              <a:t>A Global @dvisory </a:t>
            </a:r>
            <a:r>
              <a:rPr lang="en-US" sz="1200" dirty="0" smtClean="0">
                <a:solidFill>
                  <a:srgbClr val="002060"/>
                </a:solidFill>
                <a:latin typeface="+mn-lt"/>
              </a:rPr>
              <a:t>– November 2014 - </a:t>
            </a:r>
            <a:r>
              <a:rPr lang="en-US" sz="1200" b="1" dirty="0">
                <a:solidFill>
                  <a:srgbClr val="002060"/>
                </a:solidFill>
                <a:latin typeface="+mn-lt"/>
              </a:rPr>
              <a:t>INTERNET GLOBAL SECURITY</a:t>
            </a:r>
            <a:r>
              <a:rPr lang="en-US" sz="1200" dirty="0" smtClean="0">
                <a:solidFill>
                  <a:srgbClr val="002060"/>
                </a:solidFill>
                <a:latin typeface="+mn-lt"/>
              </a:rPr>
              <a:t> </a:t>
            </a:r>
            <a:endParaRPr lang="en-CA" sz="1200" dirty="0">
              <a:solidFill>
                <a:srgbClr val="002060"/>
              </a:solidFill>
              <a:latin typeface="+mn-lt"/>
            </a:endParaRPr>
          </a:p>
        </p:txBody>
      </p:sp>
      <p:pic>
        <p:nvPicPr>
          <p:cNvPr id="41" name="Picture 5" descr="http://lauradenardis.files.wordpress.com/2014/03/cigi-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55211" y="229459"/>
            <a:ext cx="1099444" cy="45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82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60" r:id="rId4"/>
    <p:sldLayoutId id="2147483817" r:id="rId5"/>
    <p:sldLayoutId id="2147483907" r:id="rId6"/>
    <p:sldLayoutId id="2147483861" r:id="rId7"/>
    <p:sldLayoutId id="2147483862" r:id="rId8"/>
    <p:sldLayoutId id="2147483863" r:id="rId9"/>
    <p:sldLayoutId id="2147483864" r:id="rId10"/>
    <p:sldLayoutId id="2147483865" r:id="rId11"/>
    <p:sldLayoutId id="2147483904" r:id="rId12"/>
    <p:sldLayoutId id="2147483891" r:id="rId13"/>
    <p:sldLayoutId id="2147483905" r:id="rId14"/>
    <p:sldLayoutId id="2147483818" r:id="rId15"/>
    <p:sldLayoutId id="2147483906"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mailto:fhampson@cigionline.org" TargetMode="External"/><Relationship Id="rId2" Type="http://schemas.openxmlformats.org/officeDocument/2006/relationships/hyperlink" Target="mailto:john.wright@ipsos.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7500" y="0"/>
            <a:ext cx="9829800" cy="7164092"/>
          </a:xfrm>
          <a:prstGeom prst="rect">
            <a:avLst/>
          </a:prstGeom>
        </p:spPr>
      </p:pic>
      <p:sp>
        <p:nvSpPr>
          <p:cNvPr id="6" name="Rectangle 5"/>
          <p:cNvSpPr/>
          <p:nvPr/>
        </p:nvSpPr>
        <p:spPr>
          <a:xfrm>
            <a:off x="736600" y="2475941"/>
            <a:ext cx="7543800" cy="947268"/>
          </a:xfrm>
          <a:prstGeom prst="rect">
            <a:avLst/>
          </a:prstGeom>
        </p:spPr>
        <p:txBody>
          <a:bodyPr wrap="square">
            <a:spAutoFit/>
          </a:bodyPr>
          <a:lstStyle/>
          <a:p>
            <a:pPr algn="ctr">
              <a:lnSpc>
                <a:spcPts val="3200"/>
              </a:lnSpc>
            </a:pPr>
            <a:r>
              <a:rPr lang="en-US" sz="3800" b="1" spc="-120" dirty="0" smtClean="0">
                <a:solidFill>
                  <a:schemeClr val="tx2">
                    <a:lumMod val="50000"/>
                  </a:schemeClr>
                </a:solidFill>
                <a:latin typeface="+mn-lt"/>
              </a:rPr>
              <a:t>CIGI-IPSOS GLOBAL SURVEY ON</a:t>
            </a:r>
          </a:p>
          <a:p>
            <a:pPr algn="ctr">
              <a:lnSpc>
                <a:spcPts val="3200"/>
              </a:lnSpc>
            </a:pPr>
            <a:r>
              <a:rPr lang="en-US" sz="3800" b="1" spc="-120" noProof="0" dirty="0" smtClean="0">
                <a:solidFill>
                  <a:schemeClr val="tx2">
                    <a:lumMod val="50000"/>
                  </a:schemeClr>
                </a:solidFill>
                <a:latin typeface="+mn-lt"/>
              </a:rPr>
              <a:t>INTERNET SECURITY AND TRUST</a:t>
            </a:r>
            <a:endParaRPr lang="en-CA" sz="3800" b="1" spc="-120" dirty="0">
              <a:solidFill>
                <a:schemeClr val="tx2">
                  <a:lumMod val="50000"/>
                </a:schemeClr>
              </a:solidFill>
              <a:latin typeface="+mn-lt"/>
            </a:endParaRPr>
          </a:p>
        </p:txBody>
      </p:sp>
      <p:grpSp>
        <p:nvGrpSpPr>
          <p:cNvPr id="8" name="Group 2"/>
          <p:cNvGrpSpPr>
            <a:grpSpLocks noChangeAspect="1"/>
          </p:cNvGrpSpPr>
          <p:nvPr/>
        </p:nvGrpSpPr>
        <p:grpSpPr bwMode="auto">
          <a:xfrm>
            <a:off x="5178687" y="3759200"/>
            <a:ext cx="693001" cy="621662"/>
            <a:chOff x="1352" y="681"/>
            <a:chExt cx="3519" cy="3153"/>
          </a:xfrm>
        </p:grpSpPr>
        <p:sp>
          <p:nvSpPr>
            <p:cNvPr id="9"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dirty="0">
                <a:latin typeface="+mn-lt"/>
              </a:endParaRPr>
            </a:p>
          </p:txBody>
        </p:sp>
        <p:sp>
          <p:nvSpPr>
            <p:cNvPr id="11"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2"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3"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4"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5"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6"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7"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8"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19"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dirty="0">
                <a:latin typeface="+mn-lt"/>
              </a:endParaRPr>
            </a:p>
          </p:txBody>
        </p:sp>
        <p:sp>
          <p:nvSpPr>
            <p:cNvPr id="20"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1"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2"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3"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sp>
          <p:nvSpPr>
            <p:cNvPr id="24"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dirty="0">
                <a:latin typeface="+mn-lt"/>
              </a:endParaRPr>
            </a:p>
          </p:txBody>
        </p:sp>
      </p:grpSp>
      <p:pic>
        <p:nvPicPr>
          <p:cNvPr id="25" name="Picture 24" descr="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00" y="3617758"/>
            <a:ext cx="2326879" cy="949353"/>
          </a:xfrm>
          <a:prstGeom prst="rect">
            <a:avLst/>
          </a:prstGeom>
        </p:spPr>
      </p:pic>
      <p:sp>
        <p:nvSpPr>
          <p:cNvPr id="26" name="Text Box 22"/>
          <p:cNvSpPr txBox="1">
            <a:spLocks noChangeArrowheads="1"/>
          </p:cNvSpPr>
          <p:nvPr/>
        </p:nvSpPr>
        <p:spPr bwMode="gray">
          <a:xfrm>
            <a:off x="0" y="6671389"/>
            <a:ext cx="91440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rgbClr val="2C2C2E"/>
                </a:solidFill>
                <a:effectLst/>
                <a:latin typeface="Calibri" pitchFamily="34" charset="0"/>
              </a:rPr>
              <a:t>© 2014</a:t>
            </a:r>
            <a:r>
              <a:rPr kumimoji="0" lang="en-GB" sz="800" b="0" i="0" u="none" strike="noStrike" cap="none" normalizeH="0" dirty="0" smtClean="0">
                <a:ln>
                  <a:noFill/>
                </a:ln>
                <a:solidFill>
                  <a:srgbClr val="2C2C2E"/>
                </a:solidFill>
                <a:effectLst/>
                <a:latin typeface="Calibri" pitchFamily="34" charset="0"/>
              </a:rPr>
              <a:t> </a:t>
            </a:r>
            <a:r>
              <a:rPr kumimoji="0" lang="en-GB" sz="800" b="0" i="0" u="none" strike="noStrike" cap="none" normalizeH="0" baseline="0" dirty="0" smtClean="0">
                <a:ln>
                  <a:noFill/>
                </a:ln>
                <a:solidFill>
                  <a:srgbClr val="2C2C2E"/>
                </a:solidFill>
                <a:effectLst/>
                <a:latin typeface="Calibri" pitchFamily="34" charset="0"/>
              </a:rPr>
              <a:t>Ipsos.  All rights reserved. Contains Ipsos' Confidential and Proprietary information and </a:t>
            </a:r>
            <a:r>
              <a:rPr kumimoji="0" lang="en-GB" sz="800" b="0" i="0" u="none" strike="noStrike" cap="none" normalizeH="0" dirty="0" smtClean="0">
                <a:ln>
                  <a:noFill/>
                </a:ln>
                <a:solidFill>
                  <a:srgbClr val="2C2C2E"/>
                </a:solidFill>
                <a:effectLst/>
                <a:latin typeface="Calibri" pitchFamily="34" charset="0"/>
              </a:rPr>
              <a:t> </a:t>
            </a:r>
            <a:r>
              <a:rPr kumimoji="0" lang="en-GB" sz="800" b="0" i="0" u="none" strike="noStrike" cap="none" normalizeH="0" baseline="0" dirty="0" smtClean="0">
                <a:ln>
                  <a:noFill/>
                </a:ln>
                <a:solidFill>
                  <a:srgbClr val="2C2C2E"/>
                </a:solidFill>
                <a:effectLst/>
                <a:latin typeface="Calibri" pitchFamily="34" charset="0"/>
              </a:rPr>
              <a:t>may not be disclosed or reproduced without the prior written consent of Ipsos.</a:t>
            </a:r>
            <a:endParaRPr kumimoji="0" lang="en-US" sz="800" b="0" i="0" u="none" strike="noStrike" cap="none" normalizeH="0" baseline="0" dirty="0" smtClean="0">
              <a:ln>
                <a:noFill/>
              </a:ln>
              <a:solidFill>
                <a:srgbClr val="2C2C2E"/>
              </a:solidFill>
              <a:effectLst/>
              <a:latin typeface="Arial" pitchFamily="34" charset="0"/>
            </a:endParaRPr>
          </a:p>
        </p:txBody>
      </p:sp>
    </p:spTree>
    <p:extLst>
      <p:ext uri="{BB962C8B-B14F-4D97-AF65-F5344CB8AC3E}">
        <p14:creationId xmlns:p14="http://schemas.microsoft.com/office/powerpoint/2010/main" val="126502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85% say the </a:t>
            </a:r>
            <a:r>
              <a:rPr lang="en-US" dirty="0" smtClean="0"/>
              <a:t>Internet </a:t>
            </a:r>
            <a:r>
              <a:rPr lang="en-US" dirty="0"/>
              <a:t>is important for their future </a:t>
            </a:r>
            <a:r>
              <a:rPr lang="en-US" dirty="0" smtClean="0"/>
              <a:t>social communication…</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10</a:t>
            </a:fld>
            <a:endParaRPr lang="de-DE" dirty="0"/>
          </a:p>
        </p:txBody>
      </p:sp>
      <p:sp>
        <p:nvSpPr>
          <p:cNvPr id="4" name="Rectangle 3"/>
          <p:cNvSpPr/>
          <p:nvPr/>
        </p:nvSpPr>
        <p:spPr>
          <a:xfrm>
            <a:off x="374650" y="6196806"/>
            <a:ext cx="7907132" cy="400110"/>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9" name="Chart 8"/>
          <p:cNvGraphicFramePr/>
          <p:nvPr>
            <p:extLst>
              <p:ext uri="{D42A27DB-BD31-4B8C-83A1-F6EECF244321}">
                <p14:modId xmlns:p14="http://schemas.microsoft.com/office/powerpoint/2010/main" val="2680161862"/>
              </p:ext>
            </p:extLst>
          </p:nvPr>
        </p:nvGraphicFramePr>
        <p:xfrm>
          <a:off x="411450" y="74133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56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say the Internet is important for their future social communication…</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11</a:t>
            </a:fld>
            <a:endParaRPr lang="de-DE" dirty="0"/>
          </a:p>
        </p:txBody>
      </p:sp>
      <p:sp>
        <p:nvSpPr>
          <p:cNvPr id="4" name="Rectangle 3"/>
          <p:cNvSpPr/>
          <p:nvPr/>
        </p:nvSpPr>
        <p:spPr>
          <a:xfrm>
            <a:off x="374650" y="6016776"/>
            <a:ext cx="7907132" cy="553998"/>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17" name="Chart 16"/>
          <p:cNvGraphicFramePr/>
          <p:nvPr>
            <p:extLst>
              <p:ext uri="{D42A27DB-BD31-4B8C-83A1-F6EECF244321}">
                <p14:modId xmlns:p14="http://schemas.microsoft.com/office/powerpoint/2010/main" val="2264268044"/>
              </p:ext>
            </p:extLst>
          </p:nvPr>
        </p:nvGraphicFramePr>
        <p:xfrm>
          <a:off x="716250" y="711191"/>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942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83% say the </a:t>
            </a:r>
            <a:r>
              <a:rPr lang="en-US" dirty="0" smtClean="0"/>
              <a:t>Internet </a:t>
            </a:r>
            <a:r>
              <a:rPr lang="en-US" dirty="0"/>
              <a:t>is </a:t>
            </a:r>
            <a:r>
              <a:rPr lang="en-US" dirty="0" smtClean="0"/>
              <a:t>important </a:t>
            </a:r>
            <a:r>
              <a:rPr lang="en-US" dirty="0"/>
              <a:t>for their future </a:t>
            </a:r>
            <a:r>
              <a:rPr lang="en-US" dirty="0" smtClean="0"/>
              <a:t>free </a:t>
            </a:r>
            <a:r>
              <a:rPr lang="en-US" dirty="0"/>
              <a:t>speech and political </a:t>
            </a:r>
            <a:r>
              <a:rPr lang="en-US" dirty="0" smtClean="0"/>
              <a:t>expression…</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12</a:t>
            </a:fld>
            <a:endParaRPr lang="de-DE" dirty="0"/>
          </a:p>
        </p:txBody>
      </p:sp>
      <p:sp>
        <p:nvSpPr>
          <p:cNvPr id="4" name="Rectangle 3"/>
          <p:cNvSpPr/>
          <p:nvPr/>
        </p:nvSpPr>
        <p:spPr>
          <a:xfrm>
            <a:off x="374650" y="6189866"/>
            <a:ext cx="7907132" cy="400110"/>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9" name="Chart 8"/>
          <p:cNvGraphicFramePr/>
          <p:nvPr>
            <p:extLst>
              <p:ext uri="{D42A27DB-BD31-4B8C-83A1-F6EECF244321}">
                <p14:modId xmlns:p14="http://schemas.microsoft.com/office/powerpoint/2010/main" val="3160239599"/>
              </p:ext>
            </p:extLst>
          </p:nvPr>
        </p:nvGraphicFramePr>
        <p:xfrm>
          <a:off x="411450" y="762153"/>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1445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say the Internet is important for their future free speech and political expression…</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13</a:t>
            </a:fld>
            <a:endParaRPr lang="de-DE" dirty="0"/>
          </a:p>
        </p:txBody>
      </p:sp>
      <p:sp>
        <p:nvSpPr>
          <p:cNvPr id="4" name="Rectangle 3"/>
          <p:cNvSpPr/>
          <p:nvPr/>
        </p:nvSpPr>
        <p:spPr>
          <a:xfrm>
            <a:off x="374650" y="6008309"/>
            <a:ext cx="7907132" cy="553998"/>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17" name="Chart 16"/>
          <p:cNvGraphicFramePr/>
          <p:nvPr>
            <p:extLst>
              <p:ext uri="{D42A27DB-BD31-4B8C-83A1-F6EECF244321}">
                <p14:modId xmlns:p14="http://schemas.microsoft.com/office/powerpoint/2010/main" val="2202364708"/>
              </p:ext>
            </p:extLst>
          </p:nvPr>
        </p:nvGraphicFramePr>
        <p:xfrm>
          <a:off x="716250" y="6773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7265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81% say the </a:t>
            </a:r>
            <a:r>
              <a:rPr lang="en-US" dirty="0" smtClean="0"/>
              <a:t>Internet </a:t>
            </a:r>
            <a:r>
              <a:rPr lang="en-US" dirty="0"/>
              <a:t>is i</a:t>
            </a:r>
            <a:r>
              <a:rPr lang="en-US" dirty="0" smtClean="0"/>
              <a:t>mportant </a:t>
            </a:r>
            <a:r>
              <a:rPr lang="en-US" dirty="0"/>
              <a:t>for their </a:t>
            </a:r>
            <a:r>
              <a:rPr lang="en-US" dirty="0" smtClean="0"/>
              <a:t>own </a:t>
            </a:r>
            <a:r>
              <a:rPr lang="en-US" dirty="0"/>
              <a:t>economic future and </a:t>
            </a:r>
            <a:r>
              <a:rPr lang="en-US" dirty="0" smtClean="0"/>
              <a:t>livelihood…</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14</a:t>
            </a:fld>
            <a:endParaRPr lang="de-DE" dirty="0"/>
          </a:p>
        </p:txBody>
      </p:sp>
      <p:sp>
        <p:nvSpPr>
          <p:cNvPr id="4" name="Rectangle 3"/>
          <p:cNvSpPr/>
          <p:nvPr/>
        </p:nvSpPr>
        <p:spPr>
          <a:xfrm>
            <a:off x="374650" y="6184559"/>
            <a:ext cx="7907132" cy="400110"/>
          </a:xfrm>
          <a:prstGeom prst="rect">
            <a:avLst/>
          </a:prstGeom>
        </p:spPr>
        <p:txBody>
          <a:bodyPr wrap="square">
            <a:spAutoFit/>
          </a:bodyPr>
          <a:lstStyle/>
          <a:p>
            <a:pPr marL="228600" indent="-228600">
              <a:buAutoNum type="arabicPeriod" startAt="8"/>
            </a:pPr>
            <a:r>
              <a:rPr lang="en-US" sz="1000" dirty="0" smtClean="0">
                <a:solidFill>
                  <a:srgbClr val="002060"/>
                </a:solidFill>
                <a:latin typeface="+mn-lt"/>
              </a:rPr>
              <a:t>How </a:t>
            </a:r>
            <a:r>
              <a:rPr lang="en-US" sz="1000" dirty="0">
                <a:solidFill>
                  <a:srgbClr val="002060"/>
                </a:solidFill>
                <a:latin typeface="+mn-lt"/>
              </a:rPr>
              <a:t>important is the Internet to your future when it comes to each of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9" name="Chart 8"/>
          <p:cNvGraphicFramePr/>
          <p:nvPr>
            <p:extLst>
              <p:ext uri="{D42A27DB-BD31-4B8C-83A1-F6EECF244321}">
                <p14:modId xmlns:p14="http://schemas.microsoft.com/office/powerpoint/2010/main" val="1654725581"/>
              </p:ext>
            </p:extLst>
          </p:nvPr>
        </p:nvGraphicFramePr>
        <p:xfrm>
          <a:off x="411450" y="748273"/>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86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say the Internet is important for their own economic future and livelihood…</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15</a:t>
            </a:fld>
            <a:endParaRPr lang="de-DE" dirty="0"/>
          </a:p>
        </p:txBody>
      </p:sp>
      <p:sp>
        <p:nvSpPr>
          <p:cNvPr id="4" name="Rectangle 3"/>
          <p:cNvSpPr/>
          <p:nvPr/>
        </p:nvSpPr>
        <p:spPr>
          <a:xfrm>
            <a:off x="374650" y="6020064"/>
            <a:ext cx="7907132" cy="553998"/>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17" name="Chart 16"/>
          <p:cNvGraphicFramePr/>
          <p:nvPr>
            <p:extLst>
              <p:ext uri="{D42A27DB-BD31-4B8C-83A1-F6EECF244321}">
                <p14:modId xmlns:p14="http://schemas.microsoft.com/office/powerpoint/2010/main" val="2387553512"/>
              </p:ext>
            </p:extLst>
          </p:nvPr>
        </p:nvGraphicFramePr>
        <p:xfrm>
          <a:off x="716250" y="660389"/>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7679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pPr>
              <a:defRPr/>
            </a:pPr>
            <a:fld id="{5DE87981-03C8-401C-B338-2CF504C0C3A9}" type="slidenum">
              <a:rPr lang="de-DE" smtClean="0"/>
              <a:pPr>
                <a:defRPr/>
              </a:pPr>
              <a:t>16</a:t>
            </a:fld>
            <a:endParaRPr lang="de-DE" dirty="0"/>
          </a:p>
        </p:txBody>
      </p:sp>
      <p:sp>
        <p:nvSpPr>
          <p:cNvPr id="4" name="TextBox 3"/>
          <p:cNvSpPr txBox="1"/>
          <p:nvPr/>
        </p:nvSpPr>
        <p:spPr>
          <a:xfrm>
            <a:off x="298447" y="2737103"/>
            <a:ext cx="8251825" cy="840230"/>
          </a:xfrm>
          <a:prstGeom prst="rect">
            <a:avLst/>
          </a:prstGeom>
          <a:noFill/>
        </p:spPr>
        <p:txBody>
          <a:bodyPr wrap="square" rtlCol="0">
            <a:spAutoFit/>
          </a:bodyPr>
          <a:lstStyle/>
          <a:p>
            <a:pPr algn="ctr">
              <a:lnSpc>
                <a:spcPct val="90000"/>
              </a:lnSpc>
            </a:pPr>
            <a:r>
              <a:rPr lang="en-US" sz="5400" b="1" dirty="0" smtClean="0">
                <a:solidFill>
                  <a:srgbClr val="0062A3"/>
                </a:solidFill>
                <a:latin typeface="+mn-lt"/>
              </a:rPr>
              <a:t>PRIVACY AND SECURITY</a:t>
            </a:r>
            <a:endParaRPr lang="en-CA" sz="5400" b="1" dirty="0">
              <a:solidFill>
                <a:srgbClr val="0062A3"/>
              </a:solidFill>
              <a:latin typeface="+mn-lt"/>
            </a:endParaRPr>
          </a:p>
        </p:txBody>
      </p:sp>
    </p:spTree>
    <p:extLst>
      <p:ext uri="{BB962C8B-B14F-4D97-AF65-F5344CB8AC3E}">
        <p14:creationId xmlns:p14="http://schemas.microsoft.com/office/powerpoint/2010/main" val="406256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Two thirds (64%) are </a:t>
            </a:r>
            <a:r>
              <a:rPr lang="en-US" dirty="0" smtClean="0"/>
              <a:t>more concerned </a:t>
            </a:r>
            <a:r>
              <a:rPr lang="en-US" dirty="0"/>
              <a:t>about their online privacy compared to one year ago…</a:t>
            </a: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17</a:t>
            </a:fld>
            <a:endParaRPr lang="de-DE" dirty="0"/>
          </a:p>
        </p:txBody>
      </p:sp>
      <p:sp>
        <p:nvSpPr>
          <p:cNvPr id="4" name="Rectangle 3"/>
          <p:cNvSpPr/>
          <p:nvPr/>
        </p:nvSpPr>
        <p:spPr>
          <a:xfrm>
            <a:off x="346891" y="6202371"/>
            <a:ext cx="6439851" cy="400110"/>
          </a:xfrm>
          <a:prstGeom prst="rect">
            <a:avLst/>
          </a:prstGeom>
        </p:spPr>
        <p:txBody>
          <a:bodyPr wrap="square">
            <a:spAutoFit/>
          </a:bodyPr>
          <a:lstStyle/>
          <a:p>
            <a:r>
              <a:rPr lang="en-US" sz="1000" dirty="0">
                <a:solidFill>
                  <a:srgbClr val="002060"/>
                </a:solidFill>
                <a:latin typeface="+mn-lt"/>
              </a:rPr>
              <a:t>Q</a:t>
            </a:r>
            <a:r>
              <a:rPr lang="en-US" sz="1000" dirty="0" smtClean="0">
                <a:solidFill>
                  <a:srgbClr val="002060"/>
                </a:solidFill>
                <a:latin typeface="+mn-lt"/>
              </a:rPr>
              <a:t>2</a:t>
            </a:r>
            <a:r>
              <a:rPr lang="en-US" sz="1000" dirty="0">
                <a:solidFill>
                  <a:srgbClr val="002060"/>
                </a:solidFill>
                <a:latin typeface="+mn-lt"/>
              </a:rPr>
              <a:t>.  How concerned are you about your online privacy compared to one year ago</a:t>
            </a:r>
            <a:r>
              <a:rPr lang="en-US" sz="1000" dirty="0" smtClean="0">
                <a:solidFill>
                  <a:srgbClr val="002060"/>
                </a:solidFill>
                <a:latin typeface="+mn-lt"/>
              </a:rPr>
              <a:t>?(</a:t>
            </a:r>
            <a:r>
              <a:rPr lang="en-US" sz="1000" dirty="0">
                <a:solidFill>
                  <a:srgbClr val="002060"/>
                </a:solidFill>
                <a:latin typeface="+mn-lt"/>
              </a:rPr>
              <a:t>Select one</a:t>
            </a:r>
            <a:r>
              <a:rPr lang="en-US" sz="1000" dirty="0" smtClean="0">
                <a:solidFill>
                  <a:srgbClr val="002060"/>
                </a:solidFill>
                <a:latin typeface="+mn-lt"/>
              </a:rPr>
              <a:t>)</a:t>
            </a:r>
          </a:p>
          <a:p>
            <a:r>
              <a:rPr lang="en-US" sz="1000" dirty="0" smtClean="0">
                <a:solidFill>
                  <a:srgbClr val="002060"/>
                </a:solidFill>
                <a:latin typeface="+mn-lt"/>
              </a:rPr>
              <a:t>Base: All Respondents Total  (n=23,376</a:t>
            </a:r>
            <a:r>
              <a:rPr lang="en-US" sz="1000" dirty="0">
                <a:solidFill>
                  <a:srgbClr val="002060"/>
                </a:solidFill>
                <a:latin typeface="+mn-lt"/>
              </a:rPr>
              <a:t>)</a:t>
            </a:r>
            <a:endParaRPr lang="en-CA" sz="1000" dirty="0">
              <a:solidFill>
                <a:srgbClr val="002060"/>
              </a:solidFill>
              <a:latin typeface="+mn-lt"/>
            </a:endParaRPr>
          </a:p>
        </p:txBody>
      </p:sp>
      <p:graphicFrame>
        <p:nvGraphicFramePr>
          <p:cNvPr id="7" name="Chart 6"/>
          <p:cNvGraphicFramePr/>
          <p:nvPr>
            <p:extLst>
              <p:ext uri="{D42A27DB-BD31-4B8C-83A1-F6EECF244321}">
                <p14:modId xmlns:p14="http://schemas.microsoft.com/office/powerpoint/2010/main" val="3284075582"/>
              </p:ext>
            </p:extLst>
          </p:nvPr>
        </p:nvGraphicFramePr>
        <p:xfrm>
          <a:off x="411450" y="762152"/>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5198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Two thirds (64</a:t>
            </a:r>
            <a:r>
              <a:rPr lang="en-US" dirty="0" smtClean="0"/>
              <a:t>%) are </a:t>
            </a:r>
            <a:r>
              <a:rPr lang="en-US" dirty="0" smtClean="0"/>
              <a:t>more concerned </a:t>
            </a:r>
            <a:r>
              <a:rPr lang="en-US" dirty="0"/>
              <a:t>about their online privacy compared to one year ago…</a:t>
            </a: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18</a:t>
            </a:fld>
            <a:endParaRPr lang="de-DE" dirty="0"/>
          </a:p>
        </p:txBody>
      </p:sp>
      <p:sp>
        <p:nvSpPr>
          <p:cNvPr id="4" name="Rectangle 3"/>
          <p:cNvSpPr/>
          <p:nvPr/>
        </p:nvSpPr>
        <p:spPr>
          <a:xfrm>
            <a:off x="374650" y="6007767"/>
            <a:ext cx="4572000" cy="553998"/>
          </a:xfrm>
          <a:prstGeom prst="rect">
            <a:avLst/>
          </a:prstGeom>
        </p:spPr>
        <p:txBody>
          <a:bodyPr>
            <a:spAutoFit/>
          </a:bodyPr>
          <a:lstStyle/>
          <a:p>
            <a:r>
              <a:rPr lang="en-US" sz="1000" dirty="0">
                <a:solidFill>
                  <a:srgbClr val="002060"/>
                </a:solidFill>
                <a:latin typeface="+mn-lt"/>
              </a:rPr>
              <a:t>Q</a:t>
            </a:r>
            <a:r>
              <a:rPr lang="en-US" sz="1000" dirty="0" smtClean="0">
                <a:solidFill>
                  <a:srgbClr val="002060"/>
                </a:solidFill>
                <a:latin typeface="+mn-lt"/>
              </a:rPr>
              <a:t>2</a:t>
            </a:r>
            <a:r>
              <a:rPr lang="en-US" sz="1000" dirty="0">
                <a:solidFill>
                  <a:srgbClr val="002060"/>
                </a:solidFill>
                <a:latin typeface="+mn-lt"/>
              </a:rPr>
              <a:t>.  How concerned are you about your online privacy compared to one year ago? </a:t>
            </a:r>
            <a:endParaRPr lang="en-CA" sz="1000" dirty="0">
              <a:solidFill>
                <a:srgbClr val="002060"/>
              </a:solidFill>
              <a:latin typeface="+mn-lt"/>
            </a:endParaRPr>
          </a:p>
          <a:p>
            <a:r>
              <a:rPr lang="en-US" sz="1000" dirty="0">
                <a:solidFill>
                  <a:srgbClr val="002060"/>
                </a:solidFill>
                <a:latin typeface="+mn-lt"/>
              </a:rPr>
              <a:t>(Select one</a:t>
            </a:r>
            <a:r>
              <a:rPr lang="en-US" sz="1000" dirty="0" smtClean="0">
                <a:solidFill>
                  <a:srgbClr val="002060"/>
                </a:solidFill>
                <a:latin typeface="+mn-lt"/>
              </a:rPr>
              <a:t>)</a:t>
            </a:r>
          </a:p>
          <a:p>
            <a:r>
              <a:rPr lang="en-US" sz="1000" dirty="0" smtClean="0">
                <a:solidFill>
                  <a:srgbClr val="002060"/>
                </a:solidFill>
                <a:latin typeface="+mn-lt"/>
              </a:rPr>
              <a:t>Base: All Respondents Total  (n=23,376</a:t>
            </a:r>
            <a:r>
              <a:rPr lang="en-US" sz="1000" dirty="0">
                <a:solidFill>
                  <a:srgbClr val="002060"/>
                </a:solidFill>
                <a:latin typeface="+mn-lt"/>
              </a:rPr>
              <a:t>)</a:t>
            </a:r>
            <a:endParaRPr lang="en-CA" sz="1000" dirty="0">
              <a:solidFill>
                <a:srgbClr val="002060"/>
              </a:solidFill>
              <a:latin typeface="+mn-lt"/>
            </a:endParaRPr>
          </a:p>
        </p:txBody>
      </p:sp>
      <p:graphicFrame>
        <p:nvGraphicFramePr>
          <p:cNvPr id="28" name="Chart 27"/>
          <p:cNvGraphicFramePr/>
          <p:nvPr>
            <p:extLst>
              <p:ext uri="{D42A27DB-BD31-4B8C-83A1-F6EECF244321}">
                <p14:modId xmlns:p14="http://schemas.microsoft.com/office/powerpoint/2010/main" val="2535523798"/>
              </p:ext>
            </p:extLst>
          </p:nvPr>
        </p:nvGraphicFramePr>
        <p:xfrm>
          <a:off x="716250" y="82973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305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65976"/>
            <a:ext cx="6333788" cy="754822"/>
          </a:xfrm>
        </p:spPr>
        <p:txBody>
          <a:bodyPr/>
          <a:lstStyle/>
          <a:p>
            <a:pPr fontAlgn="ctr"/>
            <a:r>
              <a:rPr lang="en-US" sz="1800" dirty="0" smtClean="0"/>
              <a:t>Half (48%) say their </a:t>
            </a:r>
            <a:r>
              <a:rPr lang="en-US" sz="1800" dirty="0"/>
              <a:t>Government does a very good job of making sure the Internet in </a:t>
            </a:r>
            <a:r>
              <a:rPr lang="en-US" sz="1800" dirty="0" smtClean="0"/>
              <a:t>their </a:t>
            </a:r>
            <a:r>
              <a:rPr lang="en-US" sz="1800" dirty="0"/>
              <a:t>country is safe and </a:t>
            </a:r>
            <a:r>
              <a:rPr lang="en-US" sz="1800" dirty="0" smtClean="0"/>
              <a:t>secure…52% Disagree…</a:t>
            </a:r>
            <a:endParaRPr lang="en-US" sz="1800" dirty="0">
              <a:latin typeface="Calibri"/>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19</a:t>
            </a:fld>
            <a:endParaRPr lang="de-DE" dirty="0"/>
          </a:p>
        </p:txBody>
      </p:sp>
      <p:sp>
        <p:nvSpPr>
          <p:cNvPr id="4" name="Rectangle 3"/>
          <p:cNvSpPr/>
          <p:nvPr/>
        </p:nvSpPr>
        <p:spPr>
          <a:xfrm>
            <a:off x="374650" y="6206501"/>
            <a:ext cx="7907132" cy="400110"/>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8" name="Chart 7"/>
          <p:cNvGraphicFramePr/>
          <p:nvPr>
            <p:extLst>
              <p:ext uri="{D42A27DB-BD31-4B8C-83A1-F6EECF244321}">
                <p14:modId xmlns:p14="http://schemas.microsoft.com/office/powerpoint/2010/main" val="3227580824"/>
              </p:ext>
            </p:extLst>
          </p:nvPr>
        </p:nvGraphicFramePr>
        <p:xfrm>
          <a:off x="411450" y="824608"/>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188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CA" dirty="0"/>
          </a:p>
        </p:txBody>
      </p:sp>
      <p:sp>
        <p:nvSpPr>
          <p:cNvPr id="3" name="Content Placeholder 2"/>
          <p:cNvSpPr>
            <a:spLocks noGrp="1"/>
          </p:cNvSpPr>
          <p:nvPr>
            <p:ph idx="1"/>
          </p:nvPr>
        </p:nvSpPr>
        <p:spPr>
          <a:xfrm>
            <a:off x="352800" y="775992"/>
            <a:ext cx="7740000" cy="5490000"/>
          </a:xfrm>
        </p:spPr>
        <p:txBody>
          <a:bodyPr/>
          <a:lstStyle/>
          <a:p>
            <a:pPr>
              <a:lnSpc>
                <a:spcPct val="100000"/>
              </a:lnSpc>
              <a:spcBef>
                <a:spcPts val="600"/>
              </a:spcBef>
              <a:buClr>
                <a:srgbClr val="0062A3"/>
              </a:buClr>
            </a:pPr>
            <a:r>
              <a:rPr lang="en-US" dirty="0">
                <a:solidFill>
                  <a:srgbClr val="0062A3"/>
                </a:solidFill>
              </a:rPr>
              <a:t>This survey was conducted by Ipsos on behalf of the </a:t>
            </a:r>
            <a:r>
              <a:rPr lang="en-US" dirty="0" smtClean="0">
                <a:solidFill>
                  <a:srgbClr val="0062A3"/>
                </a:solidFill>
              </a:rPr>
              <a:t>Centre </a:t>
            </a:r>
            <a:r>
              <a:rPr lang="en-US" dirty="0">
                <a:solidFill>
                  <a:srgbClr val="0062A3"/>
                </a:solidFill>
              </a:rPr>
              <a:t>for International Governance Innovation (“CIGI”) between October 7, 2014 and November 12, 2014.</a:t>
            </a:r>
          </a:p>
          <a:p>
            <a:pPr>
              <a:lnSpc>
                <a:spcPct val="100000"/>
              </a:lnSpc>
              <a:spcBef>
                <a:spcPts val="600"/>
              </a:spcBef>
              <a:buClr>
                <a:srgbClr val="0062A3"/>
              </a:buClr>
            </a:pPr>
            <a:r>
              <a:rPr lang="en-US" dirty="0">
                <a:solidFill>
                  <a:srgbClr val="0062A3"/>
                </a:solidFill>
              </a:rPr>
              <a:t>The survey was conducted in 24 countries—Australia, Brazil, Canada, China, Egypt, France, Germany, Great Britain, Hong Kong, India, Indonesia, Italy, Japan, Kenya, Mexico, Nigeria, Pakistan, Poland, South Africa, South Korea, Sweden, Tunisia, Turkey and the United States—and involved 23,326 Internet users. </a:t>
            </a:r>
            <a:endParaRPr lang="en-US" dirty="0" smtClean="0">
              <a:solidFill>
                <a:srgbClr val="0062A3"/>
              </a:solidFill>
            </a:endParaRPr>
          </a:p>
          <a:p>
            <a:pPr>
              <a:lnSpc>
                <a:spcPct val="100000"/>
              </a:lnSpc>
              <a:spcBef>
                <a:spcPts val="600"/>
              </a:spcBef>
              <a:buClr>
                <a:srgbClr val="0062A3"/>
              </a:buClr>
            </a:pPr>
            <a:r>
              <a:rPr lang="en-US" dirty="0" smtClean="0">
                <a:solidFill>
                  <a:srgbClr val="0062A3"/>
                </a:solidFill>
              </a:rPr>
              <a:t>Twenty </a:t>
            </a:r>
            <a:r>
              <a:rPr lang="en-US" dirty="0">
                <a:solidFill>
                  <a:srgbClr val="0062A3"/>
                </a:solidFill>
              </a:rPr>
              <a:t>of the countries utilized the Ipsos Internet panel system while the other four (Kenya, Nigeria, Pakistan and Tunisia) were conducted by Ipsos Computer-aided Telephone Interviewing (CATI) facilities in each of those countries. </a:t>
            </a:r>
            <a:endParaRPr lang="en-US" dirty="0" smtClean="0">
              <a:solidFill>
                <a:srgbClr val="0062A3"/>
              </a:solidFill>
            </a:endParaRPr>
          </a:p>
          <a:p>
            <a:pPr>
              <a:lnSpc>
                <a:spcPct val="100000"/>
              </a:lnSpc>
              <a:spcBef>
                <a:spcPts val="600"/>
              </a:spcBef>
              <a:buClr>
                <a:srgbClr val="0062A3"/>
              </a:buClr>
            </a:pPr>
            <a:r>
              <a:rPr lang="en-US" dirty="0" smtClean="0">
                <a:solidFill>
                  <a:srgbClr val="0062A3"/>
                </a:solidFill>
              </a:rPr>
              <a:t>In </a:t>
            </a:r>
            <a:r>
              <a:rPr lang="en-US" dirty="0">
                <a:solidFill>
                  <a:srgbClr val="0062A3"/>
                </a:solidFill>
              </a:rPr>
              <a:t>the US and Canada respondents were aged 18-64, and 16-64 in all other countries. </a:t>
            </a:r>
            <a:endParaRPr lang="en-US" dirty="0" smtClean="0">
              <a:solidFill>
                <a:srgbClr val="0062A3"/>
              </a:solidFill>
            </a:endParaRPr>
          </a:p>
          <a:p>
            <a:pPr>
              <a:lnSpc>
                <a:spcPct val="100000"/>
              </a:lnSpc>
              <a:spcBef>
                <a:spcPts val="600"/>
              </a:spcBef>
              <a:buClr>
                <a:srgbClr val="0062A3"/>
              </a:buClr>
            </a:pPr>
            <a:r>
              <a:rPr lang="en-US" dirty="0" smtClean="0">
                <a:solidFill>
                  <a:srgbClr val="0062A3"/>
                </a:solidFill>
              </a:rPr>
              <a:t>Approximately </a:t>
            </a:r>
            <a:r>
              <a:rPr lang="en-US" dirty="0">
                <a:solidFill>
                  <a:srgbClr val="0062A3"/>
                </a:solidFill>
              </a:rPr>
              <a:t>1000+ individuals were surveyed in each country and are weighted to match the online population in each country surveyed. The precision of Ipsos online polls are calculated using a credibility interval. In this case, a poll of 1,000 is accurate to +/- 3.5 percentage points. For those surveys conducted by CATI, the </a:t>
            </a:r>
            <a:r>
              <a:rPr lang="en-US" dirty="0" smtClean="0">
                <a:solidFill>
                  <a:srgbClr val="0062A3"/>
                </a:solidFill>
              </a:rPr>
              <a:t>margin of error accuracy </a:t>
            </a:r>
            <a:r>
              <a:rPr lang="en-US" dirty="0">
                <a:solidFill>
                  <a:srgbClr val="0062A3"/>
                </a:solidFill>
              </a:rPr>
              <a:t>is +/-3.1.</a:t>
            </a:r>
          </a:p>
          <a:p>
            <a:pPr>
              <a:lnSpc>
                <a:spcPct val="100000"/>
              </a:lnSpc>
              <a:spcBef>
                <a:spcPts val="600"/>
              </a:spcBef>
              <a:buClr>
                <a:srgbClr val="0062A3"/>
              </a:buClr>
            </a:pPr>
            <a:endParaRPr lang="en-CA" sz="1600" dirty="0">
              <a:solidFill>
                <a:srgbClr val="0062A3"/>
              </a:solidFill>
            </a:endParaRPr>
          </a:p>
        </p:txBody>
      </p:sp>
      <p:sp>
        <p:nvSpPr>
          <p:cNvPr id="4" name="Slide Number Placeholder 3"/>
          <p:cNvSpPr>
            <a:spLocks noGrp="1"/>
          </p:cNvSpPr>
          <p:nvPr>
            <p:ph type="sldNum" sz="quarter" idx="11"/>
          </p:nvPr>
        </p:nvSpPr>
        <p:spPr>
          <a:prstGeom prst="rect">
            <a:avLst/>
          </a:prstGeom>
        </p:spPr>
        <p:txBody>
          <a:bodyPr/>
          <a:lstStyle/>
          <a:p>
            <a:pPr>
              <a:defRPr/>
            </a:pPr>
            <a:fld id="{509E979F-6547-41A9-9561-4D66DB8AA825}" type="slidenum">
              <a:rPr lang="de-DE" smtClean="0"/>
              <a:pPr>
                <a:defRPr/>
              </a:pPr>
              <a:t>2</a:t>
            </a:fld>
            <a:endParaRPr lang="de-DE" dirty="0"/>
          </a:p>
        </p:txBody>
      </p:sp>
      <p:graphicFrame>
        <p:nvGraphicFramePr>
          <p:cNvPr id="5" name="Table 4"/>
          <p:cNvGraphicFramePr>
            <a:graphicFrameLocks noGrp="1"/>
          </p:cNvGraphicFramePr>
          <p:nvPr>
            <p:extLst>
              <p:ext uri="{D42A27DB-BD31-4B8C-83A1-F6EECF244321}">
                <p14:modId xmlns:p14="http://schemas.microsoft.com/office/powerpoint/2010/main" val="3547166265"/>
              </p:ext>
            </p:extLst>
          </p:nvPr>
        </p:nvGraphicFramePr>
        <p:xfrm>
          <a:off x="423344" y="5894385"/>
          <a:ext cx="2489189" cy="480060"/>
        </p:xfrm>
        <a:graphic>
          <a:graphicData uri="http://schemas.openxmlformats.org/drawingml/2006/table">
            <a:tbl>
              <a:tblPr firstRow="1" bandRow="1">
                <a:tableStyleId>{5C22544A-7EE6-4342-B048-85BDC9FD1C3A}</a:tableStyleId>
              </a:tblPr>
              <a:tblGrid>
                <a:gridCol w="770456"/>
                <a:gridCol w="1718733"/>
              </a:tblGrid>
              <a:tr h="0">
                <a:tc>
                  <a:txBody>
                    <a:bodyPr/>
                    <a:lstStyle/>
                    <a:p>
                      <a:r>
                        <a:rPr lang="en-US" sz="1050" b="1" dirty="0" smtClean="0">
                          <a:solidFill>
                            <a:srgbClr val="0062A3"/>
                          </a:solidFill>
                        </a:rPr>
                        <a:t>BRIC =</a:t>
                      </a:r>
                      <a:endParaRPr lang="en-CA" sz="1050" b="1" dirty="0">
                        <a:solidFill>
                          <a:srgbClr val="0062A3"/>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1" dirty="0" smtClean="0">
                          <a:solidFill>
                            <a:srgbClr val="0062A3"/>
                          </a:solidFill>
                        </a:rPr>
                        <a:t>Brazil, Russia, India, China</a:t>
                      </a:r>
                      <a:endParaRPr lang="en-CA" sz="1050" b="1" dirty="0">
                        <a:solidFill>
                          <a:srgbClr val="0062A3"/>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US" sz="1050" b="1" dirty="0" smtClean="0">
                          <a:solidFill>
                            <a:srgbClr val="0062A3"/>
                          </a:solidFill>
                        </a:rPr>
                        <a:t>APAC =</a:t>
                      </a:r>
                      <a:endParaRPr lang="en-CA" sz="1050" b="1" dirty="0">
                        <a:solidFill>
                          <a:srgbClr val="0062A3"/>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b="1" dirty="0" smtClean="0">
                          <a:solidFill>
                            <a:srgbClr val="0062A3"/>
                          </a:solidFill>
                        </a:rPr>
                        <a:t>Asia</a:t>
                      </a:r>
                      <a:r>
                        <a:rPr lang="en-US" sz="1050" b="1" baseline="0" dirty="0" smtClean="0">
                          <a:solidFill>
                            <a:srgbClr val="0062A3"/>
                          </a:solidFill>
                        </a:rPr>
                        <a:t> Pacific</a:t>
                      </a:r>
                      <a:endParaRPr lang="en-CA" sz="1050" b="1" dirty="0">
                        <a:solidFill>
                          <a:srgbClr val="0062A3"/>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US" sz="1050" b="1" dirty="0" smtClean="0">
                          <a:solidFill>
                            <a:srgbClr val="0062A3"/>
                          </a:solidFill>
                        </a:rPr>
                        <a:t>LATAM =</a:t>
                      </a:r>
                      <a:endParaRPr lang="en-CA" sz="1050" b="1" dirty="0">
                        <a:solidFill>
                          <a:srgbClr val="0062A3"/>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1" dirty="0" smtClean="0">
                          <a:solidFill>
                            <a:srgbClr val="0062A3"/>
                          </a:solidFill>
                        </a:rPr>
                        <a:t>Latin America</a:t>
                      </a:r>
                      <a:endParaRPr lang="en-CA" sz="1050" b="1" dirty="0">
                        <a:solidFill>
                          <a:srgbClr val="0062A3"/>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67464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218710"/>
            <a:ext cx="6333788" cy="449354"/>
          </a:xfrm>
        </p:spPr>
        <p:txBody>
          <a:bodyPr/>
          <a:lstStyle/>
          <a:p>
            <a:pPr fontAlgn="ctr"/>
            <a:r>
              <a:rPr lang="en-US" sz="1600" dirty="0"/>
              <a:t>Half (48%) </a:t>
            </a:r>
            <a:r>
              <a:rPr lang="en-US" sz="1600" dirty="0" smtClean="0"/>
              <a:t>say their </a:t>
            </a:r>
            <a:r>
              <a:rPr lang="en-US" sz="1600" dirty="0"/>
              <a:t>Government does a very good job of making sure the Internet in </a:t>
            </a:r>
            <a:r>
              <a:rPr lang="en-US" sz="1600" dirty="0" smtClean="0"/>
              <a:t>their </a:t>
            </a:r>
            <a:r>
              <a:rPr lang="en-US" sz="1600" dirty="0"/>
              <a:t>country is safe and </a:t>
            </a:r>
            <a:r>
              <a:rPr lang="en-US" sz="1600" dirty="0" smtClean="0"/>
              <a:t>secure…52</a:t>
            </a:r>
            <a:r>
              <a:rPr lang="en-US" sz="1600" dirty="0"/>
              <a:t>% Disagree…</a:t>
            </a:r>
            <a:endParaRPr lang="en-US" sz="1600" dirty="0">
              <a:latin typeface="Calibri"/>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20</a:t>
            </a:fld>
            <a:endParaRPr lang="de-DE" dirty="0"/>
          </a:p>
        </p:txBody>
      </p:sp>
      <p:sp>
        <p:nvSpPr>
          <p:cNvPr id="4" name="Rectangle 3"/>
          <p:cNvSpPr/>
          <p:nvPr/>
        </p:nvSpPr>
        <p:spPr>
          <a:xfrm>
            <a:off x="374650" y="5976496"/>
            <a:ext cx="7907132" cy="553998"/>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17" name="Chart 16"/>
          <p:cNvGraphicFramePr/>
          <p:nvPr>
            <p:extLst>
              <p:ext uri="{D42A27DB-BD31-4B8C-83A1-F6EECF244321}">
                <p14:modId xmlns:p14="http://schemas.microsoft.com/office/powerpoint/2010/main" val="3878595722"/>
              </p:ext>
            </p:extLst>
          </p:nvPr>
        </p:nvGraphicFramePr>
        <p:xfrm>
          <a:off x="809383" y="668858"/>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2620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Only one third (36%) believe </a:t>
            </a:r>
            <a:r>
              <a:rPr lang="en-US" dirty="0"/>
              <a:t>p</a:t>
            </a:r>
            <a:r>
              <a:rPr lang="en-US" dirty="0" smtClean="0"/>
              <a:t>rivate </a:t>
            </a:r>
            <a:r>
              <a:rPr lang="en-US" dirty="0"/>
              <a:t>information on the Internet is very </a:t>
            </a:r>
            <a:r>
              <a:rPr lang="en-US" dirty="0" smtClean="0"/>
              <a:t>secure… </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21</a:t>
            </a:fld>
            <a:endParaRPr lang="de-DE" dirty="0"/>
          </a:p>
        </p:txBody>
      </p:sp>
      <p:sp>
        <p:nvSpPr>
          <p:cNvPr id="4" name="Rectangle 3"/>
          <p:cNvSpPr/>
          <p:nvPr/>
        </p:nvSpPr>
        <p:spPr>
          <a:xfrm>
            <a:off x="388131" y="6183737"/>
            <a:ext cx="7907132" cy="400110"/>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5" name="Chart 4"/>
          <p:cNvGraphicFramePr/>
          <p:nvPr>
            <p:extLst>
              <p:ext uri="{D42A27DB-BD31-4B8C-83A1-F6EECF244321}">
                <p14:modId xmlns:p14="http://schemas.microsoft.com/office/powerpoint/2010/main" val="2820390792"/>
              </p:ext>
            </p:extLst>
          </p:nvPr>
        </p:nvGraphicFramePr>
        <p:xfrm>
          <a:off x="411450" y="762152"/>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178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one third (36%) believe private information on the Internet is very secure… </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22</a:t>
            </a:fld>
            <a:endParaRPr lang="de-DE" dirty="0"/>
          </a:p>
        </p:txBody>
      </p:sp>
      <p:sp>
        <p:nvSpPr>
          <p:cNvPr id="4" name="Rectangle 3"/>
          <p:cNvSpPr/>
          <p:nvPr/>
        </p:nvSpPr>
        <p:spPr>
          <a:xfrm>
            <a:off x="374650" y="6001486"/>
            <a:ext cx="7907132" cy="553998"/>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24" name="Chart 23"/>
          <p:cNvGraphicFramePr/>
          <p:nvPr>
            <p:extLst>
              <p:ext uri="{D42A27DB-BD31-4B8C-83A1-F6EECF244321}">
                <p14:modId xmlns:p14="http://schemas.microsoft.com/office/powerpoint/2010/main" val="4069898683"/>
              </p:ext>
            </p:extLst>
          </p:nvPr>
        </p:nvGraphicFramePr>
        <p:xfrm>
          <a:off x="716250" y="6773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609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smtClean="0"/>
              <a:t>41% believe the </a:t>
            </a:r>
            <a:r>
              <a:rPr lang="en-US" sz="1600" dirty="0"/>
              <a:t>chance that </a:t>
            </a:r>
            <a:r>
              <a:rPr lang="en-US" sz="1600" dirty="0" smtClean="0"/>
              <a:t>they would </a:t>
            </a:r>
            <a:r>
              <a:rPr lang="en-US" sz="1600" dirty="0"/>
              <a:t>ever have </a:t>
            </a:r>
            <a:r>
              <a:rPr lang="en-US" sz="1600" dirty="0" smtClean="0"/>
              <a:t>their personal </a:t>
            </a:r>
            <a:r>
              <a:rPr lang="en-US" sz="1600" dirty="0"/>
              <a:t>information compromised on the Internet is so small that it’s really not worth worrying </a:t>
            </a:r>
            <a:r>
              <a:rPr lang="en-US" sz="1600" dirty="0" smtClean="0"/>
              <a:t>about… </a:t>
            </a:r>
            <a:endParaRPr lang="en-CA"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23</a:t>
            </a:fld>
            <a:endParaRPr lang="de-DE" dirty="0"/>
          </a:p>
        </p:txBody>
      </p:sp>
      <p:sp>
        <p:nvSpPr>
          <p:cNvPr id="4" name="Rectangle 3"/>
          <p:cNvSpPr/>
          <p:nvPr/>
        </p:nvSpPr>
        <p:spPr>
          <a:xfrm>
            <a:off x="374650" y="6183741"/>
            <a:ext cx="7907132" cy="400110"/>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5" name="Chart 4"/>
          <p:cNvGraphicFramePr/>
          <p:nvPr>
            <p:extLst>
              <p:ext uri="{D42A27DB-BD31-4B8C-83A1-F6EECF244321}">
                <p14:modId xmlns:p14="http://schemas.microsoft.com/office/powerpoint/2010/main" val="709312954"/>
              </p:ext>
            </p:extLst>
          </p:nvPr>
        </p:nvGraphicFramePr>
        <p:xfrm>
          <a:off x="411450" y="810729"/>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166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a:t>41% believe the chance that they would ever have their personal information compromised on the Internet is so small that it’s really not worth worrying about… </a:t>
            </a:r>
            <a:endParaRPr lang="en-CA"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24</a:t>
            </a:fld>
            <a:endParaRPr lang="de-DE" dirty="0"/>
          </a:p>
        </p:txBody>
      </p:sp>
      <p:sp>
        <p:nvSpPr>
          <p:cNvPr id="4" name="Rectangle 3"/>
          <p:cNvSpPr/>
          <p:nvPr/>
        </p:nvSpPr>
        <p:spPr>
          <a:xfrm>
            <a:off x="374650" y="6001486"/>
            <a:ext cx="7907132" cy="553998"/>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16" name="Chart 15"/>
          <p:cNvGraphicFramePr/>
          <p:nvPr>
            <p:extLst>
              <p:ext uri="{D42A27DB-BD31-4B8C-83A1-F6EECF244321}">
                <p14:modId xmlns:p14="http://schemas.microsoft.com/office/powerpoint/2010/main" val="3323714121"/>
              </p:ext>
            </p:extLst>
          </p:nvPr>
        </p:nvGraphicFramePr>
        <p:xfrm>
          <a:off x="733183" y="778925"/>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32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sz="1800" dirty="0" smtClean="0"/>
              <a:t>37% share </a:t>
            </a:r>
            <a:r>
              <a:rPr lang="en-US" sz="1800" dirty="0"/>
              <a:t>personal information with private companies online all the </a:t>
            </a:r>
            <a:r>
              <a:rPr lang="en-US" sz="1800" dirty="0" smtClean="0"/>
              <a:t>time and say </a:t>
            </a:r>
            <a:r>
              <a:rPr lang="en-US" sz="1800" i="1" dirty="0" smtClean="0"/>
              <a:t>“it’s </a:t>
            </a:r>
            <a:r>
              <a:rPr lang="en-US" sz="1800" i="1" dirty="0"/>
              <a:t>no big </a:t>
            </a:r>
            <a:r>
              <a:rPr lang="en-US" sz="1800" i="1" dirty="0" smtClean="0"/>
              <a:t>deal”</a:t>
            </a:r>
            <a:r>
              <a:rPr lang="en-US" sz="1800" dirty="0" smtClean="0"/>
              <a:t>…</a:t>
            </a:r>
            <a:endParaRPr lang="en-US" sz="18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25</a:t>
            </a:fld>
            <a:endParaRPr lang="de-DE" dirty="0"/>
          </a:p>
        </p:txBody>
      </p:sp>
      <p:sp>
        <p:nvSpPr>
          <p:cNvPr id="4" name="Rectangle 3"/>
          <p:cNvSpPr/>
          <p:nvPr/>
        </p:nvSpPr>
        <p:spPr>
          <a:xfrm>
            <a:off x="374650" y="6190683"/>
            <a:ext cx="7907132" cy="400110"/>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5" name="Chart 4"/>
          <p:cNvGraphicFramePr/>
          <p:nvPr>
            <p:extLst>
              <p:ext uri="{D42A27DB-BD31-4B8C-83A1-F6EECF244321}">
                <p14:modId xmlns:p14="http://schemas.microsoft.com/office/powerpoint/2010/main" val="3492905425"/>
              </p:ext>
            </p:extLst>
          </p:nvPr>
        </p:nvGraphicFramePr>
        <p:xfrm>
          <a:off x="411450" y="720515"/>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2548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share personal information with private companies online all the time and say </a:t>
            </a:r>
            <a:r>
              <a:rPr lang="en-US" i="1" dirty="0"/>
              <a:t>“it’s no big deal”</a:t>
            </a:r>
            <a:r>
              <a:rPr lang="en-US" dirty="0"/>
              <a:t>…</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26</a:t>
            </a:fld>
            <a:endParaRPr lang="de-DE" dirty="0"/>
          </a:p>
        </p:txBody>
      </p:sp>
      <p:sp>
        <p:nvSpPr>
          <p:cNvPr id="4" name="Rectangle 3"/>
          <p:cNvSpPr/>
          <p:nvPr/>
        </p:nvSpPr>
        <p:spPr>
          <a:xfrm>
            <a:off x="374650" y="6026887"/>
            <a:ext cx="7907132" cy="553998"/>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16" name="Chart 15"/>
          <p:cNvGraphicFramePr/>
          <p:nvPr>
            <p:extLst>
              <p:ext uri="{D42A27DB-BD31-4B8C-83A1-F6EECF244321}">
                <p14:modId xmlns:p14="http://schemas.microsoft.com/office/powerpoint/2010/main" val="1121731547"/>
              </p:ext>
            </p:extLst>
          </p:nvPr>
        </p:nvGraphicFramePr>
        <p:xfrm>
          <a:off x="716250" y="719658"/>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113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prstGeom prst="rect">
            <a:avLst/>
          </a:prstGeom>
        </p:spPr>
        <p:txBody>
          <a:bodyPr/>
          <a:lstStyle/>
          <a:p>
            <a:pPr>
              <a:defRPr/>
            </a:pPr>
            <a:fld id="{5DE87981-03C8-401C-B338-2CF504C0C3A9}" type="slidenum">
              <a:rPr lang="de-DE" smtClean="0"/>
              <a:pPr>
                <a:defRPr/>
              </a:pPr>
              <a:t>27</a:t>
            </a:fld>
            <a:endParaRPr lang="de-DE" dirty="0"/>
          </a:p>
        </p:txBody>
      </p:sp>
      <p:sp>
        <p:nvSpPr>
          <p:cNvPr id="4" name="TextBox 3"/>
          <p:cNvSpPr txBox="1"/>
          <p:nvPr/>
        </p:nvSpPr>
        <p:spPr>
          <a:xfrm>
            <a:off x="660401" y="2737445"/>
            <a:ext cx="7985124" cy="923330"/>
          </a:xfrm>
          <a:prstGeom prst="rect">
            <a:avLst/>
          </a:prstGeom>
          <a:noFill/>
        </p:spPr>
        <p:txBody>
          <a:bodyPr wrap="square" rtlCol="0">
            <a:spAutoFit/>
          </a:bodyPr>
          <a:lstStyle/>
          <a:p>
            <a:pPr algn="ctr"/>
            <a:r>
              <a:rPr lang="en-US" sz="5400" b="1" cap="all" dirty="0" smtClean="0">
                <a:solidFill>
                  <a:srgbClr val="0062A3"/>
                </a:solidFill>
                <a:latin typeface="+mn-lt"/>
              </a:rPr>
              <a:t>Top Concerns of Users</a:t>
            </a:r>
            <a:endParaRPr lang="en-CA" sz="5400" b="1" cap="all" dirty="0">
              <a:solidFill>
                <a:srgbClr val="0062A3"/>
              </a:solidFill>
              <a:latin typeface="+mn-lt"/>
            </a:endParaRPr>
          </a:p>
        </p:txBody>
      </p:sp>
    </p:spTree>
    <p:extLst>
      <p:ext uri="{BB962C8B-B14F-4D97-AF65-F5344CB8AC3E}">
        <p14:creationId xmlns:p14="http://schemas.microsoft.com/office/powerpoint/2010/main" val="3212674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prstGeom prst="rect">
            <a:avLst/>
          </a:prstGeom>
        </p:spPr>
        <p:txBody>
          <a:bodyPr/>
          <a:lstStyle/>
          <a:p>
            <a:pPr>
              <a:defRPr/>
            </a:pPr>
            <a:fld id="{B1DE1B30-49EA-4023-A0E9-6248BBFA4CA6}" type="slidenum">
              <a:rPr lang="de-DE" smtClean="0"/>
              <a:pPr>
                <a:defRPr/>
              </a:pPr>
              <a:t>28</a:t>
            </a:fld>
            <a:endParaRPr lang="de-DE" dirty="0"/>
          </a:p>
        </p:txBody>
      </p:sp>
      <p:sp>
        <p:nvSpPr>
          <p:cNvPr id="4" name="TextBox 3"/>
          <p:cNvSpPr txBox="1"/>
          <p:nvPr/>
        </p:nvSpPr>
        <p:spPr>
          <a:xfrm>
            <a:off x="1269490" y="2070695"/>
            <a:ext cx="6622746" cy="1754326"/>
          </a:xfrm>
          <a:prstGeom prst="rect">
            <a:avLst/>
          </a:prstGeom>
          <a:noFill/>
        </p:spPr>
        <p:txBody>
          <a:bodyPr wrap="square" rtlCol="0">
            <a:spAutoFit/>
          </a:bodyPr>
          <a:lstStyle/>
          <a:p>
            <a:pPr algn="ctr"/>
            <a:r>
              <a:rPr lang="en-US" sz="5400" b="1" dirty="0" smtClean="0">
                <a:solidFill>
                  <a:srgbClr val="0062A3"/>
                </a:solidFill>
                <a:latin typeface="+mn-lt"/>
              </a:rPr>
              <a:t>HACKING PERSONAL INFORMATION</a:t>
            </a:r>
            <a:endParaRPr lang="en-CA" sz="5400" b="1" dirty="0">
              <a:solidFill>
                <a:srgbClr val="0062A3"/>
              </a:solidFill>
              <a:latin typeface="+mn-lt"/>
            </a:endParaRPr>
          </a:p>
        </p:txBody>
      </p:sp>
    </p:spTree>
    <p:extLst>
      <p:ext uri="{BB962C8B-B14F-4D97-AF65-F5344CB8AC3E}">
        <p14:creationId xmlns:p14="http://schemas.microsoft.com/office/powerpoint/2010/main" val="4199612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78% are concerned about a </a:t>
            </a:r>
            <a:r>
              <a:rPr lang="en-US" dirty="0"/>
              <a:t>criminal hacking into </a:t>
            </a:r>
            <a:r>
              <a:rPr lang="en-US" dirty="0" smtClean="0"/>
              <a:t>their </a:t>
            </a:r>
            <a:r>
              <a:rPr lang="en-US" dirty="0"/>
              <a:t>personal bank </a:t>
            </a:r>
            <a:r>
              <a:rPr lang="en-US" dirty="0" smtClean="0"/>
              <a:t>accounts…</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29</a:t>
            </a:fld>
            <a:endParaRPr lang="de-DE" dirty="0"/>
          </a:p>
        </p:txBody>
      </p:sp>
      <p:sp>
        <p:nvSpPr>
          <p:cNvPr id="4" name="Rectangle 3"/>
          <p:cNvSpPr/>
          <p:nvPr/>
        </p:nvSpPr>
        <p:spPr>
          <a:xfrm>
            <a:off x="374650" y="6196996"/>
            <a:ext cx="7907132"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t>
            </a:r>
            <a:r>
              <a:rPr lang="en-US" sz="1000" dirty="0" smtClean="0">
                <a:solidFill>
                  <a:srgbClr val="002060"/>
                </a:solidFill>
                <a:latin typeface="+mn-lt"/>
              </a:rPr>
              <a:t>Answering: Total (n=22,671)</a:t>
            </a:r>
            <a:endParaRPr lang="en-US" sz="1000" dirty="0">
              <a:solidFill>
                <a:srgbClr val="002060"/>
              </a:solidFill>
              <a:latin typeface="+mn-lt"/>
            </a:endParaRPr>
          </a:p>
        </p:txBody>
      </p:sp>
      <p:graphicFrame>
        <p:nvGraphicFramePr>
          <p:cNvPr id="8" name="Chart 7"/>
          <p:cNvGraphicFramePr/>
          <p:nvPr>
            <p:extLst>
              <p:ext uri="{D42A27DB-BD31-4B8C-83A1-F6EECF244321}">
                <p14:modId xmlns:p14="http://schemas.microsoft.com/office/powerpoint/2010/main" val="3202122150"/>
              </p:ext>
            </p:extLst>
          </p:nvPr>
        </p:nvGraphicFramePr>
        <p:xfrm>
          <a:off x="411450" y="762153"/>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013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CA" dirty="0"/>
              <a:t>83% believe affordable access to the Internet should be a </a:t>
            </a:r>
            <a:r>
              <a:rPr lang="en-CA" dirty="0" smtClean="0"/>
              <a:t/>
            </a:r>
            <a:br>
              <a:rPr lang="en-CA" dirty="0" smtClean="0"/>
            </a:br>
            <a:r>
              <a:rPr lang="en-CA" dirty="0" smtClean="0"/>
              <a:t>basic </a:t>
            </a:r>
            <a:r>
              <a:rPr lang="en-CA" dirty="0"/>
              <a:t>human right…</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a:t>
            </a:fld>
            <a:endParaRPr lang="de-DE" dirty="0"/>
          </a:p>
        </p:txBody>
      </p:sp>
      <p:sp>
        <p:nvSpPr>
          <p:cNvPr id="4" name="Rectangle 3"/>
          <p:cNvSpPr/>
          <p:nvPr/>
        </p:nvSpPr>
        <p:spPr>
          <a:xfrm>
            <a:off x="374650" y="6192621"/>
            <a:ext cx="7907132" cy="400110"/>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8" name="Chart 7"/>
          <p:cNvGraphicFramePr/>
          <p:nvPr>
            <p:extLst>
              <p:ext uri="{D42A27DB-BD31-4B8C-83A1-F6EECF244321}">
                <p14:modId xmlns:p14="http://schemas.microsoft.com/office/powerpoint/2010/main" val="2393317033"/>
              </p:ext>
            </p:extLst>
          </p:nvPr>
        </p:nvGraphicFramePr>
        <p:xfrm>
          <a:off x="411450" y="73439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943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78% are concerned about a criminal hacking into their personal bank accounts…</a:t>
            </a:r>
            <a:endParaRPr lang="en-CA"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30</a:t>
            </a:fld>
            <a:endParaRPr lang="de-DE" dirty="0"/>
          </a:p>
        </p:txBody>
      </p:sp>
      <p:sp>
        <p:nvSpPr>
          <p:cNvPr id="4" name="Rectangle 3"/>
          <p:cNvSpPr/>
          <p:nvPr/>
        </p:nvSpPr>
        <p:spPr>
          <a:xfrm>
            <a:off x="374650" y="6125775"/>
            <a:ext cx="7907132"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t>
            </a:r>
            <a:r>
              <a:rPr lang="en-US" sz="1000" dirty="0" smtClean="0">
                <a:solidFill>
                  <a:srgbClr val="002060"/>
                </a:solidFill>
                <a:latin typeface="+mn-lt"/>
              </a:rPr>
              <a:t>Answering: Total (n=22,671)</a:t>
            </a:r>
            <a:endParaRPr lang="en-US" sz="1000" dirty="0">
              <a:solidFill>
                <a:srgbClr val="002060"/>
              </a:solidFill>
              <a:latin typeface="+mn-lt"/>
            </a:endParaRPr>
          </a:p>
        </p:txBody>
      </p:sp>
      <p:graphicFrame>
        <p:nvGraphicFramePr>
          <p:cNvPr id="17" name="Chart 16"/>
          <p:cNvGraphicFramePr/>
          <p:nvPr>
            <p:extLst>
              <p:ext uri="{D42A27DB-BD31-4B8C-83A1-F6EECF244321}">
                <p14:modId xmlns:p14="http://schemas.microsoft.com/office/powerpoint/2010/main" val="1967899199"/>
              </p:ext>
            </p:extLst>
          </p:nvPr>
        </p:nvGraphicFramePr>
        <p:xfrm>
          <a:off x="716250" y="6773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9258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221787"/>
            <a:ext cx="6333788" cy="443198"/>
          </a:xfrm>
        </p:spPr>
        <p:txBody>
          <a:bodyPr/>
          <a:lstStyle/>
          <a:p>
            <a:r>
              <a:rPr lang="en-US" sz="1600" dirty="0" smtClean="0"/>
              <a:t>77% are concerned about someone </a:t>
            </a:r>
            <a:r>
              <a:rPr lang="en-US" sz="1600" dirty="0"/>
              <a:t>hacking into </a:t>
            </a:r>
            <a:r>
              <a:rPr lang="en-US" sz="1600" dirty="0" smtClean="0"/>
              <a:t>their </a:t>
            </a:r>
            <a:r>
              <a:rPr lang="en-US" sz="1600" dirty="0"/>
              <a:t>online accounts and </a:t>
            </a:r>
            <a:r>
              <a:rPr lang="en-US" sz="1600" dirty="0" smtClean="0"/>
              <a:t>stealing </a:t>
            </a:r>
            <a:r>
              <a:rPr lang="en-US" sz="1600" dirty="0"/>
              <a:t>personal information like photos and private </a:t>
            </a:r>
            <a:r>
              <a:rPr lang="en-US" sz="1600" dirty="0" smtClean="0"/>
              <a:t>messages…</a:t>
            </a:r>
            <a:endParaRPr lang="en-US"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31</a:t>
            </a:fld>
            <a:endParaRPr lang="de-DE" dirty="0"/>
          </a:p>
        </p:txBody>
      </p:sp>
      <p:sp>
        <p:nvSpPr>
          <p:cNvPr id="4" name="Rectangle 3"/>
          <p:cNvSpPr/>
          <p:nvPr/>
        </p:nvSpPr>
        <p:spPr>
          <a:xfrm>
            <a:off x="374650" y="6190060"/>
            <a:ext cx="7907132"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t>
            </a:r>
            <a:r>
              <a:rPr lang="en-US" sz="1000" dirty="0" smtClean="0">
                <a:solidFill>
                  <a:srgbClr val="002060"/>
                </a:solidFill>
                <a:latin typeface="+mn-lt"/>
              </a:rPr>
              <a:t>Answering: Total (n=22,671)</a:t>
            </a:r>
            <a:endParaRPr lang="en-US" sz="1000" dirty="0">
              <a:solidFill>
                <a:srgbClr val="002060"/>
              </a:solidFill>
              <a:latin typeface="+mn-lt"/>
            </a:endParaRPr>
          </a:p>
        </p:txBody>
      </p:sp>
      <p:graphicFrame>
        <p:nvGraphicFramePr>
          <p:cNvPr id="8" name="Chart 7"/>
          <p:cNvGraphicFramePr/>
          <p:nvPr>
            <p:extLst>
              <p:ext uri="{D42A27DB-BD31-4B8C-83A1-F6EECF244321}">
                <p14:modId xmlns:p14="http://schemas.microsoft.com/office/powerpoint/2010/main" val="858580258"/>
              </p:ext>
            </p:extLst>
          </p:nvPr>
        </p:nvGraphicFramePr>
        <p:xfrm>
          <a:off x="411450" y="74827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104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221788"/>
            <a:ext cx="6333788" cy="443198"/>
          </a:xfrm>
        </p:spPr>
        <p:txBody>
          <a:bodyPr/>
          <a:lstStyle/>
          <a:p>
            <a:r>
              <a:rPr lang="en-US" sz="1600" dirty="0"/>
              <a:t>77% are concerned about someone hacking into their online accounts and stealing personal information like photos and private messages…</a:t>
            </a:r>
            <a:endParaRPr lang="en-US"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32</a:t>
            </a:fld>
            <a:endParaRPr lang="de-DE" dirty="0"/>
          </a:p>
        </p:txBody>
      </p:sp>
      <p:sp>
        <p:nvSpPr>
          <p:cNvPr id="4" name="Rectangle 3"/>
          <p:cNvSpPr/>
          <p:nvPr/>
        </p:nvSpPr>
        <p:spPr>
          <a:xfrm>
            <a:off x="374650" y="6125775"/>
            <a:ext cx="7907132"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t>
            </a:r>
            <a:r>
              <a:rPr lang="en-US" sz="1000" dirty="0" smtClean="0">
                <a:solidFill>
                  <a:srgbClr val="002060"/>
                </a:solidFill>
                <a:latin typeface="+mn-lt"/>
              </a:rPr>
              <a:t>Answering: Total (n=22,671)</a:t>
            </a:r>
            <a:endParaRPr lang="en-US" sz="1000" dirty="0">
              <a:solidFill>
                <a:srgbClr val="002060"/>
              </a:solidFill>
              <a:latin typeface="+mn-lt"/>
            </a:endParaRPr>
          </a:p>
        </p:txBody>
      </p:sp>
      <p:graphicFrame>
        <p:nvGraphicFramePr>
          <p:cNvPr id="17" name="Chart 16"/>
          <p:cNvGraphicFramePr/>
          <p:nvPr>
            <p:extLst>
              <p:ext uri="{D42A27DB-BD31-4B8C-83A1-F6EECF244321}">
                <p14:modId xmlns:p14="http://schemas.microsoft.com/office/powerpoint/2010/main" val="3427606181"/>
              </p:ext>
            </p:extLst>
          </p:nvPr>
        </p:nvGraphicFramePr>
        <p:xfrm>
          <a:off x="699316" y="7535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2284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prstGeom prst="rect">
            <a:avLst/>
          </a:prstGeom>
        </p:spPr>
        <p:txBody>
          <a:bodyPr/>
          <a:lstStyle/>
          <a:p>
            <a:pPr>
              <a:defRPr/>
            </a:pPr>
            <a:fld id="{B1DE1B30-49EA-4023-A0E9-6248BBFA4CA6}" type="slidenum">
              <a:rPr lang="de-DE" smtClean="0"/>
              <a:pPr>
                <a:defRPr/>
              </a:pPr>
              <a:t>33</a:t>
            </a:fld>
            <a:endParaRPr lang="de-DE" dirty="0"/>
          </a:p>
        </p:txBody>
      </p:sp>
      <p:sp>
        <p:nvSpPr>
          <p:cNvPr id="4" name="TextBox 3"/>
          <p:cNvSpPr txBox="1"/>
          <p:nvPr/>
        </p:nvSpPr>
        <p:spPr>
          <a:xfrm>
            <a:off x="457197" y="1525398"/>
            <a:ext cx="8188325" cy="2336024"/>
          </a:xfrm>
          <a:prstGeom prst="rect">
            <a:avLst/>
          </a:prstGeom>
          <a:noFill/>
        </p:spPr>
        <p:txBody>
          <a:bodyPr wrap="square" rtlCol="0">
            <a:spAutoFit/>
          </a:bodyPr>
          <a:lstStyle/>
          <a:p>
            <a:pPr algn="ctr">
              <a:lnSpc>
                <a:spcPct val="90000"/>
              </a:lnSpc>
            </a:pPr>
            <a:r>
              <a:rPr lang="en-CA" sz="5400" b="1" dirty="0" smtClean="0">
                <a:solidFill>
                  <a:srgbClr val="0062A3"/>
                </a:solidFill>
                <a:latin typeface="+mn-lt"/>
              </a:rPr>
              <a:t>MONITORING AND DATA USE BY PRIVATE COMPANIES</a:t>
            </a:r>
            <a:endParaRPr lang="en-CA" sz="5400" b="1" dirty="0">
              <a:solidFill>
                <a:srgbClr val="0062A3"/>
              </a:solidFill>
              <a:latin typeface="+mn-lt"/>
            </a:endParaRPr>
          </a:p>
        </p:txBody>
      </p:sp>
    </p:spTree>
    <p:extLst>
      <p:ext uri="{BB962C8B-B14F-4D97-AF65-F5344CB8AC3E}">
        <p14:creationId xmlns:p14="http://schemas.microsoft.com/office/powerpoint/2010/main" val="3842542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smtClean="0"/>
              <a:t>74% are concerned about private </a:t>
            </a:r>
            <a:r>
              <a:rPr lang="en-US" sz="1600" dirty="0"/>
              <a:t>company monitoring </a:t>
            </a:r>
            <a:r>
              <a:rPr lang="en-US" sz="1600" dirty="0" smtClean="0"/>
              <a:t>online </a:t>
            </a:r>
            <a:r>
              <a:rPr lang="en-US" sz="1600" dirty="0"/>
              <a:t>activities (such as </a:t>
            </a:r>
            <a:r>
              <a:rPr lang="en-US" sz="1600" dirty="0" smtClean="0"/>
              <a:t>internet </a:t>
            </a:r>
            <a:r>
              <a:rPr lang="en-US" sz="1600" dirty="0"/>
              <a:t>surfing habits) and then selling that information for commercial purposes without </a:t>
            </a:r>
            <a:r>
              <a:rPr lang="en-US" sz="1600" dirty="0" smtClean="0"/>
              <a:t>explicit consent… </a:t>
            </a:r>
            <a:endParaRPr lang="en-US"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34</a:t>
            </a:fld>
            <a:endParaRPr lang="de-DE" dirty="0"/>
          </a:p>
        </p:txBody>
      </p:sp>
      <p:sp>
        <p:nvSpPr>
          <p:cNvPr id="4" name="Rectangle 3"/>
          <p:cNvSpPr/>
          <p:nvPr/>
        </p:nvSpPr>
        <p:spPr>
          <a:xfrm>
            <a:off x="374650" y="6333048"/>
            <a:ext cx="4122314" cy="246221"/>
          </a:xfrm>
          <a:prstGeom prst="rect">
            <a:avLst/>
          </a:prstGeom>
        </p:spPr>
        <p:txBody>
          <a:bodyPr wrap="square">
            <a:spAutoFit/>
          </a:bodyPr>
          <a:lstStyle/>
          <a:p>
            <a:r>
              <a:rPr lang="en-US" sz="1000" dirty="0" smtClean="0">
                <a:latin typeface="+mn-lt"/>
              </a:rPr>
              <a:t>Q5</a:t>
            </a:r>
            <a:r>
              <a:rPr lang="en-US" sz="1000" dirty="0">
                <a:latin typeface="+mn-lt"/>
              </a:rPr>
              <a:t>.  How concerned are you about the following</a:t>
            </a:r>
            <a:r>
              <a:rPr lang="en-US" sz="1000" dirty="0" smtClean="0">
                <a:latin typeface="+mn-lt"/>
              </a:rPr>
              <a:t>?  (</a:t>
            </a:r>
            <a:r>
              <a:rPr lang="en-US" sz="1000" dirty="0">
                <a:latin typeface="+mn-lt"/>
              </a:rPr>
              <a:t>Select one for each</a:t>
            </a:r>
            <a:r>
              <a:rPr lang="en-US" sz="1000" dirty="0" smtClean="0">
                <a:latin typeface="+mn-lt"/>
              </a:rPr>
              <a:t>)</a:t>
            </a:r>
          </a:p>
        </p:txBody>
      </p:sp>
      <p:graphicFrame>
        <p:nvGraphicFramePr>
          <p:cNvPr id="5" name="Chart 4"/>
          <p:cNvGraphicFramePr/>
          <p:nvPr>
            <p:extLst>
              <p:ext uri="{D42A27DB-BD31-4B8C-83A1-F6EECF244321}">
                <p14:modId xmlns:p14="http://schemas.microsoft.com/office/powerpoint/2010/main" val="1334069709"/>
              </p:ext>
            </p:extLst>
          </p:nvPr>
        </p:nvGraphicFramePr>
        <p:xfrm>
          <a:off x="411450" y="88706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5318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a:t>74% are concerned about private company monitoring online activities (such as internet surfing habits) and then selling that information for commercial purposes without explicit consent… </a:t>
            </a:r>
            <a:endParaRPr lang="en-US"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35</a:t>
            </a:fld>
            <a:endParaRPr lang="de-DE" dirty="0"/>
          </a:p>
        </p:txBody>
      </p:sp>
      <p:sp>
        <p:nvSpPr>
          <p:cNvPr id="4" name="Rectangle 3"/>
          <p:cNvSpPr/>
          <p:nvPr/>
        </p:nvSpPr>
        <p:spPr>
          <a:xfrm>
            <a:off x="374650" y="6149124"/>
            <a:ext cx="3335132" cy="400110"/>
          </a:xfrm>
          <a:prstGeom prst="rect">
            <a:avLst/>
          </a:prstGeom>
        </p:spPr>
        <p:txBody>
          <a:bodyPr wrap="square">
            <a:spAutoFit/>
          </a:bodyPr>
          <a:lstStyle/>
          <a:p>
            <a:r>
              <a:rPr lang="en-US" sz="1000" dirty="0" smtClean="0">
                <a:latin typeface="+mn-lt"/>
              </a:rPr>
              <a:t>Q5</a:t>
            </a:r>
            <a:r>
              <a:rPr lang="en-US" sz="1000" dirty="0">
                <a:latin typeface="+mn-lt"/>
              </a:rPr>
              <a:t>.  How concerned are you about the following?</a:t>
            </a:r>
          </a:p>
          <a:p>
            <a:r>
              <a:rPr lang="en-US" sz="1000" dirty="0">
                <a:latin typeface="+mn-lt"/>
              </a:rPr>
              <a:t>(Select one for each</a:t>
            </a:r>
            <a:r>
              <a:rPr lang="en-US" sz="1000" dirty="0" smtClean="0">
                <a:latin typeface="+mn-lt"/>
              </a:rPr>
              <a:t>)</a:t>
            </a:r>
          </a:p>
        </p:txBody>
      </p:sp>
      <p:graphicFrame>
        <p:nvGraphicFramePr>
          <p:cNvPr id="16" name="Chart 15"/>
          <p:cNvGraphicFramePr/>
          <p:nvPr>
            <p:extLst>
              <p:ext uri="{D42A27DB-BD31-4B8C-83A1-F6EECF244321}">
                <p14:modId xmlns:p14="http://schemas.microsoft.com/office/powerpoint/2010/main" val="3917529934"/>
              </p:ext>
            </p:extLst>
          </p:nvPr>
        </p:nvGraphicFramePr>
        <p:xfrm>
          <a:off x="716250" y="804325"/>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84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09E979F-6547-41A9-9561-4D66DB8AA825}" type="slidenum">
              <a:rPr lang="de-DE" smtClean="0"/>
              <a:pPr>
                <a:defRPr/>
              </a:pPr>
              <a:t>36</a:t>
            </a:fld>
            <a:endParaRPr lang="de-DE" dirty="0"/>
          </a:p>
        </p:txBody>
      </p:sp>
      <p:sp>
        <p:nvSpPr>
          <p:cNvPr id="3" name="TextBox 2"/>
          <p:cNvSpPr txBox="1"/>
          <p:nvPr/>
        </p:nvSpPr>
        <p:spPr>
          <a:xfrm>
            <a:off x="457199" y="2058798"/>
            <a:ext cx="8188325" cy="1588127"/>
          </a:xfrm>
          <a:prstGeom prst="rect">
            <a:avLst/>
          </a:prstGeom>
          <a:noFill/>
        </p:spPr>
        <p:txBody>
          <a:bodyPr wrap="square" rtlCol="0">
            <a:spAutoFit/>
          </a:bodyPr>
          <a:lstStyle/>
          <a:p>
            <a:pPr marL="0" lvl="1" algn="ctr">
              <a:lnSpc>
                <a:spcPct val="90000"/>
              </a:lnSpc>
            </a:pPr>
            <a:r>
              <a:rPr lang="en-CA" sz="5400" b="1" dirty="0" smtClean="0">
                <a:solidFill>
                  <a:srgbClr val="0062A3"/>
                </a:solidFill>
                <a:latin typeface="+mn-lt"/>
              </a:rPr>
              <a:t>CYBER ATTACKS ON INSTITUTIONS</a:t>
            </a:r>
            <a:endParaRPr lang="en-CA" sz="5400" b="1" dirty="0">
              <a:solidFill>
                <a:srgbClr val="0062A3"/>
              </a:solidFill>
              <a:latin typeface="+mn-lt"/>
            </a:endParaRPr>
          </a:p>
        </p:txBody>
      </p:sp>
    </p:spTree>
    <p:extLst>
      <p:ext uri="{BB962C8B-B14F-4D97-AF65-F5344CB8AC3E}">
        <p14:creationId xmlns:p14="http://schemas.microsoft.com/office/powerpoint/2010/main" val="383907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221787"/>
            <a:ext cx="6333788" cy="443198"/>
          </a:xfrm>
        </p:spPr>
        <p:txBody>
          <a:bodyPr/>
          <a:lstStyle/>
          <a:p>
            <a:r>
              <a:rPr lang="en-US" sz="1600" dirty="0" smtClean="0"/>
              <a:t>72% are concerned about important </a:t>
            </a:r>
            <a:r>
              <a:rPr lang="en-US" sz="1600" dirty="0"/>
              <a:t>institutions in </a:t>
            </a:r>
            <a:r>
              <a:rPr lang="en-US" sz="1600" dirty="0" smtClean="0"/>
              <a:t>their </a:t>
            </a:r>
            <a:r>
              <a:rPr lang="en-US" sz="1600" dirty="0"/>
              <a:t>country being cyber-attacked by a foreign government or terrorist </a:t>
            </a:r>
            <a:r>
              <a:rPr lang="en-US" sz="1600" dirty="0" smtClean="0"/>
              <a:t>organization…</a:t>
            </a:r>
            <a:endParaRPr lang="en-US"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37</a:t>
            </a:fld>
            <a:endParaRPr lang="de-DE" dirty="0"/>
          </a:p>
        </p:txBody>
      </p:sp>
      <p:sp>
        <p:nvSpPr>
          <p:cNvPr id="4" name="Rectangle 3"/>
          <p:cNvSpPr/>
          <p:nvPr/>
        </p:nvSpPr>
        <p:spPr>
          <a:xfrm>
            <a:off x="374650" y="6333041"/>
            <a:ext cx="4122723" cy="246221"/>
          </a:xfrm>
          <a:prstGeom prst="rect">
            <a:avLst/>
          </a:prstGeom>
        </p:spPr>
        <p:txBody>
          <a:bodyPr wrap="square">
            <a:spAutoFit/>
          </a:bodyPr>
          <a:lstStyle/>
          <a:p>
            <a:r>
              <a:rPr lang="en-US" sz="1000" dirty="0" smtClean="0">
                <a:latin typeface="+mn-lt"/>
              </a:rPr>
              <a:t>Q5</a:t>
            </a:r>
            <a:r>
              <a:rPr lang="en-US" sz="1000" dirty="0">
                <a:latin typeface="+mn-lt"/>
              </a:rPr>
              <a:t>.  How concerned are you about the following</a:t>
            </a:r>
            <a:r>
              <a:rPr lang="en-US" sz="1000" dirty="0" smtClean="0">
                <a:latin typeface="+mn-lt"/>
              </a:rPr>
              <a:t>?  (</a:t>
            </a:r>
            <a:r>
              <a:rPr lang="en-US" sz="1000" dirty="0">
                <a:latin typeface="+mn-lt"/>
              </a:rPr>
              <a:t>Select one for each</a:t>
            </a:r>
            <a:r>
              <a:rPr lang="en-US" sz="1000" dirty="0" smtClean="0">
                <a:latin typeface="+mn-lt"/>
              </a:rPr>
              <a:t>)</a:t>
            </a:r>
          </a:p>
        </p:txBody>
      </p:sp>
      <p:graphicFrame>
        <p:nvGraphicFramePr>
          <p:cNvPr id="5" name="Chart 4"/>
          <p:cNvGraphicFramePr/>
          <p:nvPr>
            <p:extLst>
              <p:ext uri="{D42A27DB-BD31-4B8C-83A1-F6EECF244321}">
                <p14:modId xmlns:p14="http://schemas.microsoft.com/office/powerpoint/2010/main" val="3598538062"/>
              </p:ext>
            </p:extLst>
          </p:nvPr>
        </p:nvGraphicFramePr>
        <p:xfrm>
          <a:off x="411450" y="88706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0989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221788"/>
            <a:ext cx="6333788" cy="443198"/>
          </a:xfrm>
        </p:spPr>
        <p:txBody>
          <a:bodyPr/>
          <a:lstStyle/>
          <a:p>
            <a:r>
              <a:rPr lang="en-US" sz="1600" dirty="0"/>
              <a:t>72% are concerned about important institutions in their country being cyber-attacked by a foreign government or terrorist organization…</a:t>
            </a:r>
            <a:endParaRPr lang="en-US"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38</a:t>
            </a:fld>
            <a:endParaRPr lang="de-DE" dirty="0"/>
          </a:p>
        </p:txBody>
      </p:sp>
      <p:sp>
        <p:nvSpPr>
          <p:cNvPr id="4" name="Rectangle 3"/>
          <p:cNvSpPr/>
          <p:nvPr/>
        </p:nvSpPr>
        <p:spPr>
          <a:xfrm>
            <a:off x="374650" y="6132190"/>
            <a:ext cx="3335132" cy="400110"/>
          </a:xfrm>
          <a:prstGeom prst="rect">
            <a:avLst/>
          </a:prstGeom>
        </p:spPr>
        <p:txBody>
          <a:bodyPr wrap="square">
            <a:spAutoFit/>
          </a:bodyPr>
          <a:lstStyle/>
          <a:p>
            <a:r>
              <a:rPr lang="en-US" sz="1000" dirty="0" smtClean="0">
                <a:latin typeface="+mn-lt"/>
              </a:rPr>
              <a:t>Q5</a:t>
            </a:r>
            <a:r>
              <a:rPr lang="en-US" sz="1000" dirty="0">
                <a:latin typeface="+mn-lt"/>
              </a:rPr>
              <a:t>.  How concerned are you about the following?</a:t>
            </a:r>
          </a:p>
          <a:p>
            <a:r>
              <a:rPr lang="en-US" sz="1000" dirty="0">
                <a:latin typeface="+mn-lt"/>
              </a:rPr>
              <a:t>(Select one for each</a:t>
            </a:r>
            <a:r>
              <a:rPr lang="en-US" sz="1000" dirty="0" smtClean="0">
                <a:latin typeface="+mn-lt"/>
              </a:rPr>
              <a:t>)</a:t>
            </a:r>
          </a:p>
        </p:txBody>
      </p:sp>
      <p:graphicFrame>
        <p:nvGraphicFramePr>
          <p:cNvPr id="5" name="Chart 4"/>
          <p:cNvGraphicFramePr/>
          <p:nvPr>
            <p:extLst>
              <p:ext uri="{D42A27DB-BD31-4B8C-83A1-F6EECF244321}">
                <p14:modId xmlns:p14="http://schemas.microsoft.com/office/powerpoint/2010/main" val="48761805"/>
              </p:ext>
            </p:extLst>
          </p:nvPr>
        </p:nvGraphicFramePr>
        <p:xfrm>
          <a:off x="716250" y="93133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4467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prstGeom prst="rect">
            <a:avLst/>
          </a:prstGeom>
        </p:spPr>
        <p:txBody>
          <a:bodyPr/>
          <a:lstStyle/>
          <a:p>
            <a:pPr>
              <a:defRPr/>
            </a:pPr>
            <a:fld id="{5DE87981-03C8-401C-B338-2CF504C0C3A9}" type="slidenum">
              <a:rPr lang="de-DE" smtClean="0"/>
              <a:pPr>
                <a:defRPr/>
              </a:pPr>
              <a:t>39</a:t>
            </a:fld>
            <a:endParaRPr lang="de-DE" dirty="0"/>
          </a:p>
        </p:txBody>
      </p:sp>
      <p:sp>
        <p:nvSpPr>
          <p:cNvPr id="5" name="TextBox 4"/>
          <p:cNvSpPr txBox="1"/>
          <p:nvPr/>
        </p:nvSpPr>
        <p:spPr>
          <a:xfrm>
            <a:off x="301625" y="1310901"/>
            <a:ext cx="8588375" cy="3083921"/>
          </a:xfrm>
          <a:prstGeom prst="rect">
            <a:avLst/>
          </a:prstGeom>
          <a:noFill/>
        </p:spPr>
        <p:txBody>
          <a:bodyPr wrap="square" rtlCol="0">
            <a:spAutoFit/>
          </a:bodyPr>
          <a:lstStyle/>
          <a:p>
            <a:pPr algn="ctr">
              <a:lnSpc>
                <a:spcPct val="90000"/>
              </a:lnSpc>
            </a:pPr>
            <a:r>
              <a:rPr lang="en-US" sz="5400" b="1" dirty="0" smtClean="0">
                <a:solidFill>
                  <a:srgbClr val="0062A3"/>
                </a:solidFill>
                <a:latin typeface="+mn-lt"/>
              </a:rPr>
              <a:t>MONITORING AND </a:t>
            </a:r>
            <a:r>
              <a:rPr lang="en-US" sz="5400" b="1" dirty="0">
                <a:solidFill>
                  <a:srgbClr val="0062A3"/>
                </a:solidFill>
                <a:latin typeface="+mn-lt"/>
              </a:rPr>
              <a:t>CENSORING</a:t>
            </a:r>
            <a:r>
              <a:rPr lang="en-CA" sz="5400" b="1" dirty="0">
                <a:solidFill>
                  <a:srgbClr val="0062A3"/>
                </a:solidFill>
                <a:latin typeface="+mn-lt"/>
              </a:rPr>
              <a:t> BY </a:t>
            </a:r>
            <a:r>
              <a:rPr lang="en-US" sz="5400" b="1" dirty="0" smtClean="0">
                <a:solidFill>
                  <a:srgbClr val="0062A3"/>
                </a:solidFill>
                <a:latin typeface="+mn-lt"/>
              </a:rPr>
              <a:t>GOVERNMENT AND POLICE</a:t>
            </a:r>
            <a:endParaRPr lang="en-US" sz="5400" b="1" dirty="0">
              <a:solidFill>
                <a:srgbClr val="0062A3"/>
              </a:solidFill>
              <a:latin typeface="+mn-lt"/>
            </a:endParaRPr>
          </a:p>
          <a:p>
            <a:pPr algn="ctr">
              <a:lnSpc>
                <a:spcPct val="90000"/>
              </a:lnSpc>
            </a:pPr>
            <a:endParaRPr lang="en-CA" sz="5400" b="1" dirty="0">
              <a:solidFill>
                <a:srgbClr val="0062A3"/>
              </a:solidFill>
              <a:latin typeface="+mn-lt"/>
            </a:endParaRPr>
          </a:p>
        </p:txBody>
      </p:sp>
    </p:spTree>
    <p:extLst>
      <p:ext uri="{BB962C8B-B14F-4D97-AF65-F5344CB8AC3E}">
        <p14:creationId xmlns:p14="http://schemas.microsoft.com/office/powerpoint/2010/main" val="391853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83% believe affordable access to the Internet should be a </a:t>
            </a:r>
            <a:br>
              <a:rPr lang="en-CA" dirty="0"/>
            </a:br>
            <a:r>
              <a:rPr lang="en-CA" dirty="0"/>
              <a:t>basic human right…</a:t>
            </a: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a:t>
            </a:fld>
            <a:endParaRPr lang="de-DE" dirty="0"/>
          </a:p>
        </p:txBody>
      </p:sp>
      <p:graphicFrame>
        <p:nvGraphicFramePr>
          <p:cNvPr id="5" name="Chart 4"/>
          <p:cNvGraphicFramePr/>
          <p:nvPr>
            <p:extLst>
              <p:ext uri="{D42A27DB-BD31-4B8C-83A1-F6EECF244321}">
                <p14:modId xmlns:p14="http://schemas.microsoft.com/office/powerpoint/2010/main" val="3394429853"/>
              </p:ext>
            </p:extLst>
          </p:nvPr>
        </p:nvGraphicFramePr>
        <p:xfrm>
          <a:off x="716250" y="702724"/>
          <a:ext cx="7641124" cy="50122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74650" y="6035765"/>
            <a:ext cx="7907132" cy="553998"/>
          </a:xfrm>
          <a:prstGeom prst="rect">
            <a:avLst/>
          </a:prstGeom>
        </p:spPr>
        <p:txBody>
          <a:bodyPr wrap="square">
            <a:spAutoFit/>
          </a:bodyPr>
          <a:lstStyle/>
          <a:p>
            <a:r>
              <a:rPr lang="en-US" sz="1000" dirty="0" smtClean="0">
                <a:solidFill>
                  <a:srgbClr val="002060"/>
                </a:solidFill>
                <a:latin typeface="+mn-lt"/>
              </a:rPr>
              <a:t>Q6</a:t>
            </a:r>
            <a:r>
              <a:rPr lang="en-US" sz="1000" dirty="0">
                <a:solidFill>
                  <a:srgbClr val="002060"/>
                </a:solidFill>
                <a:latin typeface="+mn-lt"/>
              </a:rPr>
              <a:t>.  How much do you agree or disagree with the following statements?</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a:t>
            </a:r>
            <a:r>
              <a:rPr lang="en-US" sz="1000" dirty="0" smtClean="0">
                <a:solidFill>
                  <a:srgbClr val="002060"/>
                </a:solidFill>
                <a:latin typeface="+mn-lt"/>
              </a:rPr>
              <a:t>Total </a:t>
            </a:r>
            <a:r>
              <a:rPr lang="en-US" sz="1000" dirty="0">
                <a:solidFill>
                  <a:srgbClr val="002060"/>
                </a:solidFill>
                <a:latin typeface="+mn-lt"/>
              </a:rPr>
              <a:t>(</a:t>
            </a:r>
            <a:r>
              <a:rPr lang="en-US" sz="1000" dirty="0" smtClean="0">
                <a:solidFill>
                  <a:srgbClr val="002060"/>
                </a:solidFill>
                <a:latin typeface="+mn-lt"/>
              </a:rPr>
              <a:t>n=23,376)</a:t>
            </a:r>
            <a:endParaRPr lang="en-US" sz="1000" dirty="0">
              <a:solidFill>
                <a:srgbClr val="002060"/>
              </a:solidFill>
              <a:latin typeface="+mn-lt"/>
            </a:endParaRPr>
          </a:p>
        </p:txBody>
      </p:sp>
    </p:spTree>
    <p:extLst>
      <p:ext uri="{BB962C8B-B14F-4D97-AF65-F5344CB8AC3E}">
        <p14:creationId xmlns:p14="http://schemas.microsoft.com/office/powerpoint/2010/main" val="324559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b" hangingPunct="1"/>
            <a:r>
              <a:rPr lang="en-US" dirty="0" smtClean="0"/>
              <a:t>64% are concerned about Governments </a:t>
            </a:r>
            <a:r>
              <a:rPr lang="en-US" dirty="0"/>
              <a:t>censoring the </a:t>
            </a:r>
            <a:r>
              <a:rPr lang="en-US" dirty="0" smtClean="0"/>
              <a:t>Internet…</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40</a:t>
            </a:fld>
            <a:endParaRPr lang="de-DE" dirty="0"/>
          </a:p>
        </p:txBody>
      </p:sp>
      <p:sp>
        <p:nvSpPr>
          <p:cNvPr id="4" name="Rectangle 3"/>
          <p:cNvSpPr/>
          <p:nvPr/>
        </p:nvSpPr>
        <p:spPr>
          <a:xfrm>
            <a:off x="374650" y="6188370"/>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9" name="Chart 8"/>
          <p:cNvGraphicFramePr/>
          <p:nvPr>
            <p:extLst>
              <p:ext uri="{D42A27DB-BD31-4B8C-83A1-F6EECF244321}">
                <p14:modId xmlns:p14="http://schemas.microsoft.com/office/powerpoint/2010/main" val="3227841575"/>
              </p:ext>
            </p:extLst>
          </p:nvPr>
        </p:nvGraphicFramePr>
        <p:xfrm>
          <a:off x="411450" y="769092"/>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163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b" hangingPunct="1"/>
            <a:r>
              <a:rPr lang="en-US" dirty="0"/>
              <a:t>64% are concerned about Governments censoring the Internet…</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41</a:t>
            </a:fld>
            <a:endParaRPr lang="de-DE" dirty="0"/>
          </a:p>
        </p:txBody>
      </p:sp>
      <p:sp>
        <p:nvSpPr>
          <p:cNvPr id="4" name="Rectangle 3"/>
          <p:cNvSpPr/>
          <p:nvPr/>
        </p:nvSpPr>
        <p:spPr>
          <a:xfrm>
            <a:off x="374650" y="6117147"/>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5" name="Chart 4"/>
          <p:cNvGraphicFramePr/>
          <p:nvPr>
            <p:extLst>
              <p:ext uri="{D42A27DB-BD31-4B8C-83A1-F6EECF244321}">
                <p14:modId xmlns:p14="http://schemas.microsoft.com/office/powerpoint/2010/main" val="2305280040"/>
              </p:ext>
            </p:extLst>
          </p:nvPr>
        </p:nvGraphicFramePr>
        <p:xfrm>
          <a:off x="716250" y="694257"/>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1909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pPr eaLnBrk="1" fontAlgn="b" hangingPunct="1"/>
            <a:r>
              <a:rPr lang="en-US" dirty="0" smtClean="0"/>
              <a:t>62% are concerned about government </a:t>
            </a:r>
            <a:r>
              <a:rPr lang="en-US" dirty="0"/>
              <a:t>agencies </a:t>
            </a:r>
            <a:r>
              <a:rPr lang="en-US" i="1" dirty="0"/>
              <a:t>FROM OTHER COUNTRIES</a:t>
            </a:r>
            <a:r>
              <a:rPr lang="en-US" dirty="0"/>
              <a:t> secretly monitoring </a:t>
            </a:r>
            <a:r>
              <a:rPr lang="en-US" dirty="0" smtClean="0"/>
              <a:t>their </a:t>
            </a:r>
            <a:r>
              <a:rPr lang="en-US" dirty="0"/>
              <a:t>online </a:t>
            </a:r>
            <a:r>
              <a:rPr lang="en-US" dirty="0" smtClean="0"/>
              <a:t>activities…</a:t>
            </a:r>
            <a:endParaRPr lang="en-CA" b="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42</a:t>
            </a:fld>
            <a:endParaRPr lang="de-DE" dirty="0"/>
          </a:p>
        </p:txBody>
      </p:sp>
      <p:sp>
        <p:nvSpPr>
          <p:cNvPr id="4" name="Rectangle 3"/>
          <p:cNvSpPr/>
          <p:nvPr/>
        </p:nvSpPr>
        <p:spPr>
          <a:xfrm>
            <a:off x="374650" y="6174493"/>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9" name="Chart 8"/>
          <p:cNvGraphicFramePr/>
          <p:nvPr>
            <p:extLst>
              <p:ext uri="{D42A27DB-BD31-4B8C-83A1-F6EECF244321}">
                <p14:modId xmlns:p14="http://schemas.microsoft.com/office/powerpoint/2010/main" val="616070962"/>
              </p:ext>
            </p:extLst>
          </p:nvPr>
        </p:nvGraphicFramePr>
        <p:xfrm>
          <a:off x="411450" y="789911"/>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2614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b" hangingPunct="1"/>
            <a:r>
              <a:rPr lang="en-US" dirty="0"/>
              <a:t>62% are concerned about government agencies </a:t>
            </a:r>
            <a:r>
              <a:rPr lang="en-US" i="1" dirty="0"/>
              <a:t>FROM OTHER COUNTRIES</a:t>
            </a:r>
            <a:r>
              <a:rPr lang="en-US" dirty="0"/>
              <a:t> secretly monitoring their online activities…</a:t>
            </a:r>
            <a:endParaRPr lang="en-CA" b="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43</a:t>
            </a:fld>
            <a:endParaRPr lang="de-DE" dirty="0"/>
          </a:p>
        </p:txBody>
      </p:sp>
      <p:sp>
        <p:nvSpPr>
          <p:cNvPr id="4" name="Rectangle 3"/>
          <p:cNvSpPr/>
          <p:nvPr/>
        </p:nvSpPr>
        <p:spPr>
          <a:xfrm>
            <a:off x="374650" y="6143378"/>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17" name="Chart 16"/>
          <p:cNvGraphicFramePr/>
          <p:nvPr>
            <p:extLst>
              <p:ext uri="{D42A27DB-BD31-4B8C-83A1-F6EECF244321}">
                <p14:modId xmlns:p14="http://schemas.microsoft.com/office/powerpoint/2010/main" val="1452688420"/>
              </p:ext>
            </p:extLst>
          </p:nvPr>
        </p:nvGraphicFramePr>
        <p:xfrm>
          <a:off x="716250" y="719657"/>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893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61% are concerned with the </a:t>
            </a:r>
            <a:r>
              <a:rPr lang="en-US" dirty="0"/>
              <a:t>police or other government agencies </a:t>
            </a:r>
            <a:r>
              <a:rPr lang="en-US" i="1" dirty="0"/>
              <a:t>FROM MY COUNTRY </a:t>
            </a:r>
            <a:r>
              <a:rPr lang="en-US" dirty="0"/>
              <a:t>secretly monitoring </a:t>
            </a:r>
            <a:r>
              <a:rPr lang="en-US" dirty="0" smtClean="0"/>
              <a:t>their </a:t>
            </a:r>
            <a:r>
              <a:rPr lang="en-US" dirty="0"/>
              <a:t>online </a:t>
            </a:r>
            <a:r>
              <a:rPr lang="en-US" dirty="0" smtClean="0"/>
              <a:t>activities…</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44</a:t>
            </a:fld>
            <a:endParaRPr lang="de-DE" dirty="0"/>
          </a:p>
        </p:txBody>
      </p:sp>
      <p:sp>
        <p:nvSpPr>
          <p:cNvPr id="4" name="Rectangle 3"/>
          <p:cNvSpPr/>
          <p:nvPr/>
        </p:nvSpPr>
        <p:spPr>
          <a:xfrm>
            <a:off x="374650" y="6188370"/>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9" name="Chart 8"/>
          <p:cNvGraphicFramePr/>
          <p:nvPr>
            <p:extLst>
              <p:ext uri="{D42A27DB-BD31-4B8C-83A1-F6EECF244321}">
                <p14:modId xmlns:p14="http://schemas.microsoft.com/office/powerpoint/2010/main" val="3178278618"/>
              </p:ext>
            </p:extLst>
          </p:nvPr>
        </p:nvGraphicFramePr>
        <p:xfrm>
          <a:off x="411450" y="782971"/>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6088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are concerned with the police or other government agencies </a:t>
            </a:r>
            <a:r>
              <a:rPr lang="en-US" i="1" dirty="0"/>
              <a:t>FROM MY COUNTRY </a:t>
            </a:r>
            <a:r>
              <a:rPr lang="en-US" dirty="0"/>
              <a:t>secretly monitoring their online activities…</a:t>
            </a:r>
            <a:endParaRPr lang="en-CA"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45</a:t>
            </a:fld>
            <a:endParaRPr lang="de-DE" dirty="0"/>
          </a:p>
        </p:txBody>
      </p:sp>
      <p:sp>
        <p:nvSpPr>
          <p:cNvPr id="4" name="Rectangle 3"/>
          <p:cNvSpPr/>
          <p:nvPr/>
        </p:nvSpPr>
        <p:spPr>
          <a:xfrm>
            <a:off x="374650" y="6111735"/>
            <a:ext cx="4089734" cy="400110"/>
          </a:xfrm>
          <a:prstGeom prst="rect">
            <a:avLst/>
          </a:prstGeom>
        </p:spPr>
        <p:txBody>
          <a:bodyPr wrap="square">
            <a:spAutoFit/>
          </a:bodyPr>
          <a:lstStyle/>
          <a:p>
            <a:r>
              <a:rPr lang="en-US" sz="1000" dirty="0" smtClean="0">
                <a:solidFill>
                  <a:srgbClr val="002060"/>
                </a:solidFill>
                <a:latin typeface="+mn-lt"/>
              </a:rPr>
              <a:t>Q5</a:t>
            </a:r>
            <a:r>
              <a:rPr lang="en-US" sz="1000" dirty="0">
                <a:solidFill>
                  <a:srgbClr val="002060"/>
                </a:solidFill>
                <a:latin typeface="+mn-lt"/>
              </a:rPr>
              <a:t>.  How concerned are you about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Answering: Total (</a:t>
            </a:r>
            <a:r>
              <a:rPr lang="en-US" sz="1000" dirty="0" smtClean="0">
                <a:solidFill>
                  <a:srgbClr val="002060"/>
                </a:solidFill>
                <a:latin typeface="+mn-lt"/>
              </a:rPr>
              <a:t>n=23,376)</a:t>
            </a:r>
            <a:endParaRPr lang="en-US" sz="1000" dirty="0">
              <a:solidFill>
                <a:srgbClr val="002060"/>
              </a:solidFill>
              <a:latin typeface="+mn-lt"/>
            </a:endParaRPr>
          </a:p>
        </p:txBody>
      </p:sp>
      <p:graphicFrame>
        <p:nvGraphicFramePr>
          <p:cNvPr id="5" name="Chart 4"/>
          <p:cNvGraphicFramePr/>
          <p:nvPr>
            <p:extLst>
              <p:ext uri="{D42A27DB-BD31-4B8C-83A1-F6EECF244321}">
                <p14:modId xmlns:p14="http://schemas.microsoft.com/office/powerpoint/2010/main" val="3707963653"/>
              </p:ext>
            </p:extLst>
          </p:nvPr>
        </p:nvGraphicFramePr>
        <p:xfrm>
          <a:off x="716250" y="6773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1921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97746" y="6566972"/>
            <a:ext cx="182742" cy="184666"/>
          </a:xfrm>
          <a:prstGeom prst="rect">
            <a:avLst/>
          </a:prstGeom>
        </p:spPr>
        <p:txBody>
          <a:bodyPr/>
          <a:lstStyle/>
          <a:p>
            <a:pPr>
              <a:defRPr/>
            </a:pPr>
            <a:fld id="{B1DE1B30-49EA-4023-A0E9-6248BBFA4CA6}" type="slidenum">
              <a:rPr lang="de-DE" smtClean="0"/>
              <a:pPr>
                <a:defRPr/>
              </a:pPr>
              <a:t>46</a:t>
            </a:fld>
            <a:endParaRPr lang="de-DE" dirty="0"/>
          </a:p>
        </p:txBody>
      </p:sp>
      <p:sp>
        <p:nvSpPr>
          <p:cNvPr id="4" name="TextBox 3"/>
          <p:cNvSpPr txBox="1"/>
          <p:nvPr/>
        </p:nvSpPr>
        <p:spPr>
          <a:xfrm>
            <a:off x="187325" y="2048904"/>
            <a:ext cx="8537575" cy="1588127"/>
          </a:xfrm>
          <a:prstGeom prst="rect">
            <a:avLst/>
          </a:prstGeom>
          <a:noFill/>
        </p:spPr>
        <p:txBody>
          <a:bodyPr wrap="square" rtlCol="0">
            <a:spAutoFit/>
          </a:bodyPr>
          <a:lstStyle/>
          <a:p>
            <a:pPr algn="ctr">
              <a:lnSpc>
                <a:spcPct val="90000"/>
              </a:lnSpc>
            </a:pPr>
            <a:r>
              <a:rPr lang="en-US" sz="5400" b="1" dirty="0" smtClean="0">
                <a:solidFill>
                  <a:srgbClr val="0062A3"/>
                </a:solidFill>
                <a:latin typeface="+mn-lt"/>
              </a:rPr>
              <a:t>RESTRICTING ACCESS TO THE INTERNET BY GOVERNMENT</a:t>
            </a:r>
            <a:endParaRPr lang="en-CA" sz="5400" b="1" dirty="0">
              <a:solidFill>
                <a:srgbClr val="0062A3"/>
              </a:solidFill>
              <a:latin typeface="+mn-lt"/>
            </a:endParaRPr>
          </a:p>
        </p:txBody>
      </p:sp>
    </p:spTree>
    <p:extLst>
      <p:ext uri="{BB962C8B-B14F-4D97-AF65-F5344CB8AC3E}">
        <p14:creationId xmlns:p14="http://schemas.microsoft.com/office/powerpoint/2010/main" val="3177472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43% believe </a:t>
            </a:r>
            <a:r>
              <a:rPr lang="en-US" i="1" dirty="0" smtClean="0"/>
              <a:t>GOVERNMENTS </a:t>
            </a:r>
            <a:r>
              <a:rPr lang="en-US" i="1" dirty="0"/>
              <a:t>OTHER THAN MY OWN </a:t>
            </a:r>
            <a:r>
              <a:rPr lang="en-US" dirty="0"/>
              <a:t>will restrict access to the </a:t>
            </a:r>
            <a:r>
              <a:rPr lang="en-US" dirty="0" smtClean="0"/>
              <a:t>Internet…</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47</a:t>
            </a:fld>
            <a:endParaRPr lang="de-DE" dirty="0"/>
          </a:p>
        </p:txBody>
      </p:sp>
      <p:sp>
        <p:nvSpPr>
          <p:cNvPr id="4" name="Rectangle 3"/>
          <p:cNvSpPr/>
          <p:nvPr/>
        </p:nvSpPr>
        <p:spPr>
          <a:xfrm>
            <a:off x="374650" y="6188744"/>
            <a:ext cx="7907132" cy="400110"/>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a:t>
            </a:r>
            <a:r>
              <a:rPr lang="en-US" sz="1000" dirty="0" smtClean="0">
                <a:latin typeface="+mn-lt"/>
              </a:rPr>
              <a:t>statements?  (</a:t>
            </a:r>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a:t>
            </a:r>
            <a:r>
              <a:rPr lang="en-US" sz="1000" dirty="0">
                <a:latin typeface="+mn-lt"/>
              </a:rPr>
              <a:t>(</a:t>
            </a:r>
            <a:r>
              <a:rPr lang="en-US" sz="1000" dirty="0" smtClean="0">
                <a:latin typeface="+mn-lt"/>
              </a:rPr>
              <a:t>n=23,376)</a:t>
            </a:r>
            <a:endParaRPr lang="en-US" sz="1000" dirty="0">
              <a:latin typeface="+mn-lt"/>
            </a:endParaRPr>
          </a:p>
        </p:txBody>
      </p:sp>
      <p:graphicFrame>
        <p:nvGraphicFramePr>
          <p:cNvPr id="8" name="Chart 7"/>
          <p:cNvGraphicFramePr/>
          <p:nvPr>
            <p:extLst>
              <p:ext uri="{D42A27DB-BD31-4B8C-83A1-F6EECF244321}">
                <p14:modId xmlns:p14="http://schemas.microsoft.com/office/powerpoint/2010/main" val="3118537775"/>
              </p:ext>
            </p:extLst>
          </p:nvPr>
        </p:nvGraphicFramePr>
        <p:xfrm>
          <a:off x="411450" y="776032"/>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9504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believe </a:t>
            </a:r>
            <a:r>
              <a:rPr lang="en-US" i="1" dirty="0"/>
              <a:t>GOVERNMENTS OTHER THAN MY OWN </a:t>
            </a:r>
            <a:r>
              <a:rPr lang="en-US" dirty="0"/>
              <a:t>will restrict access to the Internet…</a:t>
            </a:r>
            <a:endParaRPr lang="en-CA"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48</a:t>
            </a:fld>
            <a:endParaRPr lang="de-DE" dirty="0"/>
          </a:p>
        </p:txBody>
      </p:sp>
      <p:sp>
        <p:nvSpPr>
          <p:cNvPr id="4" name="Rectangle 3"/>
          <p:cNvSpPr/>
          <p:nvPr/>
        </p:nvSpPr>
        <p:spPr>
          <a:xfrm>
            <a:off x="374650" y="6012597"/>
            <a:ext cx="7907132" cy="553998"/>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p>
          <a:p>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a:t>
            </a:r>
            <a:r>
              <a:rPr lang="en-US" sz="1000" dirty="0">
                <a:latin typeface="+mn-lt"/>
              </a:rPr>
              <a:t>(</a:t>
            </a:r>
            <a:r>
              <a:rPr lang="en-US" sz="1000" dirty="0" smtClean="0">
                <a:latin typeface="+mn-lt"/>
              </a:rPr>
              <a:t>n=23,376)</a:t>
            </a:r>
            <a:endParaRPr lang="en-US" sz="1000" dirty="0">
              <a:latin typeface="+mn-lt"/>
            </a:endParaRPr>
          </a:p>
        </p:txBody>
      </p:sp>
      <p:graphicFrame>
        <p:nvGraphicFramePr>
          <p:cNvPr id="17" name="Chart 16"/>
          <p:cNvGraphicFramePr/>
          <p:nvPr>
            <p:extLst>
              <p:ext uri="{D42A27DB-BD31-4B8C-83A1-F6EECF244321}">
                <p14:modId xmlns:p14="http://schemas.microsoft.com/office/powerpoint/2010/main" val="1477824825"/>
              </p:ext>
            </p:extLst>
          </p:nvPr>
        </p:nvGraphicFramePr>
        <p:xfrm>
          <a:off x="716250" y="702724"/>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161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believe </a:t>
            </a:r>
            <a:r>
              <a:rPr lang="en-US" i="1" dirty="0" smtClean="0"/>
              <a:t>MY </a:t>
            </a:r>
            <a:r>
              <a:rPr lang="en-US" i="1" dirty="0"/>
              <a:t>GOVERNMENT </a:t>
            </a:r>
            <a:r>
              <a:rPr lang="en-US" dirty="0"/>
              <a:t>will restrict access to the </a:t>
            </a:r>
            <a:r>
              <a:rPr lang="en-US" dirty="0" smtClean="0"/>
              <a:t>Internet…</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49</a:t>
            </a:fld>
            <a:endParaRPr lang="de-DE" dirty="0"/>
          </a:p>
        </p:txBody>
      </p:sp>
      <p:sp>
        <p:nvSpPr>
          <p:cNvPr id="4" name="Rectangle 3"/>
          <p:cNvSpPr/>
          <p:nvPr/>
        </p:nvSpPr>
        <p:spPr>
          <a:xfrm>
            <a:off x="374650" y="6181803"/>
            <a:ext cx="7907132" cy="400110"/>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r>
              <a:rPr lang="en-US" sz="1000" dirty="0" smtClean="0">
                <a:latin typeface="+mn-lt"/>
              </a:rPr>
              <a:t>?  (</a:t>
            </a:r>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a:t>
            </a:r>
            <a:r>
              <a:rPr lang="en-US" sz="1000" dirty="0">
                <a:latin typeface="+mn-lt"/>
              </a:rPr>
              <a:t>(</a:t>
            </a:r>
            <a:r>
              <a:rPr lang="en-US" sz="1000" dirty="0" smtClean="0">
                <a:latin typeface="+mn-lt"/>
              </a:rPr>
              <a:t>n=23,376)</a:t>
            </a:r>
            <a:endParaRPr lang="en-US" sz="1000" dirty="0">
              <a:latin typeface="+mn-lt"/>
            </a:endParaRPr>
          </a:p>
        </p:txBody>
      </p:sp>
      <p:graphicFrame>
        <p:nvGraphicFramePr>
          <p:cNvPr id="8" name="Chart 7"/>
          <p:cNvGraphicFramePr/>
          <p:nvPr>
            <p:extLst>
              <p:ext uri="{D42A27DB-BD31-4B8C-83A1-F6EECF244321}">
                <p14:modId xmlns:p14="http://schemas.microsoft.com/office/powerpoint/2010/main" val="4126743602"/>
              </p:ext>
            </p:extLst>
          </p:nvPr>
        </p:nvGraphicFramePr>
        <p:xfrm>
          <a:off x="374650" y="720515"/>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505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prstGeom prst="rect">
            <a:avLst/>
          </a:prstGeom>
        </p:spPr>
        <p:txBody>
          <a:bodyPr/>
          <a:lstStyle/>
          <a:p>
            <a:pPr>
              <a:defRPr/>
            </a:pPr>
            <a:fld id="{B1DE1B30-49EA-4023-A0E9-6248BBFA4CA6}" type="slidenum">
              <a:rPr lang="de-DE" smtClean="0"/>
              <a:pPr>
                <a:defRPr/>
              </a:pPr>
              <a:t>5</a:t>
            </a:fld>
            <a:endParaRPr lang="de-DE" dirty="0"/>
          </a:p>
        </p:txBody>
      </p:sp>
      <p:sp>
        <p:nvSpPr>
          <p:cNvPr id="4" name="TextBox 3"/>
          <p:cNvSpPr txBox="1"/>
          <p:nvPr/>
        </p:nvSpPr>
        <p:spPr>
          <a:xfrm>
            <a:off x="406400" y="730742"/>
            <a:ext cx="8382000" cy="2930033"/>
          </a:xfrm>
          <a:prstGeom prst="rect">
            <a:avLst/>
          </a:prstGeom>
          <a:noFill/>
        </p:spPr>
        <p:txBody>
          <a:bodyPr wrap="square" rtlCol="0">
            <a:spAutoFit/>
          </a:bodyPr>
          <a:lstStyle/>
          <a:p>
            <a:pPr algn="ctr"/>
            <a:r>
              <a:rPr lang="en-US" sz="5400" b="1" dirty="0" smtClean="0">
                <a:solidFill>
                  <a:srgbClr val="0062A3"/>
                </a:solidFill>
                <a:latin typeface="+mn-lt"/>
              </a:rPr>
              <a:t>INTERNET ACCESS</a:t>
            </a:r>
          </a:p>
          <a:p>
            <a:pPr algn="ctr">
              <a:lnSpc>
                <a:spcPct val="90000"/>
              </a:lnSpc>
            </a:pPr>
            <a:r>
              <a:rPr lang="en-US" sz="4800" dirty="0" smtClean="0">
                <a:solidFill>
                  <a:srgbClr val="0062A3"/>
                </a:solidFill>
                <a:latin typeface="+mn-lt"/>
              </a:rPr>
              <a:t>How </a:t>
            </a:r>
            <a:r>
              <a:rPr lang="en-US" sz="4800" dirty="0">
                <a:solidFill>
                  <a:srgbClr val="0062A3"/>
                </a:solidFill>
                <a:latin typeface="+mn-lt"/>
              </a:rPr>
              <a:t>important is the Internet to </a:t>
            </a:r>
            <a:r>
              <a:rPr lang="en-US" sz="4800" dirty="0" smtClean="0">
                <a:solidFill>
                  <a:srgbClr val="0062A3"/>
                </a:solidFill>
                <a:latin typeface="+mn-lt"/>
              </a:rPr>
              <a:t>their </a:t>
            </a:r>
            <a:r>
              <a:rPr lang="en-US" sz="4800" dirty="0">
                <a:solidFill>
                  <a:srgbClr val="0062A3"/>
                </a:solidFill>
                <a:latin typeface="+mn-lt"/>
              </a:rPr>
              <a:t>future when it comes to each of the following?</a:t>
            </a:r>
          </a:p>
        </p:txBody>
      </p:sp>
    </p:spTree>
    <p:extLst>
      <p:ext uri="{BB962C8B-B14F-4D97-AF65-F5344CB8AC3E}">
        <p14:creationId xmlns:p14="http://schemas.microsoft.com/office/powerpoint/2010/main" val="105868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28" y="318737"/>
            <a:ext cx="6333788" cy="249299"/>
          </a:xfrm>
        </p:spPr>
        <p:txBody>
          <a:bodyPr/>
          <a:lstStyle/>
          <a:p>
            <a:r>
              <a:rPr lang="en-US" dirty="0" smtClean="0"/>
              <a:t>34% believe </a:t>
            </a:r>
            <a:r>
              <a:rPr lang="en-US" i="1" dirty="0" smtClean="0"/>
              <a:t>MY </a:t>
            </a:r>
            <a:r>
              <a:rPr lang="en-US" i="1" dirty="0"/>
              <a:t>GOVERNMENT </a:t>
            </a:r>
            <a:r>
              <a:rPr lang="en-US" dirty="0"/>
              <a:t>will restrict access to the </a:t>
            </a:r>
            <a:r>
              <a:rPr lang="en-US" dirty="0" smtClean="0"/>
              <a:t>Internet…</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50</a:t>
            </a:fld>
            <a:endParaRPr lang="de-DE" dirty="0"/>
          </a:p>
        </p:txBody>
      </p:sp>
      <p:sp>
        <p:nvSpPr>
          <p:cNvPr id="4" name="Rectangle 3"/>
          <p:cNvSpPr/>
          <p:nvPr/>
        </p:nvSpPr>
        <p:spPr>
          <a:xfrm>
            <a:off x="374650" y="5985669"/>
            <a:ext cx="7907132" cy="553998"/>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p>
          <a:p>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a:t>
            </a:r>
            <a:r>
              <a:rPr lang="en-US" sz="1000" dirty="0">
                <a:latin typeface="+mn-lt"/>
              </a:rPr>
              <a:t>(</a:t>
            </a:r>
            <a:r>
              <a:rPr lang="en-US" sz="1000" dirty="0" smtClean="0">
                <a:latin typeface="+mn-lt"/>
              </a:rPr>
              <a:t>n=23,376)</a:t>
            </a:r>
            <a:endParaRPr lang="en-US" sz="1000" dirty="0">
              <a:latin typeface="+mn-lt"/>
            </a:endParaRPr>
          </a:p>
        </p:txBody>
      </p:sp>
      <p:graphicFrame>
        <p:nvGraphicFramePr>
          <p:cNvPr id="17" name="Chart 16"/>
          <p:cNvGraphicFramePr/>
          <p:nvPr>
            <p:extLst>
              <p:ext uri="{D42A27DB-BD31-4B8C-83A1-F6EECF244321}">
                <p14:modId xmlns:p14="http://schemas.microsoft.com/office/powerpoint/2010/main" val="1979205182"/>
              </p:ext>
            </p:extLst>
          </p:nvPr>
        </p:nvGraphicFramePr>
        <p:xfrm>
          <a:off x="716250" y="711191"/>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431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prstGeom prst="rect">
            <a:avLst/>
          </a:prstGeom>
        </p:spPr>
        <p:txBody>
          <a:bodyPr/>
          <a:lstStyle/>
          <a:p>
            <a:pPr>
              <a:defRPr/>
            </a:pPr>
            <a:fld id="{B1DE1B30-49EA-4023-A0E9-6248BBFA4CA6}" type="slidenum">
              <a:rPr lang="de-DE" smtClean="0"/>
              <a:pPr>
                <a:defRPr/>
              </a:pPr>
              <a:t>51</a:t>
            </a:fld>
            <a:endParaRPr lang="de-DE" dirty="0"/>
          </a:p>
        </p:txBody>
      </p:sp>
      <p:sp>
        <p:nvSpPr>
          <p:cNvPr id="4" name="TextBox 3"/>
          <p:cNvSpPr txBox="1"/>
          <p:nvPr/>
        </p:nvSpPr>
        <p:spPr>
          <a:xfrm>
            <a:off x="1269490" y="2737445"/>
            <a:ext cx="6622746" cy="923330"/>
          </a:xfrm>
          <a:prstGeom prst="rect">
            <a:avLst/>
          </a:prstGeom>
          <a:noFill/>
        </p:spPr>
        <p:txBody>
          <a:bodyPr wrap="square" rtlCol="0">
            <a:spAutoFit/>
          </a:bodyPr>
          <a:lstStyle/>
          <a:p>
            <a:pPr algn="ctr"/>
            <a:r>
              <a:rPr lang="en-US" sz="5400" b="1" cap="all" dirty="0" smtClean="0">
                <a:solidFill>
                  <a:srgbClr val="0062A3"/>
                </a:solidFill>
                <a:latin typeface="+mn-lt"/>
              </a:rPr>
              <a:t>Behavior Changes</a:t>
            </a:r>
            <a:endParaRPr lang="en-CA" sz="5400" b="1" cap="all" dirty="0">
              <a:solidFill>
                <a:srgbClr val="0062A3"/>
              </a:solidFill>
              <a:latin typeface="+mn-lt"/>
            </a:endParaRPr>
          </a:p>
        </p:txBody>
      </p:sp>
    </p:spTree>
    <p:extLst>
      <p:ext uri="{BB962C8B-B14F-4D97-AF65-F5344CB8AC3E}">
        <p14:creationId xmlns:p14="http://schemas.microsoft.com/office/powerpoint/2010/main" val="33932595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have heard about </a:t>
            </a:r>
            <a:r>
              <a:rPr lang="en-US" dirty="0"/>
              <a:t>Edward </a:t>
            </a:r>
            <a:r>
              <a:rPr lang="en-US" dirty="0" smtClean="0"/>
              <a:t>Snowden…</a:t>
            </a:r>
            <a:endParaRPr lang="en-CA" sz="1400" b="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52</a:t>
            </a:fld>
            <a:endParaRPr lang="de-DE" dirty="0"/>
          </a:p>
        </p:txBody>
      </p:sp>
      <p:graphicFrame>
        <p:nvGraphicFramePr>
          <p:cNvPr id="5" name="Chart 4"/>
          <p:cNvGraphicFramePr/>
          <p:nvPr>
            <p:extLst>
              <p:ext uri="{D42A27DB-BD31-4B8C-83A1-F6EECF244321}">
                <p14:modId xmlns:p14="http://schemas.microsoft.com/office/powerpoint/2010/main" val="215665561"/>
              </p:ext>
            </p:extLst>
          </p:nvPr>
        </p:nvGraphicFramePr>
        <p:xfrm>
          <a:off x="303529" y="994982"/>
          <a:ext cx="7786243" cy="5459240"/>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24"/>
          <p:cNvSpPr/>
          <p:nvPr/>
        </p:nvSpPr>
        <p:spPr>
          <a:xfrm>
            <a:off x="5295625" y="5236056"/>
            <a:ext cx="3495598" cy="707886"/>
          </a:xfrm>
          <a:prstGeom prst="rect">
            <a:avLst/>
          </a:prstGeom>
        </p:spPr>
        <p:txBody>
          <a:bodyPr wrap="square">
            <a:spAutoFit/>
          </a:bodyPr>
          <a:lstStyle/>
          <a:p>
            <a:r>
              <a:rPr lang="en-US" sz="800" dirty="0" smtClean="0">
                <a:solidFill>
                  <a:srgbClr val="002060"/>
                </a:solidFill>
                <a:latin typeface="+mn-lt"/>
              </a:rPr>
              <a:t>Q4a</a:t>
            </a:r>
            <a:r>
              <a:rPr lang="en-US" sz="800" dirty="0">
                <a:solidFill>
                  <a:srgbClr val="002060"/>
                </a:solidFill>
                <a:latin typeface="+mn-lt"/>
              </a:rPr>
              <a:t>.  Have you heard anything about Edward Snowden, a US government contractor who leaked documents to the media showing that the US and other national governments have been secretly tapping into personal online accounts to collect information about people around </a:t>
            </a:r>
            <a:endParaRPr lang="en-US" sz="800" dirty="0" smtClean="0">
              <a:solidFill>
                <a:srgbClr val="002060"/>
              </a:solidFill>
              <a:latin typeface="+mn-lt"/>
            </a:endParaRPr>
          </a:p>
          <a:p>
            <a:r>
              <a:rPr lang="en-US" sz="800" dirty="0" smtClean="0">
                <a:solidFill>
                  <a:srgbClr val="002060"/>
                </a:solidFill>
                <a:latin typeface="+mn-lt"/>
              </a:rPr>
              <a:t>the world? Base</a:t>
            </a:r>
            <a:r>
              <a:rPr lang="en-US" sz="800" dirty="0">
                <a:solidFill>
                  <a:srgbClr val="002060"/>
                </a:solidFill>
                <a:latin typeface="+mn-lt"/>
              </a:rPr>
              <a:t>: All Respondents </a:t>
            </a:r>
            <a:r>
              <a:rPr lang="en-US" sz="800" dirty="0" smtClean="0">
                <a:solidFill>
                  <a:srgbClr val="002060"/>
                </a:solidFill>
                <a:latin typeface="+mn-lt"/>
              </a:rPr>
              <a:t>Total </a:t>
            </a:r>
            <a:r>
              <a:rPr lang="en-US" sz="800" dirty="0">
                <a:solidFill>
                  <a:srgbClr val="002060"/>
                </a:solidFill>
                <a:latin typeface="+mn-lt"/>
              </a:rPr>
              <a:t>(</a:t>
            </a:r>
            <a:r>
              <a:rPr lang="en-US" sz="800" dirty="0" smtClean="0">
                <a:solidFill>
                  <a:srgbClr val="002060"/>
                </a:solidFill>
                <a:latin typeface="+mn-lt"/>
              </a:rPr>
              <a:t>n=23,376</a:t>
            </a:r>
            <a:r>
              <a:rPr lang="en-US" sz="800" dirty="0">
                <a:solidFill>
                  <a:srgbClr val="002060"/>
                </a:solidFill>
                <a:latin typeface="+mn-lt"/>
              </a:rPr>
              <a:t>)</a:t>
            </a:r>
          </a:p>
        </p:txBody>
      </p:sp>
      <p:sp>
        <p:nvSpPr>
          <p:cNvPr id="7" name="TextBox 6"/>
          <p:cNvSpPr txBox="1"/>
          <p:nvPr/>
        </p:nvSpPr>
        <p:spPr>
          <a:xfrm>
            <a:off x="3397661" y="756040"/>
            <a:ext cx="798990" cy="215444"/>
          </a:xfrm>
          <a:prstGeom prst="rect">
            <a:avLst/>
          </a:prstGeom>
          <a:noFill/>
        </p:spPr>
        <p:txBody>
          <a:bodyPr wrap="square" tIns="0" bIns="0" rtlCol="0" anchor="ctr" anchorCtr="0">
            <a:spAutoFit/>
          </a:bodyPr>
          <a:lstStyle/>
          <a:p>
            <a:pPr algn="ctr"/>
            <a:r>
              <a:rPr lang="en-US" sz="1400" b="1" dirty="0" smtClean="0">
                <a:solidFill>
                  <a:srgbClr val="002060"/>
                </a:solidFill>
                <a:latin typeface="+mn-lt"/>
              </a:rPr>
              <a:t>‘Yes’</a:t>
            </a:r>
            <a:endParaRPr lang="en-CA" sz="1400" b="1" dirty="0">
              <a:solidFill>
                <a:srgbClr val="002060"/>
              </a:solidFill>
              <a:latin typeface="+mn-lt"/>
            </a:endParaRPr>
          </a:p>
        </p:txBody>
      </p:sp>
      <p:pic>
        <p:nvPicPr>
          <p:cNvPr id="26" name="Picture 2" descr="http://upload.wikimedia.org/wikipedia/commons/6/60/Edward_Snowde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5110">
            <a:off x="7227259" y="2240026"/>
            <a:ext cx="1562470" cy="1882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have heard about </a:t>
            </a:r>
            <a:r>
              <a:rPr lang="en-US" dirty="0"/>
              <a:t>Edward </a:t>
            </a:r>
            <a:r>
              <a:rPr lang="en-US" dirty="0" smtClean="0"/>
              <a:t>Snowden…</a:t>
            </a:r>
            <a:endParaRPr lang="en-CA" sz="1400" b="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53</a:t>
            </a:fld>
            <a:endParaRPr lang="de-DE" dirty="0"/>
          </a:p>
        </p:txBody>
      </p:sp>
      <p:sp>
        <p:nvSpPr>
          <p:cNvPr id="25" name="Rectangle 24"/>
          <p:cNvSpPr/>
          <p:nvPr/>
        </p:nvSpPr>
        <p:spPr>
          <a:xfrm>
            <a:off x="374650" y="5858574"/>
            <a:ext cx="8138989" cy="507831"/>
          </a:xfrm>
          <a:prstGeom prst="rect">
            <a:avLst/>
          </a:prstGeom>
        </p:spPr>
        <p:txBody>
          <a:bodyPr wrap="square">
            <a:spAutoFit/>
          </a:bodyPr>
          <a:lstStyle/>
          <a:p>
            <a:r>
              <a:rPr lang="en-US" sz="900" dirty="0" smtClean="0">
                <a:solidFill>
                  <a:srgbClr val="002060"/>
                </a:solidFill>
                <a:latin typeface="+mn-lt"/>
              </a:rPr>
              <a:t>Q4a</a:t>
            </a:r>
            <a:r>
              <a:rPr lang="en-US" sz="900" dirty="0">
                <a:solidFill>
                  <a:srgbClr val="002060"/>
                </a:solidFill>
                <a:latin typeface="+mn-lt"/>
              </a:rPr>
              <a:t>.  Have you heard anything about Edward Snowden, a US government contractor who leaked documents to the media showing that the US and other national governments have been secretly tapping into personal online accounts to collect information about people around the world</a:t>
            </a:r>
            <a:r>
              <a:rPr lang="en-US" sz="900" dirty="0" smtClean="0">
                <a:solidFill>
                  <a:srgbClr val="002060"/>
                </a:solidFill>
                <a:latin typeface="+mn-lt"/>
              </a:rPr>
              <a:t>?</a:t>
            </a:r>
          </a:p>
          <a:p>
            <a:r>
              <a:rPr lang="en-US" sz="900" dirty="0">
                <a:solidFill>
                  <a:srgbClr val="002060"/>
                </a:solidFill>
                <a:latin typeface="+mn-lt"/>
              </a:rPr>
              <a:t>Base: All Respondents </a:t>
            </a:r>
            <a:r>
              <a:rPr lang="en-US" sz="900" dirty="0" smtClean="0">
                <a:solidFill>
                  <a:srgbClr val="002060"/>
                </a:solidFill>
                <a:latin typeface="+mn-lt"/>
              </a:rPr>
              <a:t>Total </a:t>
            </a:r>
            <a:r>
              <a:rPr lang="en-US" sz="900" dirty="0">
                <a:solidFill>
                  <a:srgbClr val="002060"/>
                </a:solidFill>
                <a:latin typeface="+mn-lt"/>
              </a:rPr>
              <a:t>(</a:t>
            </a:r>
            <a:r>
              <a:rPr lang="en-US" sz="900" dirty="0" smtClean="0">
                <a:solidFill>
                  <a:srgbClr val="002060"/>
                </a:solidFill>
                <a:latin typeface="+mn-lt"/>
              </a:rPr>
              <a:t>n=23,376</a:t>
            </a:r>
            <a:r>
              <a:rPr lang="en-US" sz="900" dirty="0">
                <a:solidFill>
                  <a:srgbClr val="002060"/>
                </a:solidFill>
                <a:latin typeface="+mn-lt"/>
              </a:rPr>
              <a:t>)</a:t>
            </a:r>
          </a:p>
        </p:txBody>
      </p:sp>
      <p:sp>
        <p:nvSpPr>
          <p:cNvPr id="7" name="TextBox 6"/>
          <p:cNvSpPr txBox="1"/>
          <p:nvPr/>
        </p:nvSpPr>
        <p:spPr>
          <a:xfrm>
            <a:off x="3397661" y="1160955"/>
            <a:ext cx="798990" cy="215444"/>
          </a:xfrm>
          <a:prstGeom prst="rect">
            <a:avLst/>
          </a:prstGeom>
          <a:noFill/>
        </p:spPr>
        <p:txBody>
          <a:bodyPr wrap="square" tIns="0" bIns="0" rtlCol="0" anchor="ctr" anchorCtr="0">
            <a:spAutoFit/>
          </a:bodyPr>
          <a:lstStyle/>
          <a:p>
            <a:pPr algn="ctr"/>
            <a:r>
              <a:rPr lang="en-US" sz="1400" b="1" dirty="0" smtClean="0">
                <a:solidFill>
                  <a:srgbClr val="002060"/>
                </a:solidFill>
                <a:latin typeface="+mn-lt"/>
              </a:rPr>
              <a:t>‘Yes’</a:t>
            </a:r>
            <a:endParaRPr lang="en-CA" sz="1400" b="1" dirty="0">
              <a:solidFill>
                <a:srgbClr val="002060"/>
              </a:solidFill>
              <a:latin typeface="+mn-lt"/>
            </a:endParaRPr>
          </a:p>
        </p:txBody>
      </p:sp>
      <p:pic>
        <p:nvPicPr>
          <p:cNvPr id="26" name="Picture 2" descr="http://upload.wikimedia.org/wikipedia/commons/6/60/Edward_Snowde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5110">
            <a:off x="7157174" y="2059563"/>
            <a:ext cx="1562470" cy="1882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16" name="Chart 15"/>
          <p:cNvGraphicFramePr/>
          <p:nvPr>
            <p:extLst>
              <p:ext uri="{D42A27DB-BD31-4B8C-83A1-F6EECF244321}">
                <p14:modId xmlns:p14="http://schemas.microsoft.com/office/powerpoint/2010/main" val="974942081"/>
              </p:ext>
            </p:extLst>
          </p:nvPr>
        </p:nvGraphicFramePr>
        <p:xfrm>
          <a:off x="400005" y="1392212"/>
          <a:ext cx="7786243" cy="4221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98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smtClean="0"/>
              <a:t>Of the 60% who have heard of him, 39% have taken </a:t>
            </a:r>
            <a:r>
              <a:rPr lang="en-US" sz="1600" dirty="0"/>
              <a:t>steps to </a:t>
            </a:r>
            <a:r>
              <a:rPr lang="en-US" sz="1600" dirty="0" smtClean="0"/>
              <a:t/>
            </a:r>
            <a:br>
              <a:rPr lang="en-US" sz="1600" dirty="0" smtClean="0"/>
            </a:br>
            <a:r>
              <a:rPr lang="en-US" sz="1600" dirty="0" smtClean="0"/>
              <a:t>protect their </a:t>
            </a:r>
            <a:r>
              <a:rPr lang="en-US" sz="1600" dirty="0"/>
              <a:t>online privacy and security as a result of what </a:t>
            </a:r>
            <a:r>
              <a:rPr lang="en-US" sz="1600" dirty="0" smtClean="0"/>
              <a:t>he revealed…That’s one quarter (23%) of all users…</a:t>
            </a:r>
            <a:endParaRPr lang="en-US"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54</a:t>
            </a:fld>
            <a:endParaRPr lang="de-DE" dirty="0"/>
          </a:p>
        </p:txBody>
      </p:sp>
      <p:graphicFrame>
        <p:nvGraphicFramePr>
          <p:cNvPr id="5" name="Chart 4"/>
          <p:cNvGraphicFramePr/>
          <p:nvPr>
            <p:extLst>
              <p:ext uri="{D42A27DB-BD31-4B8C-83A1-F6EECF244321}">
                <p14:modId xmlns:p14="http://schemas.microsoft.com/office/powerpoint/2010/main" val="1653504508"/>
              </p:ext>
            </p:extLst>
          </p:nvPr>
        </p:nvGraphicFramePr>
        <p:xfrm>
          <a:off x="332634" y="1000238"/>
          <a:ext cx="7786243" cy="54592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85106" y="841683"/>
            <a:ext cx="798990" cy="215444"/>
          </a:xfrm>
          <a:prstGeom prst="rect">
            <a:avLst/>
          </a:prstGeom>
          <a:noFill/>
        </p:spPr>
        <p:txBody>
          <a:bodyPr wrap="square" tIns="0" bIns="0" rtlCol="0" anchor="ctr" anchorCtr="0">
            <a:spAutoFit/>
          </a:bodyPr>
          <a:lstStyle/>
          <a:p>
            <a:pPr algn="ctr"/>
            <a:r>
              <a:rPr lang="en-US" sz="1400" b="1" dirty="0" smtClean="0">
                <a:solidFill>
                  <a:srgbClr val="002060"/>
                </a:solidFill>
                <a:latin typeface="+mn-lt"/>
              </a:rPr>
              <a:t>‘Yes’</a:t>
            </a:r>
            <a:endParaRPr lang="en-CA" sz="1400" b="1" dirty="0">
              <a:solidFill>
                <a:srgbClr val="002060"/>
              </a:solidFill>
              <a:latin typeface="+mn-lt"/>
            </a:endParaRPr>
          </a:p>
        </p:txBody>
      </p:sp>
      <p:sp>
        <p:nvSpPr>
          <p:cNvPr id="15" name="Rectangle 14"/>
          <p:cNvSpPr/>
          <p:nvPr/>
        </p:nvSpPr>
        <p:spPr>
          <a:xfrm>
            <a:off x="4572000" y="5634077"/>
            <a:ext cx="4202894" cy="553998"/>
          </a:xfrm>
          <a:prstGeom prst="rect">
            <a:avLst/>
          </a:prstGeom>
        </p:spPr>
        <p:txBody>
          <a:bodyPr wrap="square">
            <a:spAutoFit/>
          </a:bodyPr>
          <a:lstStyle/>
          <a:p>
            <a:r>
              <a:rPr lang="en-US" sz="1000" dirty="0" smtClean="0">
                <a:solidFill>
                  <a:srgbClr val="002060"/>
                </a:solidFill>
                <a:latin typeface="+mn-lt"/>
              </a:rPr>
              <a:t>Q4b</a:t>
            </a:r>
            <a:r>
              <a:rPr lang="en-US" sz="1000" dirty="0">
                <a:solidFill>
                  <a:srgbClr val="002060"/>
                </a:solidFill>
                <a:latin typeface="+mn-lt"/>
              </a:rPr>
              <a:t>. Have you taken steps to protect your online privacy and security as a result of what Edward Snowden revealed</a:t>
            </a:r>
            <a:r>
              <a:rPr lang="en-US" sz="1000" dirty="0" smtClean="0">
                <a:solidFill>
                  <a:srgbClr val="002060"/>
                </a:solidFill>
                <a:latin typeface="+mn-lt"/>
              </a:rPr>
              <a:t>?</a:t>
            </a:r>
          </a:p>
          <a:p>
            <a:r>
              <a:rPr lang="en-US" sz="1000" dirty="0">
                <a:solidFill>
                  <a:srgbClr val="002060"/>
                </a:solidFill>
                <a:latin typeface="+mn-lt"/>
              </a:rPr>
              <a:t>Base: Heard Of Edward Snowden </a:t>
            </a:r>
            <a:r>
              <a:rPr lang="en-US" sz="1000" dirty="0" smtClean="0">
                <a:solidFill>
                  <a:srgbClr val="002060"/>
                </a:solidFill>
                <a:latin typeface="+mn-lt"/>
              </a:rPr>
              <a:t>(n=14,411</a:t>
            </a:r>
            <a:r>
              <a:rPr lang="en-US" sz="1000" dirty="0">
                <a:solidFill>
                  <a:srgbClr val="002060"/>
                </a:solidFill>
                <a:latin typeface="+mn-lt"/>
              </a:rPr>
              <a:t>)</a:t>
            </a:r>
          </a:p>
        </p:txBody>
      </p:sp>
    </p:spTree>
    <p:extLst>
      <p:ext uri="{BB962C8B-B14F-4D97-AF65-F5344CB8AC3E}">
        <p14:creationId xmlns:p14="http://schemas.microsoft.com/office/powerpoint/2010/main" val="192959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10988"/>
            <a:ext cx="6333788" cy="664797"/>
          </a:xfrm>
        </p:spPr>
        <p:txBody>
          <a:bodyPr/>
          <a:lstStyle/>
          <a:p>
            <a:r>
              <a:rPr lang="en-US" sz="1600" dirty="0"/>
              <a:t>Of the 60% who have heard of him, 39% have taken steps to </a:t>
            </a:r>
            <a:br>
              <a:rPr lang="en-US" sz="1600" dirty="0"/>
            </a:br>
            <a:r>
              <a:rPr lang="en-US" sz="1600" dirty="0"/>
              <a:t>protect their online privacy and security as a result of what he revealed…That’s one quarter (23%) of all users…</a:t>
            </a:r>
            <a:endParaRPr lang="en-US"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55</a:t>
            </a:fld>
            <a:endParaRPr lang="de-DE" dirty="0"/>
          </a:p>
        </p:txBody>
      </p:sp>
      <p:sp>
        <p:nvSpPr>
          <p:cNvPr id="7" name="TextBox 6"/>
          <p:cNvSpPr txBox="1"/>
          <p:nvPr/>
        </p:nvSpPr>
        <p:spPr>
          <a:xfrm>
            <a:off x="3428573" y="1222680"/>
            <a:ext cx="798990" cy="215444"/>
          </a:xfrm>
          <a:prstGeom prst="rect">
            <a:avLst/>
          </a:prstGeom>
          <a:noFill/>
        </p:spPr>
        <p:txBody>
          <a:bodyPr wrap="square" tIns="0" bIns="0" rtlCol="0" anchor="ctr" anchorCtr="0">
            <a:spAutoFit/>
          </a:bodyPr>
          <a:lstStyle/>
          <a:p>
            <a:pPr algn="ctr"/>
            <a:r>
              <a:rPr lang="en-US" sz="1400" b="1" dirty="0" smtClean="0">
                <a:solidFill>
                  <a:srgbClr val="002060"/>
                </a:solidFill>
                <a:latin typeface="+mn-lt"/>
              </a:rPr>
              <a:t>‘Yes’</a:t>
            </a:r>
            <a:endParaRPr lang="en-CA" sz="1400" b="1" dirty="0">
              <a:solidFill>
                <a:srgbClr val="002060"/>
              </a:solidFill>
              <a:latin typeface="+mn-lt"/>
            </a:endParaRPr>
          </a:p>
        </p:txBody>
      </p:sp>
      <p:sp>
        <p:nvSpPr>
          <p:cNvPr id="15" name="Rectangle 14"/>
          <p:cNvSpPr/>
          <p:nvPr/>
        </p:nvSpPr>
        <p:spPr>
          <a:xfrm>
            <a:off x="374649" y="5911076"/>
            <a:ext cx="6717785" cy="400110"/>
          </a:xfrm>
          <a:prstGeom prst="rect">
            <a:avLst/>
          </a:prstGeom>
        </p:spPr>
        <p:txBody>
          <a:bodyPr wrap="square">
            <a:spAutoFit/>
          </a:bodyPr>
          <a:lstStyle/>
          <a:p>
            <a:r>
              <a:rPr lang="en-US" sz="1000" dirty="0" smtClean="0">
                <a:solidFill>
                  <a:srgbClr val="002060"/>
                </a:solidFill>
                <a:latin typeface="+mn-lt"/>
              </a:rPr>
              <a:t>Q4b</a:t>
            </a:r>
            <a:r>
              <a:rPr lang="en-US" sz="1000" dirty="0">
                <a:solidFill>
                  <a:srgbClr val="002060"/>
                </a:solidFill>
                <a:latin typeface="+mn-lt"/>
              </a:rPr>
              <a:t>. Have you taken steps to protect your online privacy and security as a result of what Edward Snowden revealed</a:t>
            </a:r>
            <a:r>
              <a:rPr lang="en-US" sz="1000" dirty="0" smtClean="0">
                <a:solidFill>
                  <a:srgbClr val="002060"/>
                </a:solidFill>
                <a:latin typeface="+mn-lt"/>
              </a:rPr>
              <a:t>?</a:t>
            </a:r>
          </a:p>
          <a:p>
            <a:r>
              <a:rPr lang="en-US" sz="1000" dirty="0">
                <a:solidFill>
                  <a:srgbClr val="002060"/>
                </a:solidFill>
                <a:latin typeface="+mn-lt"/>
              </a:rPr>
              <a:t>Base: Heard Of Edward Snowden </a:t>
            </a:r>
            <a:r>
              <a:rPr lang="en-US" sz="1000" dirty="0" smtClean="0">
                <a:solidFill>
                  <a:srgbClr val="002060"/>
                </a:solidFill>
                <a:latin typeface="+mn-lt"/>
              </a:rPr>
              <a:t>(n=14,411</a:t>
            </a:r>
            <a:r>
              <a:rPr lang="en-US" sz="1000" dirty="0">
                <a:solidFill>
                  <a:srgbClr val="002060"/>
                </a:solidFill>
                <a:latin typeface="+mn-lt"/>
              </a:rPr>
              <a:t>)</a:t>
            </a:r>
          </a:p>
        </p:txBody>
      </p:sp>
      <p:graphicFrame>
        <p:nvGraphicFramePr>
          <p:cNvPr id="25" name="Chart 24"/>
          <p:cNvGraphicFramePr/>
          <p:nvPr>
            <p:extLst>
              <p:ext uri="{D42A27DB-BD31-4B8C-83A1-F6EECF244321}">
                <p14:modId xmlns:p14="http://schemas.microsoft.com/office/powerpoint/2010/main" val="3067463933"/>
              </p:ext>
            </p:extLst>
          </p:nvPr>
        </p:nvGraphicFramePr>
        <p:xfrm>
          <a:off x="400005" y="1459948"/>
          <a:ext cx="7786243" cy="4221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410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CA" dirty="0" smtClean="0"/>
              <a:t>Of </a:t>
            </a:r>
            <a:r>
              <a:rPr lang="en-CA" i="1" dirty="0" smtClean="0"/>
              <a:t>ALL </a:t>
            </a:r>
            <a:r>
              <a:rPr lang="en-CA" dirty="0" smtClean="0"/>
              <a:t>Internet users, this is what they have changed in behaving online compared to one year ago…</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56</a:t>
            </a:fld>
            <a:endParaRPr lang="de-DE" dirty="0"/>
          </a:p>
        </p:txBody>
      </p:sp>
      <p:sp>
        <p:nvSpPr>
          <p:cNvPr id="4" name="Rectangle 3"/>
          <p:cNvSpPr/>
          <p:nvPr/>
        </p:nvSpPr>
        <p:spPr>
          <a:xfrm>
            <a:off x="374650" y="6006945"/>
            <a:ext cx="5322166" cy="553998"/>
          </a:xfrm>
          <a:prstGeom prst="rect">
            <a:avLst/>
          </a:prstGeom>
        </p:spPr>
        <p:txBody>
          <a:bodyPr wrap="square">
            <a:spAutoFit/>
          </a:bodyPr>
          <a:lstStyle/>
          <a:p>
            <a:r>
              <a:rPr lang="en-US" sz="1000" dirty="0" smtClean="0">
                <a:solidFill>
                  <a:srgbClr val="002060"/>
                </a:solidFill>
                <a:latin typeface="+mn-lt"/>
              </a:rPr>
              <a:t>Q3</a:t>
            </a:r>
            <a:r>
              <a:rPr lang="en-US" sz="1000" dirty="0">
                <a:solidFill>
                  <a:srgbClr val="002060"/>
                </a:solidFill>
                <a:latin typeface="+mn-lt"/>
              </a:rPr>
              <a:t>.  How have you changed anything about how you behave online compared to one year ago?</a:t>
            </a:r>
          </a:p>
          <a:p>
            <a:r>
              <a:rPr lang="en-US" sz="1000" dirty="0">
                <a:solidFill>
                  <a:srgbClr val="002060"/>
                </a:solidFill>
                <a:latin typeface="+mn-lt"/>
              </a:rPr>
              <a:t>(Please select all that apply</a:t>
            </a:r>
            <a:r>
              <a:rPr lang="en-US" sz="1000" dirty="0" smtClean="0">
                <a:solidFill>
                  <a:srgbClr val="002060"/>
                </a:solidFill>
                <a:latin typeface="+mn-lt"/>
              </a:rPr>
              <a:t>.)</a:t>
            </a:r>
          </a:p>
          <a:p>
            <a:r>
              <a:rPr lang="en-US" sz="1000" dirty="0">
                <a:solidFill>
                  <a:srgbClr val="002060"/>
                </a:solidFill>
                <a:latin typeface="+mn-lt"/>
              </a:rPr>
              <a:t>Base: All Respondents Total  (n=23,376</a:t>
            </a:r>
            <a:r>
              <a:rPr lang="en-US" sz="1000" dirty="0" smtClean="0">
                <a:solidFill>
                  <a:srgbClr val="002060"/>
                </a:solidFill>
                <a:latin typeface="+mn-lt"/>
              </a:rPr>
              <a:t>)</a:t>
            </a:r>
            <a:endParaRPr lang="en-US" sz="1000" dirty="0">
              <a:solidFill>
                <a:srgbClr val="002060"/>
              </a:solidFill>
              <a:latin typeface="+mn-lt"/>
            </a:endParaRPr>
          </a:p>
        </p:txBody>
      </p:sp>
      <p:graphicFrame>
        <p:nvGraphicFramePr>
          <p:cNvPr id="10" name="Chart 9"/>
          <p:cNvGraphicFramePr/>
          <p:nvPr>
            <p:extLst>
              <p:ext uri="{D42A27DB-BD31-4B8C-83A1-F6EECF244321}">
                <p14:modId xmlns:p14="http://schemas.microsoft.com/office/powerpoint/2010/main" val="1561426052"/>
              </p:ext>
            </p:extLst>
          </p:nvPr>
        </p:nvGraphicFramePr>
        <p:xfrm>
          <a:off x="4453413" y="1285592"/>
          <a:ext cx="6096000" cy="4671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73888308"/>
              </p:ext>
            </p:extLst>
          </p:nvPr>
        </p:nvGraphicFramePr>
        <p:xfrm>
          <a:off x="270762" y="1495061"/>
          <a:ext cx="4230213" cy="4133382"/>
        </p:xfrm>
        <a:graphic>
          <a:graphicData uri="http://schemas.openxmlformats.org/drawingml/2006/table">
            <a:tbl>
              <a:tblPr>
                <a:tableStyleId>{5C22544A-7EE6-4342-B048-85BDC9FD1C3A}</a:tableStyleId>
              </a:tblPr>
              <a:tblGrid>
                <a:gridCol w="4230213"/>
              </a:tblGrid>
              <a:tr h="0">
                <a:tc>
                  <a:txBody>
                    <a:bodyPr/>
                    <a:lstStyle/>
                    <a:p>
                      <a:pPr algn="r" fontAlgn="t"/>
                      <a:r>
                        <a:rPr lang="en-CA" sz="1600" b="1" u="none" strike="noStrike" dirty="0">
                          <a:solidFill>
                            <a:srgbClr val="002060"/>
                          </a:solidFill>
                          <a:effectLst/>
                        </a:rPr>
                        <a:t>Avoiding certain Internet sites and web applications</a:t>
                      </a:r>
                      <a:endParaRPr lang="en-CA" sz="1600" b="1" i="0" u="none" strike="noStrike" dirty="0">
                        <a:solidFill>
                          <a:srgbClr val="002060"/>
                        </a:solidFill>
                        <a:effectLst/>
                        <a:latin typeface="Calibri"/>
                      </a:endParaRPr>
                    </a:p>
                  </a:txBody>
                  <a:tcPr marL="8748" marR="8748" marT="0" marB="0" anchor="b">
                    <a:noFill/>
                  </a:tcPr>
                </a:tc>
              </a:tr>
              <a:tr h="494129">
                <a:tc>
                  <a:txBody>
                    <a:bodyPr/>
                    <a:lstStyle/>
                    <a:p>
                      <a:pPr algn="r" fontAlgn="t"/>
                      <a:r>
                        <a:rPr lang="en-CA" sz="1600" b="1" u="none" strike="noStrike" dirty="0">
                          <a:solidFill>
                            <a:srgbClr val="002060"/>
                          </a:solidFill>
                          <a:effectLst/>
                        </a:rPr>
                        <a:t>Changing your password regularly</a:t>
                      </a:r>
                      <a:endParaRPr lang="en-CA" sz="1600" b="1" i="0" u="none" strike="noStrike" dirty="0">
                        <a:solidFill>
                          <a:srgbClr val="002060"/>
                        </a:solidFill>
                        <a:effectLst/>
                        <a:latin typeface="Calibri"/>
                      </a:endParaRPr>
                    </a:p>
                  </a:txBody>
                  <a:tcPr marL="8748" marR="8748" marT="0" marB="0" anchor="b">
                    <a:noFill/>
                  </a:tcPr>
                </a:tc>
              </a:tr>
              <a:tr h="603682">
                <a:tc>
                  <a:txBody>
                    <a:bodyPr/>
                    <a:lstStyle/>
                    <a:p>
                      <a:pPr algn="r" fontAlgn="t"/>
                      <a:r>
                        <a:rPr lang="en-US" sz="1600" b="1" u="none" strike="noStrike" dirty="0">
                          <a:solidFill>
                            <a:srgbClr val="002060"/>
                          </a:solidFill>
                          <a:effectLst/>
                        </a:rPr>
                        <a:t>Self-censoring what you say online</a:t>
                      </a:r>
                      <a:endParaRPr lang="en-US" sz="1600" b="1" i="0" u="none" strike="noStrike" dirty="0">
                        <a:solidFill>
                          <a:srgbClr val="002060"/>
                        </a:solidFill>
                        <a:effectLst/>
                        <a:latin typeface="Calibri"/>
                      </a:endParaRPr>
                    </a:p>
                  </a:txBody>
                  <a:tcPr marL="8748" marR="8748" marT="0" marB="0" anchor="b">
                    <a:noFill/>
                  </a:tcPr>
                </a:tc>
              </a:tr>
              <a:tr h="656947">
                <a:tc>
                  <a:txBody>
                    <a:bodyPr/>
                    <a:lstStyle/>
                    <a:p>
                      <a:pPr algn="r" fontAlgn="t"/>
                      <a:r>
                        <a:rPr lang="en-US" sz="1600" b="1" u="none" strike="noStrike" dirty="0">
                          <a:solidFill>
                            <a:srgbClr val="002060"/>
                          </a:solidFill>
                          <a:effectLst/>
                        </a:rPr>
                        <a:t>Changing who you communicate with</a:t>
                      </a:r>
                      <a:endParaRPr lang="en-US" sz="1600" b="1" i="0" u="none" strike="noStrike" dirty="0">
                        <a:solidFill>
                          <a:srgbClr val="002060"/>
                        </a:solidFill>
                        <a:effectLst/>
                        <a:latin typeface="Calibri"/>
                      </a:endParaRPr>
                    </a:p>
                  </a:txBody>
                  <a:tcPr marL="8748" marR="8748" marT="0" marB="0" anchor="b">
                    <a:noFill/>
                  </a:tcPr>
                </a:tc>
              </a:tr>
              <a:tr h="701336">
                <a:tc>
                  <a:txBody>
                    <a:bodyPr/>
                    <a:lstStyle/>
                    <a:p>
                      <a:pPr algn="r" fontAlgn="t"/>
                      <a:r>
                        <a:rPr lang="en-US" sz="1600" b="1" u="none" strike="noStrike" dirty="0">
                          <a:solidFill>
                            <a:srgbClr val="002060"/>
                          </a:solidFill>
                          <a:effectLst/>
                        </a:rPr>
                        <a:t>Closing Facebook and other social media </a:t>
                      </a:r>
                      <a:r>
                        <a:rPr lang="en-US" sz="1600" b="1" u="none" strike="noStrike" dirty="0" smtClean="0">
                          <a:solidFill>
                            <a:srgbClr val="002060"/>
                          </a:solidFill>
                          <a:effectLst/>
                        </a:rPr>
                        <a:t>accounts,</a:t>
                      </a:r>
                      <a:r>
                        <a:rPr lang="en-US" sz="1600" b="1" u="none" strike="noStrike" baseline="0" dirty="0" smtClean="0">
                          <a:solidFill>
                            <a:srgbClr val="002060"/>
                          </a:solidFill>
                          <a:effectLst/>
                        </a:rPr>
                        <a:t> </a:t>
                      </a:r>
                      <a:r>
                        <a:rPr lang="en-US" sz="1600" b="1" u="none" strike="noStrike" dirty="0" smtClean="0">
                          <a:solidFill>
                            <a:srgbClr val="002060"/>
                          </a:solidFill>
                          <a:effectLst/>
                        </a:rPr>
                        <a:t>etc</a:t>
                      </a:r>
                      <a:r>
                        <a:rPr lang="en-US" sz="1600" b="1" u="none" strike="noStrike" dirty="0">
                          <a:solidFill>
                            <a:srgbClr val="002060"/>
                          </a:solidFill>
                          <a:effectLst/>
                        </a:rPr>
                        <a:t>.)</a:t>
                      </a:r>
                      <a:endParaRPr lang="en-US" sz="1600" b="1" i="0" u="none" strike="noStrike" dirty="0">
                        <a:solidFill>
                          <a:srgbClr val="002060"/>
                        </a:solidFill>
                        <a:effectLst/>
                        <a:latin typeface="Calibri"/>
                      </a:endParaRPr>
                    </a:p>
                  </a:txBody>
                  <a:tcPr marL="8748" marR="8748" marT="0" marB="0" anchor="b">
                    <a:noFill/>
                  </a:tcPr>
                </a:tc>
              </a:tr>
              <a:tr h="532660">
                <a:tc>
                  <a:txBody>
                    <a:bodyPr/>
                    <a:lstStyle/>
                    <a:p>
                      <a:pPr algn="r" fontAlgn="t"/>
                      <a:r>
                        <a:rPr lang="en-US" sz="1600" b="1" u="none" strike="noStrike" dirty="0">
                          <a:solidFill>
                            <a:srgbClr val="002060"/>
                          </a:solidFill>
                          <a:effectLst/>
                        </a:rPr>
                        <a:t>Using the Internet less often</a:t>
                      </a:r>
                      <a:endParaRPr lang="en-US" sz="1600" b="1" i="0" u="none" strike="noStrike" dirty="0">
                        <a:solidFill>
                          <a:srgbClr val="002060"/>
                        </a:solidFill>
                        <a:effectLst/>
                        <a:latin typeface="Calibri"/>
                      </a:endParaRPr>
                    </a:p>
                  </a:txBody>
                  <a:tcPr marL="8748" marR="8748" marT="0" marB="0" anchor="b">
                    <a:noFill/>
                  </a:tcPr>
                </a:tc>
              </a:tr>
              <a:tr h="656948">
                <a:tc>
                  <a:txBody>
                    <a:bodyPr/>
                    <a:lstStyle/>
                    <a:p>
                      <a:pPr algn="r" fontAlgn="t"/>
                      <a:r>
                        <a:rPr lang="en-CA" sz="1600" b="1" u="none" strike="noStrike" dirty="0">
                          <a:solidFill>
                            <a:srgbClr val="002060"/>
                          </a:solidFill>
                          <a:effectLst/>
                        </a:rPr>
                        <a:t>None of these</a:t>
                      </a:r>
                      <a:endParaRPr lang="en-CA" sz="1600" b="1" i="0" u="none" strike="noStrike" dirty="0">
                        <a:solidFill>
                          <a:srgbClr val="002060"/>
                        </a:solidFill>
                        <a:effectLst/>
                        <a:latin typeface="Calibri"/>
                      </a:endParaRPr>
                    </a:p>
                  </a:txBody>
                  <a:tcPr marL="8748" marR="8748" marT="0" marB="0" anchor="b">
                    <a:noFill/>
                  </a:tcPr>
                </a:tc>
              </a:tr>
            </a:tbl>
          </a:graphicData>
        </a:graphic>
      </p:graphicFrame>
      <p:sp>
        <p:nvSpPr>
          <p:cNvPr id="7" name="TextBox 6"/>
          <p:cNvSpPr txBox="1"/>
          <p:nvPr/>
        </p:nvSpPr>
        <p:spPr>
          <a:xfrm>
            <a:off x="5370990" y="1146409"/>
            <a:ext cx="798990" cy="215444"/>
          </a:xfrm>
          <a:prstGeom prst="rect">
            <a:avLst/>
          </a:prstGeom>
          <a:noFill/>
        </p:spPr>
        <p:txBody>
          <a:bodyPr wrap="square" tIns="0" bIns="0" rtlCol="0" anchor="ctr" anchorCtr="0">
            <a:spAutoFit/>
          </a:bodyPr>
          <a:lstStyle/>
          <a:p>
            <a:pPr algn="ctr"/>
            <a:r>
              <a:rPr lang="en-US" sz="1400" b="1" dirty="0" smtClean="0">
                <a:solidFill>
                  <a:srgbClr val="002060"/>
                </a:solidFill>
                <a:latin typeface="+mn-lt"/>
              </a:rPr>
              <a:t>Total</a:t>
            </a:r>
            <a:endParaRPr lang="en-CA" sz="1400" b="1" dirty="0">
              <a:solidFill>
                <a:srgbClr val="002060"/>
              </a:solidFill>
              <a:latin typeface="+mn-lt"/>
            </a:endParaRPr>
          </a:p>
        </p:txBody>
      </p:sp>
      <p:grpSp>
        <p:nvGrpSpPr>
          <p:cNvPr id="17" name="Group 199"/>
          <p:cNvGrpSpPr>
            <a:grpSpLocks noChangeAspect="1"/>
          </p:cNvGrpSpPr>
          <p:nvPr/>
        </p:nvGrpSpPr>
        <p:grpSpPr>
          <a:xfrm>
            <a:off x="6913241" y="3986755"/>
            <a:ext cx="1695519" cy="1640379"/>
            <a:chOff x="1625600" y="1985963"/>
            <a:chExt cx="3124200" cy="3022600"/>
          </a:xfrm>
          <a:solidFill>
            <a:srgbClr val="002060"/>
          </a:solidFill>
        </p:grpSpPr>
        <p:sp>
          <p:nvSpPr>
            <p:cNvPr id="18" name="Freeform 44"/>
            <p:cNvSpPr>
              <a:spLocks/>
            </p:cNvSpPr>
            <p:nvPr/>
          </p:nvSpPr>
          <p:spPr bwMode="auto">
            <a:xfrm>
              <a:off x="2701925" y="1985963"/>
              <a:ext cx="588963" cy="588962"/>
            </a:xfrm>
            <a:custGeom>
              <a:avLst/>
              <a:gdLst/>
              <a:ahLst/>
              <a:cxnLst>
                <a:cxn ang="0">
                  <a:pos x="132" y="22"/>
                </a:cxn>
                <a:cxn ang="0">
                  <a:pos x="76" y="1"/>
                </a:cxn>
                <a:cxn ang="0">
                  <a:pos x="21" y="25"/>
                </a:cxn>
                <a:cxn ang="0">
                  <a:pos x="0" y="81"/>
                </a:cxn>
                <a:cxn ang="0">
                  <a:pos x="25" y="135"/>
                </a:cxn>
                <a:cxn ang="0">
                  <a:pos x="81" y="157"/>
                </a:cxn>
                <a:cxn ang="0">
                  <a:pos x="135" y="132"/>
                </a:cxn>
                <a:cxn ang="0">
                  <a:pos x="156" y="76"/>
                </a:cxn>
                <a:cxn ang="0">
                  <a:pos x="132" y="22"/>
                </a:cxn>
              </a:cxnLst>
              <a:rect l="0" t="0" r="r" b="b"/>
              <a:pathLst>
                <a:path w="157" h="157">
                  <a:moveTo>
                    <a:pt x="132" y="22"/>
                  </a:moveTo>
                  <a:cubicBezTo>
                    <a:pt x="116" y="7"/>
                    <a:pt x="97" y="0"/>
                    <a:pt x="76" y="1"/>
                  </a:cubicBezTo>
                  <a:cubicBezTo>
                    <a:pt x="54" y="2"/>
                    <a:pt x="36" y="10"/>
                    <a:pt x="21" y="25"/>
                  </a:cubicBezTo>
                  <a:cubicBezTo>
                    <a:pt x="7" y="41"/>
                    <a:pt x="0" y="60"/>
                    <a:pt x="0" y="81"/>
                  </a:cubicBezTo>
                  <a:cubicBezTo>
                    <a:pt x="1" y="103"/>
                    <a:pt x="9" y="121"/>
                    <a:pt x="25" y="135"/>
                  </a:cubicBezTo>
                  <a:cubicBezTo>
                    <a:pt x="40" y="150"/>
                    <a:pt x="59" y="157"/>
                    <a:pt x="81" y="157"/>
                  </a:cubicBezTo>
                  <a:cubicBezTo>
                    <a:pt x="102" y="156"/>
                    <a:pt x="120" y="148"/>
                    <a:pt x="135" y="132"/>
                  </a:cubicBezTo>
                  <a:cubicBezTo>
                    <a:pt x="150" y="117"/>
                    <a:pt x="157" y="98"/>
                    <a:pt x="156" y="76"/>
                  </a:cubicBezTo>
                  <a:cubicBezTo>
                    <a:pt x="155" y="55"/>
                    <a:pt x="147" y="37"/>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19" name="Freeform 45"/>
            <p:cNvSpPr>
              <a:spLocks/>
            </p:cNvSpPr>
            <p:nvPr/>
          </p:nvSpPr>
          <p:spPr bwMode="auto">
            <a:xfrm>
              <a:off x="2120900" y="2541588"/>
              <a:ext cx="1519238" cy="2466975"/>
            </a:xfrm>
            <a:custGeom>
              <a:avLst/>
              <a:gdLst/>
              <a:ahLst/>
              <a:cxnLst>
                <a:cxn ang="0">
                  <a:pos x="388" y="150"/>
                </a:cxn>
                <a:cxn ang="0">
                  <a:pos x="369" y="142"/>
                </a:cxn>
                <a:cxn ang="0">
                  <a:pos x="278" y="138"/>
                </a:cxn>
                <a:cxn ang="0">
                  <a:pos x="227" y="137"/>
                </a:cxn>
                <a:cxn ang="0">
                  <a:pos x="238" y="85"/>
                </a:cxn>
                <a:cxn ang="0">
                  <a:pos x="219" y="27"/>
                </a:cxn>
                <a:cxn ang="0">
                  <a:pos x="147" y="4"/>
                </a:cxn>
                <a:cxn ang="0">
                  <a:pos x="85" y="31"/>
                </a:cxn>
                <a:cxn ang="0">
                  <a:pos x="73" y="54"/>
                </a:cxn>
                <a:cxn ang="0">
                  <a:pos x="69" y="65"/>
                </a:cxn>
                <a:cxn ang="0">
                  <a:pos x="9" y="318"/>
                </a:cxn>
                <a:cxn ang="0">
                  <a:pos x="31" y="395"/>
                </a:cxn>
                <a:cxn ang="0">
                  <a:pos x="68" y="407"/>
                </a:cxn>
                <a:cxn ang="0">
                  <a:pos x="217" y="416"/>
                </a:cxn>
                <a:cxn ang="0">
                  <a:pos x="170" y="487"/>
                </a:cxn>
                <a:cxn ang="0">
                  <a:pos x="116" y="572"/>
                </a:cxn>
                <a:cxn ang="0">
                  <a:pos x="112" y="598"/>
                </a:cxn>
                <a:cxn ang="0">
                  <a:pos x="134" y="630"/>
                </a:cxn>
                <a:cxn ang="0">
                  <a:pos x="174" y="634"/>
                </a:cxn>
                <a:cxn ang="0">
                  <a:pos x="192" y="623"/>
                </a:cxn>
                <a:cxn ang="0">
                  <a:pos x="229" y="568"/>
                </a:cxn>
                <a:cxn ang="0">
                  <a:pos x="221" y="606"/>
                </a:cxn>
                <a:cxn ang="0">
                  <a:pos x="227" y="632"/>
                </a:cxn>
                <a:cxn ang="0">
                  <a:pos x="261" y="654"/>
                </a:cxn>
                <a:cxn ang="0">
                  <a:pos x="303" y="644"/>
                </a:cxn>
                <a:cxn ang="0">
                  <a:pos x="316" y="627"/>
                </a:cxn>
                <a:cxn ang="0">
                  <a:pos x="341" y="534"/>
                </a:cxn>
                <a:cxn ang="0">
                  <a:pos x="372" y="392"/>
                </a:cxn>
                <a:cxn ang="0">
                  <a:pos x="346" y="332"/>
                </a:cxn>
                <a:cxn ang="0">
                  <a:pos x="324" y="323"/>
                </a:cxn>
                <a:cxn ang="0">
                  <a:pos x="313" y="321"/>
                </a:cxn>
                <a:cxn ang="0">
                  <a:pos x="184" y="312"/>
                </a:cxn>
                <a:cxn ang="0">
                  <a:pos x="206" y="224"/>
                </a:cxn>
                <a:cxn ang="0">
                  <a:pos x="268" y="226"/>
                </a:cxn>
                <a:cxn ang="0">
                  <a:pos x="365" y="227"/>
                </a:cxn>
                <a:cxn ang="0">
                  <a:pos x="388" y="217"/>
                </a:cxn>
                <a:cxn ang="0">
                  <a:pos x="403" y="184"/>
                </a:cxn>
                <a:cxn ang="0">
                  <a:pos x="388" y="150"/>
                </a:cxn>
              </a:cxnLst>
              <a:rect l="0" t="0" r="r" b="b"/>
              <a:pathLst>
                <a:path w="405" h="658">
                  <a:moveTo>
                    <a:pt x="388" y="150"/>
                  </a:moveTo>
                  <a:cubicBezTo>
                    <a:pt x="382" y="146"/>
                    <a:pt x="376" y="143"/>
                    <a:pt x="369" y="142"/>
                  </a:cubicBezTo>
                  <a:cubicBezTo>
                    <a:pt x="341" y="140"/>
                    <a:pt x="311" y="139"/>
                    <a:pt x="278" y="138"/>
                  </a:cubicBezTo>
                  <a:cubicBezTo>
                    <a:pt x="259" y="138"/>
                    <a:pt x="243" y="137"/>
                    <a:pt x="227" y="137"/>
                  </a:cubicBezTo>
                  <a:cubicBezTo>
                    <a:pt x="232" y="115"/>
                    <a:pt x="236" y="98"/>
                    <a:pt x="238" y="85"/>
                  </a:cubicBezTo>
                  <a:cubicBezTo>
                    <a:pt x="243" y="59"/>
                    <a:pt x="236" y="40"/>
                    <a:pt x="219" y="27"/>
                  </a:cubicBezTo>
                  <a:cubicBezTo>
                    <a:pt x="205" y="17"/>
                    <a:pt x="181" y="9"/>
                    <a:pt x="147" y="4"/>
                  </a:cubicBezTo>
                  <a:cubicBezTo>
                    <a:pt x="122" y="0"/>
                    <a:pt x="101" y="9"/>
                    <a:pt x="85" y="31"/>
                  </a:cubicBezTo>
                  <a:cubicBezTo>
                    <a:pt x="80" y="38"/>
                    <a:pt x="76" y="45"/>
                    <a:pt x="73" y="54"/>
                  </a:cubicBezTo>
                  <a:cubicBezTo>
                    <a:pt x="71" y="58"/>
                    <a:pt x="70" y="62"/>
                    <a:pt x="69" y="65"/>
                  </a:cubicBezTo>
                  <a:cubicBezTo>
                    <a:pt x="9" y="318"/>
                    <a:pt x="9" y="318"/>
                    <a:pt x="9" y="318"/>
                  </a:cubicBezTo>
                  <a:cubicBezTo>
                    <a:pt x="0" y="354"/>
                    <a:pt x="8" y="379"/>
                    <a:pt x="31" y="395"/>
                  </a:cubicBezTo>
                  <a:cubicBezTo>
                    <a:pt x="42" y="403"/>
                    <a:pt x="55" y="407"/>
                    <a:pt x="68" y="407"/>
                  </a:cubicBezTo>
                  <a:cubicBezTo>
                    <a:pt x="217" y="416"/>
                    <a:pt x="217" y="416"/>
                    <a:pt x="217" y="416"/>
                  </a:cubicBezTo>
                  <a:cubicBezTo>
                    <a:pt x="170" y="487"/>
                    <a:pt x="170" y="487"/>
                    <a:pt x="170" y="487"/>
                  </a:cubicBezTo>
                  <a:cubicBezTo>
                    <a:pt x="136" y="538"/>
                    <a:pt x="118" y="566"/>
                    <a:pt x="116" y="572"/>
                  </a:cubicBezTo>
                  <a:cubicBezTo>
                    <a:pt x="112" y="582"/>
                    <a:pt x="110" y="590"/>
                    <a:pt x="112" y="598"/>
                  </a:cubicBezTo>
                  <a:cubicBezTo>
                    <a:pt x="114" y="610"/>
                    <a:pt x="121" y="620"/>
                    <a:pt x="134" y="630"/>
                  </a:cubicBezTo>
                  <a:cubicBezTo>
                    <a:pt x="146" y="639"/>
                    <a:pt x="159" y="640"/>
                    <a:pt x="174" y="634"/>
                  </a:cubicBezTo>
                  <a:cubicBezTo>
                    <a:pt x="181" y="631"/>
                    <a:pt x="187" y="627"/>
                    <a:pt x="192" y="623"/>
                  </a:cubicBezTo>
                  <a:cubicBezTo>
                    <a:pt x="204" y="606"/>
                    <a:pt x="216" y="587"/>
                    <a:pt x="229" y="568"/>
                  </a:cubicBezTo>
                  <a:cubicBezTo>
                    <a:pt x="224" y="589"/>
                    <a:pt x="221" y="602"/>
                    <a:pt x="221" y="606"/>
                  </a:cubicBezTo>
                  <a:cubicBezTo>
                    <a:pt x="221" y="616"/>
                    <a:pt x="223" y="625"/>
                    <a:pt x="227" y="632"/>
                  </a:cubicBezTo>
                  <a:cubicBezTo>
                    <a:pt x="233" y="642"/>
                    <a:pt x="244" y="649"/>
                    <a:pt x="261" y="654"/>
                  </a:cubicBezTo>
                  <a:cubicBezTo>
                    <a:pt x="276" y="658"/>
                    <a:pt x="290" y="655"/>
                    <a:pt x="303" y="644"/>
                  </a:cubicBezTo>
                  <a:cubicBezTo>
                    <a:pt x="309" y="639"/>
                    <a:pt x="313" y="633"/>
                    <a:pt x="316" y="627"/>
                  </a:cubicBezTo>
                  <a:cubicBezTo>
                    <a:pt x="324" y="599"/>
                    <a:pt x="332" y="568"/>
                    <a:pt x="341" y="534"/>
                  </a:cubicBezTo>
                  <a:cubicBezTo>
                    <a:pt x="358" y="466"/>
                    <a:pt x="368" y="419"/>
                    <a:pt x="372" y="392"/>
                  </a:cubicBezTo>
                  <a:cubicBezTo>
                    <a:pt x="376" y="365"/>
                    <a:pt x="367" y="345"/>
                    <a:pt x="346" y="332"/>
                  </a:cubicBezTo>
                  <a:cubicBezTo>
                    <a:pt x="339" y="328"/>
                    <a:pt x="332" y="325"/>
                    <a:pt x="324" y="323"/>
                  </a:cubicBezTo>
                  <a:cubicBezTo>
                    <a:pt x="313" y="321"/>
                    <a:pt x="313" y="321"/>
                    <a:pt x="313" y="321"/>
                  </a:cubicBezTo>
                  <a:cubicBezTo>
                    <a:pt x="184" y="312"/>
                    <a:pt x="184" y="312"/>
                    <a:pt x="184" y="312"/>
                  </a:cubicBezTo>
                  <a:cubicBezTo>
                    <a:pt x="192" y="279"/>
                    <a:pt x="200" y="250"/>
                    <a:pt x="206" y="224"/>
                  </a:cubicBezTo>
                  <a:cubicBezTo>
                    <a:pt x="268" y="226"/>
                    <a:pt x="268" y="226"/>
                    <a:pt x="268" y="226"/>
                  </a:cubicBezTo>
                  <a:cubicBezTo>
                    <a:pt x="327" y="227"/>
                    <a:pt x="359" y="228"/>
                    <a:pt x="365" y="227"/>
                  </a:cubicBezTo>
                  <a:cubicBezTo>
                    <a:pt x="375" y="225"/>
                    <a:pt x="383" y="222"/>
                    <a:pt x="388" y="217"/>
                  </a:cubicBezTo>
                  <a:cubicBezTo>
                    <a:pt x="397" y="210"/>
                    <a:pt x="402" y="199"/>
                    <a:pt x="403" y="184"/>
                  </a:cubicBezTo>
                  <a:cubicBezTo>
                    <a:pt x="405" y="170"/>
                    <a:pt x="400" y="158"/>
                    <a:pt x="388" y="1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0" name="Freeform 46"/>
            <p:cNvSpPr>
              <a:spLocks/>
            </p:cNvSpPr>
            <p:nvPr/>
          </p:nvSpPr>
          <p:spPr bwMode="auto">
            <a:xfrm>
              <a:off x="1625600" y="2867025"/>
              <a:ext cx="1031875" cy="2036762"/>
            </a:xfrm>
            <a:custGeom>
              <a:avLst/>
              <a:gdLst/>
              <a:ahLst/>
              <a:cxnLst>
                <a:cxn ang="0">
                  <a:pos x="388" y="1023"/>
                </a:cxn>
                <a:cxn ang="0">
                  <a:pos x="388" y="832"/>
                </a:cxn>
                <a:cxn ang="0">
                  <a:pos x="650" y="832"/>
                </a:cxn>
                <a:cxn ang="0">
                  <a:pos x="650" y="707"/>
                </a:cxn>
                <a:cxn ang="0">
                  <a:pos x="116" y="707"/>
                </a:cxn>
                <a:cxn ang="0">
                  <a:pos x="116" y="534"/>
                </a:cxn>
                <a:cxn ang="0">
                  <a:pos x="159" y="534"/>
                </a:cxn>
                <a:cxn ang="0">
                  <a:pos x="159" y="0"/>
                </a:cxn>
                <a:cxn ang="0">
                  <a:pos x="0" y="0"/>
                </a:cxn>
                <a:cxn ang="0">
                  <a:pos x="0" y="534"/>
                </a:cxn>
                <a:cxn ang="0">
                  <a:pos x="48" y="534"/>
                </a:cxn>
                <a:cxn ang="0">
                  <a:pos x="48" y="707"/>
                </a:cxn>
                <a:cxn ang="0">
                  <a:pos x="29" y="707"/>
                </a:cxn>
                <a:cxn ang="0">
                  <a:pos x="29" y="832"/>
                </a:cxn>
                <a:cxn ang="0">
                  <a:pos x="244" y="832"/>
                </a:cxn>
                <a:cxn ang="0">
                  <a:pos x="244" y="1023"/>
                </a:cxn>
                <a:cxn ang="0">
                  <a:pos x="274" y="1023"/>
                </a:cxn>
                <a:cxn ang="0">
                  <a:pos x="274" y="1174"/>
                </a:cxn>
                <a:cxn ang="0">
                  <a:pos x="76" y="1174"/>
                </a:cxn>
                <a:cxn ang="0">
                  <a:pos x="76" y="1233"/>
                </a:cxn>
                <a:cxn ang="0">
                  <a:pos x="274" y="1233"/>
                </a:cxn>
                <a:cxn ang="0">
                  <a:pos x="274" y="1283"/>
                </a:cxn>
                <a:cxn ang="0">
                  <a:pos x="355" y="1283"/>
                </a:cxn>
                <a:cxn ang="0">
                  <a:pos x="355" y="1233"/>
                </a:cxn>
                <a:cxn ang="0">
                  <a:pos x="563" y="1233"/>
                </a:cxn>
                <a:cxn ang="0">
                  <a:pos x="563" y="1174"/>
                </a:cxn>
                <a:cxn ang="0">
                  <a:pos x="355" y="1174"/>
                </a:cxn>
                <a:cxn ang="0">
                  <a:pos x="355" y="1023"/>
                </a:cxn>
                <a:cxn ang="0">
                  <a:pos x="388" y="1023"/>
                </a:cxn>
              </a:cxnLst>
              <a:rect l="0" t="0" r="r" b="b"/>
              <a:pathLst>
                <a:path w="650" h="1283">
                  <a:moveTo>
                    <a:pt x="388" y="1023"/>
                  </a:moveTo>
                  <a:lnTo>
                    <a:pt x="388" y="832"/>
                  </a:lnTo>
                  <a:lnTo>
                    <a:pt x="650" y="832"/>
                  </a:lnTo>
                  <a:lnTo>
                    <a:pt x="650" y="707"/>
                  </a:lnTo>
                  <a:lnTo>
                    <a:pt x="116" y="707"/>
                  </a:lnTo>
                  <a:lnTo>
                    <a:pt x="116" y="534"/>
                  </a:lnTo>
                  <a:lnTo>
                    <a:pt x="159" y="534"/>
                  </a:lnTo>
                  <a:lnTo>
                    <a:pt x="159" y="0"/>
                  </a:lnTo>
                  <a:lnTo>
                    <a:pt x="0" y="0"/>
                  </a:lnTo>
                  <a:lnTo>
                    <a:pt x="0" y="534"/>
                  </a:lnTo>
                  <a:lnTo>
                    <a:pt x="48" y="534"/>
                  </a:lnTo>
                  <a:lnTo>
                    <a:pt x="48" y="707"/>
                  </a:lnTo>
                  <a:lnTo>
                    <a:pt x="29" y="707"/>
                  </a:lnTo>
                  <a:lnTo>
                    <a:pt x="29" y="832"/>
                  </a:lnTo>
                  <a:lnTo>
                    <a:pt x="244" y="832"/>
                  </a:lnTo>
                  <a:lnTo>
                    <a:pt x="244" y="1023"/>
                  </a:lnTo>
                  <a:lnTo>
                    <a:pt x="274" y="1023"/>
                  </a:lnTo>
                  <a:lnTo>
                    <a:pt x="274" y="1174"/>
                  </a:lnTo>
                  <a:lnTo>
                    <a:pt x="76" y="1174"/>
                  </a:lnTo>
                  <a:lnTo>
                    <a:pt x="76" y="1233"/>
                  </a:lnTo>
                  <a:lnTo>
                    <a:pt x="274" y="1233"/>
                  </a:lnTo>
                  <a:lnTo>
                    <a:pt x="274" y="1283"/>
                  </a:lnTo>
                  <a:lnTo>
                    <a:pt x="355" y="1283"/>
                  </a:lnTo>
                  <a:lnTo>
                    <a:pt x="355" y="1233"/>
                  </a:lnTo>
                  <a:lnTo>
                    <a:pt x="563" y="1233"/>
                  </a:lnTo>
                  <a:lnTo>
                    <a:pt x="563" y="1174"/>
                  </a:lnTo>
                  <a:lnTo>
                    <a:pt x="355" y="1174"/>
                  </a:lnTo>
                  <a:lnTo>
                    <a:pt x="355" y="1023"/>
                  </a:lnTo>
                  <a:lnTo>
                    <a:pt x="388" y="10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1" name="Freeform 47"/>
            <p:cNvSpPr>
              <a:spLocks/>
            </p:cNvSpPr>
            <p:nvPr/>
          </p:nvSpPr>
          <p:spPr bwMode="auto">
            <a:xfrm>
              <a:off x="1735138" y="4824413"/>
              <a:ext cx="138113" cy="139700"/>
            </a:xfrm>
            <a:custGeom>
              <a:avLst/>
              <a:gdLst/>
              <a:ahLst/>
              <a:cxnLst>
                <a:cxn ang="0">
                  <a:pos x="32" y="32"/>
                </a:cxn>
                <a:cxn ang="0">
                  <a:pos x="37" y="19"/>
                </a:cxn>
                <a:cxn ang="0">
                  <a:pos x="32" y="5"/>
                </a:cxn>
                <a:cxn ang="0">
                  <a:pos x="19" y="0"/>
                </a:cxn>
                <a:cxn ang="0">
                  <a:pos x="5" y="5"/>
                </a:cxn>
                <a:cxn ang="0">
                  <a:pos x="0" y="19"/>
                </a:cxn>
                <a:cxn ang="0">
                  <a:pos x="5" y="32"/>
                </a:cxn>
                <a:cxn ang="0">
                  <a:pos x="19" y="37"/>
                </a:cxn>
                <a:cxn ang="0">
                  <a:pos x="32" y="32"/>
                </a:cxn>
              </a:cxnLst>
              <a:rect l="0" t="0" r="r" b="b"/>
              <a:pathLst>
                <a:path w="37" h="37">
                  <a:moveTo>
                    <a:pt x="32" y="32"/>
                  </a:moveTo>
                  <a:cubicBezTo>
                    <a:pt x="35" y="28"/>
                    <a:pt x="37" y="24"/>
                    <a:pt x="37" y="19"/>
                  </a:cubicBezTo>
                  <a:cubicBezTo>
                    <a:pt x="37" y="13"/>
                    <a:pt x="35" y="9"/>
                    <a:pt x="32" y="5"/>
                  </a:cubicBezTo>
                  <a:cubicBezTo>
                    <a:pt x="28" y="2"/>
                    <a:pt x="24" y="0"/>
                    <a:pt x="19" y="0"/>
                  </a:cubicBezTo>
                  <a:cubicBezTo>
                    <a:pt x="14" y="0"/>
                    <a:pt x="9" y="2"/>
                    <a:pt x="5" y="5"/>
                  </a:cubicBezTo>
                  <a:cubicBezTo>
                    <a:pt x="2" y="9"/>
                    <a:pt x="0" y="13"/>
                    <a:pt x="0" y="19"/>
                  </a:cubicBezTo>
                  <a:cubicBezTo>
                    <a:pt x="0" y="24"/>
                    <a:pt x="2" y="28"/>
                    <a:pt x="5" y="32"/>
                  </a:cubicBezTo>
                  <a:cubicBezTo>
                    <a:pt x="9" y="35"/>
                    <a:pt x="14" y="37"/>
                    <a:pt x="19" y="37"/>
                  </a:cubicBezTo>
                  <a:cubicBezTo>
                    <a:pt x="24" y="37"/>
                    <a:pt x="28" y="35"/>
                    <a:pt x="32"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2" name="Freeform 48"/>
            <p:cNvSpPr>
              <a:spLocks/>
            </p:cNvSpPr>
            <p:nvPr/>
          </p:nvSpPr>
          <p:spPr bwMode="auto">
            <a:xfrm>
              <a:off x="2387600" y="4824413"/>
              <a:ext cx="138113" cy="139700"/>
            </a:xfrm>
            <a:custGeom>
              <a:avLst/>
              <a:gdLst/>
              <a:ahLst/>
              <a:cxnLst>
                <a:cxn ang="0">
                  <a:pos x="31" y="32"/>
                </a:cxn>
                <a:cxn ang="0">
                  <a:pos x="37" y="19"/>
                </a:cxn>
                <a:cxn ang="0">
                  <a:pos x="31" y="5"/>
                </a:cxn>
                <a:cxn ang="0">
                  <a:pos x="18" y="0"/>
                </a:cxn>
                <a:cxn ang="0">
                  <a:pos x="5" y="5"/>
                </a:cxn>
                <a:cxn ang="0">
                  <a:pos x="0" y="19"/>
                </a:cxn>
                <a:cxn ang="0">
                  <a:pos x="5" y="32"/>
                </a:cxn>
                <a:cxn ang="0">
                  <a:pos x="18" y="37"/>
                </a:cxn>
                <a:cxn ang="0">
                  <a:pos x="31" y="32"/>
                </a:cxn>
              </a:cxnLst>
              <a:rect l="0" t="0" r="r" b="b"/>
              <a:pathLst>
                <a:path w="37" h="37">
                  <a:moveTo>
                    <a:pt x="31" y="32"/>
                  </a:moveTo>
                  <a:cubicBezTo>
                    <a:pt x="35" y="28"/>
                    <a:pt x="37" y="24"/>
                    <a:pt x="37" y="19"/>
                  </a:cubicBezTo>
                  <a:cubicBezTo>
                    <a:pt x="37" y="13"/>
                    <a:pt x="35" y="9"/>
                    <a:pt x="31" y="5"/>
                  </a:cubicBezTo>
                  <a:cubicBezTo>
                    <a:pt x="28" y="2"/>
                    <a:pt x="23" y="0"/>
                    <a:pt x="18" y="0"/>
                  </a:cubicBezTo>
                  <a:cubicBezTo>
                    <a:pt x="13" y="0"/>
                    <a:pt x="9" y="2"/>
                    <a:pt x="5" y="5"/>
                  </a:cubicBezTo>
                  <a:cubicBezTo>
                    <a:pt x="2" y="9"/>
                    <a:pt x="0" y="13"/>
                    <a:pt x="0" y="19"/>
                  </a:cubicBezTo>
                  <a:cubicBezTo>
                    <a:pt x="0" y="24"/>
                    <a:pt x="2" y="28"/>
                    <a:pt x="5" y="32"/>
                  </a:cubicBezTo>
                  <a:cubicBezTo>
                    <a:pt x="9" y="35"/>
                    <a:pt x="13" y="37"/>
                    <a:pt x="18" y="37"/>
                  </a:cubicBezTo>
                  <a:cubicBezTo>
                    <a:pt x="23" y="37"/>
                    <a:pt x="28" y="35"/>
                    <a:pt x="31"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3" name="Freeform 49"/>
            <p:cNvSpPr>
              <a:spLocks/>
            </p:cNvSpPr>
            <p:nvPr/>
          </p:nvSpPr>
          <p:spPr bwMode="auto">
            <a:xfrm>
              <a:off x="3444875" y="2087563"/>
              <a:ext cx="1109663" cy="1319212"/>
            </a:xfrm>
            <a:custGeom>
              <a:avLst/>
              <a:gdLst/>
              <a:ahLst/>
              <a:cxnLst>
                <a:cxn ang="0">
                  <a:pos x="600" y="0"/>
                </a:cxn>
                <a:cxn ang="0">
                  <a:pos x="510" y="654"/>
                </a:cxn>
                <a:cxn ang="0">
                  <a:pos x="565" y="664"/>
                </a:cxn>
                <a:cxn ang="0">
                  <a:pos x="565" y="758"/>
                </a:cxn>
                <a:cxn ang="0">
                  <a:pos x="0" y="758"/>
                </a:cxn>
                <a:cxn ang="0">
                  <a:pos x="0" y="817"/>
                </a:cxn>
                <a:cxn ang="0">
                  <a:pos x="565" y="817"/>
                </a:cxn>
                <a:cxn ang="0">
                  <a:pos x="565" y="831"/>
                </a:cxn>
                <a:cxn ang="0">
                  <a:pos x="624" y="831"/>
                </a:cxn>
                <a:cxn ang="0">
                  <a:pos x="624" y="583"/>
                </a:cxn>
                <a:cxn ang="0">
                  <a:pos x="699" y="14"/>
                </a:cxn>
                <a:cxn ang="0">
                  <a:pos x="600" y="0"/>
                </a:cxn>
              </a:cxnLst>
              <a:rect l="0" t="0" r="r" b="b"/>
              <a:pathLst>
                <a:path w="699" h="831">
                  <a:moveTo>
                    <a:pt x="600" y="0"/>
                  </a:moveTo>
                  <a:lnTo>
                    <a:pt x="510" y="654"/>
                  </a:lnTo>
                  <a:lnTo>
                    <a:pt x="565" y="664"/>
                  </a:lnTo>
                  <a:lnTo>
                    <a:pt x="565" y="758"/>
                  </a:lnTo>
                  <a:lnTo>
                    <a:pt x="0" y="758"/>
                  </a:lnTo>
                  <a:lnTo>
                    <a:pt x="0" y="817"/>
                  </a:lnTo>
                  <a:lnTo>
                    <a:pt x="565" y="817"/>
                  </a:lnTo>
                  <a:lnTo>
                    <a:pt x="565" y="831"/>
                  </a:lnTo>
                  <a:lnTo>
                    <a:pt x="624" y="831"/>
                  </a:lnTo>
                  <a:lnTo>
                    <a:pt x="624" y="583"/>
                  </a:lnTo>
                  <a:lnTo>
                    <a:pt x="699" y="14"/>
                  </a:lnTo>
                  <a:lnTo>
                    <a:pt x="6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4" name="Freeform 50"/>
            <p:cNvSpPr>
              <a:spLocks/>
            </p:cNvSpPr>
            <p:nvPr/>
          </p:nvSpPr>
          <p:spPr bwMode="auto">
            <a:xfrm>
              <a:off x="3070225" y="3384550"/>
              <a:ext cx="1679575" cy="1568450"/>
            </a:xfrm>
            <a:custGeom>
              <a:avLst/>
              <a:gdLst/>
              <a:ahLst/>
              <a:cxnLst>
                <a:cxn ang="0">
                  <a:pos x="1058" y="130"/>
                </a:cxn>
                <a:cxn ang="0">
                  <a:pos x="1058" y="0"/>
                </a:cxn>
                <a:cxn ang="0">
                  <a:pos x="0" y="0"/>
                </a:cxn>
                <a:cxn ang="0">
                  <a:pos x="0" y="130"/>
                </a:cxn>
                <a:cxn ang="0">
                  <a:pos x="605" y="130"/>
                </a:cxn>
                <a:cxn ang="0">
                  <a:pos x="605" y="912"/>
                </a:cxn>
                <a:cxn ang="0">
                  <a:pos x="295" y="912"/>
                </a:cxn>
                <a:cxn ang="0">
                  <a:pos x="295" y="988"/>
                </a:cxn>
                <a:cxn ang="0">
                  <a:pos x="605" y="988"/>
                </a:cxn>
                <a:cxn ang="0">
                  <a:pos x="605" y="988"/>
                </a:cxn>
                <a:cxn ang="0">
                  <a:pos x="874" y="988"/>
                </a:cxn>
                <a:cxn ang="0">
                  <a:pos x="874" y="988"/>
                </a:cxn>
                <a:cxn ang="0">
                  <a:pos x="954" y="988"/>
                </a:cxn>
                <a:cxn ang="0">
                  <a:pos x="954" y="912"/>
                </a:cxn>
                <a:cxn ang="0">
                  <a:pos x="874" y="912"/>
                </a:cxn>
                <a:cxn ang="0">
                  <a:pos x="874" y="130"/>
                </a:cxn>
                <a:cxn ang="0">
                  <a:pos x="1058" y="130"/>
                </a:cxn>
              </a:cxnLst>
              <a:rect l="0" t="0" r="r" b="b"/>
              <a:pathLst>
                <a:path w="1058" h="988">
                  <a:moveTo>
                    <a:pt x="1058" y="130"/>
                  </a:moveTo>
                  <a:lnTo>
                    <a:pt x="1058" y="0"/>
                  </a:lnTo>
                  <a:lnTo>
                    <a:pt x="0" y="0"/>
                  </a:lnTo>
                  <a:lnTo>
                    <a:pt x="0" y="130"/>
                  </a:lnTo>
                  <a:lnTo>
                    <a:pt x="605" y="130"/>
                  </a:lnTo>
                  <a:lnTo>
                    <a:pt x="605" y="912"/>
                  </a:lnTo>
                  <a:lnTo>
                    <a:pt x="295" y="912"/>
                  </a:lnTo>
                  <a:lnTo>
                    <a:pt x="295" y="988"/>
                  </a:lnTo>
                  <a:lnTo>
                    <a:pt x="605" y="988"/>
                  </a:lnTo>
                  <a:lnTo>
                    <a:pt x="605" y="988"/>
                  </a:lnTo>
                  <a:lnTo>
                    <a:pt x="874" y="988"/>
                  </a:lnTo>
                  <a:lnTo>
                    <a:pt x="874" y="988"/>
                  </a:lnTo>
                  <a:lnTo>
                    <a:pt x="954" y="988"/>
                  </a:lnTo>
                  <a:lnTo>
                    <a:pt x="954" y="912"/>
                  </a:lnTo>
                  <a:lnTo>
                    <a:pt x="874" y="912"/>
                  </a:lnTo>
                  <a:lnTo>
                    <a:pt x="874" y="130"/>
                  </a:lnTo>
                  <a:lnTo>
                    <a:pt x="1058"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grpSp>
    </p:spTree>
    <p:extLst>
      <p:ext uri="{BB962C8B-B14F-4D97-AF65-F5344CB8AC3E}">
        <p14:creationId xmlns:p14="http://schemas.microsoft.com/office/powerpoint/2010/main" val="1048271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CA" dirty="0" smtClean="0"/>
              <a:t>Of </a:t>
            </a:r>
            <a:r>
              <a:rPr lang="en-CA" i="1" dirty="0" smtClean="0"/>
              <a:t>ALL </a:t>
            </a:r>
            <a:r>
              <a:rPr lang="en-CA" dirty="0" smtClean="0"/>
              <a:t>Internet users, this is what they have changed in behaving online compared to one year ago…</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57</a:t>
            </a:fld>
            <a:endParaRPr lang="de-DE" dirty="0"/>
          </a:p>
        </p:txBody>
      </p:sp>
      <p:sp>
        <p:nvSpPr>
          <p:cNvPr id="4" name="Rectangle 3"/>
          <p:cNvSpPr/>
          <p:nvPr/>
        </p:nvSpPr>
        <p:spPr>
          <a:xfrm>
            <a:off x="374650" y="5990011"/>
            <a:ext cx="5322166" cy="553998"/>
          </a:xfrm>
          <a:prstGeom prst="rect">
            <a:avLst/>
          </a:prstGeom>
        </p:spPr>
        <p:txBody>
          <a:bodyPr wrap="square">
            <a:spAutoFit/>
          </a:bodyPr>
          <a:lstStyle/>
          <a:p>
            <a:r>
              <a:rPr lang="en-US" sz="1000" dirty="0" smtClean="0">
                <a:solidFill>
                  <a:srgbClr val="002060"/>
                </a:solidFill>
                <a:latin typeface="+mn-lt"/>
              </a:rPr>
              <a:t>Q3</a:t>
            </a:r>
            <a:r>
              <a:rPr lang="en-US" sz="1000" dirty="0">
                <a:solidFill>
                  <a:srgbClr val="002060"/>
                </a:solidFill>
                <a:latin typeface="+mn-lt"/>
              </a:rPr>
              <a:t>.  How have you changed anything about how you behave online compared to one year ago?</a:t>
            </a:r>
          </a:p>
          <a:p>
            <a:r>
              <a:rPr lang="en-US" sz="1000" dirty="0">
                <a:solidFill>
                  <a:srgbClr val="002060"/>
                </a:solidFill>
                <a:latin typeface="+mn-lt"/>
              </a:rPr>
              <a:t>(Please select all that apply</a:t>
            </a:r>
            <a:r>
              <a:rPr lang="en-US" sz="1000" dirty="0" smtClean="0">
                <a:solidFill>
                  <a:srgbClr val="002060"/>
                </a:solidFill>
                <a:latin typeface="+mn-lt"/>
              </a:rPr>
              <a:t>.)</a:t>
            </a:r>
          </a:p>
          <a:p>
            <a:r>
              <a:rPr lang="en-US" sz="1000" dirty="0">
                <a:solidFill>
                  <a:srgbClr val="002060"/>
                </a:solidFill>
                <a:latin typeface="+mn-lt"/>
              </a:rPr>
              <a:t>Base: All Respondents Total  (n=23,376</a:t>
            </a:r>
            <a:r>
              <a:rPr lang="en-US" sz="1000" dirty="0" smtClean="0">
                <a:solidFill>
                  <a:srgbClr val="002060"/>
                </a:solidFill>
                <a:latin typeface="+mn-lt"/>
              </a:rPr>
              <a:t>)</a:t>
            </a:r>
            <a:endParaRPr lang="en-US" sz="1000" dirty="0">
              <a:solidFill>
                <a:srgbClr val="002060"/>
              </a:solidFill>
              <a:latin typeface="+mn-lt"/>
            </a:endParaRPr>
          </a:p>
        </p:txBody>
      </p:sp>
      <p:grpSp>
        <p:nvGrpSpPr>
          <p:cNvPr id="17" name="Group 199"/>
          <p:cNvGrpSpPr>
            <a:grpSpLocks noChangeAspect="1"/>
          </p:cNvGrpSpPr>
          <p:nvPr/>
        </p:nvGrpSpPr>
        <p:grpSpPr>
          <a:xfrm>
            <a:off x="570661" y="4032578"/>
            <a:ext cx="1695519" cy="1640379"/>
            <a:chOff x="1625600" y="1985963"/>
            <a:chExt cx="3124200" cy="3022600"/>
          </a:xfrm>
          <a:solidFill>
            <a:srgbClr val="002060"/>
          </a:solidFill>
        </p:grpSpPr>
        <p:sp>
          <p:nvSpPr>
            <p:cNvPr id="18" name="Freeform 44"/>
            <p:cNvSpPr>
              <a:spLocks/>
            </p:cNvSpPr>
            <p:nvPr/>
          </p:nvSpPr>
          <p:spPr bwMode="auto">
            <a:xfrm>
              <a:off x="2701925" y="1985963"/>
              <a:ext cx="588963" cy="588962"/>
            </a:xfrm>
            <a:custGeom>
              <a:avLst/>
              <a:gdLst/>
              <a:ahLst/>
              <a:cxnLst>
                <a:cxn ang="0">
                  <a:pos x="132" y="22"/>
                </a:cxn>
                <a:cxn ang="0">
                  <a:pos x="76" y="1"/>
                </a:cxn>
                <a:cxn ang="0">
                  <a:pos x="21" y="25"/>
                </a:cxn>
                <a:cxn ang="0">
                  <a:pos x="0" y="81"/>
                </a:cxn>
                <a:cxn ang="0">
                  <a:pos x="25" y="135"/>
                </a:cxn>
                <a:cxn ang="0">
                  <a:pos x="81" y="157"/>
                </a:cxn>
                <a:cxn ang="0">
                  <a:pos x="135" y="132"/>
                </a:cxn>
                <a:cxn ang="0">
                  <a:pos x="156" y="76"/>
                </a:cxn>
                <a:cxn ang="0">
                  <a:pos x="132" y="22"/>
                </a:cxn>
              </a:cxnLst>
              <a:rect l="0" t="0" r="r" b="b"/>
              <a:pathLst>
                <a:path w="157" h="157">
                  <a:moveTo>
                    <a:pt x="132" y="22"/>
                  </a:moveTo>
                  <a:cubicBezTo>
                    <a:pt x="116" y="7"/>
                    <a:pt x="97" y="0"/>
                    <a:pt x="76" y="1"/>
                  </a:cubicBezTo>
                  <a:cubicBezTo>
                    <a:pt x="54" y="2"/>
                    <a:pt x="36" y="10"/>
                    <a:pt x="21" y="25"/>
                  </a:cubicBezTo>
                  <a:cubicBezTo>
                    <a:pt x="7" y="41"/>
                    <a:pt x="0" y="60"/>
                    <a:pt x="0" y="81"/>
                  </a:cubicBezTo>
                  <a:cubicBezTo>
                    <a:pt x="1" y="103"/>
                    <a:pt x="9" y="121"/>
                    <a:pt x="25" y="135"/>
                  </a:cubicBezTo>
                  <a:cubicBezTo>
                    <a:pt x="40" y="150"/>
                    <a:pt x="59" y="157"/>
                    <a:pt x="81" y="157"/>
                  </a:cubicBezTo>
                  <a:cubicBezTo>
                    <a:pt x="102" y="156"/>
                    <a:pt x="120" y="148"/>
                    <a:pt x="135" y="132"/>
                  </a:cubicBezTo>
                  <a:cubicBezTo>
                    <a:pt x="150" y="117"/>
                    <a:pt x="157" y="98"/>
                    <a:pt x="156" y="76"/>
                  </a:cubicBezTo>
                  <a:cubicBezTo>
                    <a:pt x="155" y="55"/>
                    <a:pt x="147" y="37"/>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19" name="Freeform 45"/>
            <p:cNvSpPr>
              <a:spLocks/>
            </p:cNvSpPr>
            <p:nvPr/>
          </p:nvSpPr>
          <p:spPr bwMode="auto">
            <a:xfrm>
              <a:off x="2120900" y="2541588"/>
              <a:ext cx="1519238" cy="2466975"/>
            </a:xfrm>
            <a:custGeom>
              <a:avLst/>
              <a:gdLst/>
              <a:ahLst/>
              <a:cxnLst>
                <a:cxn ang="0">
                  <a:pos x="388" y="150"/>
                </a:cxn>
                <a:cxn ang="0">
                  <a:pos x="369" y="142"/>
                </a:cxn>
                <a:cxn ang="0">
                  <a:pos x="278" y="138"/>
                </a:cxn>
                <a:cxn ang="0">
                  <a:pos x="227" y="137"/>
                </a:cxn>
                <a:cxn ang="0">
                  <a:pos x="238" y="85"/>
                </a:cxn>
                <a:cxn ang="0">
                  <a:pos x="219" y="27"/>
                </a:cxn>
                <a:cxn ang="0">
                  <a:pos x="147" y="4"/>
                </a:cxn>
                <a:cxn ang="0">
                  <a:pos x="85" y="31"/>
                </a:cxn>
                <a:cxn ang="0">
                  <a:pos x="73" y="54"/>
                </a:cxn>
                <a:cxn ang="0">
                  <a:pos x="69" y="65"/>
                </a:cxn>
                <a:cxn ang="0">
                  <a:pos x="9" y="318"/>
                </a:cxn>
                <a:cxn ang="0">
                  <a:pos x="31" y="395"/>
                </a:cxn>
                <a:cxn ang="0">
                  <a:pos x="68" y="407"/>
                </a:cxn>
                <a:cxn ang="0">
                  <a:pos x="217" y="416"/>
                </a:cxn>
                <a:cxn ang="0">
                  <a:pos x="170" y="487"/>
                </a:cxn>
                <a:cxn ang="0">
                  <a:pos x="116" y="572"/>
                </a:cxn>
                <a:cxn ang="0">
                  <a:pos x="112" y="598"/>
                </a:cxn>
                <a:cxn ang="0">
                  <a:pos x="134" y="630"/>
                </a:cxn>
                <a:cxn ang="0">
                  <a:pos x="174" y="634"/>
                </a:cxn>
                <a:cxn ang="0">
                  <a:pos x="192" y="623"/>
                </a:cxn>
                <a:cxn ang="0">
                  <a:pos x="229" y="568"/>
                </a:cxn>
                <a:cxn ang="0">
                  <a:pos x="221" y="606"/>
                </a:cxn>
                <a:cxn ang="0">
                  <a:pos x="227" y="632"/>
                </a:cxn>
                <a:cxn ang="0">
                  <a:pos x="261" y="654"/>
                </a:cxn>
                <a:cxn ang="0">
                  <a:pos x="303" y="644"/>
                </a:cxn>
                <a:cxn ang="0">
                  <a:pos x="316" y="627"/>
                </a:cxn>
                <a:cxn ang="0">
                  <a:pos x="341" y="534"/>
                </a:cxn>
                <a:cxn ang="0">
                  <a:pos x="372" y="392"/>
                </a:cxn>
                <a:cxn ang="0">
                  <a:pos x="346" y="332"/>
                </a:cxn>
                <a:cxn ang="0">
                  <a:pos x="324" y="323"/>
                </a:cxn>
                <a:cxn ang="0">
                  <a:pos x="313" y="321"/>
                </a:cxn>
                <a:cxn ang="0">
                  <a:pos x="184" y="312"/>
                </a:cxn>
                <a:cxn ang="0">
                  <a:pos x="206" y="224"/>
                </a:cxn>
                <a:cxn ang="0">
                  <a:pos x="268" y="226"/>
                </a:cxn>
                <a:cxn ang="0">
                  <a:pos x="365" y="227"/>
                </a:cxn>
                <a:cxn ang="0">
                  <a:pos x="388" y="217"/>
                </a:cxn>
                <a:cxn ang="0">
                  <a:pos x="403" y="184"/>
                </a:cxn>
                <a:cxn ang="0">
                  <a:pos x="388" y="150"/>
                </a:cxn>
              </a:cxnLst>
              <a:rect l="0" t="0" r="r" b="b"/>
              <a:pathLst>
                <a:path w="405" h="658">
                  <a:moveTo>
                    <a:pt x="388" y="150"/>
                  </a:moveTo>
                  <a:cubicBezTo>
                    <a:pt x="382" y="146"/>
                    <a:pt x="376" y="143"/>
                    <a:pt x="369" y="142"/>
                  </a:cubicBezTo>
                  <a:cubicBezTo>
                    <a:pt x="341" y="140"/>
                    <a:pt x="311" y="139"/>
                    <a:pt x="278" y="138"/>
                  </a:cubicBezTo>
                  <a:cubicBezTo>
                    <a:pt x="259" y="138"/>
                    <a:pt x="243" y="137"/>
                    <a:pt x="227" y="137"/>
                  </a:cubicBezTo>
                  <a:cubicBezTo>
                    <a:pt x="232" y="115"/>
                    <a:pt x="236" y="98"/>
                    <a:pt x="238" y="85"/>
                  </a:cubicBezTo>
                  <a:cubicBezTo>
                    <a:pt x="243" y="59"/>
                    <a:pt x="236" y="40"/>
                    <a:pt x="219" y="27"/>
                  </a:cubicBezTo>
                  <a:cubicBezTo>
                    <a:pt x="205" y="17"/>
                    <a:pt x="181" y="9"/>
                    <a:pt x="147" y="4"/>
                  </a:cubicBezTo>
                  <a:cubicBezTo>
                    <a:pt x="122" y="0"/>
                    <a:pt x="101" y="9"/>
                    <a:pt x="85" y="31"/>
                  </a:cubicBezTo>
                  <a:cubicBezTo>
                    <a:pt x="80" y="38"/>
                    <a:pt x="76" y="45"/>
                    <a:pt x="73" y="54"/>
                  </a:cubicBezTo>
                  <a:cubicBezTo>
                    <a:pt x="71" y="58"/>
                    <a:pt x="70" y="62"/>
                    <a:pt x="69" y="65"/>
                  </a:cubicBezTo>
                  <a:cubicBezTo>
                    <a:pt x="9" y="318"/>
                    <a:pt x="9" y="318"/>
                    <a:pt x="9" y="318"/>
                  </a:cubicBezTo>
                  <a:cubicBezTo>
                    <a:pt x="0" y="354"/>
                    <a:pt x="8" y="379"/>
                    <a:pt x="31" y="395"/>
                  </a:cubicBezTo>
                  <a:cubicBezTo>
                    <a:pt x="42" y="403"/>
                    <a:pt x="55" y="407"/>
                    <a:pt x="68" y="407"/>
                  </a:cubicBezTo>
                  <a:cubicBezTo>
                    <a:pt x="217" y="416"/>
                    <a:pt x="217" y="416"/>
                    <a:pt x="217" y="416"/>
                  </a:cubicBezTo>
                  <a:cubicBezTo>
                    <a:pt x="170" y="487"/>
                    <a:pt x="170" y="487"/>
                    <a:pt x="170" y="487"/>
                  </a:cubicBezTo>
                  <a:cubicBezTo>
                    <a:pt x="136" y="538"/>
                    <a:pt x="118" y="566"/>
                    <a:pt x="116" y="572"/>
                  </a:cubicBezTo>
                  <a:cubicBezTo>
                    <a:pt x="112" y="582"/>
                    <a:pt x="110" y="590"/>
                    <a:pt x="112" y="598"/>
                  </a:cubicBezTo>
                  <a:cubicBezTo>
                    <a:pt x="114" y="610"/>
                    <a:pt x="121" y="620"/>
                    <a:pt x="134" y="630"/>
                  </a:cubicBezTo>
                  <a:cubicBezTo>
                    <a:pt x="146" y="639"/>
                    <a:pt x="159" y="640"/>
                    <a:pt x="174" y="634"/>
                  </a:cubicBezTo>
                  <a:cubicBezTo>
                    <a:pt x="181" y="631"/>
                    <a:pt x="187" y="627"/>
                    <a:pt x="192" y="623"/>
                  </a:cubicBezTo>
                  <a:cubicBezTo>
                    <a:pt x="204" y="606"/>
                    <a:pt x="216" y="587"/>
                    <a:pt x="229" y="568"/>
                  </a:cubicBezTo>
                  <a:cubicBezTo>
                    <a:pt x="224" y="589"/>
                    <a:pt x="221" y="602"/>
                    <a:pt x="221" y="606"/>
                  </a:cubicBezTo>
                  <a:cubicBezTo>
                    <a:pt x="221" y="616"/>
                    <a:pt x="223" y="625"/>
                    <a:pt x="227" y="632"/>
                  </a:cubicBezTo>
                  <a:cubicBezTo>
                    <a:pt x="233" y="642"/>
                    <a:pt x="244" y="649"/>
                    <a:pt x="261" y="654"/>
                  </a:cubicBezTo>
                  <a:cubicBezTo>
                    <a:pt x="276" y="658"/>
                    <a:pt x="290" y="655"/>
                    <a:pt x="303" y="644"/>
                  </a:cubicBezTo>
                  <a:cubicBezTo>
                    <a:pt x="309" y="639"/>
                    <a:pt x="313" y="633"/>
                    <a:pt x="316" y="627"/>
                  </a:cubicBezTo>
                  <a:cubicBezTo>
                    <a:pt x="324" y="599"/>
                    <a:pt x="332" y="568"/>
                    <a:pt x="341" y="534"/>
                  </a:cubicBezTo>
                  <a:cubicBezTo>
                    <a:pt x="358" y="466"/>
                    <a:pt x="368" y="419"/>
                    <a:pt x="372" y="392"/>
                  </a:cubicBezTo>
                  <a:cubicBezTo>
                    <a:pt x="376" y="365"/>
                    <a:pt x="367" y="345"/>
                    <a:pt x="346" y="332"/>
                  </a:cubicBezTo>
                  <a:cubicBezTo>
                    <a:pt x="339" y="328"/>
                    <a:pt x="332" y="325"/>
                    <a:pt x="324" y="323"/>
                  </a:cubicBezTo>
                  <a:cubicBezTo>
                    <a:pt x="313" y="321"/>
                    <a:pt x="313" y="321"/>
                    <a:pt x="313" y="321"/>
                  </a:cubicBezTo>
                  <a:cubicBezTo>
                    <a:pt x="184" y="312"/>
                    <a:pt x="184" y="312"/>
                    <a:pt x="184" y="312"/>
                  </a:cubicBezTo>
                  <a:cubicBezTo>
                    <a:pt x="192" y="279"/>
                    <a:pt x="200" y="250"/>
                    <a:pt x="206" y="224"/>
                  </a:cubicBezTo>
                  <a:cubicBezTo>
                    <a:pt x="268" y="226"/>
                    <a:pt x="268" y="226"/>
                    <a:pt x="268" y="226"/>
                  </a:cubicBezTo>
                  <a:cubicBezTo>
                    <a:pt x="327" y="227"/>
                    <a:pt x="359" y="228"/>
                    <a:pt x="365" y="227"/>
                  </a:cubicBezTo>
                  <a:cubicBezTo>
                    <a:pt x="375" y="225"/>
                    <a:pt x="383" y="222"/>
                    <a:pt x="388" y="217"/>
                  </a:cubicBezTo>
                  <a:cubicBezTo>
                    <a:pt x="397" y="210"/>
                    <a:pt x="402" y="199"/>
                    <a:pt x="403" y="184"/>
                  </a:cubicBezTo>
                  <a:cubicBezTo>
                    <a:pt x="405" y="170"/>
                    <a:pt x="400" y="158"/>
                    <a:pt x="388" y="1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0" name="Freeform 46"/>
            <p:cNvSpPr>
              <a:spLocks/>
            </p:cNvSpPr>
            <p:nvPr/>
          </p:nvSpPr>
          <p:spPr bwMode="auto">
            <a:xfrm>
              <a:off x="1625600" y="2867025"/>
              <a:ext cx="1031875" cy="2036762"/>
            </a:xfrm>
            <a:custGeom>
              <a:avLst/>
              <a:gdLst/>
              <a:ahLst/>
              <a:cxnLst>
                <a:cxn ang="0">
                  <a:pos x="388" y="1023"/>
                </a:cxn>
                <a:cxn ang="0">
                  <a:pos x="388" y="832"/>
                </a:cxn>
                <a:cxn ang="0">
                  <a:pos x="650" y="832"/>
                </a:cxn>
                <a:cxn ang="0">
                  <a:pos x="650" y="707"/>
                </a:cxn>
                <a:cxn ang="0">
                  <a:pos x="116" y="707"/>
                </a:cxn>
                <a:cxn ang="0">
                  <a:pos x="116" y="534"/>
                </a:cxn>
                <a:cxn ang="0">
                  <a:pos x="159" y="534"/>
                </a:cxn>
                <a:cxn ang="0">
                  <a:pos x="159" y="0"/>
                </a:cxn>
                <a:cxn ang="0">
                  <a:pos x="0" y="0"/>
                </a:cxn>
                <a:cxn ang="0">
                  <a:pos x="0" y="534"/>
                </a:cxn>
                <a:cxn ang="0">
                  <a:pos x="48" y="534"/>
                </a:cxn>
                <a:cxn ang="0">
                  <a:pos x="48" y="707"/>
                </a:cxn>
                <a:cxn ang="0">
                  <a:pos x="29" y="707"/>
                </a:cxn>
                <a:cxn ang="0">
                  <a:pos x="29" y="832"/>
                </a:cxn>
                <a:cxn ang="0">
                  <a:pos x="244" y="832"/>
                </a:cxn>
                <a:cxn ang="0">
                  <a:pos x="244" y="1023"/>
                </a:cxn>
                <a:cxn ang="0">
                  <a:pos x="274" y="1023"/>
                </a:cxn>
                <a:cxn ang="0">
                  <a:pos x="274" y="1174"/>
                </a:cxn>
                <a:cxn ang="0">
                  <a:pos x="76" y="1174"/>
                </a:cxn>
                <a:cxn ang="0">
                  <a:pos x="76" y="1233"/>
                </a:cxn>
                <a:cxn ang="0">
                  <a:pos x="274" y="1233"/>
                </a:cxn>
                <a:cxn ang="0">
                  <a:pos x="274" y="1283"/>
                </a:cxn>
                <a:cxn ang="0">
                  <a:pos x="355" y="1283"/>
                </a:cxn>
                <a:cxn ang="0">
                  <a:pos x="355" y="1233"/>
                </a:cxn>
                <a:cxn ang="0">
                  <a:pos x="563" y="1233"/>
                </a:cxn>
                <a:cxn ang="0">
                  <a:pos x="563" y="1174"/>
                </a:cxn>
                <a:cxn ang="0">
                  <a:pos x="355" y="1174"/>
                </a:cxn>
                <a:cxn ang="0">
                  <a:pos x="355" y="1023"/>
                </a:cxn>
                <a:cxn ang="0">
                  <a:pos x="388" y="1023"/>
                </a:cxn>
              </a:cxnLst>
              <a:rect l="0" t="0" r="r" b="b"/>
              <a:pathLst>
                <a:path w="650" h="1283">
                  <a:moveTo>
                    <a:pt x="388" y="1023"/>
                  </a:moveTo>
                  <a:lnTo>
                    <a:pt x="388" y="832"/>
                  </a:lnTo>
                  <a:lnTo>
                    <a:pt x="650" y="832"/>
                  </a:lnTo>
                  <a:lnTo>
                    <a:pt x="650" y="707"/>
                  </a:lnTo>
                  <a:lnTo>
                    <a:pt x="116" y="707"/>
                  </a:lnTo>
                  <a:lnTo>
                    <a:pt x="116" y="534"/>
                  </a:lnTo>
                  <a:lnTo>
                    <a:pt x="159" y="534"/>
                  </a:lnTo>
                  <a:lnTo>
                    <a:pt x="159" y="0"/>
                  </a:lnTo>
                  <a:lnTo>
                    <a:pt x="0" y="0"/>
                  </a:lnTo>
                  <a:lnTo>
                    <a:pt x="0" y="534"/>
                  </a:lnTo>
                  <a:lnTo>
                    <a:pt x="48" y="534"/>
                  </a:lnTo>
                  <a:lnTo>
                    <a:pt x="48" y="707"/>
                  </a:lnTo>
                  <a:lnTo>
                    <a:pt x="29" y="707"/>
                  </a:lnTo>
                  <a:lnTo>
                    <a:pt x="29" y="832"/>
                  </a:lnTo>
                  <a:lnTo>
                    <a:pt x="244" y="832"/>
                  </a:lnTo>
                  <a:lnTo>
                    <a:pt x="244" y="1023"/>
                  </a:lnTo>
                  <a:lnTo>
                    <a:pt x="274" y="1023"/>
                  </a:lnTo>
                  <a:lnTo>
                    <a:pt x="274" y="1174"/>
                  </a:lnTo>
                  <a:lnTo>
                    <a:pt x="76" y="1174"/>
                  </a:lnTo>
                  <a:lnTo>
                    <a:pt x="76" y="1233"/>
                  </a:lnTo>
                  <a:lnTo>
                    <a:pt x="274" y="1233"/>
                  </a:lnTo>
                  <a:lnTo>
                    <a:pt x="274" y="1283"/>
                  </a:lnTo>
                  <a:lnTo>
                    <a:pt x="355" y="1283"/>
                  </a:lnTo>
                  <a:lnTo>
                    <a:pt x="355" y="1233"/>
                  </a:lnTo>
                  <a:lnTo>
                    <a:pt x="563" y="1233"/>
                  </a:lnTo>
                  <a:lnTo>
                    <a:pt x="563" y="1174"/>
                  </a:lnTo>
                  <a:lnTo>
                    <a:pt x="355" y="1174"/>
                  </a:lnTo>
                  <a:lnTo>
                    <a:pt x="355" y="1023"/>
                  </a:lnTo>
                  <a:lnTo>
                    <a:pt x="388" y="10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1" name="Freeform 47"/>
            <p:cNvSpPr>
              <a:spLocks/>
            </p:cNvSpPr>
            <p:nvPr/>
          </p:nvSpPr>
          <p:spPr bwMode="auto">
            <a:xfrm>
              <a:off x="1735138" y="4824413"/>
              <a:ext cx="138113" cy="139700"/>
            </a:xfrm>
            <a:custGeom>
              <a:avLst/>
              <a:gdLst/>
              <a:ahLst/>
              <a:cxnLst>
                <a:cxn ang="0">
                  <a:pos x="32" y="32"/>
                </a:cxn>
                <a:cxn ang="0">
                  <a:pos x="37" y="19"/>
                </a:cxn>
                <a:cxn ang="0">
                  <a:pos x="32" y="5"/>
                </a:cxn>
                <a:cxn ang="0">
                  <a:pos x="19" y="0"/>
                </a:cxn>
                <a:cxn ang="0">
                  <a:pos x="5" y="5"/>
                </a:cxn>
                <a:cxn ang="0">
                  <a:pos x="0" y="19"/>
                </a:cxn>
                <a:cxn ang="0">
                  <a:pos x="5" y="32"/>
                </a:cxn>
                <a:cxn ang="0">
                  <a:pos x="19" y="37"/>
                </a:cxn>
                <a:cxn ang="0">
                  <a:pos x="32" y="32"/>
                </a:cxn>
              </a:cxnLst>
              <a:rect l="0" t="0" r="r" b="b"/>
              <a:pathLst>
                <a:path w="37" h="37">
                  <a:moveTo>
                    <a:pt x="32" y="32"/>
                  </a:moveTo>
                  <a:cubicBezTo>
                    <a:pt x="35" y="28"/>
                    <a:pt x="37" y="24"/>
                    <a:pt x="37" y="19"/>
                  </a:cubicBezTo>
                  <a:cubicBezTo>
                    <a:pt x="37" y="13"/>
                    <a:pt x="35" y="9"/>
                    <a:pt x="32" y="5"/>
                  </a:cubicBezTo>
                  <a:cubicBezTo>
                    <a:pt x="28" y="2"/>
                    <a:pt x="24" y="0"/>
                    <a:pt x="19" y="0"/>
                  </a:cubicBezTo>
                  <a:cubicBezTo>
                    <a:pt x="14" y="0"/>
                    <a:pt x="9" y="2"/>
                    <a:pt x="5" y="5"/>
                  </a:cubicBezTo>
                  <a:cubicBezTo>
                    <a:pt x="2" y="9"/>
                    <a:pt x="0" y="13"/>
                    <a:pt x="0" y="19"/>
                  </a:cubicBezTo>
                  <a:cubicBezTo>
                    <a:pt x="0" y="24"/>
                    <a:pt x="2" y="28"/>
                    <a:pt x="5" y="32"/>
                  </a:cubicBezTo>
                  <a:cubicBezTo>
                    <a:pt x="9" y="35"/>
                    <a:pt x="14" y="37"/>
                    <a:pt x="19" y="37"/>
                  </a:cubicBezTo>
                  <a:cubicBezTo>
                    <a:pt x="24" y="37"/>
                    <a:pt x="28" y="35"/>
                    <a:pt x="32"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2" name="Freeform 48"/>
            <p:cNvSpPr>
              <a:spLocks/>
            </p:cNvSpPr>
            <p:nvPr/>
          </p:nvSpPr>
          <p:spPr bwMode="auto">
            <a:xfrm>
              <a:off x="2387600" y="4824413"/>
              <a:ext cx="138113" cy="139700"/>
            </a:xfrm>
            <a:custGeom>
              <a:avLst/>
              <a:gdLst/>
              <a:ahLst/>
              <a:cxnLst>
                <a:cxn ang="0">
                  <a:pos x="31" y="32"/>
                </a:cxn>
                <a:cxn ang="0">
                  <a:pos x="37" y="19"/>
                </a:cxn>
                <a:cxn ang="0">
                  <a:pos x="31" y="5"/>
                </a:cxn>
                <a:cxn ang="0">
                  <a:pos x="18" y="0"/>
                </a:cxn>
                <a:cxn ang="0">
                  <a:pos x="5" y="5"/>
                </a:cxn>
                <a:cxn ang="0">
                  <a:pos x="0" y="19"/>
                </a:cxn>
                <a:cxn ang="0">
                  <a:pos x="5" y="32"/>
                </a:cxn>
                <a:cxn ang="0">
                  <a:pos x="18" y="37"/>
                </a:cxn>
                <a:cxn ang="0">
                  <a:pos x="31" y="32"/>
                </a:cxn>
              </a:cxnLst>
              <a:rect l="0" t="0" r="r" b="b"/>
              <a:pathLst>
                <a:path w="37" h="37">
                  <a:moveTo>
                    <a:pt x="31" y="32"/>
                  </a:moveTo>
                  <a:cubicBezTo>
                    <a:pt x="35" y="28"/>
                    <a:pt x="37" y="24"/>
                    <a:pt x="37" y="19"/>
                  </a:cubicBezTo>
                  <a:cubicBezTo>
                    <a:pt x="37" y="13"/>
                    <a:pt x="35" y="9"/>
                    <a:pt x="31" y="5"/>
                  </a:cubicBezTo>
                  <a:cubicBezTo>
                    <a:pt x="28" y="2"/>
                    <a:pt x="23" y="0"/>
                    <a:pt x="18" y="0"/>
                  </a:cubicBezTo>
                  <a:cubicBezTo>
                    <a:pt x="13" y="0"/>
                    <a:pt x="9" y="2"/>
                    <a:pt x="5" y="5"/>
                  </a:cubicBezTo>
                  <a:cubicBezTo>
                    <a:pt x="2" y="9"/>
                    <a:pt x="0" y="13"/>
                    <a:pt x="0" y="19"/>
                  </a:cubicBezTo>
                  <a:cubicBezTo>
                    <a:pt x="0" y="24"/>
                    <a:pt x="2" y="28"/>
                    <a:pt x="5" y="32"/>
                  </a:cubicBezTo>
                  <a:cubicBezTo>
                    <a:pt x="9" y="35"/>
                    <a:pt x="13" y="37"/>
                    <a:pt x="18" y="37"/>
                  </a:cubicBezTo>
                  <a:cubicBezTo>
                    <a:pt x="23" y="37"/>
                    <a:pt x="28" y="35"/>
                    <a:pt x="31"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3" name="Freeform 49"/>
            <p:cNvSpPr>
              <a:spLocks/>
            </p:cNvSpPr>
            <p:nvPr/>
          </p:nvSpPr>
          <p:spPr bwMode="auto">
            <a:xfrm>
              <a:off x="3444875" y="2087563"/>
              <a:ext cx="1109663" cy="1319212"/>
            </a:xfrm>
            <a:custGeom>
              <a:avLst/>
              <a:gdLst/>
              <a:ahLst/>
              <a:cxnLst>
                <a:cxn ang="0">
                  <a:pos x="600" y="0"/>
                </a:cxn>
                <a:cxn ang="0">
                  <a:pos x="510" y="654"/>
                </a:cxn>
                <a:cxn ang="0">
                  <a:pos x="565" y="664"/>
                </a:cxn>
                <a:cxn ang="0">
                  <a:pos x="565" y="758"/>
                </a:cxn>
                <a:cxn ang="0">
                  <a:pos x="0" y="758"/>
                </a:cxn>
                <a:cxn ang="0">
                  <a:pos x="0" y="817"/>
                </a:cxn>
                <a:cxn ang="0">
                  <a:pos x="565" y="817"/>
                </a:cxn>
                <a:cxn ang="0">
                  <a:pos x="565" y="831"/>
                </a:cxn>
                <a:cxn ang="0">
                  <a:pos x="624" y="831"/>
                </a:cxn>
                <a:cxn ang="0">
                  <a:pos x="624" y="583"/>
                </a:cxn>
                <a:cxn ang="0">
                  <a:pos x="699" y="14"/>
                </a:cxn>
                <a:cxn ang="0">
                  <a:pos x="600" y="0"/>
                </a:cxn>
              </a:cxnLst>
              <a:rect l="0" t="0" r="r" b="b"/>
              <a:pathLst>
                <a:path w="699" h="831">
                  <a:moveTo>
                    <a:pt x="600" y="0"/>
                  </a:moveTo>
                  <a:lnTo>
                    <a:pt x="510" y="654"/>
                  </a:lnTo>
                  <a:lnTo>
                    <a:pt x="565" y="664"/>
                  </a:lnTo>
                  <a:lnTo>
                    <a:pt x="565" y="758"/>
                  </a:lnTo>
                  <a:lnTo>
                    <a:pt x="0" y="758"/>
                  </a:lnTo>
                  <a:lnTo>
                    <a:pt x="0" y="817"/>
                  </a:lnTo>
                  <a:lnTo>
                    <a:pt x="565" y="817"/>
                  </a:lnTo>
                  <a:lnTo>
                    <a:pt x="565" y="831"/>
                  </a:lnTo>
                  <a:lnTo>
                    <a:pt x="624" y="831"/>
                  </a:lnTo>
                  <a:lnTo>
                    <a:pt x="624" y="583"/>
                  </a:lnTo>
                  <a:lnTo>
                    <a:pt x="699" y="14"/>
                  </a:lnTo>
                  <a:lnTo>
                    <a:pt x="6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sp>
          <p:nvSpPr>
            <p:cNvPr id="24" name="Freeform 50"/>
            <p:cNvSpPr>
              <a:spLocks/>
            </p:cNvSpPr>
            <p:nvPr/>
          </p:nvSpPr>
          <p:spPr bwMode="auto">
            <a:xfrm>
              <a:off x="3070225" y="3384550"/>
              <a:ext cx="1679575" cy="1568450"/>
            </a:xfrm>
            <a:custGeom>
              <a:avLst/>
              <a:gdLst/>
              <a:ahLst/>
              <a:cxnLst>
                <a:cxn ang="0">
                  <a:pos x="1058" y="130"/>
                </a:cxn>
                <a:cxn ang="0">
                  <a:pos x="1058" y="0"/>
                </a:cxn>
                <a:cxn ang="0">
                  <a:pos x="0" y="0"/>
                </a:cxn>
                <a:cxn ang="0">
                  <a:pos x="0" y="130"/>
                </a:cxn>
                <a:cxn ang="0">
                  <a:pos x="605" y="130"/>
                </a:cxn>
                <a:cxn ang="0">
                  <a:pos x="605" y="912"/>
                </a:cxn>
                <a:cxn ang="0">
                  <a:pos x="295" y="912"/>
                </a:cxn>
                <a:cxn ang="0">
                  <a:pos x="295" y="988"/>
                </a:cxn>
                <a:cxn ang="0">
                  <a:pos x="605" y="988"/>
                </a:cxn>
                <a:cxn ang="0">
                  <a:pos x="605" y="988"/>
                </a:cxn>
                <a:cxn ang="0">
                  <a:pos x="874" y="988"/>
                </a:cxn>
                <a:cxn ang="0">
                  <a:pos x="874" y="988"/>
                </a:cxn>
                <a:cxn ang="0">
                  <a:pos x="954" y="988"/>
                </a:cxn>
                <a:cxn ang="0">
                  <a:pos x="954" y="912"/>
                </a:cxn>
                <a:cxn ang="0">
                  <a:pos x="874" y="912"/>
                </a:cxn>
                <a:cxn ang="0">
                  <a:pos x="874" y="130"/>
                </a:cxn>
                <a:cxn ang="0">
                  <a:pos x="1058" y="130"/>
                </a:cxn>
              </a:cxnLst>
              <a:rect l="0" t="0" r="r" b="b"/>
              <a:pathLst>
                <a:path w="1058" h="988">
                  <a:moveTo>
                    <a:pt x="1058" y="130"/>
                  </a:moveTo>
                  <a:lnTo>
                    <a:pt x="1058" y="0"/>
                  </a:lnTo>
                  <a:lnTo>
                    <a:pt x="0" y="0"/>
                  </a:lnTo>
                  <a:lnTo>
                    <a:pt x="0" y="130"/>
                  </a:lnTo>
                  <a:lnTo>
                    <a:pt x="605" y="130"/>
                  </a:lnTo>
                  <a:lnTo>
                    <a:pt x="605" y="912"/>
                  </a:lnTo>
                  <a:lnTo>
                    <a:pt x="295" y="912"/>
                  </a:lnTo>
                  <a:lnTo>
                    <a:pt x="295" y="988"/>
                  </a:lnTo>
                  <a:lnTo>
                    <a:pt x="605" y="988"/>
                  </a:lnTo>
                  <a:lnTo>
                    <a:pt x="605" y="988"/>
                  </a:lnTo>
                  <a:lnTo>
                    <a:pt x="874" y="988"/>
                  </a:lnTo>
                  <a:lnTo>
                    <a:pt x="874" y="988"/>
                  </a:lnTo>
                  <a:lnTo>
                    <a:pt x="954" y="988"/>
                  </a:lnTo>
                  <a:lnTo>
                    <a:pt x="954" y="912"/>
                  </a:lnTo>
                  <a:lnTo>
                    <a:pt x="874" y="912"/>
                  </a:lnTo>
                  <a:lnTo>
                    <a:pt x="874" y="130"/>
                  </a:lnTo>
                  <a:lnTo>
                    <a:pt x="1058"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auto" latinLnBrk="0" hangingPunct="0">
                <a:lnSpc>
                  <a:spcPct val="100000"/>
                </a:lnSpc>
                <a:spcBef>
                  <a:spcPct val="20000"/>
                </a:spcBef>
                <a:spcAft>
                  <a:spcPts val="0"/>
                </a:spcAft>
                <a:buClrTx/>
                <a:buSzTx/>
                <a:buFontTx/>
                <a:buNone/>
                <a:tabLst/>
                <a:defRPr/>
              </a:pPr>
              <a:endParaRPr kumimoji="0" lang="en-GB" sz="1200" b="0" i="0" u="none" strike="noStrike" kern="0" cap="none" spc="0" normalizeH="0" baseline="0" noProof="0" dirty="0" smtClean="0">
                <a:ln>
                  <a:noFill/>
                </a:ln>
                <a:solidFill>
                  <a:srgbClr val="292926"/>
                </a:solidFill>
                <a:effectLst/>
                <a:uLnTx/>
                <a:uFillTx/>
              </a:endParaRPr>
            </a:p>
          </p:txBody>
        </p:sp>
      </p:grpSp>
      <p:graphicFrame>
        <p:nvGraphicFramePr>
          <p:cNvPr id="8" name="Table 7"/>
          <p:cNvGraphicFramePr>
            <a:graphicFrameLocks noGrp="1"/>
          </p:cNvGraphicFramePr>
          <p:nvPr>
            <p:extLst>
              <p:ext uri="{D42A27DB-BD31-4B8C-83A1-F6EECF244321}">
                <p14:modId xmlns:p14="http://schemas.microsoft.com/office/powerpoint/2010/main" val="1267432507"/>
              </p:ext>
            </p:extLst>
          </p:nvPr>
        </p:nvGraphicFramePr>
        <p:xfrm>
          <a:off x="202736" y="1521838"/>
          <a:ext cx="8593662" cy="2474758"/>
        </p:xfrm>
        <a:graphic>
          <a:graphicData uri="http://schemas.openxmlformats.org/drawingml/2006/table">
            <a:tbl>
              <a:tblPr/>
              <a:tblGrid>
                <a:gridCol w="2734390"/>
                <a:gridCol w="732409"/>
                <a:gridCol w="732409"/>
                <a:gridCol w="732409"/>
                <a:gridCol w="732409"/>
                <a:gridCol w="732409"/>
                <a:gridCol w="732409"/>
                <a:gridCol w="732409"/>
                <a:gridCol w="732409"/>
              </a:tblGrid>
              <a:tr h="415542">
                <a:tc>
                  <a:txBody>
                    <a:bodyPr/>
                    <a:lstStyle/>
                    <a:p>
                      <a:pPr algn="l" fontAlgn="t"/>
                      <a:endParaRPr lang="en-CA" sz="1200" b="1" i="0" u="none" strike="noStrike" dirty="0">
                        <a:solidFill>
                          <a:srgbClr val="002060"/>
                        </a:solidFill>
                        <a:effectLst/>
                        <a:latin typeface="Calibri"/>
                      </a:endParaRPr>
                    </a:p>
                  </a:txBody>
                  <a:tcPr marL="7924" marR="7924" marT="7924" marB="0">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Total</a:t>
                      </a: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North America</a:t>
                      </a: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smtClean="0">
                          <a:solidFill>
                            <a:srgbClr val="002060"/>
                          </a:solidFill>
                          <a:effectLst/>
                          <a:latin typeface="Calibri"/>
                        </a:rPr>
                        <a:t>LATAM</a:t>
                      </a:r>
                    </a:p>
                    <a:p>
                      <a:pPr algn="ctr" fontAlgn="t"/>
                      <a:r>
                        <a:rPr lang="en-CA" sz="1000" b="1" i="0" u="none" strike="noStrike" dirty="0" smtClean="0">
                          <a:solidFill>
                            <a:srgbClr val="002060"/>
                          </a:solidFill>
                          <a:effectLst/>
                          <a:latin typeface="Calibri"/>
                        </a:rPr>
                        <a:t>(Latin America)</a:t>
                      </a:r>
                      <a:endParaRPr lang="en-CA" sz="1000" b="1" i="0" u="none" strike="noStrike" dirty="0">
                        <a:solidFill>
                          <a:srgbClr val="002060"/>
                        </a:solidFill>
                        <a:effectLst/>
                        <a:latin typeface="Calibri"/>
                      </a:endParaRP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Europe</a:t>
                      </a: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smtClean="0">
                          <a:solidFill>
                            <a:srgbClr val="002060"/>
                          </a:solidFill>
                          <a:effectLst/>
                          <a:latin typeface="Calibri"/>
                        </a:rPr>
                        <a:t>APAC</a:t>
                      </a:r>
                    </a:p>
                    <a:p>
                      <a:pPr algn="ctr" fontAlgn="t"/>
                      <a:r>
                        <a:rPr lang="en-CA" sz="1000" b="1" i="0" u="none" strike="noStrike" dirty="0" smtClean="0">
                          <a:solidFill>
                            <a:srgbClr val="002060"/>
                          </a:solidFill>
                          <a:effectLst/>
                          <a:latin typeface="Calibri"/>
                        </a:rPr>
                        <a:t>(Asia and Pacific)</a:t>
                      </a:r>
                      <a:endParaRPr lang="en-CA" sz="1000" b="1" i="0" u="none" strike="noStrike" dirty="0">
                        <a:solidFill>
                          <a:srgbClr val="002060"/>
                        </a:solidFill>
                        <a:effectLst/>
                        <a:latin typeface="Calibri"/>
                      </a:endParaRP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G-8 Countries</a:t>
                      </a: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smtClean="0">
                          <a:solidFill>
                            <a:srgbClr val="002060"/>
                          </a:solidFill>
                          <a:effectLst/>
                          <a:latin typeface="Calibri"/>
                        </a:rPr>
                        <a:t>BRIC</a:t>
                      </a:r>
                    </a:p>
                    <a:p>
                      <a:pPr algn="ctr" fontAlgn="t"/>
                      <a:r>
                        <a:rPr lang="en-CA" sz="1000" b="1" i="0" u="none" strike="noStrike" dirty="0" smtClean="0">
                          <a:solidFill>
                            <a:srgbClr val="002060"/>
                          </a:solidFill>
                          <a:effectLst/>
                          <a:latin typeface="Calibri"/>
                        </a:rPr>
                        <a:t>(Brazil, Russia, India,</a:t>
                      </a:r>
                      <a:r>
                        <a:rPr lang="en-CA" sz="1000" b="1" i="0" u="none" strike="noStrike" baseline="0" dirty="0" smtClean="0">
                          <a:solidFill>
                            <a:srgbClr val="002060"/>
                          </a:solidFill>
                          <a:effectLst/>
                          <a:latin typeface="Calibri"/>
                        </a:rPr>
                        <a:t> China)</a:t>
                      </a:r>
                      <a:endParaRPr lang="en-CA" sz="1000" b="1" i="0" u="none" strike="noStrike" dirty="0">
                        <a:solidFill>
                          <a:srgbClr val="002060"/>
                        </a:solidFill>
                        <a:effectLst/>
                        <a:latin typeface="Calibri"/>
                      </a:endParaRPr>
                    </a:p>
                  </a:txBody>
                  <a:tcPr marL="7924" marR="7924" marT="7924"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Middle East/Africa</a:t>
                      </a:r>
                    </a:p>
                  </a:txBody>
                  <a:tcPr marL="7924" marR="7924" marT="7924" marB="0" anchor="b">
                    <a:lnL w="3175" cap="flat" cmpd="sng" algn="ctr">
                      <a:solidFill>
                        <a:schemeClr val="tx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6730">
                <a:tc>
                  <a:txBody>
                    <a:bodyPr/>
                    <a:lstStyle/>
                    <a:p>
                      <a:pPr algn="l" fontAlgn="t"/>
                      <a:r>
                        <a:rPr lang="en-CA" sz="1200" b="1" i="0" u="none" strike="noStrike" dirty="0">
                          <a:solidFill>
                            <a:srgbClr val="002060"/>
                          </a:solidFill>
                          <a:effectLst/>
                          <a:latin typeface="Calibri"/>
                        </a:rPr>
                        <a:t>Avoiding certain Internet sites and web applications</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43%</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A5D27F"/>
                    </a:solidFill>
                  </a:tcPr>
                </a:tc>
                <a:tc>
                  <a:txBody>
                    <a:bodyPr/>
                    <a:lstStyle/>
                    <a:p>
                      <a:pPr algn="ctr" fontAlgn="t"/>
                      <a:r>
                        <a:rPr lang="en-CA" sz="1200" b="1" i="0" u="none" strike="noStrike" dirty="0">
                          <a:solidFill>
                            <a:srgbClr val="002060"/>
                          </a:solidFill>
                          <a:effectLst/>
                          <a:latin typeface="Calibri"/>
                        </a:rPr>
                        <a:t>41%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AED480"/>
                    </a:solidFill>
                  </a:tcPr>
                </a:tc>
                <a:tc>
                  <a:txBody>
                    <a:bodyPr/>
                    <a:lstStyle/>
                    <a:p>
                      <a:pPr algn="ctr" fontAlgn="t"/>
                      <a:r>
                        <a:rPr lang="en-CA" sz="1200" b="1" i="0" u="none" strike="noStrike" dirty="0">
                          <a:solidFill>
                            <a:srgbClr val="002060"/>
                          </a:solidFill>
                          <a:effectLst/>
                          <a:latin typeface="Calibri"/>
                        </a:rPr>
                        <a:t>58%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3BE7B"/>
                    </a:solidFill>
                  </a:tcPr>
                </a:tc>
                <a:tc>
                  <a:txBody>
                    <a:bodyPr/>
                    <a:lstStyle/>
                    <a:p>
                      <a:pPr algn="ctr" fontAlgn="t"/>
                      <a:r>
                        <a:rPr lang="en-CA" sz="1200" b="1" i="0" u="none" strike="noStrike" dirty="0">
                          <a:solidFill>
                            <a:srgbClr val="002060"/>
                          </a:solidFill>
                          <a:effectLst/>
                          <a:latin typeface="Calibri"/>
                        </a:rPr>
                        <a:t>42%</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AAD380"/>
                    </a:solidFill>
                  </a:tcPr>
                </a:tc>
                <a:tc>
                  <a:txBody>
                    <a:bodyPr/>
                    <a:lstStyle/>
                    <a:p>
                      <a:pPr algn="ctr" fontAlgn="t"/>
                      <a:r>
                        <a:rPr lang="en-CA" sz="1200" b="1" i="0" u="none" strike="noStrike" dirty="0">
                          <a:solidFill>
                            <a:srgbClr val="002060"/>
                          </a:solidFill>
                          <a:effectLst/>
                          <a:latin typeface="Calibri"/>
                        </a:rPr>
                        <a:t>38%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BD881"/>
                    </a:solidFill>
                  </a:tcPr>
                </a:tc>
                <a:tc>
                  <a:txBody>
                    <a:bodyPr/>
                    <a:lstStyle/>
                    <a:p>
                      <a:pPr algn="ctr" fontAlgn="t"/>
                      <a:r>
                        <a:rPr lang="en-CA" sz="1200" b="1" i="0" u="none" strike="noStrike" dirty="0">
                          <a:solidFill>
                            <a:srgbClr val="002060"/>
                          </a:solidFill>
                          <a:effectLst/>
                          <a:latin typeface="Calibri"/>
                        </a:rPr>
                        <a:t>38%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BD881"/>
                    </a:solidFill>
                  </a:tcPr>
                </a:tc>
                <a:tc>
                  <a:txBody>
                    <a:bodyPr/>
                    <a:lstStyle/>
                    <a:p>
                      <a:pPr algn="ctr" fontAlgn="t"/>
                      <a:r>
                        <a:rPr lang="en-CA" sz="1200" b="1" i="0" u="none" strike="noStrike">
                          <a:solidFill>
                            <a:srgbClr val="002060"/>
                          </a:solidFill>
                          <a:effectLst/>
                          <a:latin typeface="Calibri"/>
                        </a:rPr>
                        <a:t>49%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8BCA7E"/>
                    </a:solidFill>
                  </a:tcPr>
                </a:tc>
                <a:tc>
                  <a:txBody>
                    <a:bodyPr/>
                    <a:lstStyle/>
                    <a:p>
                      <a:pPr algn="ctr" fontAlgn="t"/>
                      <a:r>
                        <a:rPr lang="en-CA" sz="1200" b="1" i="0" u="none" strike="noStrike">
                          <a:solidFill>
                            <a:srgbClr val="002060"/>
                          </a:solidFill>
                          <a:effectLst/>
                          <a:latin typeface="Calibri"/>
                        </a:rPr>
                        <a:t>46%</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98CE7F"/>
                    </a:solidFill>
                  </a:tcPr>
                </a:tc>
              </a:tr>
              <a:tr h="203365">
                <a:tc>
                  <a:txBody>
                    <a:bodyPr/>
                    <a:lstStyle/>
                    <a:p>
                      <a:pPr algn="l" fontAlgn="t"/>
                      <a:r>
                        <a:rPr lang="en-CA" sz="1200" b="1" i="0" u="none" strike="noStrike" dirty="0">
                          <a:solidFill>
                            <a:srgbClr val="002060"/>
                          </a:solidFill>
                          <a:effectLst/>
                          <a:latin typeface="Calibri"/>
                        </a:rPr>
                        <a:t>Changing your password regularly</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39%</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7D780"/>
                    </a:solidFill>
                  </a:tcPr>
                </a:tc>
                <a:tc>
                  <a:txBody>
                    <a:bodyPr/>
                    <a:lstStyle/>
                    <a:p>
                      <a:pPr algn="ctr" fontAlgn="t"/>
                      <a:r>
                        <a:rPr lang="en-CA" sz="1200" b="1" i="0" u="none" strike="noStrike" dirty="0">
                          <a:solidFill>
                            <a:srgbClr val="002060"/>
                          </a:solidFill>
                          <a:effectLst/>
                          <a:latin typeface="Calibri"/>
                        </a:rPr>
                        <a:t>37%</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0D981"/>
                    </a:solidFill>
                  </a:tcPr>
                </a:tc>
                <a:tc>
                  <a:txBody>
                    <a:bodyPr/>
                    <a:lstStyle/>
                    <a:p>
                      <a:pPr algn="ctr" fontAlgn="t"/>
                      <a:r>
                        <a:rPr lang="en-CA" sz="1200" b="1" i="0" u="none" strike="noStrike" dirty="0">
                          <a:solidFill>
                            <a:srgbClr val="002060"/>
                          </a:solidFill>
                          <a:effectLst/>
                          <a:latin typeface="Calibri"/>
                        </a:rPr>
                        <a:t>39%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7D780"/>
                    </a:solidFill>
                  </a:tcPr>
                </a:tc>
                <a:tc>
                  <a:txBody>
                    <a:bodyPr/>
                    <a:lstStyle/>
                    <a:p>
                      <a:pPr algn="ctr" fontAlgn="t"/>
                      <a:r>
                        <a:rPr lang="en-CA" sz="1200" b="1" i="0" u="none" strike="noStrike" dirty="0">
                          <a:solidFill>
                            <a:srgbClr val="002060"/>
                          </a:solidFill>
                          <a:effectLst/>
                          <a:latin typeface="Calibri"/>
                        </a:rPr>
                        <a:t>33%</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1DE82"/>
                    </a:solidFill>
                  </a:tcPr>
                </a:tc>
                <a:tc>
                  <a:txBody>
                    <a:bodyPr/>
                    <a:lstStyle/>
                    <a:p>
                      <a:pPr algn="ctr" fontAlgn="t"/>
                      <a:r>
                        <a:rPr lang="en-CA" sz="1200" b="1" i="0" u="none" strike="noStrike" dirty="0">
                          <a:solidFill>
                            <a:srgbClr val="002060"/>
                          </a:solidFill>
                          <a:effectLst/>
                          <a:latin typeface="Calibri"/>
                        </a:rPr>
                        <a:t>40%</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B3D580"/>
                    </a:solidFill>
                  </a:tcPr>
                </a:tc>
                <a:tc>
                  <a:txBody>
                    <a:bodyPr/>
                    <a:lstStyle/>
                    <a:p>
                      <a:pPr algn="ctr" fontAlgn="t"/>
                      <a:r>
                        <a:rPr lang="en-CA" sz="1200" b="1" i="0" u="none" strike="noStrike" dirty="0">
                          <a:solidFill>
                            <a:srgbClr val="002060"/>
                          </a:solidFill>
                          <a:effectLst/>
                          <a:latin typeface="Calibri"/>
                        </a:rPr>
                        <a:t>34%</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DDD82"/>
                    </a:solidFill>
                  </a:tcPr>
                </a:tc>
                <a:tc>
                  <a:txBody>
                    <a:bodyPr/>
                    <a:lstStyle/>
                    <a:p>
                      <a:pPr algn="ctr" fontAlgn="t"/>
                      <a:r>
                        <a:rPr lang="en-CA" sz="1200" b="1" i="0" u="none" strike="noStrike" dirty="0">
                          <a:solidFill>
                            <a:srgbClr val="002060"/>
                          </a:solidFill>
                          <a:effectLst/>
                          <a:latin typeface="Calibri"/>
                        </a:rPr>
                        <a:t>41%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AED480"/>
                    </a:solidFill>
                  </a:tcPr>
                </a:tc>
                <a:tc>
                  <a:txBody>
                    <a:bodyPr/>
                    <a:lstStyle/>
                    <a:p>
                      <a:pPr algn="ctr" fontAlgn="t"/>
                      <a:r>
                        <a:rPr lang="en-CA" sz="1200" b="1" i="0" u="none" strike="noStrike">
                          <a:solidFill>
                            <a:srgbClr val="002060"/>
                          </a:solidFill>
                          <a:effectLst/>
                          <a:latin typeface="Calibri"/>
                        </a:rPr>
                        <a:t>43%</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A5D27F"/>
                    </a:solidFill>
                  </a:tcPr>
                </a:tc>
              </a:tr>
              <a:tr h="203365">
                <a:tc>
                  <a:txBody>
                    <a:bodyPr/>
                    <a:lstStyle/>
                    <a:p>
                      <a:pPr algn="l" fontAlgn="t"/>
                      <a:r>
                        <a:rPr lang="en-US" sz="1200" b="1" i="0" u="none" strike="noStrike" dirty="0">
                          <a:solidFill>
                            <a:srgbClr val="002060"/>
                          </a:solidFill>
                          <a:effectLst/>
                          <a:latin typeface="Calibri"/>
                        </a:rPr>
                        <a:t>Self-censoring what you say online</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dirty="0">
                          <a:solidFill>
                            <a:srgbClr val="002060"/>
                          </a:solidFill>
                          <a:effectLst/>
                          <a:latin typeface="Calibri"/>
                        </a:rPr>
                        <a:t>28%</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7E583"/>
                    </a:solidFill>
                  </a:tcPr>
                </a:tc>
                <a:tc>
                  <a:txBody>
                    <a:bodyPr/>
                    <a:lstStyle/>
                    <a:p>
                      <a:pPr algn="ctr" fontAlgn="t"/>
                      <a:r>
                        <a:rPr lang="en-CA" sz="1200" b="1" i="0" u="none" strike="noStrike" dirty="0">
                          <a:solidFill>
                            <a:srgbClr val="002060"/>
                          </a:solidFill>
                          <a:effectLst/>
                          <a:latin typeface="Calibri"/>
                        </a:rPr>
                        <a:t>24%</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9EA84"/>
                    </a:solidFill>
                  </a:tcPr>
                </a:tc>
                <a:tc>
                  <a:txBody>
                    <a:bodyPr/>
                    <a:lstStyle/>
                    <a:p>
                      <a:pPr algn="ctr" fontAlgn="t"/>
                      <a:r>
                        <a:rPr lang="en-CA" sz="1200" b="1" i="0" u="none" strike="noStrike">
                          <a:solidFill>
                            <a:srgbClr val="002060"/>
                          </a:solidFill>
                          <a:effectLst/>
                          <a:latin typeface="Calibri"/>
                        </a:rPr>
                        <a:t>32%</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6DF82"/>
                    </a:solidFill>
                  </a:tcPr>
                </a:tc>
                <a:tc>
                  <a:txBody>
                    <a:bodyPr/>
                    <a:lstStyle/>
                    <a:p>
                      <a:pPr algn="ctr" fontAlgn="t"/>
                      <a:r>
                        <a:rPr lang="en-CA" sz="1200" b="1" i="0" u="none" strike="noStrike" dirty="0">
                          <a:solidFill>
                            <a:srgbClr val="002060"/>
                          </a:solidFill>
                          <a:effectLst/>
                          <a:latin typeface="Calibri"/>
                        </a:rPr>
                        <a:t>18%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DC77D"/>
                    </a:solidFill>
                  </a:tcPr>
                </a:tc>
                <a:tc>
                  <a:txBody>
                    <a:bodyPr/>
                    <a:lstStyle/>
                    <a:p>
                      <a:pPr algn="ctr" fontAlgn="t"/>
                      <a:r>
                        <a:rPr lang="en-CA" sz="1200" b="1" i="0" u="none" strike="noStrike" dirty="0">
                          <a:solidFill>
                            <a:srgbClr val="002060"/>
                          </a:solidFill>
                          <a:effectLst/>
                          <a:latin typeface="Calibri"/>
                        </a:rPr>
                        <a:t>29%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3E383"/>
                    </a:solidFill>
                  </a:tcPr>
                </a:tc>
                <a:tc>
                  <a:txBody>
                    <a:bodyPr/>
                    <a:lstStyle/>
                    <a:p>
                      <a:pPr algn="ctr" fontAlgn="t"/>
                      <a:r>
                        <a:rPr lang="en-CA" sz="1200" b="1" i="0" u="none" strike="noStrike" dirty="0">
                          <a:solidFill>
                            <a:srgbClr val="002060"/>
                          </a:solidFill>
                          <a:effectLst/>
                          <a:latin typeface="Calibri"/>
                        </a:rPr>
                        <a:t>20%</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DD780"/>
                    </a:solidFill>
                  </a:tcPr>
                </a:tc>
                <a:tc>
                  <a:txBody>
                    <a:bodyPr/>
                    <a:lstStyle/>
                    <a:p>
                      <a:pPr algn="ctr" fontAlgn="t"/>
                      <a:r>
                        <a:rPr lang="en-CA" sz="1200" b="1" i="0" u="none" strike="noStrike" dirty="0">
                          <a:solidFill>
                            <a:srgbClr val="002060"/>
                          </a:solidFill>
                          <a:effectLst/>
                          <a:latin typeface="Calibri"/>
                        </a:rPr>
                        <a:t>32%</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6DF82"/>
                    </a:solidFill>
                  </a:tcPr>
                </a:tc>
                <a:tc>
                  <a:txBody>
                    <a:bodyPr/>
                    <a:lstStyle/>
                    <a:p>
                      <a:pPr algn="ctr" fontAlgn="t"/>
                      <a:r>
                        <a:rPr lang="en-CA" sz="1200" b="1" i="0" u="none" strike="noStrike" dirty="0">
                          <a:solidFill>
                            <a:srgbClr val="002060"/>
                          </a:solidFill>
                          <a:effectLst/>
                          <a:latin typeface="Calibri"/>
                        </a:rPr>
                        <a:t>37%</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0D981"/>
                    </a:solidFill>
                  </a:tcPr>
                </a:tc>
              </a:tr>
              <a:tr h="203365">
                <a:tc>
                  <a:txBody>
                    <a:bodyPr/>
                    <a:lstStyle/>
                    <a:p>
                      <a:pPr algn="l" fontAlgn="t"/>
                      <a:r>
                        <a:rPr lang="en-US" sz="1200" b="1" i="0" u="none" strike="noStrike" dirty="0">
                          <a:solidFill>
                            <a:srgbClr val="002060"/>
                          </a:solidFill>
                          <a:effectLst/>
                          <a:latin typeface="Calibri"/>
                        </a:rPr>
                        <a:t>Changing who you communicate with</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a:solidFill>
                            <a:srgbClr val="002060"/>
                          </a:solidFill>
                          <a:effectLst/>
                          <a:latin typeface="Calibri"/>
                        </a:rPr>
                        <a:t>18%</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DC77D"/>
                    </a:solidFill>
                  </a:tcPr>
                </a:tc>
                <a:tc>
                  <a:txBody>
                    <a:bodyPr/>
                    <a:lstStyle/>
                    <a:p>
                      <a:pPr algn="ctr" fontAlgn="t"/>
                      <a:r>
                        <a:rPr lang="en-CA" sz="1200" b="1" i="0" u="none" strike="noStrike" dirty="0">
                          <a:solidFill>
                            <a:srgbClr val="002060"/>
                          </a:solidFill>
                          <a:effectLst/>
                          <a:latin typeface="Calibri"/>
                        </a:rPr>
                        <a:t>16%</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CB77A"/>
                    </a:solidFill>
                  </a:tcPr>
                </a:tc>
                <a:tc>
                  <a:txBody>
                    <a:bodyPr/>
                    <a:lstStyle/>
                    <a:p>
                      <a:pPr algn="ctr" fontAlgn="t"/>
                      <a:r>
                        <a:rPr lang="en-CA" sz="1200" b="1" i="0" u="none" strike="noStrike" dirty="0">
                          <a:solidFill>
                            <a:srgbClr val="002060"/>
                          </a:solidFill>
                          <a:effectLst/>
                          <a:latin typeface="Calibri"/>
                        </a:rPr>
                        <a:t>20%</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DD780"/>
                    </a:solidFill>
                  </a:tcPr>
                </a:tc>
                <a:tc>
                  <a:txBody>
                    <a:bodyPr/>
                    <a:lstStyle/>
                    <a:p>
                      <a:pPr algn="ctr" fontAlgn="t"/>
                      <a:r>
                        <a:rPr lang="en-CA" sz="1200" b="1" i="0" u="none" strike="noStrike" dirty="0">
                          <a:solidFill>
                            <a:srgbClr val="002060"/>
                          </a:solidFill>
                          <a:effectLst/>
                          <a:latin typeface="Calibri"/>
                        </a:rPr>
                        <a:t>11%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9072"/>
                    </a:solidFill>
                  </a:tcPr>
                </a:tc>
                <a:tc>
                  <a:txBody>
                    <a:bodyPr/>
                    <a:lstStyle/>
                    <a:p>
                      <a:pPr algn="ctr" fontAlgn="t"/>
                      <a:r>
                        <a:rPr lang="en-CA" sz="1200" b="1" i="0" u="none" strike="noStrike" dirty="0">
                          <a:solidFill>
                            <a:srgbClr val="002060"/>
                          </a:solidFill>
                          <a:effectLst/>
                          <a:latin typeface="Calibri"/>
                        </a:rPr>
                        <a:t>16%</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CB77A"/>
                    </a:solidFill>
                  </a:tcPr>
                </a:tc>
                <a:tc>
                  <a:txBody>
                    <a:bodyPr/>
                    <a:lstStyle/>
                    <a:p>
                      <a:pPr algn="ctr" fontAlgn="t"/>
                      <a:r>
                        <a:rPr lang="en-CA" sz="1200" b="1" i="0" u="none" strike="noStrike" dirty="0">
                          <a:solidFill>
                            <a:srgbClr val="002060"/>
                          </a:solidFill>
                          <a:effectLst/>
                          <a:latin typeface="Calibri"/>
                        </a:rPr>
                        <a:t>11%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9072"/>
                    </a:solidFill>
                  </a:tcPr>
                </a:tc>
                <a:tc>
                  <a:txBody>
                    <a:bodyPr/>
                    <a:lstStyle/>
                    <a:p>
                      <a:pPr algn="ctr" fontAlgn="t"/>
                      <a:r>
                        <a:rPr lang="en-CA" sz="1200" b="1" i="0" u="none" strike="noStrike" dirty="0">
                          <a:solidFill>
                            <a:srgbClr val="002060"/>
                          </a:solidFill>
                          <a:effectLst/>
                          <a:latin typeface="Calibri"/>
                        </a:rPr>
                        <a:t>21%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EDF81"/>
                    </a:solidFill>
                  </a:tcPr>
                </a:tc>
                <a:tc>
                  <a:txBody>
                    <a:bodyPr/>
                    <a:lstStyle/>
                    <a:p>
                      <a:pPr algn="ctr" fontAlgn="t"/>
                      <a:r>
                        <a:rPr lang="en-CA" sz="1200" b="1" i="0" u="none" strike="noStrike" dirty="0">
                          <a:solidFill>
                            <a:srgbClr val="002060"/>
                          </a:solidFill>
                          <a:effectLst/>
                          <a:latin typeface="Calibri"/>
                        </a:rPr>
                        <a:t>28%</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E7E583"/>
                    </a:solidFill>
                  </a:tcPr>
                </a:tc>
              </a:tr>
              <a:tr h="406730">
                <a:tc>
                  <a:txBody>
                    <a:bodyPr/>
                    <a:lstStyle/>
                    <a:p>
                      <a:pPr algn="l" fontAlgn="t"/>
                      <a:r>
                        <a:rPr lang="en-US" sz="1200" b="1" i="0" u="none" strike="noStrike" dirty="0">
                          <a:solidFill>
                            <a:srgbClr val="002060"/>
                          </a:solidFill>
                          <a:effectLst/>
                          <a:latin typeface="Calibri"/>
                        </a:rPr>
                        <a:t>Closing Facebook and other social media accounts, etc.)</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a:solidFill>
                            <a:srgbClr val="002060"/>
                          </a:solidFill>
                          <a:effectLst/>
                          <a:latin typeface="Calibri"/>
                        </a:rPr>
                        <a:t>11%</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9072"/>
                    </a:solidFill>
                  </a:tcPr>
                </a:tc>
                <a:tc>
                  <a:txBody>
                    <a:bodyPr/>
                    <a:lstStyle/>
                    <a:p>
                      <a:pPr algn="ctr" fontAlgn="t"/>
                      <a:r>
                        <a:rPr lang="en-CA" sz="1200" b="1" i="0" u="none" strike="noStrike">
                          <a:solidFill>
                            <a:srgbClr val="002060"/>
                          </a:solidFill>
                          <a:effectLst/>
                          <a:latin typeface="Calibri"/>
                        </a:rPr>
                        <a:t>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9806F"/>
                    </a:solidFill>
                  </a:tcPr>
                </a:tc>
                <a:tc>
                  <a:txBody>
                    <a:bodyPr/>
                    <a:lstStyle/>
                    <a:p>
                      <a:pPr algn="ctr" fontAlgn="t"/>
                      <a:r>
                        <a:rPr lang="en-CA" sz="1200" b="1" i="0" u="none" strike="noStrike" dirty="0">
                          <a:solidFill>
                            <a:srgbClr val="002060"/>
                          </a:solidFill>
                          <a:effectLst/>
                          <a:latin typeface="Calibri"/>
                        </a:rPr>
                        <a:t>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9806F"/>
                    </a:solidFill>
                  </a:tcPr>
                </a:tc>
                <a:tc>
                  <a:txBody>
                    <a:bodyPr/>
                    <a:lstStyle/>
                    <a:p>
                      <a:pPr algn="ctr" fontAlgn="t"/>
                      <a:r>
                        <a:rPr lang="en-CA" sz="1200" b="1" i="0" u="none" strike="noStrike" dirty="0">
                          <a:solidFill>
                            <a:srgbClr val="002060"/>
                          </a:solidFill>
                          <a:effectLst/>
                          <a:latin typeface="Calibri"/>
                        </a:rPr>
                        <a:t>7%</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706C"/>
                    </a:solidFill>
                  </a:tcPr>
                </a:tc>
                <a:tc>
                  <a:txBody>
                    <a:bodyPr/>
                    <a:lstStyle/>
                    <a:p>
                      <a:pPr algn="ctr" fontAlgn="t"/>
                      <a:r>
                        <a:rPr lang="en-CA" sz="1200" b="1" i="0" u="none" strike="noStrike" dirty="0">
                          <a:solidFill>
                            <a:srgbClr val="002060"/>
                          </a:solidFill>
                          <a:effectLst/>
                          <a:latin typeface="Calibri"/>
                        </a:rPr>
                        <a:t>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9806F"/>
                    </a:solidFill>
                  </a:tcPr>
                </a:tc>
                <a:tc>
                  <a:txBody>
                    <a:bodyPr/>
                    <a:lstStyle/>
                    <a:p>
                      <a:pPr algn="ctr" fontAlgn="t"/>
                      <a:r>
                        <a:rPr lang="en-CA" sz="1200" b="1" i="0" u="none" strike="noStrike" dirty="0">
                          <a:solidFill>
                            <a:srgbClr val="002060"/>
                          </a:solidFill>
                          <a:effectLst/>
                          <a:latin typeface="Calibri"/>
                        </a:rPr>
                        <a:t>7%</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706C"/>
                    </a:solidFill>
                  </a:tcPr>
                </a:tc>
                <a:tc>
                  <a:txBody>
                    <a:bodyPr/>
                    <a:lstStyle/>
                    <a:p>
                      <a:pPr algn="ctr" fontAlgn="t"/>
                      <a:r>
                        <a:rPr lang="en-CA" sz="1200" b="1" i="0" u="none" strike="noStrike" dirty="0">
                          <a:solidFill>
                            <a:srgbClr val="002060"/>
                          </a:solidFill>
                          <a:effectLst/>
                          <a:latin typeface="Calibri"/>
                        </a:rPr>
                        <a:t>14%</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BA877"/>
                    </a:solidFill>
                  </a:tcPr>
                </a:tc>
                <a:tc>
                  <a:txBody>
                    <a:bodyPr/>
                    <a:lstStyle/>
                    <a:p>
                      <a:pPr algn="ctr" fontAlgn="t"/>
                      <a:r>
                        <a:rPr lang="en-CA" sz="1200" b="1" i="0" u="none" strike="noStrike" dirty="0">
                          <a:solidFill>
                            <a:srgbClr val="002060"/>
                          </a:solidFill>
                          <a:effectLst/>
                          <a:latin typeface="Calibri"/>
                        </a:rPr>
                        <a:t>17%</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CBF7B"/>
                    </a:solidFill>
                  </a:tcPr>
                </a:tc>
              </a:tr>
              <a:tr h="203365">
                <a:tc>
                  <a:txBody>
                    <a:bodyPr/>
                    <a:lstStyle/>
                    <a:p>
                      <a:pPr algn="l" fontAlgn="t"/>
                      <a:r>
                        <a:rPr lang="en-US" sz="1200" b="1" i="0" u="none" strike="noStrike" dirty="0">
                          <a:solidFill>
                            <a:srgbClr val="002060"/>
                          </a:solidFill>
                          <a:effectLst/>
                          <a:latin typeface="Calibri"/>
                        </a:rPr>
                        <a:t>Using the Internet less often</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en-CA" sz="1200" b="1" i="0" u="none" strike="noStrike">
                          <a:solidFill>
                            <a:srgbClr val="002060"/>
                          </a:solidFill>
                          <a:effectLst/>
                          <a:latin typeface="Calibri"/>
                        </a:rPr>
                        <a:t>10%</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98871"/>
                    </a:solidFill>
                  </a:tcPr>
                </a:tc>
                <a:tc>
                  <a:txBody>
                    <a:bodyPr/>
                    <a:lstStyle/>
                    <a:p>
                      <a:pPr algn="ctr" fontAlgn="t"/>
                      <a:r>
                        <a:rPr lang="en-CA" sz="1200" b="1" i="0" u="none" strike="noStrike">
                          <a:solidFill>
                            <a:srgbClr val="002060"/>
                          </a:solidFill>
                          <a:effectLst/>
                          <a:latin typeface="Calibri"/>
                        </a:rPr>
                        <a:t>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786E"/>
                    </a:solidFill>
                  </a:tcPr>
                </a:tc>
                <a:tc>
                  <a:txBody>
                    <a:bodyPr/>
                    <a:lstStyle/>
                    <a:p>
                      <a:pPr algn="ctr" fontAlgn="t"/>
                      <a:r>
                        <a:rPr lang="en-CA" sz="1200" b="1" i="0" u="none" strike="noStrike">
                          <a:solidFill>
                            <a:srgbClr val="002060"/>
                          </a:solidFill>
                          <a:effectLst/>
                          <a:latin typeface="Calibri"/>
                        </a:rPr>
                        <a:t>11%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9072"/>
                    </a:solidFill>
                  </a:tcPr>
                </a:tc>
                <a:tc>
                  <a:txBody>
                    <a:bodyPr/>
                    <a:lstStyle/>
                    <a:p>
                      <a:pPr algn="ctr" fontAlgn="t"/>
                      <a:r>
                        <a:rPr lang="en-CA" sz="1200" b="1" i="0" u="none" strike="noStrike">
                          <a:solidFill>
                            <a:srgbClr val="002060"/>
                          </a:solidFill>
                          <a:effectLst/>
                          <a:latin typeface="Calibri"/>
                        </a:rPr>
                        <a:t>6%</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696B"/>
                    </a:solidFill>
                  </a:tcPr>
                </a:tc>
                <a:tc>
                  <a:txBody>
                    <a:bodyPr/>
                    <a:lstStyle/>
                    <a:p>
                      <a:pPr algn="ctr" fontAlgn="t"/>
                      <a:r>
                        <a:rPr lang="en-CA" sz="1200" b="1" i="0" u="none" strike="noStrike">
                          <a:solidFill>
                            <a:srgbClr val="002060"/>
                          </a:solidFill>
                          <a:effectLst/>
                          <a:latin typeface="Calibri"/>
                        </a:rPr>
                        <a:t>8%</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786E"/>
                    </a:solidFill>
                  </a:tcPr>
                </a:tc>
                <a:tc>
                  <a:txBody>
                    <a:bodyPr/>
                    <a:lstStyle/>
                    <a:p>
                      <a:pPr algn="ctr" fontAlgn="t"/>
                      <a:r>
                        <a:rPr lang="en-CA" sz="1200" b="1" i="0" u="none" strike="noStrike" dirty="0">
                          <a:solidFill>
                            <a:srgbClr val="002060"/>
                          </a:solidFill>
                          <a:effectLst/>
                          <a:latin typeface="Calibri"/>
                        </a:rPr>
                        <a:t>6%</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8696B"/>
                    </a:solidFill>
                  </a:tcPr>
                </a:tc>
                <a:tc>
                  <a:txBody>
                    <a:bodyPr/>
                    <a:lstStyle/>
                    <a:p>
                      <a:pPr algn="ctr" fontAlgn="t"/>
                      <a:r>
                        <a:rPr lang="en-CA" sz="1200" b="1" i="0" u="none" strike="noStrike" dirty="0">
                          <a:solidFill>
                            <a:srgbClr val="002060"/>
                          </a:solidFill>
                          <a:effectLst/>
                          <a:latin typeface="Calibri"/>
                        </a:rPr>
                        <a:t>11%</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A9072"/>
                    </a:solidFill>
                  </a:tcPr>
                </a:tc>
                <a:tc>
                  <a:txBody>
                    <a:bodyPr/>
                    <a:lstStyle/>
                    <a:p>
                      <a:pPr algn="ctr" fontAlgn="t"/>
                      <a:r>
                        <a:rPr lang="en-CA" sz="1200" b="1" i="0" u="none" strike="noStrike" dirty="0">
                          <a:solidFill>
                            <a:srgbClr val="002060"/>
                          </a:solidFill>
                          <a:effectLst/>
                          <a:latin typeface="Calibri"/>
                        </a:rPr>
                        <a:t>15%</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BAF78"/>
                    </a:solidFill>
                  </a:tcPr>
                </a:tc>
              </a:tr>
              <a:tr h="203365">
                <a:tc>
                  <a:txBody>
                    <a:bodyPr/>
                    <a:lstStyle/>
                    <a:p>
                      <a:pPr algn="l" fontAlgn="t"/>
                      <a:r>
                        <a:rPr lang="en-CA" sz="1200" b="1" i="0" u="none" strike="noStrike" dirty="0">
                          <a:solidFill>
                            <a:srgbClr val="002060"/>
                          </a:solidFill>
                          <a:effectLst/>
                          <a:latin typeface="Calibri"/>
                        </a:rPr>
                        <a:t>None of these</a:t>
                      </a:r>
                    </a:p>
                  </a:txBody>
                  <a:tcPr marT="0" marB="0" anchor="ctr">
                    <a:lnL w="3175" cap="flat" cmpd="sng" algn="ctr">
                      <a:solidFill>
                        <a:srgbClr val="00206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fontAlgn="t"/>
                      <a:r>
                        <a:rPr lang="en-CA" sz="1200" b="1" i="0" u="none" strike="noStrike">
                          <a:solidFill>
                            <a:srgbClr val="002060"/>
                          </a:solidFill>
                          <a:effectLst/>
                          <a:latin typeface="Calibri"/>
                        </a:rPr>
                        <a:t>24%</a:t>
                      </a:r>
                    </a:p>
                  </a:txBody>
                  <a:tcPr marT="0" marB="0" anchor="ctr">
                    <a:lnL w="317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F9EA84"/>
                    </a:solidFill>
                  </a:tcPr>
                </a:tc>
                <a:tc>
                  <a:txBody>
                    <a:bodyPr/>
                    <a:lstStyle/>
                    <a:p>
                      <a:pPr algn="ctr" fontAlgn="t"/>
                      <a:r>
                        <a:rPr lang="en-CA" sz="1200" b="1" i="0" u="none" strike="noStrike">
                          <a:solidFill>
                            <a:srgbClr val="002060"/>
                          </a:solidFill>
                          <a:effectLst/>
                          <a:latin typeface="Calibri"/>
                        </a:rPr>
                        <a:t>32%</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D6DF82"/>
                    </a:solidFill>
                  </a:tcPr>
                </a:tc>
                <a:tc>
                  <a:txBody>
                    <a:bodyPr/>
                    <a:lstStyle/>
                    <a:p>
                      <a:pPr algn="ctr" fontAlgn="t"/>
                      <a:r>
                        <a:rPr lang="en-CA" sz="1200" b="1" i="0" u="none" strike="noStrike">
                          <a:solidFill>
                            <a:srgbClr val="002060"/>
                          </a:solidFill>
                          <a:effectLst/>
                          <a:latin typeface="Calibri"/>
                        </a:rPr>
                        <a:t>9%</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F9806F"/>
                    </a:solidFill>
                  </a:tcPr>
                </a:tc>
                <a:tc>
                  <a:txBody>
                    <a:bodyPr/>
                    <a:lstStyle/>
                    <a:p>
                      <a:pPr algn="ctr" fontAlgn="t"/>
                      <a:r>
                        <a:rPr lang="en-CA" sz="1200" b="1" i="0" u="none" strike="noStrike">
                          <a:solidFill>
                            <a:srgbClr val="002060"/>
                          </a:solidFill>
                          <a:effectLst/>
                          <a:latin typeface="Calibri"/>
                        </a:rPr>
                        <a:t>32%</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D6DF82"/>
                    </a:solidFill>
                  </a:tcPr>
                </a:tc>
                <a:tc>
                  <a:txBody>
                    <a:bodyPr/>
                    <a:lstStyle/>
                    <a:p>
                      <a:pPr algn="ctr" fontAlgn="t"/>
                      <a:r>
                        <a:rPr lang="en-CA" sz="1200" b="1" i="0" u="none" strike="noStrike">
                          <a:solidFill>
                            <a:srgbClr val="002060"/>
                          </a:solidFill>
                          <a:effectLst/>
                          <a:latin typeface="Calibri"/>
                        </a:rPr>
                        <a:t>26%</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F0E784"/>
                    </a:solidFill>
                  </a:tcPr>
                </a:tc>
                <a:tc>
                  <a:txBody>
                    <a:bodyPr/>
                    <a:lstStyle/>
                    <a:p>
                      <a:pPr algn="ctr" fontAlgn="t"/>
                      <a:r>
                        <a:rPr lang="en-CA" sz="1200" b="1" i="0" u="none" strike="noStrike">
                          <a:solidFill>
                            <a:srgbClr val="002060"/>
                          </a:solidFill>
                          <a:effectLst/>
                          <a:latin typeface="Calibri"/>
                        </a:rPr>
                        <a:t>34%</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CDDD82"/>
                    </a:solidFill>
                  </a:tcPr>
                </a:tc>
                <a:tc>
                  <a:txBody>
                    <a:bodyPr/>
                    <a:lstStyle/>
                    <a:p>
                      <a:pPr algn="ctr" fontAlgn="t"/>
                      <a:r>
                        <a:rPr lang="en-CA" sz="1200" b="1" i="0" u="none" strike="noStrike" dirty="0">
                          <a:solidFill>
                            <a:srgbClr val="002060"/>
                          </a:solidFill>
                          <a:effectLst/>
                          <a:latin typeface="Calibri"/>
                        </a:rPr>
                        <a:t>15%</a:t>
                      </a:r>
                    </a:p>
                  </a:txBody>
                  <a:tcPr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FBAF78"/>
                    </a:solidFill>
                  </a:tcPr>
                </a:tc>
                <a:tc>
                  <a:txBody>
                    <a:bodyPr/>
                    <a:lstStyle/>
                    <a:p>
                      <a:pPr algn="ctr" fontAlgn="t"/>
                      <a:r>
                        <a:rPr lang="en-CA" sz="1200" b="1" i="0" u="none" strike="noStrike" dirty="0">
                          <a:solidFill>
                            <a:srgbClr val="002060"/>
                          </a:solidFill>
                          <a:effectLst/>
                          <a:latin typeface="Calibri"/>
                        </a:rPr>
                        <a:t>17%</a:t>
                      </a:r>
                    </a:p>
                  </a:txBody>
                  <a:tcPr marT="0" marB="0" anchor="ctr">
                    <a:lnL w="3175" cap="flat" cmpd="sng" algn="ctr">
                      <a:solidFill>
                        <a:schemeClr val="bg1"/>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002060"/>
                      </a:solidFill>
                      <a:prstDash val="solid"/>
                      <a:round/>
                      <a:headEnd type="none" w="med" len="med"/>
                      <a:tailEnd type="none" w="med" len="med"/>
                    </a:lnB>
                    <a:solidFill>
                      <a:srgbClr val="FCBF7B"/>
                    </a:solidFill>
                  </a:tcPr>
                </a:tc>
              </a:tr>
            </a:tbl>
          </a:graphicData>
        </a:graphic>
      </p:graphicFrame>
    </p:spTree>
    <p:extLst>
      <p:ext uri="{BB962C8B-B14F-4D97-AF65-F5344CB8AC3E}">
        <p14:creationId xmlns:p14="http://schemas.microsoft.com/office/powerpoint/2010/main" val="3460542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97746" y="6566972"/>
            <a:ext cx="182742" cy="184666"/>
          </a:xfrm>
          <a:prstGeom prst="rect">
            <a:avLst/>
          </a:prstGeom>
        </p:spPr>
        <p:txBody>
          <a:bodyPr/>
          <a:lstStyle/>
          <a:p>
            <a:pPr>
              <a:defRPr/>
            </a:pPr>
            <a:fld id="{B1DE1B30-49EA-4023-A0E9-6248BBFA4CA6}" type="slidenum">
              <a:rPr lang="de-DE" smtClean="0"/>
              <a:pPr>
                <a:defRPr/>
              </a:pPr>
              <a:t>58</a:t>
            </a:fld>
            <a:endParaRPr lang="de-DE" dirty="0"/>
          </a:p>
        </p:txBody>
      </p:sp>
      <p:sp>
        <p:nvSpPr>
          <p:cNvPr id="4" name="TextBox 3"/>
          <p:cNvSpPr txBox="1"/>
          <p:nvPr/>
        </p:nvSpPr>
        <p:spPr>
          <a:xfrm>
            <a:off x="1269490" y="2737445"/>
            <a:ext cx="6622746" cy="923330"/>
          </a:xfrm>
          <a:prstGeom prst="rect">
            <a:avLst/>
          </a:prstGeom>
          <a:noFill/>
        </p:spPr>
        <p:txBody>
          <a:bodyPr wrap="square" rtlCol="0">
            <a:spAutoFit/>
          </a:bodyPr>
          <a:lstStyle/>
          <a:p>
            <a:pPr algn="ctr"/>
            <a:r>
              <a:rPr lang="en-US" sz="5400" b="1" dirty="0" smtClean="0">
                <a:solidFill>
                  <a:srgbClr val="0062A3"/>
                </a:solidFill>
                <a:latin typeface="+mn-lt"/>
              </a:rPr>
              <a:t>WHAT USERS WANT</a:t>
            </a:r>
            <a:endParaRPr lang="en-CA" sz="5400" b="1" dirty="0">
              <a:solidFill>
                <a:srgbClr val="0062A3"/>
              </a:solidFill>
              <a:latin typeface="+mn-lt"/>
            </a:endParaRPr>
          </a:p>
        </p:txBody>
      </p:sp>
    </p:spTree>
    <p:extLst>
      <p:ext uri="{BB962C8B-B14F-4D97-AF65-F5344CB8AC3E}">
        <p14:creationId xmlns:p14="http://schemas.microsoft.com/office/powerpoint/2010/main" val="2107107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97746" y="6566972"/>
            <a:ext cx="182742" cy="184666"/>
          </a:xfrm>
          <a:prstGeom prst="rect">
            <a:avLst/>
          </a:prstGeom>
        </p:spPr>
        <p:txBody>
          <a:bodyPr/>
          <a:lstStyle/>
          <a:p>
            <a:pPr>
              <a:defRPr/>
            </a:pPr>
            <a:fld id="{B1DE1B30-49EA-4023-A0E9-6248BBFA4CA6}" type="slidenum">
              <a:rPr lang="de-DE" smtClean="0"/>
              <a:pPr>
                <a:defRPr/>
              </a:pPr>
              <a:t>59</a:t>
            </a:fld>
            <a:endParaRPr lang="de-DE" dirty="0"/>
          </a:p>
        </p:txBody>
      </p:sp>
      <p:sp>
        <p:nvSpPr>
          <p:cNvPr id="5" name="TextBox 4"/>
          <p:cNvSpPr txBox="1"/>
          <p:nvPr/>
        </p:nvSpPr>
        <p:spPr>
          <a:xfrm>
            <a:off x="1269490" y="2636673"/>
            <a:ext cx="6622746" cy="923330"/>
          </a:xfrm>
          <a:prstGeom prst="rect">
            <a:avLst/>
          </a:prstGeom>
          <a:noFill/>
        </p:spPr>
        <p:txBody>
          <a:bodyPr wrap="square" rtlCol="0">
            <a:spAutoFit/>
          </a:bodyPr>
          <a:lstStyle/>
          <a:p>
            <a:pPr algn="ctr"/>
            <a:r>
              <a:rPr lang="en-US" sz="5400" b="1" dirty="0" smtClean="0">
                <a:solidFill>
                  <a:schemeClr val="bg1"/>
                </a:solidFill>
                <a:latin typeface="+mn-lt"/>
              </a:rPr>
              <a:t>SECURE SERVER</a:t>
            </a:r>
            <a:endParaRPr lang="en-CA" sz="5400" b="1" dirty="0">
              <a:solidFill>
                <a:schemeClr val="bg1"/>
              </a:solidFill>
              <a:latin typeface="+mn-lt"/>
            </a:endParaRPr>
          </a:p>
        </p:txBody>
      </p:sp>
      <p:sp>
        <p:nvSpPr>
          <p:cNvPr id="4" name="TextBox 3"/>
          <p:cNvSpPr txBox="1"/>
          <p:nvPr/>
        </p:nvSpPr>
        <p:spPr>
          <a:xfrm>
            <a:off x="1269490" y="2737445"/>
            <a:ext cx="6622746" cy="923330"/>
          </a:xfrm>
          <a:prstGeom prst="rect">
            <a:avLst/>
          </a:prstGeom>
          <a:noFill/>
        </p:spPr>
        <p:txBody>
          <a:bodyPr wrap="square" rtlCol="0">
            <a:spAutoFit/>
          </a:bodyPr>
          <a:lstStyle/>
          <a:p>
            <a:pPr algn="ctr"/>
            <a:r>
              <a:rPr lang="en-US" sz="5400" b="1" dirty="0" smtClean="0">
                <a:solidFill>
                  <a:srgbClr val="0062A3"/>
                </a:solidFill>
                <a:latin typeface="+mn-lt"/>
              </a:rPr>
              <a:t>SECURE SERVER</a:t>
            </a:r>
            <a:endParaRPr lang="en-CA" sz="5400" b="1" dirty="0">
              <a:solidFill>
                <a:srgbClr val="0062A3"/>
              </a:solidFill>
              <a:latin typeface="+mn-lt"/>
            </a:endParaRPr>
          </a:p>
        </p:txBody>
      </p:sp>
    </p:spTree>
    <p:extLst>
      <p:ext uri="{BB962C8B-B14F-4D97-AF65-F5344CB8AC3E}">
        <p14:creationId xmlns:p14="http://schemas.microsoft.com/office/powerpoint/2010/main" val="5267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 say the Internet is important for their future accessing </a:t>
            </a:r>
            <a:r>
              <a:rPr lang="en-US" dirty="0"/>
              <a:t>important information and scientific </a:t>
            </a:r>
            <a:r>
              <a:rPr lang="en-US" dirty="0" smtClean="0"/>
              <a:t>knowledge…</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a:t>
            </a:fld>
            <a:endParaRPr lang="de-DE" dirty="0"/>
          </a:p>
        </p:txBody>
      </p:sp>
      <p:sp>
        <p:nvSpPr>
          <p:cNvPr id="4" name="Rectangle 3"/>
          <p:cNvSpPr/>
          <p:nvPr/>
        </p:nvSpPr>
        <p:spPr>
          <a:xfrm>
            <a:off x="374650" y="6182927"/>
            <a:ext cx="7907132" cy="400110"/>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9" name="Chart 8"/>
          <p:cNvGraphicFramePr/>
          <p:nvPr>
            <p:extLst>
              <p:ext uri="{D42A27DB-BD31-4B8C-83A1-F6EECF244321}">
                <p14:modId xmlns:p14="http://schemas.microsoft.com/office/powerpoint/2010/main" val="2385232175"/>
              </p:ext>
            </p:extLst>
          </p:nvPr>
        </p:nvGraphicFramePr>
        <p:xfrm>
          <a:off x="411450" y="755213"/>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837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73% </a:t>
            </a:r>
            <a:r>
              <a:rPr lang="en-US" dirty="0"/>
              <a:t>want </a:t>
            </a:r>
            <a:r>
              <a:rPr lang="en-US" dirty="0" smtClean="0"/>
              <a:t>their </a:t>
            </a:r>
            <a:r>
              <a:rPr lang="en-US" dirty="0"/>
              <a:t>online data and personal information to be physically stored on a secure </a:t>
            </a:r>
            <a:r>
              <a:rPr lang="en-US" dirty="0" smtClean="0"/>
              <a:t>server… </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60</a:t>
            </a:fld>
            <a:endParaRPr lang="de-DE" dirty="0"/>
          </a:p>
        </p:txBody>
      </p:sp>
      <p:sp>
        <p:nvSpPr>
          <p:cNvPr id="4" name="Rectangle 3"/>
          <p:cNvSpPr/>
          <p:nvPr/>
        </p:nvSpPr>
        <p:spPr>
          <a:xfrm>
            <a:off x="374650" y="6166188"/>
            <a:ext cx="7907132" cy="400110"/>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r>
              <a:rPr lang="en-US" sz="1000" dirty="0" smtClean="0">
                <a:latin typeface="+mn-lt"/>
              </a:rPr>
              <a:t>?  (</a:t>
            </a:r>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(n=23,376)</a:t>
            </a:r>
            <a:endParaRPr lang="en-US" sz="1000" dirty="0">
              <a:latin typeface="+mn-lt"/>
            </a:endParaRPr>
          </a:p>
        </p:txBody>
      </p:sp>
      <p:graphicFrame>
        <p:nvGraphicFramePr>
          <p:cNvPr id="8" name="Chart 7"/>
          <p:cNvGraphicFramePr/>
          <p:nvPr>
            <p:extLst>
              <p:ext uri="{D42A27DB-BD31-4B8C-83A1-F6EECF244321}">
                <p14:modId xmlns:p14="http://schemas.microsoft.com/office/powerpoint/2010/main" val="169700670"/>
              </p:ext>
            </p:extLst>
          </p:nvPr>
        </p:nvGraphicFramePr>
        <p:xfrm>
          <a:off x="411450" y="745953"/>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686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want their online data and personal information to be physically stored on a secure server… </a:t>
            </a:r>
            <a:endParaRPr lang="en-CA"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61</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p>
          <a:p>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(n=23,376)</a:t>
            </a:r>
            <a:endParaRPr lang="en-US" sz="1000" dirty="0">
              <a:latin typeface="+mn-lt"/>
            </a:endParaRPr>
          </a:p>
        </p:txBody>
      </p:sp>
      <p:graphicFrame>
        <p:nvGraphicFramePr>
          <p:cNvPr id="17" name="Chart 16"/>
          <p:cNvGraphicFramePr/>
          <p:nvPr>
            <p:extLst>
              <p:ext uri="{D42A27DB-BD31-4B8C-83A1-F6EECF244321}">
                <p14:modId xmlns:p14="http://schemas.microsoft.com/office/powerpoint/2010/main" val="3266928040"/>
              </p:ext>
            </p:extLst>
          </p:nvPr>
        </p:nvGraphicFramePr>
        <p:xfrm>
          <a:off x="716250" y="719658"/>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82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72% </a:t>
            </a:r>
            <a:r>
              <a:rPr lang="en-US" dirty="0"/>
              <a:t>want </a:t>
            </a:r>
            <a:r>
              <a:rPr lang="en-US" dirty="0" smtClean="0"/>
              <a:t>their </a:t>
            </a:r>
            <a:r>
              <a:rPr lang="en-US" dirty="0"/>
              <a:t>online data and personal information to be physically stored on a secure server </a:t>
            </a:r>
            <a:r>
              <a:rPr lang="en-US" i="1" dirty="0"/>
              <a:t>IN MY OWN </a:t>
            </a:r>
            <a:r>
              <a:rPr lang="en-US" i="1" dirty="0" smtClean="0"/>
              <a:t>COUNTRY</a:t>
            </a:r>
            <a:r>
              <a:rPr lang="en-US" dirty="0" smtClean="0"/>
              <a:t>… </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62</a:t>
            </a:fld>
            <a:endParaRPr lang="de-DE" dirty="0"/>
          </a:p>
        </p:txBody>
      </p:sp>
      <p:sp>
        <p:nvSpPr>
          <p:cNvPr id="4" name="Rectangle 3"/>
          <p:cNvSpPr/>
          <p:nvPr/>
        </p:nvSpPr>
        <p:spPr>
          <a:xfrm>
            <a:off x="374650" y="6181803"/>
            <a:ext cx="7907132" cy="400110"/>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r>
              <a:rPr lang="en-US" sz="1000" dirty="0" smtClean="0">
                <a:latin typeface="+mn-lt"/>
              </a:rPr>
              <a:t>?  (</a:t>
            </a:r>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(n=23,376)</a:t>
            </a:r>
            <a:endParaRPr lang="en-US" sz="1000" dirty="0">
              <a:latin typeface="+mn-lt"/>
            </a:endParaRPr>
          </a:p>
        </p:txBody>
      </p:sp>
      <p:graphicFrame>
        <p:nvGraphicFramePr>
          <p:cNvPr id="8" name="Chart 7"/>
          <p:cNvGraphicFramePr/>
          <p:nvPr>
            <p:extLst>
              <p:ext uri="{D42A27DB-BD31-4B8C-83A1-F6EECF244321}">
                <p14:modId xmlns:p14="http://schemas.microsoft.com/office/powerpoint/2010/main" val="3257129523"/>
              </p:ext>
            </p:extLst>
          </p:nvPr>
        </p:nvGraphicFramePr>
        <p:xfrm>
          <a:off x="411450" y="73439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68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want their online data and personal information to be physically stored on a secure server </a:t>
            </a:r>
            <a:r>
              <a:rPr lang="en-US" i="1" dirty="0"/>
              <a:t>IN MY OWN COUNTRY</a:t>
            </a:r>
            <a:r>
              <a:rPr lang="en-US" dirty="0"/>
              <a:t>… </a:t>
            </a:r>
            <a:endParaRPr lang="en-CA"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63</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smtClean="0">
                <a:latin typeface="+mn-lt"/>
              </a:rPr>
              <a:t>Q6</a:t>
            </a:r>
            <a:r>
              <a:rPr lang="en-US" sz="1000" dirty="0">
                <a:latin typeface="+mn-lt"/>
              </a:rPr>
              <a:t>.  How much do you agree or disagree with the following statements?</a:t>
            </a:r>
          </a:p>
          <a:p>
            <a:r>
              <a:rPr lang="en-US" sz="1000" dirty="0">
                <a:latin typeface="+mn-lt"/>
              </a:rPr>
              <a:t>(Select one for each</a:t>
            </a:r>
            <a:r>
              <a:rPr lang="en-US" sz="1000" dirty="0" smtClean="0">
                <a:latin typeface="+mn-lt"/>
              </a:rPr>
              <a:t>)</a:t>
            </a:r>
          </a:p>
          <a:p>
            <a:r>
              <a:rPr lang="en-US" sz="1000" dirty="0">
                <a:latin typeface="+mn-lt"/>
              </a:rPr>
              <a:t>Base: All </a:t>
            </a:r>
            <a:r>
              <a:rPr lang="en-US" sz="1000" dirty="0" smtClean="0">
                <a:latin typeface="+mn-lt"/>
              </a:rPr>
              <a:t>Respondents. Total (n=23,376)</a:t>
            </a:r>
            <a:endParaRPr lang="en-US" sz="1000" dirty="0">
              <a:latin typeface="+mn-lt"/>
            </a:endParaRPr>
          </a:p>
        </p:txBody>
      </p:sp>
      <p:graphicFrame>
        <p:nvGraphicFramePr>
          <p:cNvPr id="17" name="Chart 16"/>
          <p:cNvGraphicFramePr/>
          <p:nvPr>
            <p:extLst>
              <p:ext uri="{D42A27DB-BD31-4B8C-83A1-F6EECF244321}">
                <p14:modId xmlns:p14="http://schemas.microsoft.com/office/powerpoint/2010/main" val="3206548893"/>
              </p:ext>
            </p:extLst>
          </p:nvPr>
        </p:nvGraphicFramePr>
        <p:xfrm>
          <a:off x="716250" y="719658"/>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6646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97746" y="6566972"/>
            <a:ext cx="182742" cy="184666"/>
          </a:xfrm>
          <a:prstGeom prst="rect">
            <a:avLst/>
          </a:prstGeom>
        </p:spPr>
        <p:txBody>
          <a:bodyPr/>
          <a:lstStyle/>
          <a:p>
            <a:pPr>
              <a:defRPr/>
            </a:pPr>
            <a:fld id="{B1DE1B30-49EA-4023-A0E9-6248BBFA4CA6}" type="slidenum">
              <a:rPr lang="de-DE" smtClean="0"/>
              <a:pPr>
                <a:defRPr/>
              </a:pPr>
              <a:t>64</a:t>
            </a:fld>
            <a:endParaRPr lang="de-DE" dirty="0"/>
          </a:p>
        </p:txBody>
      </p:sp>
      <p:sp>
        <p:nvSpPr>
          <p:cNvPr id="4" name="TextBox 3"/>
          <p:cNvSpPr txBox="1"/>
          <p:nvPr/>
        </p:nvSpPr>
        <p:spPr>
          <a:xfrm>
            <a:off x="1269490" y="2123437"/>
            <a:ext cx="6622746" cy="1754326"/>
          </a:xfrm>
          <a:prstGeom prst="rect">
            <a:avLst/>
          </a:prstGeom>
          <a:noFill/>
        </p:spPr>
        <p:txBody>
          <a:bodyPr wrap="square" rtlCol="0">
            <a:spAutoFit/>
          </a:bodyPr>
          <a:lstStyle/>
          <a:p>
            <a:pPr algn="ctr"/>
            <a:r>
              <a:rPr lang="en-US" sz="5400" b="1" dirty="0" smtClean="0">
                <a:solidFill>
                  <a:srgbClr val="0062A3"/>
                </a:solidFill>
                <a:latin typeface="+mn-lt"/>
              </a:rPr>
              <a:t>TRUST AND GOVERNANCE</a:t>
            </a:r>
            <a:endParaRPr lang="en-CA" sz="5400" b="1" dirty="0">
              <a:solidFill>
                <a:srgbClr val="0062A3"/>
              </a:solidFill>
              <a:latin typeface="+mn-lt"/>
            </a:endParaRPr>
          </a:p>
        </p:txBody>
      </p:sp>
    </p:spTree>
    <p:extLst>
      <p:ext uri="{BB962C8B-B14F-4D97-AF65-F5344CB8AC3E}">
        <p14:creationId xmlns:p14="http://schemas.microsoft.com/office/powerpoint/2010/main" val="1539032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797746" y="6566972"/>
            <a:ext cx="182742" cy="184666"/>
          </a:xfrm>
          <a:prstGeom prst="rect">
            <a:avLst/>
          </a:prstGeom>
        </p:spPr>
        <p:txBody>
          <a:bodyPr/>
          <a:lstStyle/>
          <a:p>
            <a:pPr>
              <a:defRPr/>
            </a:pPr>
            <a:fld id="{B1DE1B30-49EA-4023-A0E9-6248BBFA4CA6}" type="slidenum">
              <a:rPr lang="de-DE" smtClean="0"/>
              <a:pPr>
                <a:defRPr/>
              </a:pPr>
              <a:t>65</a:t>
            </a:fld>
            <a:endParaRPr lang="de-DE" dirty="0"/>
          </a:p>
        </p:txBody>
      </p:sp>
      <p:sp>
        <p:nvSpPr>
          <p:cNvPr id="4" name="TextBox 3"/>
          <p:cNvSpPr txBox="1"/>
          <p:nvPr/>
        </p:nvSpPr>
        <p:spPr>
          <a:xfrm>
            <a:off x="273049" y="813045"/>
            <a:ext cx="8651875" cy="3311676"/>
          </a:xfrm>
          <a:prstGeom prst="rect">
            <a:avLst/>
          </a:prstGeom>
          <a:noFill/>
        </p:spPr>
        <p:txBody>
          <a:bodyPr wrap="square" rtlCol="0">
            <a:spAutoFit/>
          </a:bodyPr>
          <a:lstStyle/>
          <a:p>
            <a:pPr algn="ctr"/>
            <a:r>
              <a:rPr lang="en-US" sz="5400" b="1" dirty="0" smtClean="0">
                <a:solidFill>
                  <a:srgbClr val="0062A3"/>
                </a:solidFill>
                <a:latin typeface="+mn-lt"/>
              </a:rPr>
              <a:t>TRUST</a:t>
            </a:r>
          </a:p>
          <a:p>
            <a:pPr algn="ctr">
              <a:lnSpc>
                <a:spcPct val="80000"/>
              </a:lnSpc>
            </a:pPr>
            <a:r>
              <a:rPr lang="en-US" sz="4800" dirty="0" smtClean="0">
                <a:solidFill>
                  <a:srgbClr val="0062A3"/>
                </a:solidFill>
                <a:latin typeface="+mn-lt"/>
              </a:rPr>
              <a:t>How </a:t>
            </a:r>
            <a:r>
              <a:rPr lang="en-US" sz="4800" dirty="0">
                <a:solidFill>
                  <a:srgbClr val="0062A3"/>
                </a:solidFill>
                <a:latin typeface="+mn-lt"/>
              </a:rPr>
              <a:t>much do you trust each of the following to play an important role in running the Internet?</a:t>
            </a:r>
          </a:p>
        </p:txBody>
      </p:sp>
    </p:spTree>
    <p:extLst>
      <p:ext uri="{BB962C8B-B14F-4D97-AF65-F5344CB8AC3E}">
        <p14:creationId xmlns:p14="http://schemas.microsoft.com/office/powerpoint/2010/main" val="3026088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0" y="153323"/>
            <a:ext cx="6420939" cy="664797"/>
          </a:xfrm>
        </p:spPr>
        <p:txBody>
          <a:bodyPr/>
          <a:lstStyle/>
          <a:p>
            <a:r>
              <a:rPr lang="en-US" sz="1600" dirty="0" smtClean="0"/>
              <a:t>Six in 10 (57%)  would trust a </a:t>
            </a:r>
            <a:r>
              <a:rPr lang="en-US" sz="1600" dirty="0"/>
              <a:t>combined body of technology companies, engineers, non-governmental organizations and institutions that represent the interests and will of ordinary citizens, and </a:t>
            </a:r>
            <a:r>
              <a:rPr lang="en-US" sz="1600" dirty="0" smtClean="0"/>
              <a:t>governments…</a:t>
            </a:r>
            <a:endParaRPr lang="en-CA" sz="1600"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66</a:t>
            </a:fld>
            <a:endParaRPr lang="de-DE" dirty="0"/>
          </a:p>
        </p:txBody>
      </p:sp>
      <p:sp>
        <p:nvSpPr>
          <p:cNvPr id="4" name="Rectangle 3"/>
          <p:cNvSpPr/>
          <p:nvPr/>
        </p:nvSpPr>
        <p:spPr>
          <a:xfrm>
            <a:off x="374650" y="6188742"/>
            <a:ext cx="7907132" cy="400110"/>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4012556792"/>
              </p:ext>
            </p:extLst>
          </p:nvPr>
        </p:nvGraphicFramePr>
        <p:xfrm>
          <a:off x="411450" y="811385"/>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44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87191"/>
            <a:ext cx="6333788" cy="664797"/>
          </a:xfrm>
        </p:spPr>
        <p:txBody>
          <a:bodyPr/>
          <a:lstStyle/>
          <a:p>
            <a:r>
              <a:rPr lang="en-US" sz="1600" dirty="0"/>
              <a:t>Six in 10 (57%)  would trust a combined body of technology companies, engineers, non-governmental organizations and institutions that represent the interests and will of ordinary citizens, and governments…</a:t>
            </a:r>
            <a:endParaRPr lang="en-CA" sz="1600"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67</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21" name="Chart 20"/>
          <p:cNvGraphicFramePr/>
          <p:nvPr>
            <p:extLst>
              <p:ext uri="{D42A27DB-BD31-4B8C-83A1-F6EECF244321}">
                <p14:modId xmlns:p14="http://schemas.microsoft.com/office/powerpoint/2010/main" val="1997119581"/>
              </p:ext>
            </p:extLst>
          </p:nvPr>
        </p:nvGraphicFramePr>
        <p:xfrm>
          <a:off x="716250" y="728125"/>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61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smtClean="0"/>
              <a:t>A slim majority (54%) would trust an </a:t>
            </a:r>
            <a:r>
              <a:rPr lang="en-US" dirty="0"/>
              <a:t>international body of engineers and technical </a:t>
            </a:r>
            <a:r>
              <a:rPr lang="en-US" dirty="0" smtClean="0"/>
              <a:t>experts… </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68</a:t>
            </a:fld>
            <a:endParaRPr lang="de-DE" dirty="0"/>
          </a:p>
        </p:txBody>
      </p:sp>
      <p:sp>
        <p:nvSpPr>
          <p:cNvPr id="4" name="Rectangle 3"/>
          <p:cNvSpPr/>
          <p:nvPr/>
        </p:nvSpPr>
        <p:spPr>
          <a:xfrm>
            <a:off x="374650" y="6187345"/>
            <a:ext cx="7907132" cy="400110"/>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1638739381"/>
              </p:ext>
            </p:extLst>
          </p:nvPr>
        </p:nvGraphicFramePr>
        <p:xfrm>
          <a:off x="411450" y="706636"/>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3328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slim majority (54%) would trust an international body of engineers and technical experts… </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69</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21" name="Chart 20"/>
          <p:cNvGraphicFramePr/>
          <p:nvPr>
            <p:extLst>
              <p:ext uri="{D42A27DB-BD31-4B8C-83A1-F6EECF244321}">
                <p14:modId xmlns:p14="http://schemas.microsoft.com/office/powerpoint/2010/main" val="866621518"/>
              </p:ext>
            </p:extLst>
          </p:nvPr>
        </p:nvGraphicFramePr>
        <p:xfrm>
          <a:off x="716250" y="702724"/>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38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 say the Internet is important for their future accessing important information and scientific knowledge…</a:t>
            </a:r>
            <a:endParaRPr lang="en-CA"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a:t>
            </a:fld>
            <a:endParaRPr lang="de-DE" dirty="0"/>
          </a:p>
        </p:txBody>
      </p:sp>
      <p:sp>
        <p:nvSpPr>
          <p:cNvPr id="4" name="Rectangle 3"/>
          <p:cNvSpPr/>
          <p:nvPr/>
        </p:nvSpPr>
        <p:spPr>
          <a:xfrm>
            <a:off x="374650" y="5982908"/>
            <a:ext cx="7907132" cy="553998"/>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15" name="Chart 14"/>
          <p:cNvGraphicFramePr/>
          <p:nvPr>
            <p:extLst>
              <p:ext uri="{D42A27DB-BD31-4B8C-83A1-F6EECF244321}">
                <p14:modId xmlns:p14="http://schemas.microsoft.com/office/powerpoint/2010/main" val="1334469319"/>
              </p:ext>
            </p:extLst>
          </p:nvPr>
        </p:nvGraphicFramePr>
        <p:xfrm>
          <a:off x="716250" y="719658"/>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278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 </a:t>
            </a:r>
            <a:r>
              <a:rPr lang="en-US" dirty="0" smtClean="0"/>
              <a:t>Half (50%) would trust the </a:t>
            </a:r>
            <a:r>
              <a:rPr lang="en-US" dirty="0"/>
              <a:t>United </a:t>
            </a:r>
            <a:r>
              <a:rPr lang="en-US" dirty="0" smtClean="0"/>
              <a:t>Nations…</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70</a:t>
            </a:fld>
            <a:endParaRPr lang="de-DE" dirty="0"/>
          </a:p>
        </p:txBody>
      </p:sp>
      <p:sp>
        <p:nvSpPr>
          <p:cNvPr id="4" name="Rectangle 3"/>
          <p:cNvSpPr/>
          <p:nvPr/>
        </p:nvSpPr>
        <p:spPr>
          <a:xfrm>
            <a:off x="374650" y="6160987"/>
            <a:ext cx="7907132" cy="400110"/>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374787590"/>
              </p:ext>
            </p:extLst>
          </p:nvPr>
        </p:nvGraphicFramePr>
        <p:xfrm>
          <a:off x="411450" y="73439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93158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 (50%) would trust the United Nations…</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71</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3424186743"/>
              </p:ext>
            </p:extLst>
          </p:nvPr>
        </p:nvGraphicFramePr>
        <p:xfrm>
          <a:off x="716250" y="702724"/>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9367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(49%) would trust International </a:t>
            </a:r>
            <a:r>
              <a:rPr lang="en-US" dirty="0"/>
              <a:t>technology </a:t>
            </a:r>
            <a:r>
              <a:rPr lang="en-US" dirty="0" smtClean="0"/>
              <a:t>companies…</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72</a:t>
            </a:fld>
            <a:endParaRPr lang="de-DE" dirty="0"/>
          </a:p>
        </p:txBody>
      </p:sp>
      <p:sp>
        <p:nvSpPr>
          <p:cNvPr id="4" name="Rectangle 3"/>
          <p:cNvSpPr/>
          <p:nvPr/>
        </p:nvSpPr>
        <p:spPr>
          <a:xfrm>
            <a:off x="374650" y="6160988"/>
            <a:ext cx="7907132" cy="400110"/>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427993685"/>
              </p:ext>
            </p:extLst>
          </p:nvPr>
        </p:nvGraphicFramePr>
        <p:xfrm>
          <a:off x="411450" y="72745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57110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Half (49%) would trust International technology companies…</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73</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4204742467"/>
              </p:ext>
            </p:extLst>
          </p:nvPr>
        </p:nvGraphicFramePr>
        <p:xfrm>
          <a:off x="716250" y="702724"/>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2908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under half (47%) would trust their own government...</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74</a:t>
            </a:fld>
            <a:endParaRPr lang="de-DE" dirty="0"/>
          </a:p>
        </p:txBody>
      </p:sp>
      <p:sp>
        <p:nvSpPr>
          <p:cNvPr id="4" name="Rectangle 3"/>
          <p:cNvSpPr/>
          <p:nvPr/>
        </p:nvSpPr>
        <p:spPr>
          <a:xfrm>
            <a:off x="82771" y="6272019"/>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292838548"/>
              </p:ext>
            </p:extLst>
          </p:nvPr>
        </p:nvGraphicFramePr>
        <p:xfrm>
          <a:off x="411450" y="887064"/>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03270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under half (47%) would trust their own government...</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75</a:t>
            </a:fld>
            <a:endParaRPr lang="de-DE" dirty="0"/>
          </a:p>
        </p:txBody>
      </p:sp>
      <p:sp>
        <p:nvSpPr>
          <p:cNvPr id="4" name="Rectangle 3"/>
          <p:cNvSpPr/>
          <p:nvPr/>
        </p:nvSpPr>
        <p:spPr>
          <a:xfrm>
            <a:off x="82771" y="6001075"/>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920019568"/>
              </p:ext>
            </p:extLst>
          </p:nvPr>
        </p:nvGraphicFramePr>
        <p:xfrm>
          <a:off x="716250" y="677323"/>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3907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over one third (36%) would trust the United States…</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76</a:t>
            </a:fld>
            <a:endParaRPr lang="de-DE" dirty="0"/>
          </a:p>
        </p:txBody>
      </p:sp>
      <p:sp>
        <p:nvSpPr>
          <p:cNvPr id="4" name="Rectangle 3"/>
          <p:cNvSpPr/>
          <p:nvPr/>
        </p:nvSpPr>
        <p:spPr>
          <a:xfrm>
            <a:off x="374650" y="6160988"/>
            <a:ext cx="7907132" cy="400110"/>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3366296788"/>
              </p:ext>
            </p:extLst>
          </p:nvPr>
        </p:nvGraphicFramePr>
        <p:xfrm>
          <a:off x="411450" y="671938"/>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2706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over one third (36%) would trust the United States…</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77</a:t>
            </a:fld>
            <a:endParaRPr lang="de-DE" dirty="0"/>
          </a:p>
        </p:txBody>
      </p:sp>
      <p:sp>
        <p:nvSpPr>
          <p:cNvPr id="4" name="Rectangle 3"/>
          <p:cNvSpPr/>
          <p:nvPr/>
        </p:nvSpPr>
        <p:spPr>
          <a:xfrm>
            <a:off x="374650" y="5993626"/>
            <a:ext cx="7907132" cy="553998"/>
          </a:xfrm>
          <a:prstGeom prst="rect">
            <a:avLst/>
          </a:prstGeom>
        </p:spPr>
        <p:txBody>
          <a:bodyPr wrap="square">
            <a:spAutoFit/>
          </a:bodyPr>
          <a:lstStyle/>
          <a:p>
            <a:r>
              <a:rPr lang="en-US" sz="1000" dirty="0">
                <a:solidFill>
                  <a:srgbClr val="002060"/>
                </a:solidFill>
                <a:latin typeface="+mn-lt"/>
              </a:rPr>
              <a:t>7.  How much do you trust each of the following to play an important role in running the Internet?</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6" name="Chart 5"/>
          <p:cNvGraphicFramePr/>
          <p:nvPr>
            <p:extLst>
              <p:ext uri="{D42A27DB-BD31-4B8C-83A1-F6EECF244321}">
                <p14:modId xmlns:p14="http://schemas.microsoft.com/office/powerpoint/2010/main" val="3354518215"/>
              </p:ext>
            </p:extLst>
          </p:nvPr>
        </p:nvGraphicFramePr>
        <p:xfrm>
          <a:off x="716250" y="685790"/>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3039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CA" dirty="0"/>
          </a:p>
        </p:txBody>
      </p:sp>
      <p:sp>
        <p:nvSpPr>
          <p:cNvPr id="3" name="Slide Number Placeholder 2"/>
          <p:cNvSpPr>
            <a:spLocks noGrp="1"/>
          </p:cNvSpPr>
          <p:nvPr>
            <p:ph type="sldNum" sz="quarter" idx="11"/>
          </p:nvPr>
        </p:nvSpPr>
        <p:spPr/>
        <p:txBody>
          <a:bodyPr/>
          <a:lstStyle/>
          <a:p>
            <a:pPr>
              <a:defRPr/>
            </a:pPr>
            <a:fld id="{5DE87981-03C8-401C-B338-2CF504C0C3A9}" type="slidenum">
              <a:rPr lang="de-DE" smtClean="0"/>
              <a:pPr>
                <a:defRPr/>
              </a:pPr>
              <a:t>78</a:t>
            </a:fld>
            <a:endParaRPr lang="de-DE" dirty="0"/>
          </a:p>
        </p:txBody>
      </p:sp>
      <p:sp>
        <p:nvSpPr>
          <p:cNvPr id="9" name="Text Box 19"/>
          <p:cNvSpPr txBox="1">
            <a:spLocks noChangeArrowheads="1"/>
          </p:cNvSpPr>
          <p:nvPr/>
        </p:nvSpPr>
        <p:spPr bwMode="auto">
          <a:xfrm>
            <a:off x="1921187" y="3912356"/>
            <a:ext cx="5200654" cy="1969770"/>
          </a:xfrm>
          <a:prstGeom prst="rect">
            <a:avLst/>
          </a:prstGeom>
          <a:noFill/>
          <a:ln w="9525">
            <a:noFill/>
            <a:miter lim="800000"/>
            <a:headEnd/>
            <a:tailEnd/>
          </a:ln>
        </p:spPr>
        <p:txBody>
          <a:bodyPr wrap="none" lIns="0" tIns="0" rIns="0" bIns="0">
            <a:spAutoFit/>
          </a:bodyPr>
          <a:lstStyle/>
          <a:p>
            <a:pPr>
              <a:buFontTx/>
              <a:buNone/>
            </a:pPr>
            <a:r>
              <a:rPr lang="en-US" sz="1600" b="1" dirty="0">
                <a:solidFill>
                  <a:srgbClr val="0062A3"/>
                </a:solidFill>
                <a:latin typeface="+mn-lt"/>
              </a:rPr>
              <a:t>John </a:t>
            </a:r>
            <a:r>
              <a:rPr lang="en-US" sz="1600" b="1" dirty="0" smtClean="0">
                <a:solidFill>
                  <a:srgbClr val="0062A3"/>
                </a:solidFill>
                <a:latin typeface="+mn-lt"/>
              </a:rPr>
              <a:t>Wright, </a:t>
            </a:r>
            <a:br>
              <a:rPr lang="en-US" sz="1600" b="1" dirty="0" smtClean="0">
                <a:solidFill>
                  <a:srgbClr val="0062A3"/>
                </a:solidFill>
                <a:latin typeface="+mn-lt"/>
              </a:rPr>
            </a:br>
            <a:r>
              <a:rPr lang="en-US" sz="1600" b="1" dirty="0">
                <a:solidFill>
                  <a:srgbClr val="0062A3"/>
                </a:solidFill>
                <a:latin typeface="+mn-lt"/>
              </a:rPr>
              <a:t>Senior Vice President and Managing Director, Global @dvisor</a:t>
            </a:r>
          </a:p>
          <a:p>
            <a:pPr>
              <a:buFontTx/>
              <a:buNone/>
            </a:pPr>
            <a:endParaRPr lang="en-US" sz="1600" dirty="0">
              <a:solidFill>
                <a:srgbClr val="0062A3"/>
              </a:solidFill>
              <a:latin typeface="+mn-lt"/>
            </a:endParaRPr>
          </a:p>
          <a:p>
            <a:pPr>
              <a:buFontTx/>
              <a:buNone/>
            </a:pPr>
            <a:r>
              <a:rPr lang="en-US" sz="1600" dirty="0" smtClean="0">
                <a:solidFill>
                  <a:srgbClr val="0062A3"/>
                </a:solidFill>
                <a:latin typeface="+mn-lt"/>
              </a:rPr>
              <a:t>300—160 </a:t>
            </a:r>
            <a:r>
              <a:rPr lang="en-US" sz="1600" dirty="0">
                <a:solidFill>
                  <a:srgbClr val="0062A3"/>
                </a:solidFill>
                <a:latin typeface="+mn-lt"/>
              </a:rPr>
              <a:t>Bloor Street East</a:t>
            </a:r>
          </a:p>
          <a:p>
            <a:pPr>
              <a:buFontTx/>
              <a:buNone/>
            </a:pPr>
            <a:r>
              <a:rPr lang="en-US" sz="1600" dirty="0">
                <a:solidFill>
                  <a:srgbClr val="0062A3"/>
                </a:solidFill>
                <a:latin typeface="+mn-lt"/>
              </a:rPr>
              <a:t>Toronto, Ontario, Canada  </a:t>
            </a:r>
            <a:r>
              <a:rPr lang="en-US" sz="1600" dirty="0" smtClean="0">
                <a:solidFill>
                  <a:srgbClr val="0062A3"/>
                </a:solidFill>
                <a:latin typeface="+mn-lt"/>
              </a:rPr>
              <a:t>M4W 1B9</a:t>
            </a:r>
          </a:p>
          <a:p>
            <a:pPr>
              <a:buFontTx/>
              <a:buNone/>
            </a:pPr>
            <a:endParaRPr lang="en-US" sz="1600" dirty="0">
              <a:solidFill>
                <a:srgbClr val="0062A3"/>
              </a:solidFill>
              <a:latin typeface="+mn-lt"/>
            </a:endParaRPr>
          </a:p>
          <a:p>
            <a:pPr>
              <a:buFontTx/>
              <a:buNone/>
            </a:pPr>
            <a:r>
              <a:rPr lang="en-US" sz="1600" dirty="0" smtClean="0">
                <a:solidFill>
                  <a:srgbClr val="0062A3"/>
                </a:solidFill>
                <a:latin typeface="+mn-lt"/>
              </a:rPr>
              <a:t>Phone</a:t>
            </a:r>
            <a:r>
              <a:rPr lang="en-US" sz="1600" dirty="0">
                <a:solidFill>
                  <a:srgbClr val="0062A3"/>
                </a:solidFill>
                <a:latin typeface="+mn-lt"/>
              </a:rPr>
              <a:t>:  </a:t>
            </a:r>
            <a:r>
              <a:rPr lang="en-US" sz="1600" dirty="0" smtClean="0">
                <a:solidFill>
                  <a:srgbClr val="0062A3"/>
                </a:solidFill>
                <a:latin typeface="+mn-lt"/>
              </a:rPr>
              <a:t>416.324.2002 </a:t>
            </a:r>
          </a:p>
          <a:p>
            <a:pPr>
              <a:buFontTx/>
              <a:buNone/>
            </a:pPr>
            <a:r>
              <a:rPr lang="en-US" sz="1600" dirty="0" smtClean="0">
                <a:solidFill>
                  <a:srgbClr val="0062A3"/>
                </a:solidFill>
                <a:latin typeface="+mn-lt"/>
              </a:rPr>
              <a:t>email:  </a:t>
            </a:r>
            <a:r>
              <a:rPr lang="en-US" sz="1600" dirty="0" smtClean="0">
                <a:solidFill>
                  <a:srgbClr val="0062A3"/>
                </a:solidFill>
                <a:latin typeface="+mn-lt"/>
                <a:hlinkClick r:id="rId2"/>
              </a:rPr>
              <a:t>john.wright@ipsos.com</a:t>
            </a:r>
            <a:endParaRPr lang="en-US" sz="1600" dirty="0">
              <a:solidFill>
                <a:srgbClr val="0062A3"/>
              </a:solidFill>
              <a:latin typeface="+mn-lt"/>
            </a:endParaRPr>
          </a:p>
        </p:txBody>
      </p:sp>
      <p:sp>
        <p:nvSpPr>
          <p:cNvPr id="8" name="Text Box 19"/>
          <p:cNvSpPr txBox="1">
            <a:spLocks noChangeArrowheads="1"/>
          </p:cNvSpPr>
          <p:nvPr/>
        </p:nvSpPr>
        <p:spPr bwMode="auto">
          <a:xfrm>
            <a:off x="1921187" y="896181"/>
            <a:ext cx="4194866" cy="2462213"/>
          </a:xfrm>
          <a:prstGeom prst="rect">
            <a:avLst/>
          </a:prstGeom>
          <a:noFill/>
          <a:ln w="9525">
            <a:noFill/>
            <a:miter lim="800000"/>
            <a:headEnd/>
            <a:tailEnd/>
          </a:ln>
        </p:spPr>
        <p:txBody>
          <a:bodyPr wrap="none" lIns="0" tIns="0" rIns="0" bIns="0">
            <a:spAutoFit/>
          </a:bodyPr>
          <a:lstStyle/>
          <a:p>
            <a:r>
              <a:rPr lang="en-US" sz="1600" b="1" dirty="0">
                <a:solidFill>
                  <a:srgbClr val="0062A3"/>
                </a:solidFill>
                <a:latin typeface="+mn-lt"/>
              </a:rPr>
              <a:t>Fen Hampson,</a:t>
            </a:r>
          </a:p>
          <a:p>
            <a:r>
              <a:rPr lang="en-CA" sz="1600" b="1" dirty="0">
                <a:solidFill>
                  <a:srgbClr val="0062A3"/>
                </a:solidFill>
                <a:latin typeface="+mn-lt"/>
              </a:rPr>
              <a:t>CIGI Distinguished Fellow </a:t>
            </a:r>
          </a:p>
          <a:p>
            <a:r>
              <a:rPr lang="en-CA" sz="1600" b="1" dirty="0">
                <a:solidFill>
                  <a:srgbClr val="0062A3"/>
                </a:solidFill>
                <a:latin typeface="+mn-lt"/>
              </a:rPr>
              <a:t>Director of the Global Security &amp; Politics Program</a:t>
            </a:r>
            <a:endParaRPr lang="en-US" sz="1600" b="1" dirty="0">
              <a:solidFill>
                <a:srgbClr val="0062A3"/>
              </a:solidFill>
              <a:latin typeface="+mn-lt"/>
            </a:endParaRPr>
          </a:p>
          <a:p>
            <a:r>
              <a:rPr lang="en-US" sz="1600" b="1" dirty="0">
                <a:solidFill>
                  <a:srgbClr val="0062A3"/>
                </a:solidFill>
                <a:latin typeface="+mn-lt"/>
              </a:rPr>
              <a:t>Centre for International Governance Innovation</a:t>
            </a:r>
          </a:p>
          <a:p>
            <a:pPr>
              <a:buFontTx/>
              <a:buNone/>
            </a:pPr>
            <a:endParaRPr lang="en-US" sz="1600" dirty="0">
              <a:solidFill>
                <a:srgbClr val="0062A3"/>
              </a:solidFill>
              <a:latin typeface="+mn-lt"/>
            </a:endParaRPr>
          </a:p>
          <a:p>
            <a:r>
              <a:rPr lang="en-CA" sz="1600" dirty="0">
                <a:solidFill>
                  <a:srgbClr val="0062A3"/>
                </a:solidFill>
                <a:latin typeface="+mn-lt"/>
              </a:rPr>
              <a:t>67 </a:t>
            </a:r>
            <a:r>
              <a:rPr lang="en-CA" sz="1600" dirty="0" err="1">
                <a:solidFill>
                  <a:srgbClr val="0062A3"/>
                </a:solidFill>
                <a:latin typeface="+mn-lt"/>
              </a:rPr>
              <a:t>Erb</a:t>
            </a:r>
            <a:r>
              <a:rPr lang="en-CA" sz="1600" dirty="0">
                <a:solidFill>
                  <a:srgbClr val="0062A3"/>
                </a:solidFill>
                <a:latin typeface="+mn-lt"/>
              </a:rPr>
              <a:t> Street </a:t>
            </a:r>
            <a:r>
              <a:rPr lang="en-CA" sz="1600" dirty="0" smtClean="0">
                <a:solidFill>
                  <a:srgbClr val="0062A3"/>
                </a:solidFill>
                <a:latin typeface="+mn-lt"/>
              </a:rPr>
              <a:t>West</a:t>
            </a:r>
          </a:p>
          <a:p>
            <a:r>
              <a:rPr lang="en-CA" sz="1600" dirty="0" smtClean="0">
                <a:solidFill>
                  <a:srgbClr val="0062A3"/>
                </a:solidFill>
                <a:latin typeface="+mn-lt"/>
              </a:rPr>
              <a:t>Waterloo</a:t>
            </a:r>
            <a:r>
              <a:rPr lang="en-CA" sz="1600" dirty="0">
                <a:solidFill>
                  <a:srgbClr val="0062A3"/>
                </a:solidFill>
                <a:latin typeface="+mn-lt"/>
              </a:rPr>
              <a:t>, ON Canada N2L 6C2 </a:t>
            </a:r>
            <a:br>
              <a:rPr lang="en-CA" sz="1600" dirty="0">
                <a:solidFill>
                  <a:srgbClr val="0062A3"/>
                </a:solidFill>
                <a:latin typeface="+mn-lt"/>
              </a:rPr>
            </a:br>
            <a:endParaRPr lang="en-CA" sz="1600" dirty="0" smtClean="0">
              <a:solidFill>
                <a:srgbClr val="0062A3"/>
              </a:solidFill>
              <a:latin typeface="+mn-lt"/>
            </a:endParaRPr>
          </a:p>
          <a:p>
            <a:r>
              <a:rPr lang="en-US" sz="1600" dirty="0" smtClean="0">
                <a:solidFill>
                  <a:srgbClr val="0062A3"/>
                </a:solidFill>
                <a:latin typeface="+mn-lt"/>
              </a:rPr>
              <a:t>Phone</a:t>
            </a:r>
            <a:r>
              <a:rPr lang="en-US" sz="1600" dirty="0">
                <a:solidFill>
                  <a:srgbClr val="0062A3"/>
                </a:solidFill>
                <a:latin typeface="+mn-lt"/>
              </a:rPr>
              <a:t>: </a:t>
            </a:r>
            <a:r>
              <a:rPr lang="en-US" sz="1600" dirty="0" smtClean="0">
                <a:solidFill>
                  <a:srgbClr val="0062A3"/>
                </a:solidFill>
                <a:latin typeface="+mn-lt"/>
              </a:rPr>
              <a:t>519-885-2444 </a:t>
            </a:r>
            <a:r>
              <a:rPr lang="en-US" sz="1600" dirty="0">
                <a:solidFill>
                  <a:srgbClr val="0062A3"/>
                </a:solidFill>
                <a:latin typeface="+mn-lt"/>
              </a:rPr>
              <a:t>ext. 7201</a:t>
            </a:r>
          </a:p>
          <a:p>
            <a:pPr>
              <a:buFontTx/>
              <a:buNone/>
            </a:pPr>
            <a:r>
              <a:rPr lang="en-US" sz="1600" dirty="0" smtClean="0">
                <a:solidFill>
                  <a:srgbClr val="0062A3"/>
                </a:solidFill>
                <a:latin typeface="+mn-lt"/>
              </a:rPr>
              <a:t>email: </a:t>
            </a:r>
            <a:r>
              <a:rPr lang="en-US" sz="1600" dirty="0" smtClean="0">
                <a:solidFill>
                  <a:srgbClr val="0062A3"/>
                </a:solidFill>
                <a:latin typeface="+mn-lt"/>
                <a:hlinkClick r:id="rId3"/>
              </a:rPr>
              <a:t>fhampson@cigionline.org</a:t>
            </a:r>
            <a:endParaRPr lang="en-US" sz="1600" dirty="0">
              <a:solidFill>
                <a:srgbClr val="0062A3"/>
              </a:solidFill>
              <a:latin typeface="+mn-lt"/>
            </a:endParaRPr>
          </a:p>
        </p:txBody>
      </p:sp>
    </p:spTree>
    <p:extLst>
      <p:ext uri="{BB962C8B-B14F-4D97-AF65-F5344CB8AC3E}">
        <p14:creationId xmlns:p14="http://schemas.microsoft.com/office/powerpoint/2010/main" val="3632805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61" y="194088"/>
            <a:ext cx="6333788" cy="498598"/>
          </a:xfrm>
        </p:spPr>
        <p:txBody>
          <a:bodyPr/>
          <a:lstStyle/>
          <a:p>
            <a:r>
              <a:rPr lang="en-US" dirty="0"/>
              <a:t>87% say the </a:t>
            </a:r>
            <a:r>
              <a:rPr lang="en-US" dirty="0" smtClean="0"/>
              <a:t>Internet </a:t>
            </a:r>
            <a:r>
              <a:rPr lang="en-US" dirty="0"/>
              <a:t>is important for their future </a:t>
            </a:r>
            <a:r>
              <a:rPr lang="en-US" dirty="0" smtClean="0"/>
              <a:t>personal </a:t>
            </a:r>
            <a:r>
              <a:rPr lang="en-US" dirty="0"/>
              <a:t>enjoyment and </a:t>
            </a:r>
            <a:r>
              <a:rPr lang="en-US" dirty="0" smtClean="0"/>
              <a:t>recreation…</a:t>
            </a:r>
            <a:endParaRPr lang="en-US" dirty="0"/>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8</a:t>
            </a:fld>
            <a:endParaRPr lang="de-DE" dirty="0"/>
          </a:p>
        </p:txBody>
      </p:sp>
      <p:sp>
        <p:nvSpPr>
          <p:cNvPr id="4" name="Rectangle 3"/>
          <p:cNvSpPr/>
          <p:nvPr/>
        </p:nvSpPr>
        <p:spPr>
          <a:xfrm>
            <a:off x="374650" y="6187621"/>
            <a:ext cx="7907132" cy="400110"/>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r>
              <a:rPr lang="en-US" sz="1000" dirty="0" smtClean="0">
                <a:solidFill>
                  <a:srgbClr val="002060"/>
                </a:solidFill>
                <a:latin typeface="+mn-lt"/>
              </a:rPr>
              <a:t>?  (</a:t>
            </a:r>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9" name="Chart 8"/>
          <p:cNvGraphicFramePr/>
          <p:nvPr>
            <p:extLst>
              <p:ext uri="{D42A27DB-BD31-4B8C-83A1-F6EECF244321}">
                <p14:modId xmlns:p14="http://schemas.microsoft.com/office/powerpoint/2010/main" val="1506235146"/>
              </p:ext>
            </p:extLst>
          </p:nvPr>
        </p:nvGraphicFramePr>
        <p:xfrm>
          <a:off x="411450" y="769092"/>
          <a:ext cx="7641124" cy="545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957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87% say the Internet is important for their future personal enjoyment and recreation…</a:t>
            </a:r>
            <a:endParaRPr lang="en-US" dirty="0">
              <a:solidFill>
                <a:srgbClr val="002060"/>
              </a:solidFill>
            </a:endParaRPr>
          </a:p>
        </p:txBody>
      </p:sp>
      <p:sp>
        <p:nvSpPr>
          <p:cNvPr id="3" name="Slide Number Placeholder 2"/>
          <p:cNvSpPr>
            <a:spLocks noGrp="1"/>
          </p:cNvSpPr>
          <p:nvPr>
            <p:ph type="sldNum" sz="quarter" idx="11"/>
          </p:nvPr>
        </p:nvSpPr>
        <p:spPr/>
        <p:txBody>
          <a:bodyPr/>
          <a:lstStyle/>
          <a:p>
            <a:pPr>
              <a:defRPr/>
            </a:pPr>
            <a:fld id="{B1DE1B30-49EA-4023-A0E9-6248BBFA4CA6}" type="slidenum">
              <a:rPr lang="de-DE" smtClean="0"/>
              <a:pPr>
                <a:defRPr/>
              </a:pPr>
              <a:t>9</a:t>
            </a:fld>
            <a:endParaRPr lang="de-DE" dirty="0"/>
          </a:p>
        </p:txBody>
      </p:sp>
      <p:sp>
        <p:nvSpPr>
          <p:cNvPr id="4" name="Rectangle 3"/>
          <p:cNvSpPr/>
          <p:nvPr/>
        </p:nvSpPr>
        <p:spPr>
          <a:xfrm>
            <a:off x="374650" y="5994539"/>
            <a:ext cx="7907132" cy="553998"/>
          </a:xfrm>
          <a:prstGeom prst="rect">
            <a:avLst/>
          </a:prstGeom>
        </p:spPr>
        <p:txBody>
          <a:bodyPr wrap="square">
            <a:spAutoFit/>
          </a:bodyPr>
          <a:lstStyle/>
          <a:p>
            <a:r>
              <a:rPr lang="en-US" sz="1000" dirty="0">
                <a:solidFill>
                  <a:srgbClr val="002060"/>
                </a:solidFill>
                <a:latin typeface="+mn-lt"/>
              </a:rPr>
              <a:t>8.  How important is the Internet to your future when it comes to each of the following?</a:t>
            </a:r>
          </a:p>
          <a:p>
            <a:r>
              <a:rPr lang="en-US" sz="1000" dirty="0">
                <a:solidFill>
                  <a:srgbClr val="002060"/>
                </a:solidFill>
                <a:latin typeface="+mn-lt"/>
              </a:rPr>
              <a:t>(Select one for each</a:t>
            </a:r>
            <a:r>
              <a:rPr lang="en-US" sz="1000" dirty="0" smtClean="0">
                <a:solidFill>
                  <a:srgbClr val="002060"/>
                </a:solidFill>
                <a:latin typeface="+mn-lt"/>
              </a:rPr>
              <a:t>)</a:t>
            </a:r>
          </a:p>
          <a:p>
            <a:r>
              <a:rPr lang="en-US" sz="1000" dirty="0">
                <a:solidFill>
                  <a:srgbClr val="002060"/>
                </a:solidFill>
                <a:latin typeface="+mn-lt"/>
              </a:rPr>
              <a:t>Base: All Respondents Total (n=23,376)</a:t>
            </a:r>
          </a:p>
        </p:txBody>
      </p:sp>
      <p:graphicFrame>
        <p:nvGraphicFramePr>
          <p:cNvPr id="17" name="Chart 16"/>
          <p:cNvGraphicFramePr/>
          <p:nvPr>
            <p:extLst>
              <p:ext uri="{D42A27DB-BD31-4B8C-83A1-F6EECF244321}">
                <p14:modId xmlns:p14="http://schemas.microsoft.com/office/powerpoint/2010/main" val="1079965128"/>
              </p:ext>
            </p:extLst>
          </p:nvPr>
        </p:nvGraphicFramePr>
        <p:xfrm>
          <a:off x="716250" y="685790"/>
          <a:ext cx="7641124" cy="501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6540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2">
    <a:dk1>
      <a:srgbClr val="003399"/>
    </a:dk1>
    <a:lt1>
      <a:sysClr val="window" lastClr="FFFFFF"/>
    </a:lt1>
    <a:dk2>
      <a:srgbClr val="003399"/>
    </a:dk2>
    <a:lt2>
      <a:srgbClr val="DBF5F9"/>
    </a:lt2>
    <a:accent1>
      <a:srgbClr val="003399"/>
    </a:accent1>
    <a:accent2>
      <a:srgbClr val="009999"/>
    </a:accent2>
    <a:accent3>
      <a:srgbClr val="0BD0D9"/>
    </a:accent3>
    <a:accent4>
      <a:srgbClr val="10CF9B"/>
    </a:accent4>
    <a:accent5>
      <a:srgbClr val="7CCA62"/>
    </a:accent5>
    <a:accent6>
      <a:srgbClr val="A5C249"/>
    </a:accent6>
    <a:hlink>
      <a:srgbClr val="008080"/>
    </a:hlink>
    <a:folHlink>
      <a:srgbClr val="85DFD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4621</TotalTime>
  <Words>3606</Words>
  <Application>Microsoft Office PowerPoint</Application>
  <PresentationFormat>On-screen Show (4:3)</PresentationFormat>
  <Paragraphs>419</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14_blank</vt:lpstr>
      <vt:lpstr>PowerPoint Presentation</vt:lpstr>
      <vt:lpstr>Methodology…</vt:lpstr>
      <vt:lpstr>83% believe affordable access to the Internet should be a  basic human right…</vt:lpstr>
      <vt:lpstr>83% believe affordable access to the Internet should be a  basic human right…</vt:lpstr>
      <vt:lpstr>PowerPoint Presentation</vt:lpstr>
      <vt:lpstr>91% say the Internet is important for their future accessing important information and scientific knowledge…</vt:lpstr>
      <vt:lpstr>91% say the Internet is important for their future accessing important information and scientific knowledge…</vt:lpstr>
      <vt:lpstr>87% say the Internet is important for their future personal enjoyment and recreation…</vt:lpstr>
      <vt:lpstr>87% say the Internet is important for their future personal enjoyment and recreation…</vt:lpstr>
      <vt:lpstr>85% say the Internet is important for their future social communication…</vt:lpstr>
      <vt:lpstr>85% say the Internet is important for their future social communication…</vt:lpstr>
      <vt:lpstr>83% say the Internet is important for their future free speech and political expression…</vt:lpstr>
      <vt:lpstr>83% say the Internet is important for their future free speech and political expression…</vt:lpstr>
      <vt:lpstr>81% say the Internet is important for their own economic future and livelihood…</vt:lpstr>
      <vt:lpstr>81% say the Internet is important for their own economic future and livelihood…</vt:lpstr>
      <vt:lpstr>PowerPoint Presentation</vt:lpstr>
      <vt:lpstr>Two thirds (64%) are more concerned about their online privacy compared to one year ago…</vt:lpstr>
      <vt:lpstr>Two thirds (64%) are more concerned about their online privacy compared to one year ago…</vt:lpstr>
      <vt:lpstr>Half (48%) say their Government does a very good job of making sure the Internet in their country is safe and secure…52% Disagree…</vt:lpstr>
      <vt:lpstr>Half (48%) say their Government does a very good job of making sure the Internet in their country is safe and secure…52% Disagree…</vt:lpstr>
      <vt:lpstr>Only one third (36%) believe private information on the Internet is very secure… </vt:lpstr>
      <vt:lpstr>Only one third (36%) believe private information on the Internet is very secure… </vt:lpstr>
      <vt:lpstr>41% believe the chance that they would ever have their personal information compromised on the Internet is so small that it’s really not worth worrying about… </vt:lpstr>
      <vt:lpstr>41% believe the chance that they would ever have their personal information compromised on the Internet is so small that it’s really not worth worrying about… </vt:lpstr>
      <vt:lpstr>37% share personal information with private companies online all the time and say “it’s no big deal”…</vt:lpstr>
      <vt:lpstr>37% share personal information with private companies online all the time and say “it’s no big deal”…</vt:lpstr>
      <vt:lpstr>PowerPoint Presentation</vt:lpstr>
      <vt:lpstr>PowerPoint Presentation</vt:lpstr>
      <vt:lpstr>78% are concerned about a criminal hacking into their personal bank accounts…</vt:lpstr>
      <vt:lpstr>78% are concerned about a criminal hacking into their personal bank accounts…</vt:lpstr>
      <vt:lpstr>77% are concerned about someone hacking into their online accounts and stealing personal information like photos and private messages…</vt:lpstr>
      <vt:lpstr>77% are concerned about someone hacking into their online accounts and stealing personal information like photos and private messages…</vt:lpstr>
      <vt:lpstr>PowerPoint Presentation</vt:lpstr>
      <vt:lpstr>74% are concerned about private company monitoring online activities (such as internet surfing habits) and then selling that information for commercial purposes without explicit consent… </vt:lpstr>
      <vt:lpstr>74% are concerned about private company monitoring online activities (such as internet surfing habits) and then selling that information for commercial purposes without explicit consent… </vt:lpstr>
      <vt:lpstr>PowerPoint Presentation</vt:lpstr>
      <vt:lpstr>72% are concerned about important institutions in their country being cyber-attacked by a foreign government or terrorist organization…</vt:lpstr>
      <vt:lpstr>72% are concerned about important institutions in their country being cyber-attacked by a foreign government or terrorist organization…</vt:lpstr>
      <vt:lpstr>PowerPoint Presentation</vt:lpstr>
      <vt:lpstr>64% are concerned about Governments censoring the Internet…</vt:lpstr>
      <vt:lpstr>64% are concerned about Governments censoring the Internet…</vt:lpstr>
      <vt:lpstr>62% are concerned about government agencies FROM OTHER COUNTRIES secretly monitoring their online activities…</vt:lpstr>
      <vt:lpstr>62% are concerned about government agencies FROM OTHER COUNTRIES secretly monitoring their online activities…</vt:lpstr>
      <vt:lpstr>61% are concerned with the police or other government agencies FROM MY COUNTRY secretly monitoring their online activities…</vt:lpstr>
      <vt:lpstr>61% are concerned with the police or other government agencies FROM MY COUNTRY secretly monitoring their online activities…</vt:lpstr>
      <vt:lpstr>PowerPoint Presentation</vt:lpstr>
      <vt:lpstr>43% believe GOVERNMENTS OTHER THAN MY OWN will restrict access to the Internet…</vt:lpstr>
      <vt:lpstr>43% believe GOVERNMENTS OTHER THAN MY OWN will restrict access to the Internet…</vt:lpstr>
      <vt:lpstr>34% believe MY GOVERNMENT will restrict access to the Internet…</vt:lpstr>
      <vt:lpstr>34% believe MY GOVERNMENT will restrict access to the Internet…</vt:lpstr>
      <vt:lpstr>PowerPoint Presentation</vt:lpstr>
      <vt:lpstr>60% have heard about Edward Snowden…</vt:lpstr>
      <vt:lpstr>60% have heard about Edward Snowden…</vt:lpstr>
      <vt:lpstr>Of the 60% who have heard of him, 39% have taken steps to  protect their online privacy and security as a result of what he revealed…That’s one quarter (23%) of all users…</vt:lpstr>
      <vt:lpstr>Of the 60% who have heard of him, 39% have taken steps to  protect their online privacy and security as a result of what he revealed…That’s one quarter (23%) of all users…</vt:lpstr>
      <vt:lpstr>Of ALL Internet users, this is what they have changed in behaving online compared to one year ago…</vt:lpstr>
      <vt:lpstr>Of ALL Internet users, this is what they have changed in behaving online compared to one year ago…</vt:lpstr>
      <vt:lpstr>PowerPoint Presentation</vt:lpstr>
      <vt:lpstr>PowerPoint Presentation</vt:lpstr>
      <vt:lpstr>73% want their online data and personal information to be physically stored on a secure server… </vt:lpstr>
      <vt:lpstr>73% want their online data and personal information to be physically stored on a secure server… </vt:lpstr>
      <vt:lpstr>72% want their online data and personal information to be physically stored on a secure server IN MY OWN COUNTRY… </vt:lpstr>
      <vt:lpstr>72% want their online data and personal information to be physically stored on a secure server IN MY OWN COUNTRY… </vt:lpstr>
      <vt:lpstr>PowerPoint Presentation</vt:lpstr>
      <vt:lpstr>PowerPoint Presentation</vt:lpstr>
      <vt:lpstr>Six in 10 (57%)  would trust a combined body of technology companies, engineers, non-governmental organizations and institutions that represent the interests and will of ordinary citizens, and governments…</vt:lpstr>
      <vt:lpstr>Six in 10 (57%)  would trust a combined body of technology companies, engineers, non-governmental organizations and institutions that represent the interests and will of ordinary citizens, and governments…</vt:lpstr>
      <vt:lpstr>A slim majority (54%) would trust an international body of engineers and technical experts… </vt:lpstr>
      <vt:lpstr>A slim majority (54%) would trust an international body of engineers and technical experts… </vt:lpstr>
      <vt:lpstr> Half (50%) would trust the United Nations…</vt:lpstr>
      <vt:lpstr>Half (50%) would trust the United Nations…</vt:lpstr>
      <vt:lpstr>Half (49%) would trust International technology companies…</vt:lpstr>
      <vt:lpstr>Half (49%) would trust International technology companies…</vt:lpstr>
      <vt:lpstr>Just under half (47%) would trust their own government...</vt:lpstr>
      <vt:lpstr>Just under half (47%) would trust their own government...</vt:lpstr>
      <vt:lpstr>Just over one third (36%) would trust the United States…</vt:lpstr>
      <vt:lpstr>Just over one third (36%) would trust the United States…</vt:lpstr>
      <vt:lpstr>Contacts</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Tammy Bender</cp:lastModifiedBy>
  <cp:revision>474</cp:revision>
  <dcterms:created xsi:type="dcterms:W3CDTF">2012-01-13T06:54:50Z</dcterms:created>
  <dcterms:modified xsi:type="dcterms:W3CDTF">2014-11-21T18:00:11Z</dcterms:modified>
</cp:coreProperties>
</file>