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7" r:id="rId1"/>
  </p:sldMasterIdLst>
  <p:notesMasterIdLst>
    <p:notesMasterId r:id="rId6"/>
  </p:notesMasterIdLst>
  <p:handoutMasterIdLst>
    <p:handoutMasterId r:id="rId7"/>
  </p:handoutMasterIdLst>
  <p:sldIdLst>
    <p:sldId id="308" r:id="rId2"/>
    <p:sldId id="289" r:id="rId3"/>
    <p:sldId id="313" r:id="rId4"/>
    <p:sldId id="31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 Lipinsk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5EE"/>
    <a:srgbClr val="43ACDA"/>
    <a:srgbClr val="4C4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1" autoAdjust="0"/>
  </p:normalViewPr>
  <p:slideViewPr>
    <p:cSldViewPr snapToGrid="0" showGuides="1">
      <p:cViewPr>
        <p:scale>
          <a:sx n="125" d="100"/>
          <a:sy n="125" d="100"/>
        </p:scale>
        <p:origin x="-1000" y="160"/>
      </p:cViewPr>
      <p:guideLst>
        <p:guide orient="horz" pos="237"/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70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2" d="100"/>
          <a:sy n="132" d="100"/>
        </p:scale>
        <p:origin x="-48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0D38C-903D-D84E-A776-43A8034AD382}" type="datetime1">
              <a:rPr lang="en-US" smtClean="0"/>
              <a:pPr/>
              <a:t>7/5/13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85A87-EA0E-2947-93B9-3269BCCDE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8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EB819-9955-384D-8D4D-6D7C38F1F2BB}" type="datetime1">
              <a:rPr lang="en-US" smtClean="0"/>
              <a:pPr/>
              <a:t>7/5/13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CD7E7-0C57-B74C-B378-86AF402DC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6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C4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598360" cy="936526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3200" b="0" i="0">
                <a:solidFill>
                  <a:srgbClr val="A6D5EE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m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8" y="1821786"/>
            <a:ext cx="7714745" cy="37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0"/>
          <p:cNvSpPr>
            <a:spLocks noGrp="1"/>
          </p:cNvSpPr>
          <p:nvPr>
            <p:ph sz="quarter" idx="11" hasCustomPrompt="1"/>
          </p:nvPr>
        </p:nvSpPr>
        <p:spPr>
          <a:xfrm>
            <a:off x="329320" y="1268760"/>
            <a:ext cx="2446932" cy="183557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="0" i="0">
                <a:solidFill>
                  <a:srgbClr val="43ACDA"/>
                </a:solidFill>
                <a:latin typeface="Helvetica Neue Medium"/>
                <a:cs typeface="Helvetica Neue Medium"/>
              </a:defRPr>
            </a:lvl1pPr>
            <a:lvl2pPr marL="457200" indent="0" algn="r">
              <a:buNone/>
              <a:defRPr sz="1600" b="0" i="0">
                <a:solidFill>
                  <a:srgbClr val="4C4D50"/>
                </a:solidFill>
                <a:latin typeface="Helvetica Neue"/>
                <a:cs typeface="Helvetica Neue"/>
              </a:defRPr>
            </a:lvl2pPr>
            <a:lvl3pPr marL="914400" indent="0" algn="r">
              <a:buNone/>
              <a:defRPr sz="1400" b="0" i="0">
                <a:solidFill>
                  <a:srgbClr val="4C4D50"/>
                </a:solidFill>
                <a:latin typeface="Helvetica Neue"/>
                <a:cs typeface="Helvetica Neue"/>
              </a:defRPr>
            </a:lvl3pPr>
            <a:lvl4pPr marL="1371600" indent="0" algn="r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4pPr>
            <a:lvl5pPr marL="1828800" indent="0" algn="r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CA" dirty="0" smtClean="0"/>
              <a:t>Subtitle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2777872" y="1268760"/>
            <a:ext cx="5070728" cy="41390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3ACDA"/>
                </a:solidFill>
                <a:latin typeface="Helvetica Neue"/>
                <a:cs typeface="Helvetica Neue"/>
              </a:defRPr>
            </a:lvl1pPr>
            <a:lvl2pPr marL="0" indent="0">
              <a:buNone/>
              <a:defRPr sz="1600" b="0" i="0">
                <a:solidFill>
                  <a:srgbClr val="43ACDA"/>
                </a:solidFill>
                <a:latin typeface="Helvetica Neue Medium"/>
                <a:cs typeface="Helvetica Neue Medium"/>
              </a:defRPr>
            </a:lvl2pPr>
            <a:lvl3pPr marL="914400" indent="0">
              <a:buNone/>
              <a:defRPr sz="1400" b="0" i="0">
                <a:solidFill>
                  <a:srgbClr val="4C4D50"/>
                </a:solidFill>
                <a:latin typeface="Helvetica Neue"/>
                <a:cs typeface="Helvetica Neue"/>
              </a:defRPr>
            </a:lvl3pPr>
            <a:lvl4pPr marL="1371600" indent="0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4pPr>
            <a:lvl5pPr marL="1828800" indent="0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5pPr>
          </a:lstStyle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329320" y="321693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9512" y="908720"/>
            <a:ext cx="8784976" cy="48967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C4D5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329320" y="321693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179512" y="133698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 hasCustomPrompt="1"/>
          </p:nvPr>
        </p:nvSpPr>
        <p:spPr>
          <a:xfrm>
            <a:off x="179512" y="133698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79512" y="1556792"/>
            <a:ext cx="821910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Lorem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ipsum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valerum</a:t>
            </a:r>
            <a:endParaRPr lang="en-US" sz="2800" b="0" i="0" baseline="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Donec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rhoncus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eros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in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nulla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dapibus</a:t>
            </a:r>
            <a:endParaRPr lang="en-US" sz="2800" b="0" i="0" baseline="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Nam et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velit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ac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lectus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iaculis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sollicitudin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. In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rutrum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massa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vel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nisi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luctus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consequat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. </a:t>
            </a:r>
          </a:p>
          <a:p>
            <a:endParaRPr lang="en-US" sz="2800" b="0" i="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178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phi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329320" y="321693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65149"/>
            <a:ext cx="1720109" cy="44060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86200" y="1267520"/>
            <a:ext cx="4430588" cy="48967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C4D50"/>
                </a:solidFill>
                <a:latin typeface="Helvetica Neue"/>
                <a:cs typeface="Helvetica Neue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329320" y="1268760"/>
            <a:ext cx="2446932" cy="183557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="0" i="0">
                <a:solidFill>
                  <a:srgbClr val="43ACDA"/>
                </a:solidFill>
                <a:latin typeface="Helvetica Neue Medium"/>
                <a:cs typeface="Helvetica Neue Medium"/>
              </a:defRPr>
            </a:lvl1pPr>
            <a:lvl2pPr marL="457200" indent="0" algn="r">
              <a:buNone/>
              <a:defRPr sz="1600" b="0" i="0">
                <a:solidFill>
                  <a:srgbClr val="4C4D50"/>
                </a:solidFill>
                <a:latin typeface="Helvetica Neue"/>
                <a:cs typeface="Helvetica Neue"/>
              </a:defRPr>
            </a:lvl2pPr>
            <a:lvl3pPr marL="914400" indent="0" algn="r">
              <a:buNone/>
              <a:defRPr sz="1400" b="0" i="0">
                <a:solidFill>
                  <a:srgbClr val="4C4D50"/>
                </a:solidFill>
                <a:latin typeface="Helvetica Neue"/>
                <a:cs typeface="Helvetica Neue"/>
              </a:defRPr>
            </a:lvl3pPr>
            <a:lvl4pPr marL="1371600" indent="0" algn="r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4pPr>
            <a:lvl5pPr marL="1828800" indent="0" algn="r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CA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9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2" r:id="rId2"/>
    <p:sldLayoutId id="2147483780" r:id="rId3"/>
    <p:sldLayoutId id="2147483781" r:id="rId4"/>
    <p:sldLayoutId id="2147483783" r:id="rId5"/>
    <p:sldLayoutId id="2147483784" r:id="rId6"/>
    <p:sldLayoutId id="214748378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nn.org/en/about/planning/strategic-engagement/introduction" TargetMode="External"/><Relationship Id="rId4" Type="http://schemas.openxmlformats.org/officeDocument/2006/relationships/hyperlink" Target="http://www.icann.org/en/about/planning/strategic-engagement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425827" y="404556"/>
            <a:ext cx="8001530" cy="9715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ICANN VISION &amp; FIVE YEAR STRATEGY</a:t>
            </a:r>
            <a:br>
              <a:rPr lang="en-US" dirty="0" smtClean="0"/>
            </a:br>
            <a:r>
              <a:rPr lang="en-US" dirty="0" smtClean="0"/>
              <a:t>Community Engagement in Durban</a:t>
            </a:r>
            <a:endParaRPr lang="en-US" sz="3200" dirty="0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91" y="6172200"/>
            <a:ext cx="627909" cy="4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29320" y="1023035"/>
            <a:ext cx="8508804" cy="2827976"/>
          </a:xfrm>
        </p:spPr>
        <p:txBody>
          <a:bodyPr/>
          <a:lstStyle/>
          <a:p>
            <a:pPr>
              <a:buClr>
                <a:srgbClr val="43ACDA"/>
              </a:buClr>
            </a:pPr>
            <a:r>
              <a:rPr lang="en-US" sz="2200" b="1" dirty="0" smtClean="0">
                <a:solidFill>
                  <a:srgbClr val="4C4D50"/>
                </a:solidFill>
              </a:rPr>
              <a:t>“Creating a New ICANN Five-Year Strategic Plan”</a:t>
            </a:r>
            <a:br>
              <a:rPr lang="en-US" sz="2200" b="1" dirty="0" smtClean="0">
                <a:solidFill>
                  <a:srgbClr val="4C4D50"/>
                </a:solidFill>
              </a:rPr>
            </a:br>
            <a:r>
              <a:rPr lang="en-US" sz="1600" dirty="0" smtClean="0">
                <a:solidFill>
                  <a:srgbClr val="4C4D50"/>
                </a:solidFill>
              </a:rPr>
              <a:t>10.30 – 12.00 on Monday, 15 July in Hall 6</a:t>
            </a:r>
          </a:p>
          <a:p>
            <a:pPr>
              <a:buClr>
                <a:srgbClr val="43ACDA"/>
              </a:buClr>
            </a:pPr>
            <a:r>
              <a:rPr lang="en-US" sz="2000" dirty="0" smtClean="0">
                <a:solidFill>
                  <a:srgbClr val="4C4D50"/>
                </a:solidFill>
              </a:rPr>
              <a:t>This session in Durban will focus on generating discussion and input from a broad cross-section of the ICANN community.  It will consist of a brief presentation followed by participant breakout groups working in a workshop-style environment.  Each breakout group will </a:t>
            </a:r>
            <a:r>
              <a:rPr lang="en-US" sz="2000" dirty="0">
                <a:solidFill>
                  <a:srgbClr val="4C4D50"/>
                </a:solidFill>
              </a:rPr>
              <a:t>be facilitated by members of the </a:t>
            </a:r>
            <a:r>
              <a:rPr lang="en-US" sz="2000" dirty="0" smtClean="0">
                <a:solidFill>
                  <a:srgbClr val="4C4D50"/>
                </a:solidFill>
              </a:rPr>
              <a:t>community using a common framework of the key challenges facing ICANN in the next five years.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5976664" cy="440307"/>
          </a:xfrm>
        </p:spPr>
        <p:txBody>
          <a:bodyPr/>
          <a:lstStyle/>
          <a:p>
            <a:r>
              <a:rPr lang="en-US" b="1" cap="all" dirty="0" smtClean="0">
                <a:latin typeface="Helvetica Neue"/>
                <a:cs typeface="Helvetica Neue"/>
              </a:rPr>
              <a:t>OVERVIEW</a:t>
            </a:r>
            <a:endParaRPr lang="en-US" b="1" cap="all" dirty="0">
              <a:latin typeface="Helvetica Neue"/>
              <a:cs typeface="Helvetica Neue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26948"/>
              </p:ext>
            </p:extLst>
          </p:nvPr>
        </p:nvGraphicFramePr>
        <p:xfrm>
          <a:off x="388256" y="4112326"/>
          <a:ext cx="8480843" cy="1949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565"/>
                <a:gridCol w="73122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Time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Activity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:10 min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43ACDA"/>
                        </a:buClr>
                        <a:buFont typeface="Arial"/>
                        <a:buNone/>
                      </a:pPr>
                      <a:r>
                        <a:rPr lang="en-US" sz="16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Presentation of strategy development </a:t>
                      </a:r>
                      <a:r>
                        <a:rPr lang="en-US" sz="16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process </a:t>
                      </a:r>
                      <a:r>
                        <a:rPr lang="en-US" sz="16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and the community engagement </a:t>
                      </a:r>
                      <a:r>
                        <a:rPr lang="en-US" sz="16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framework</a:t>
                      </a:r>
                      <a:endParaRPr lang="en-US" sz="1600" dirty="0" smtClean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</a:tr>
              <a:tr h="48291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:05</a:t>
                      </a:r>
                      <a:r>
                        <a:rPr lang="en-US" sz="1600" baseline="0" dirty="0" smtClean="0">
                          <a:latin typeface="Helvetica Neue"/>
                          <a:cs typeface="Helvetica Neue"/>
                        </a:rPr>
                        <a:t> min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Workshop </a:t>
                      </a:r>
                      <a:r>
                        <a:rPr lang="en-US" sz="16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instructions</a:t>
                      </a:r>
                      <a:endParaRPr lang="en-US" sz="1600" dirty="0" smtClean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</a:tr>
              <a:tr h="5162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:75 min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Workshop breakout groups working time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329320" y="3746217"/>
            <a:ext cx="1219417" cy="445500"/>
          </a:xfrm>
        </p:spPr>
        <p:txBody>
          <a:bodyPr/>
          <a:lstStyle/>
          <a:p>
            <a:pPr>
              <a:buClr>
                <a:srgbClr val="43ACDA"/>
              </a:buClr>
            </a:pPr>
            <a:r>
              <a:rPr lang="en-US" b="1" dirty="0" smtClean="0">
                <a:solidFill>
                  <a:srgbClr val="4C4D50"/>
                </a:solidFill>
              </a:rPr>
              <a:t>Agenda</a:t>
            </a:r>
          </a:p>
          <a:p>
            <a:pPr>
              <a:buClr>
                <a:srgbClr val="43ACDA"/>
              </a:buClr>
            </a:pPr>
            <a:endParaRPr lang="en-US" b="1" dirty="0" smtClean="0">
              <a:solidFill>
                <a:srgbClr val="4C4D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29317" y="1033367"/>
            <a:ext cx="4285919" cy="2075593"/>
          </a:xfrm>
        </p:spPr>
        <p:txBody>
          <a:bodyPr/>
          <a:lstStyle/>
          <a:p>
            <a:pPr>
              <a:buClr>
                <a:srgbClr val="43ACDA"/>
              </a:buClr>
            </a:pPr>
            <a:r>
              <a:rPr lang="en-US" sz="1600" dirty="0" smtClean="0">
                <a:solidFill>
                  <a:srgbClr val="4C4D50"/>
                </a:solidFill>
              </a:rPr>
              <a:t>The workshop is designed to generate discussion and engagement, and can scale to handle 50-500 people in the room.</a:t>
            </a:r>
          </a:p>
          <a:p>
            <a:pPr>
              <a:buClr>
                <a:srgbClr val="43ACDA"/>
              </a:buClr>
            </a:pPr>
            <a:r>
              <a:rPr lang="en-US" sz="1600" dirty="0" smtClean="0">
                <a:solidFill>
                  <a:srgbClr val="4C4D50"/>
                </a:solidFill>
              </a:rPr>
              <a:t>Participants will work together to discuss the </a:t>
            </a:r>
            <a:r>
              <a:rPr lang="en-US" sz="1600" dirty="0" smtClean="0">
                <a:solidFill>
                  <a:srgbClr val="4C4D50"/>
                </a:solidFill>
                <a:hlinkClick r:id="rId3"/>
              </a:rPr>
              <a:t>eight broad topics </a:t>
            </a:r>
            <a:r>
              <a:rPr lang="en-US" sz="1600" dirty="0" smtClean="0">
                <a:solidFill>
                  <a:srgbClr val="4C4D50"/>
                </a:solidFill>
              </a:rPr>
              <a:t>found in the strategic planning </a:t>
            </a:r>
            <a:r>
              <a:rPr lang="en-US" sz="1600" dirty="0" smtClean="0">
                <a:solidFill>
                  <a:srgbClr val="4C4D50"/>
                </a:solidFill>
              </a:rPr>
              <a:t>engagement framework, </a:t>
            </a:r>
            <a:r>
              <a:rPr lang="en-US" sz="1600" dirty="0" smtClean="0">
                <a:solidFill>
                  <a:srgbClr val="4C4D50"/>
                </a:solidFill>
              </a:rPr>
              <a:t>and provide written input into the </a:t>
            </a:r>
            <a:r>
              <a:rPr lang="en-US" sz="1600" dirty="0" smtClean="0">
                <a:solidFill>
                  <a:srgbClr val="4C4D50"/>
                </a:solidFill>
                <a:hlinkClick r:id="rId4"/>
              </a:rPr>
              <a:t>strategy development process</a:t>
            </a:r>
            <a:r>
              <a:rPr lang="en-US" sz="1600" dirty="0" smtClean="0">
                <a:solidFill>
                  <a:srgbClr val="4C4D50"/>
                </a:solidFill>
              </a:rPr>
              <a:t>.</a:t>
            </a:r>
          </a:p>
          <a:p>
            <a:pPr>
              <a:buClr>
                <a:srgbClr val="43ACDA"/>
              </a:buClr>
            </a:pPr>
            <a:endParaRPr lang="en-US" sz="1600" i="1" dirty="0">
              <a:solidFill>
                <a:srgbClr val="4C4D5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5976664" cy="440307"/>
          </a:xfrm>
        </p:spPr>
        <p:txBody>
          <a:bodyPr/>
          <a:lstStyle/>
          <a:p>
            <a:r>
              <a:rPr lang="en-US" b="1" cap="all" dirty="0" smtClean="0">
                <a:latin typeface="Helvetica Neue"/>
                <a:cs typeface="Helvetica Neue"/>
              </a:rPr>
              <a:t>THE WORKSHOP</a:t>
            </a:r>
            <a:endParaRPr lang="en-US" b="1" cap="all" dirty="0">
              <a:latin typeface="Helvetica Neue"/>
              <a:cs typeface="Helvetica Neue"/>
            </a:endParaRPr>
          </a:p>
        </p:txBody>
      </p:sp>
      <p:pic>
        <p:nvPicPr>
          <p:cNvPr id="2" name="Picture 1" descr="XPL_ICANN_Durban_5YrStratSession_WorkshopPlan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t="2409" r="1989" b="2342"/>
          <a:stretch/>
        </p:blipFill>
        <p:spPr>
          <a:xfrm>
            <a:off x="154874" y="3138627"/>
            <a:ext cx="8879424" cy="3698726"/>
          </a:xfrm>
          <a:prstGeom prst="rect">
            <a:avLst/>
          </a:prstGeom>
        </p:spPr>
      </p:pic>
      <p:pic>
        <p:nvPicPr>
          <p:cNvPr id="5" name="Picture 4" descr="Room - 7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45"/>
          <a:stretch/>
        </p:blipFill>
        <p:spPr>
          <a:xfrm>
            <a:off x="4811409" y="1104712"/>
            <a:ext cx="4140290" cy="1837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3040" y="3566160"/>
            <a:ext cx="20929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halkduster"/>
                <a:cs typeface="Chalkduster"/>
              </a:rPr>
              <a:t>Group Rapporteurs</a:t>
            </a:r>
            <a:endParaRPr lang="en-US" sz="12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3429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19" y="321693"/>
            <a:ext cx="8073001" cy="440307"/>
          </a:xfrm>
        </p:spPr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ICANN’s STRATEGIC PLANNING </a:t>
            </a:r>
            <a:r>
              <a:rPr lang="en-US" b="1" dirty="0" smtClean="0">
                <a:latin typeface="Helvetica Neue"/>
                <a:cs typeface="Helvetica Neue"/>
              </a:rPr>
              <a:t>PORTAL</a:t>
            </a:r>
            <a:endParaRPr lang="en-US" sz="2000" b="1" dirty="0">
              <a:latin typeface="Helvetica Neue"/>
              <a:cs typeface="Helvetica Neue"/>
            </a:endParaRPr>
          </a:p>
        </p:txBody>
      </p:sp>
      <p:pic>
        <p:nvPicPr>
          <p:cNvPr id="3" name="Picture 2" descr="ICANN.org Strategy 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31" y="1771796"/>
            <a:ext cx="4541422" cy="4946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ICANN.org Home P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6" y="917402"/>
            <a:ext cx="3717295" cy="317921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1154" y="2632170"/>
            <a:ext cx="1423709" cy="66569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rgbClr val="000000"/>
                </a:solidFill>
              </a:ln>
            </a:endParaRPr>
          </a:p>
        </p:txBody>
      </p:sp>
      <p:cxnSp>
        <p:nvCxnSpPr>
          <p:cNvPr id="8" name="Straight Connector 7"/>
          <p:cNvCxnSpPr>
            <a:stCxn id="6" idx="4"/>
          </p:cNvCxnSpPr>
          <p:nvPr/>
        </p:nvCxnSpPr>
        <p:spPr>
          <a:xfrm>
            <a:off x="1183009" y="3297865"/>
            <a:ext cx="4615" cy="136559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98374" y="4649664"/>
            <a:ext cx="320590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quarter" idx="12"/>
          </p:nvPr>
        </p:nvSpPr>
        <p:spPr>
          <a:xfrm>
            <a:off x="1097504" y="4691083"/>
            <a:ext cx="3197659" cy="1863512"/>
          </a:xfrm>
        </p:spPr>
        <p:txBody>
          <a:bodyPr/>
          <a:lstStyle/>
          <a:p>
            <a:pPr>
              <a:buClr>
                <a:srgbClr val="43ACDA"/>
              </a:buClr>
            </a:pPr>
            <a:r>
              <a:rPr lang="en-US" dirty="0" smtClean="0">
                <a:solidFill>
                  <a:srgbClr val="4C4D50"/>
                </a:solidFill>
              </a:rPr>
              <a:t>Visit </a:t>
            </a:r>
            <a:r>
              <a:rPr lang="en-US" dirty="0" err="1" smtClean="0">
                <a:solidFill>
                  <a:srgbClr val="4C4D50"/>
                </a:solidFill>
              </a:rPr>
              <a:t>icann.org</a:t>
            </a:r>
            <a:r>
              <a:rPr lang="en-US" dirty="0" smtClean="0">
                <a:solidFill>
                  <a:srgbClr val="4C4D50"/>
                </a:solidFill>
              </a:rPr>
              <a:t> to link to the strategy planning portal for information, resources, and to provide input.</a:t>
            </a:r>
            <a:endParaRPr lang="en-US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CANN_N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5812</TotalTime>
  <Words>129</Words>
  <Application>Microsoft Macintosh PowerPoint</Application>
  <PresentationFormat>On-screen Show (4:3)</PresentationFormat>
  <Paragraphs>23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ICANN_New_Template</vt:lpstr>
      <vt:lpstr>ICANN VISION &amp; FIVE YEAR STRATEGY Community Engagement in Durban</vt:lpstr>
      <vt:lpstr>OVERVIEW</vt:lpstr>
      <vt:lpstr>THE WORKSHOP</vt:lpstr>
      <vt:lpstr>ICANN’s STRATEGIC PLANNING PORTAL</vt:lpstr>
    </vt:vector>
  </TitlesOfParts>
  <Manager>Jim Trengrove</Manager>
  <Company>Internet Corporation for Assigned Names &amp; Numbers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ICANN &amp; Internet Ecosystem</dc:title>
  <dc:subject>Internet Governance</dc:subject>
  <dc:creator>Lynn Lipinski</dc:creator>
  <cp:keywords>ICANN internet governance </cp:keywords>
  <dc:description/>
  <cp:lastModifiedBy>Denise Michel</cp:lastModifiedBy>
  <cp:revision>165</cp:revision>
  <cp:lastPrinted>2013-02-07T22:29:55Z</cp:lastPrinted>
  <dcterms:created xsi:type="dcterms:W3CDTF">2013-06-06T14:49:24Z</dcterms:created>
  <dcterms:modified xsi:type="dcterms:W3CDTF">2013-07-06T01:26:31Z</dcterms:modified>
  <cp:category/>
</cp:coreProperties>
</file>