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6" r:id="rId2"/>
    <p:sldId id="277"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6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907D2C-12CD-A940-AD8E-EE2C39C5AE45}" type="datetimeFigureOut">
              <a:rPr lang="en-US" smtClean="0"/>
              <a:t>16/12/2015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C0EEF-FEA7-9B4A-9AF4-874ECC5B64C1}" type="slidenum">
              <a:rPr lang="en-US" smtClean="0"/>
              <a:t>‹#›</a:t>
            </a:fld>
            <a:endParaRPr lang="en-US"/>
          </a:p>
        </p:txBody>
      </p:sp>
    </p:spTree>
    <p:extLst>
      <p:ext uri="{BB962C8B-B14F-4D97-AF65-F5344CB8AC3E}">
        <p14:creationId xmlns:p14="http://schemas.microsoft.com/office/powerpoint/2010/main" val="36984667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C0EEF-FEA7-9B4A-9AF4-874ECC5B64C1}" type="slidenum">
              <a:rPr lang="en-US" smtClean="0"/>
              <a:t>13</a:t>
            </a:fld>
            <a:endParaRPr lang="en-US"/>
          </a:p>
        </p:txBody>
      </p:sp>
    </p:spTree>
    <p:extLst>
      <p:ext uri="{BB962C8B-B14F-4D97-AF65-F5344CB8AC3E}">
        <p14:creationId xmlns:p14="http://schemas.microsoft.com/office/powerpoint/2010/main" val="167130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DC0EEF-FEA7-9B4A-9AF4-874ECC5B64C1}" type="slidenum">
              <a:rPr lang="en-US" smtClean="0"/>
              <a:t>21</a:t>
            </a:fld>
            <a:endParaRPr lang="en-US"/>
          </a:p>
        </p:txBody>
      </p:sp>
    </p:spTree>
    <p:extLst>
      <p:ext uri="{BB962C8B-B14F-4D97-AF65-F5344CB8AC3E}">
        <p14:creationId xmlns:p14="http://schemas.microsoft.com/office/powerpoint/2010/main" val="2286877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3" name="Group 2"/>
          <p:cNvGrpSpPr/>
          <p:nvPr/>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grpSp>
        <p:nvGrpSpPr>
          <p:cNvPr id="11" name="Group 10"/>
          <p:cNvGrpSpPr/>
          <p:nvPr/>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Agenda">
    <p:spTree>
      <p:nvGrpSpPr>
        <p:cNvPr id="1" name=""/>
        <p:cNvGrpSpPr/>
        <p:nvPr/>
      </p:nvGrpSpPr>
      <p:grpSpPr>
        <a:xfrm>
          <a:off x="0" y="0"/>
          <a:ext cx="0" cy="0"/>
          <a:chOff x="0" y="0"/>
          <a:chExt cx="0" cy="0"/>
        </a:xfrm>
      </p:grpSpPr>
      <p:pic>
        <p:nvPicPr>
          <p:cNvPr id="4" name="Picture 3" descr="agenda2.jpg"/>
          <p:cNvPicPr>
            <a:picLocks noChangeAspect="1"/>
          </p:cNvPicPr>
          <p:nvPr/>
        </p:nvPicPr>
        <p:blipFill rotWithShape="1">
          <a:blip r:embed="rId2">
            <a:extLst>
              <a:ext uri="{28A0092B-C50C-407E-A947-70E740481C1C}">
                <a14:useLocalDpi xmlns:a14="http://schemas.microsoft.com/office/drawing/2010/main" val="0"/>
              </a:ext>
            </a:extLst>
          </a:blip>
          <a:srcRect l="19229" r="19889"/>
          <a:stretch/>
        </p:blipFill>
        <p:spPr>
          <a:xfrm>
            <a:off x="0" y="-2541"/>
            <a:ext cx="9144000" cy="6869049"/>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3" name="Picture 2" descr="agenda3.jpg"/>
          <p:cNvPicPr>
            <a:picLocks noChangeAspect="1"/>
          </p:cNvPicPr>
          <p:nvPr/>
        </p:nvPicPr>
        <p:blipFill rotWithShape="1">
          <a:blip r:embed="rId2">
            <a:extLst>
              <a:ext uri="{28A0092B-C50C-407E-A947-70E740481C1C}">
                <a14:useLocalDpi xmlns:a14="http://schemas.microsoft.com/office/drawing/2010/main" val="0"/>
              </a:ext>
            </a:extLst>
          </a:blip>
          <a:srcRect l="19206" r="19518"/>
          <a:stretch/>
        </p:blipFill>
        <p:spPr>
          <a:xfrm>
            <a:off x="0" y="0"/>
            <a:ext cx="9155981" cy="6876852"/>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02A43F4-54AA-7747-90DD-F64AB5ECAB81}" type="datetimeFigureOut">
              <a:rPr lang="en-US" smtClean="0"/>
              <a:t>16/12/2015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C7D9082-0ED5-2840-A113-08C22C030934}" type="slidenum">
              <a:rPr lang="en-US" smtClean="0"/>
              <a:t>‹#›</a:t>
            </a:fld>
            <a:endParaRPr lang="en-US"/>
          </a:p>
        </p:txBody>
      </p:sp>
    </p:spTree>
    <p:extLst>
      <p:ext uri="{BB962C8B-B14F-4D97-AF65-F5344CB8AC3E}">
        <p14:creationId xmlns:p14="http://schemas.microsoft.com/office/powerpoint/2010/main" val="81561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02A43F4-54AA-7747-90DD-F64AB5ECAB81}" type="datetimeFigureOut">
              <a:rPr lang="en-US" smtClean="0"/>
              <a:t>16/12/2015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C7D9082-0ED5-2840-A113-08C22C030934}" type="slidenum">
              <a:rPr lang="en-US" smtClean="0"/>
              <a:t>‹#›</a:t>
            </a:fld>
            <a:endParaRPr lang="en-US"/>
          </a:p>
        </p:txBody>
      </p:sp>
    </p:spTree>
    <p:extLst>
      <p:ext uri="{BB962C8B-B14F-4D97-AF65-F5344CB8AC3E}">
        <p14:creationId xmlns:p14="http://schemas.microsoft.com/office/powerpoint/2010/main" val="42049850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723625" y="4217024"/>
            <a:ext cx="7552198" cy="1470025"/>
          </a:xfrm>
          <a:prstGeom prst="rect">
            <a:avLst/>
          </a:prstGeom>
        </p:spPr>
        <p:txBody>
          <a:bodyPr/>
          <a:lstStyle/>
          <a:p>
            <a:pPr algn="l"/>
            <a:r>
              <a:rPr lang="en-US" sz="3600" b="1" dirty="0" smtClean="0">
                <a:solidFill>
                  <a:schemeClr val="bg1"/>
                </a:solidFill>
                <a:latin typeface="Source Sans Pro"/>
                <a:cs typeface="Source Sans Pro"/>
              </a:rPr>
              <a:t>Board Comments to CCWG Draft Proposal 	</a:t>
            </a:r>
            <a:endParaRPr lang="en-US" sz="3600" b="1" dirty="0">
              <a:solidFill>
                <a:schemeClr val="bg1"/>
              </a:solidFill>
              <a:latin typeface="Source Sans Pro"/>
              <a:cs typeface="Source Sans Pro"/>
            </a:endParaRPr>
          </a:p>
        </p:txBody>
      </p:sp>
      <p:sp>
        <p:nvSpPr>
          <p:cNvPr id="3" name="Subtitle 2"/>
          <p:cNvSpPr>
            <a:spLocks noGrp="1"/>
          </p:cNvSpPr>
          <p:nvPr>
            <p:ph type="subTitle" idx="4294967295"/>
          </p:nvPr>
        </p:nvSpPr>
        <p:spPr>
          <a:xfrm>
            <a:off x="1757645" y="5485169"/>
            <a:ext cx="6400800" cy="615869"/>
          </a:xfrm>
          <a:prstGeom prst="rect">
            <a:avLst/>
          </a:prstGeom>
        </p:spPr>
        <p:txBody>
          <a:bodyPr/>
          <a:lstStyle/>
          <a:p>
            <a:pPr marL="0" indent="0">
              <a:buNone/>
            </a:pPr>
            <a:r>
              <a:rPr lang="en-US" sz="2400" dirty="0" smtClean="0">
                <a:solidFill>
                  <a:schemeClr val="bg1"/>
                </a:solidFill>
                <a:latin typeface="Source Sans Pro"/>
                <a:cs typeface="Source Sans Pro"/>
              </a:rPr>
              <a:t>14 December 2015</a:t>
            </a:r>
            <a:endParaRPr lang="en-US" sz="2400" dirty="0">
              <a:solidFill>
                <a:schemeClr val="bg1"/>
              </a:solidFill>
              <a:latin typeface="Source Sans Pro"/>
              <a:cs typeface="Source Sans Pro"/>
            </a:endParaRPr>
          </a:p>
        </p:txBody>
      </p:sp>
    </p:spTree>
    <p:extLst>
      <p:ext uri="{BB962C8B-B14F-4D97-AF65-F5344CB8AC3E}">
        <p14:creationId xmlns:p14="http://schemas.microsoft.com/office/powerpoint/2010/main" val="149091330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smtClean="0"/>
              <a:t>4) The Power to Recall the Entire ICANN Board </a:t>
            </a:r>
            <a:endParaRPr lang="en-US" sz="2800" dirty="0"/>
          </a:p>
        </p:txBody>
      </p:sp>
      <p:sp>
        <p:nvSpPr>
          <p:cNvPr id="3" name="Content Placeholder 2"/>
          <p:cNvSpPr>
            <a:spLocks noGrp="1"/>
          </p:cNvSpPr>
          <p:nvPr>
            <p:ph idx="4294967295"/>
          </p:nvPr>
        </p:nvSpPr>
        <p:spPr>
          <a:xfrm>
            <a:off x="286019" y="879359"/>
            <a:ext cx="8229600" cy="5037138"/>
          </a:xfrm>
          <a:prstGeom prst="rect">
            <a:avLst/>
          </a:prstGeom>
        </p:spPr>
        <p:txBody>
          <a:bodyPr>
            <a:norm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recommendation to remove the entire Board.</a:t>
            </a:r>
          </a:p>
          <a:p>
            <a:pPr lvl="1">
              <a:buFont typeface="Courier New"/>
              <a:buChar char="o"/>
            </a:pPr>
            <a:r>
              <a:rPr lang="en-US" sz="2000" dirty="0" smtClean="0">
                <a:latin typeface="Source Sans Pro"/>
                <a:cs typeface="Source Sans Pro"/>
              </a:rPr>
              <a:t>Acknowledges that the removal process has addressed many of the Board’s earlier concerns.</a:t>
            </a:r>
          </a:p>
          <a:p>
            <a:pPr>
              <a:buFont typeface="Wingdings" charset="2"/>
              <a:buChar char=""/>
            </a:pPr>
            <a:r>
              <a:rPr lang="en-US" sz="2000" dirty="0" smtClean="0">
                <a:latin typeface="Source Sans Pro"/>
                <a:cs typeface="Source Sans Pro"/>
              </a:rPr>
              <a:t>Stresses importance of clear, high thresholds for removal of the entire Board.</a:t>
            </a:r>
          </a:p>
          <a:p>
            <a:pPr lvl="1">
              <a:buFont typeface="Courier New"/>
              <a:buChar char="o"/>
            </a:pPr>
            <a:r>
              <a:rPr lang="en-US" sz="2000" dirty="0" smtClean="0">
                <a:latin typeface="Source Sans Pro"/>
                <a:cs typeface="Source Sans Pro"/>
              </a:rPr>
              <a:t>Would object to any attempt to lower the threshold for removal of the entire Board.</a:t>
            </a:r>
          </a:p>
          <a:p>
            <a:pPr lvl="1">
              <a:buFont typeface="Courier New"/>
              <a:buChar char="o"/>
            </a:pPr>
            <a:r>
              <a:rPr lang="en-US" sz="2000" dirty="0">
                <a:latin typeface="Source Sans Pro"/>
                <a:cs typeface="Source Sans Pro"/>
              </a:rPr>
              <a:t>S</a:t>
            </a:r>
            <a:r>
              <a:rPr lang="en-US" sz="2000" dirty="0" smtClean="0">
                <a:latin typeface="Source Sans Pro"/>
                <a:cs typeface="Source Sans Pro"/>
              </a:rPr>
              <a:t>uggests that measures be implemented in the Bylaws to prevent any attempt to lower the threshold for the removal of the entire Board below four SOs/ACs.</a:t>
            </a:r>
          </a:p>
        </p:txBody>
      </p:sp>
    </p:spTree>
    <p:extLst>
      <p:ext uri="{BB962C8B-B14F-4D97-AF65-F5344CB8AC3E}">
        <p14:creationId xmlns:p14="http://schemas.microsoft.com/office/powerpoint/2010/main" val="34303443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208879"/>
          </a:xfrm>
        </p:spPr>
        <p:txBody>
          <a:bodyPr>
            <a:noAutofit/>
          </a:bodyPr>
          <a:lstStyle/>
          <a:p>
            <a:pPr algn="l"/>
            <a:r>
              <a:rPr lang="en-US" sz="2800" dirty="0"/>
              <a:t>5) The Power to Approve Changes to ICANN Fundamental Bylaws and Articles of Incorporation </a:t>
            </a:r>
          </a:p>
        </p:txBody>
      </p:sp>
      <p:sp>
        <p:nvSpPr>
          <p:cNvPr id="3" name="Content Placeholder 2"/>
          <p:cNvSpPr>
            <a:spLocks noGrp="1"/>
          </p:cNvSpPr>
          <p:nvPr>
            <p:ph idx="4294967295"/>
          </p:nvPr>
        </p:nvSpPr>
        <p:spPr>
          <a:xfrm>
            <a:off x="308899" y="1359920"/>
            <a:ext cx="8229600" cy="5037138"/>
          </a:xfrm>
          <a:prstGeom prst="rect">
            <a:avLst/>
          </a:prstGeom>
        </p:spPr>
        <p:txBody>
          <a:bodyPr>
            <a:normAutofit/>
          </a:bodyPr>
          <a:lstStyle/>
          <a:p>
            <a:pPr marL="0" indent="0">
              <a:buNone/>
            </a:pPr>
            <a:r>
              <a:rPr lang="en-US" sz="2000" b="1" dirty="0" smtClean="0"/>
              <a:t>Board Comments:</a:t>
            </a:r>
          </a:p>
          <a:p>
            <a:pPr>
              <a:buFont typeface="Wingdings" charset="2"/>
              <a:buChar char=""/>
            </a:pPr>
            <a:r>
              <a:rPr lang="en-US" sz="2000" dirty="0" smtClean="0"/>
              <a:t>Supports this recommendation.</a:t>
            </a:r>
          </a:p>
        </p:txBody>
      </p:sp>
    </p:spTree>
    <p:extLst>
      <p:ext uri="{BB962C8B-B14F-4D97-AF65-F5344CB8AC3E}">
        <p14:creationId xmlns:p14="http://schemas.microsoft.com/office/powerpoint/2010/main" val="191602934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51670"/>
          </a:xfrm>
        </p:spPr>
        <p:txBody>
          <a:bodyPr>
            <a:noAutofit/>
          </a:bodyPr>
          <a:lstStyle/>
          <a:p>
            <a:pPr algn="l"/>
            <a:r>
              <a:rPr lang="en-US" sz="2800" dirty="0"/>
              <a:t>6) The Power to Initiate a Binding Community Independent Review </a:t>
            </a:r>
          </a:p>
        </p:txBody>
      </p:sp>
      <p:sp>
        <p:nvSpPr>
          <p:cNvPr id="3" name="Content Placeholder 2"/>
          <p:cNvSpPr>
            <a:spLocks noGrp="1"/>
          </p:cNvSpPr>
          <p:nvPr>
            <p:ph idx="4294967295"/>
          </p:nvPr>
        </p:nvSpPr>
        <p:spPr>
          <a:xfrm>
            <a:off x="297457" y="1291268"/>
            <a:ext cx="8229600" cy="5037138"/>
          </a:xfrm>
          <a:prstGeom prst="rect">
            <a:avLst/>
          </a:prstGeom>
        </p:spPr>
        <p:txBody>
          <a:bodyPr>
            <a:normAutofit/>
          </a:bodyPr>
          <a:lstStyle/>
          <a:p>
            <a:pPr marL="0" indent="0">
              <a:buNone/>
            </a:pPr>
            <a:r>
              <a:rPr lang="en-US" sz="2000" b="1" dirty="0" smtClean="0"/>
              <a:t>Board Comments:</a:t>
            </a:r>
          </a:p>
          <a:p>
            <a:pPr>
              <a:buFont typeface="Wingdings" charset="2"/>
              <a:buChar char=""/>
            </a:pPr>
            <a:r>
              <a:rPr lang="en-US" sz="2000" dirty="0" smtClean="0"/>
              <a:t>Supports expanding scope of IRP to be available for more general claims of violations of ICANN’s Bylaws or Articles of Incorporation.</a:t>
            </a:r>
          </a:p>
          <a:p>
            <a:pPr>
              <a:buFont typeface="Wingdings" charset="2"/>
              <a:buChar char=""/>
            </a:pPr>
            <a:r>
              <a:rPr lang="en-US" sz="2000" dirty="0" smtClean="0"/>
              <a:t>Suggests that protections be built in on the potential community bringing challenges against other parts of the community, i.e. challenging Board action on policy recommendations arriving out of appropriately run policy development processes.</a:t>
            </a:r>
          </a:p>
          <a:p>
            <a:pPr lvl="1">
              <a:buFont typeface="Courier New"/>
              <a:buChar char="o"/>
            </a:pPr>
            <a:r>
              <a:rPr lang="en-US" sz="2000" dirty="0" smtClean="0"/>
              <a:t>Suggests a higher threshold should be required in these situations.</a:t>
            </a:r>
          </a:p>
        </p:txBody>
      </p:sp>
    </p:spTree>
    <p:extLst>
      <p:ext uri="{BB962C8B-B14F-4D97-AF65-F5344CB8AC3E}">
        <p14:creationId xmlns:p14="http://schemas.microsoft.com/office/powerpoint/2010/main" val="363379830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691816"/>
          </a:xfrm>
        </p:spPr>
        <p:txBody>
          <a:bodyPr>
            <a:noAutofit/>
          </a:bodyPr>
          <a:lstStyle/>
          <a:p>
            <a:pPr algn="l"/>
            <a:r>
              <a:rPr lang="en-US" sz="2800" dirty="0"/>
              <a:t>7) The Power to Reject ICANN Board Decisions Relating to Reviews of IANA Functions, Including Triggering of Post-Transition IANA Separation </a:t>
            </a:r>
          </a:p>
        </p:txBody>
      </p:sp>
      <p:sp>
        <p:nvSpPr>
          <p:cNvPr id="3" name="Content Placeholder 2"/>
          <p:cNvSpPr>
            <a:spLocks noGrp="1"/>
          </p:cNvSpPr>
          <p:nvPr>
            <p:ph idx="4294967295"/>
          </p:nvPr>
        </p:nvSpPr>
        <p:spPr>
          <a:xfrm>
            <a:off x="297458" y="1819275"/>
            <a:ext cx="8229600" cy="5038725"/>
          </a:xfrm>
          <a:prstGeom prst="rect">
            <a:avLst/>
          </a:prstGeom>
        </p:spPr>
        <p:txBody>
          <a:bodyPr>
            <a:norm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a:latin typeface="Source Sans Pro"/>
                <a:cs typeface="Source Sans Pro"/>
              </a:rPr>
              <a:t>S</a:t>
            </a:r>
            <a:r>
              <a:rPr lang="en-US" sz="2000" dirty="0" smtClean="0">
                <a:latin typeface="Source Sans Pro"/>
                <a:cs typeface="Source Sans Pro"/>
              </a:rPr>
              <a:t>upports this recommendation and understands that this is a dependency between the CWG-Stewardship recommendations and the CCWG-Accountability Proposal. </a:t>
            </a:r>
          </a:p>
          <a:p>
            <a:pPr>
              <a:buFont typeface="Wingdings" charset="2"/>
              <a:buChar char=""/>
            </a:pPr>
            <a:r>
              <a:rPr lang="en-US" sz="2000" dirty="0" smtClean="0">
                <a:latin typeface="Source Sans Pro"/>
                <a:cs typeface="Source Sans Pro"/>
              </a:rPr>
              <a:t>Suggest clarification about the process of creating a Separation Cross Community Working Group to be applicable only to the separation of the names community services of the IANA Functions.</a:t>
            </a:r>
          </a:p>
          <a:p>
            <a:pPr lvl="1">
              <a:buFont typeface="Courier New"/>
              <a:buChar char="o"/>
            </a:pPr>
            <a:r>
              <a:rPr lang="en-US" sz="2000" dirty="0" smtClean="0">
                <a:latin typeface="Source Sans Pro"/>
                <a:cs typeface="Source Sans Pro"/>
              </a:rPr>
              <a:t>If the scope is intended to be broader, any review process would have to include the other operational communities. </a:t>
            </a:r>
          </a:p>
        </p:txBody>
      </p:sp>
    </p:spTree>
    <p:extLst>
      <p:ext uri="{BB962C8B-B14F-4D97-AF65-F5344CB8AC3E}">
        <p14:creationId xmlns:p14="http://schemas.microsoft.com/office/powerpoint/2010/main" val="2782017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74554"/>
          </a:xfrm>
        </p:spPr>
        <p:txBody>
          <a:bodyPr>
            <a:noAutofit/>
          </a:bodyPr>
          <a:lstStyle/>
          <a:p>
            <a:pPr algn="l"/>
            <a:r>
              <a:rPr lang="en-US" sz="2800" b="1" dirty="0"/>
              <a:t>Recommendation #5: </a:t>
            </a:r>
            <a:r>
              <a:rPr lang="en-US" sz="2800" dirty="0"/>
              <a:t>Changing aspects of ICANN’s Mission, Commitments and Core Values </a:t>
            </a:r>
          </a:p>
        </p:txBody>
      </p:sp>
      <p:sp>
        <p:nvSpPr>
          <p:cNvPr id="4" name="Content Placeholder 2"/>
          <p:cNvSpPr>
            <a:spLocks noGrp="1"/>
          </p:cNvSpPr>
          <p:nvPr>
            <p:ph idx="4294967295"/>
          </p:nvPr>
        </p:nvSpPr>
        <p:spPr>
          <a:xfrm>
            <a:off x="274579" y="1325594"/>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modifying the Mission Statement with an emphasis on clear, concise language.</a:t>
            </a:r>
          </a:p>
          <a:p>
            <a:pPr>
              <a:buFont typeface="Wingdings" charset="2"/>
              <a:buChar char=""/>
            </a:pPr>
            <a:r>
              <a:rPr lang="en-US" sz="2000" dirty="0" smtClean="0">
                <a:latin typeface="Source Sans Pro"/>
                <a:cs typeface="Source Sans Pro"/>
              </a:rPr>
              <a:t>Agrees with the following two principles that serve as the basis for contract enforcement discussions:</a:t>
            </a:r>
          </a:p>
          <a:p>
            <a:pPr lvl="1">
              <a:buFont typeface="Courier New"/>
              <a:buChar char="o"/>
            </a:pPr>
            <a:r>
              <a:rPr lang="en-US" sz="2000" dirty="0" smtClean="0">
                <a:latin typeface="Source Sans Pro"/>
                <a:cs typeface="Source Sans Pro"/>
              </a:rPr>
              <a:t>ICANN’s entering into and enforcement of Registry and Registrar contracts is an important component of ICANN’s work in coordination and allocation of names in the Root Zone of the DNS.</a:t>
            </a:r>
          </a:p>
          <a:p>
            <a:pPr lvl="1">
              <a:buFont typeface="Courier New"/>
              <a:buChar char="o"/>
            </a:pPr>
            <a:r>
              <a:rPr lang="en-US" sz="2000" dirty="0" smtClean="0">
                <a:latin typeface="Source Sans Pro"/>
                <a:cs typeface="Source Sans Pro"/>
              </a:rPr>
              <a:t>ICANN is not a regulator, and does not regulate content through these contracts.</a:t>
            </a:r>
          </a:p>
          <a:p>
            <a:pPr>
              <a:buFont typeface="Wingdings" charset="2"/>
              <a:buChar char=""/>
            </a:pPr>
            <a:r>
              <a:rPr lang="en-US" sz="2000" dirty="0" smtClean="0">
                <a:latin typeface="Source Sans Pro"/>
                <a:cs typeface="Source Sans Pro"/>
              </a:rPr>
              <a:t>Suggests separation of the ICANN’s  Mission Statement from Scope of Responsibilities.</a:t>
            </a:r>
          </a:p>
        </p:txBody>
      </p:sp>
    </p:spTree>
    <p:extLst>
      <p:ext uri="{BB962C8B-B14F-4D97-AF65-F5344CB8AC3E}">
        <p14:creationId xmlns:p14="http://schemas.microsoft.com/office/powerpoint/2010/main" val="372756906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9"/>
            <a:ext cx="9144000" cy="1607679"/>
          </a:xfrm>
        </p:spPr>
        <p:txBody>
          <a:bodyPr>
            <a:noAutofit/>
          </a:bodyPr>
          <a:lstStyle/>
          <a:p>
            <a:pPr algn="l"/>
            <a:r>
              <a:rPr lang="en-US" sz="2800" b="1" dirty="0"/>
              <a:t>Recommendation #6: </a:t>
            </a:r>
            <a:r>
              <a:rPr lang="en-US" sz="2800" dirty="0"/>
              <a:t>Reaffirming ICANN’s commitment to respect internationally recognized Human Rights as it carries out its mission </a:t>
            </a:r>
          </a:p>
        </p:txBody>
      </p:sp>
      <p:sp>
        <p:nvSpPr>
          <p:cNvPr id="4" name="Content Placeholder 2"/>
          <p:cNvSpPr>
            <a:spLocks noGrp="1"/>
          </p:cNvSpPr>
          <p:nvPr>
            <p:ph idx="4294967295"/>
          </p:nvPr>
        </p:nvSpPr>
        <p:spPr>
          <a:xfrm>
            <a:off x="308907" y="1691736"/>
            <a:ext cx="8706388" cy="4525963"/>
          </a:xfrm>
          <a:prstGeom prst="rect">
            <a:avLst/>
          </a:prstGeom>
        </p:spPr>
        <p:txBody>
          <a:bodyPr>
            <a:noAutofit/>
          </a:bodyPr>
          <a:lstStyle/>
          <a:p>
            <a:pPr marL="0" indent="0">
              <a:buNone/>
            </a:pPr>
            <a:r>
              <a:rPr lang="en-US" sz="1900" b="1" dirty="0" smtClean="0">
                <a:latin typeface="Source Sans Pro"/>
                <a:cs typeface="Source Sans Pro"/>
              </a:rPr>
              <a:t>Board Comments:</a:t>
            </a:r>
          </a:p>
          <a:p>
            <a:pPr>
              <a:buFont typeface="Wingdings" charset="2"/>
              <a:buChar char=""/>
            </a:pPr>
            <a:r>
              <a:rPr lang="en-US" sz="1900" dirty="0" smtClean="0">
                <a:latin typeface="Source Sans Pro"/>
                <a:cs typeface="Source Sans Pro"/>
              </a:rPr>
              <a:t>Supports upholding human rights as appropriate within its limited Mission and Scope of Responsibilities.</a:t>
            </a:r>
          </a:p>
          <a:p>
            <a:pPr>
              <a:buFont typeface="Wingdings" charset="2"/>
              <a:buChar char=""/>
            </a:pPr>
            <a:r>
              <a:rPr lang="en-US" sz="1900" dirty="0" smtClean="0">
                <a:latin typeface="Source Sans Pro"/>
                <a:cs typeface="Source Sans Pro"/>
              </a:rPr>
              <a:t>Requires additional work on proposed human rights Bylaws text before considering a Bylaws placement.</a:t>
            </a:r>
          </a:p>
          <a:p>
            <a:pPr lvl="1">
              <a:buFont typeface="Courier New"/>
              <a:buChar char="o"/>
            </a:pPr>
            <a:r>
              <a:rPr lang="en-US" sz="1900" dirty="0" smtClean="0">
                <a:latin typeface="Source Sans Pro"/>
                <a:cs typeface="Source Sans Pro"/>
              </a:rPr>
              <a:t>Suggests that the inclusion of interim text into the Bylaws risks unintended consequences, including potential uses of IRPs to test human rights issues that are not anticipated/not within scope. </a:t>
            </a:r>
          </a:p>
          <a:p>
            <a:pPr>
              <a:buFont typeface="Wingdings" charset="2"/>
              <a:buChar char=""/>
            </a:pPr>
            <a:r>
              <a:rPr lang="en-US" sz="1900" dirty="0" smtClean="0">
                <a:latin typeface="Source Sans Pro"/>
                <a:cs typeface="Source Sans Pro"/>
              </a:rPr>
              <a:t>Suggests a clear path forward to allow a meaningful expression of human rights considerations in ICANN, including working with the community to develop a Human Rights Statement.</a:t>
            </a:r>
          </a:p>
          <a:p>
            <a:pPr>
              <a:buFont typeface="Wingdings" charset="2"/>
              <a:buChar char=""/>
            </a:pPr>
            <a:r>
              <a:rPr lang="en-US" sz="1900" dirty="0" smtClean="0">
                <a:latin typeface="Source Sans Pro"/>
                <a:cs typeface="Source Sans Pro"/>
              </a:rPr>
              <a:t>Suggests expanding Work Stream 2 to include considerations of whether human rights issues should be reflected within the Bylaws or elsewhere, and how human rights should be considered/reflected within policy development.</a:t>
            </a:r>
          </a:p>
        </p:txBody>
      </p:sp>
    </p:spTree>
    <p:extLst>
      <p:ext uri="{BB962C8B-B14F-4D97-AF65-F5344CB8AC3E}">
        <p14:creationId xmlns:p14="http://schemas.microsoft.com/office/powerpoint/2010/main" val="10007548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51670"/>
          </a:xfrm>
        </p:spPr>
        <p:txBody>
          <a:bodyPr>
            <a:noAutofit/>
          </a:bodyPr>
          <a:lstStyle/>
          <a:p>
            <a:pPr algn="l"/>
            <a:r>
              <a:rPr lang="en-US" sz="2800" b="1" dirty="0"/>
              <a:t>Recommendation #7: </a:t>
            </a:r>
            <a:r>
              <a:rPr lang="en-US" sz="2800" dirty="0" smtClean="0"/>
              <a:t>Strengthening ICANN’s Independent Review Process </a:t>
            </a:r>
            <a:endParaRPr lang="en-US" sz="2800" dirty="0"/>
          </a:p>
        </p:txBody>
      </p:sp>
      <p:sp>
        <p:nvSpPr>
          <p:cNvPr id="4" name="Content Placeholder 2"/>
          <p:cNvSpPr>
            <a:spLocks noGrp="1"/>
          </p:cNvSpPr>
          <p:nvPr>
            <p:ph idx="4294967295"/>
          </p:nvPr>
        </p:nvSpPr>
        <p:spPr>
          <a:xfrm>
            <a:off x="331784" y="1256942"/>
            <a:ext cx="8229600" cy="4525963"/>
          </a:xfrm>
          <a:prstGeom prst="rect">
            <a:avLst/>
          </a:prstGeom>
        </p:spPr>
        <p:txBody>
          <a:bodyPr>
            <a:noAutofit/>
          </a:bodyPr>
          <a:lstStyle/>
          <a:p>
            <a:pPr marL="0" indent="0">
              <a:buNone/>
            </a:pPr>
            <a:r>
              <a:rPr lang="en-US" sz="2000" b="1" dirty="0" smtClean="0"/>
              <a:t>Board Comments:</a:t>
            </a:r>
          </a:p>
          <a:p>
            <a:pPr>
              <a:buFont typeface="Wingdings" charset="2"/>
              <a:buChar char=""/>
            </a:pPr>
            <a:r>
              <a:rPr lang="en-US" sz="2000" dirty="0" smtClean="0"/>
              <a:t>Supports the recommendations on the IRP but suggests enhancements to uphold the stated purpose of the IRP.</a:t>
            </a:r>
          </a:p>
          <a:p>
            <a:pPr>
              <a:buFont typeface="Wingdings" charset="2"/>
              <a:buChar char=""/>
            </a:pPr>
            <a:r>
              <a:rPr lang="en-US" sz="2000" dirty="0" smtClean="0"/>
              <a:t>Restates concern that the IRP is not the venue to resolve disputes related to process-specific expert determinations.</a:t>
            </a:r>
          </a:p>
          <a:p>
            <a:pPr lvl="1">
              <a:buFont typeface="Courier New"/>
              <a:buChar char="o"/>
            </a:pPr>
            <a:r>
              <a:rPr lang="en-US" sz="2000" dirty="0" smtClean="0"/>
              <a:t>Suggests disputes of this nature </a:t>
            </a:r>
            <a:r>
              <a:rPr lang="en-US" sz="2000" dirty="0"/>
              <a:t>should be considered and addressed within the development of the process or </a:t>
            </a:r>
            <a:r>
              <a:rPr lang="en-US" sz="2000" dirty="0" smtClean="0"/>
              <a:t>program.</a:t>
            </a:r>
          </a:p>
          <a:p>
            <a:pPr>
              <a:buFont typeface="Wingdings" charset="2"/>
              <a:buChar char=""/>
            </a:pPr>
            <a:r>
              <a:rPr lang="en-US" sz="2000" dirty="0" smtClean="0"/>
              <a:t>Suggests that IRP </a:t>
            </a:r>
            <a:r>
              <a:rPr lang="en-US" sz="2000" dirty="0"/>
              <a:t>panels should not be used for specific, substantive operational </a:t>
            </a:r>
            <a:r>
              <a:rPr lang="en-US" sz="2000" dirty="0" smtClean="0"/>
              <a:t>decisions, including DIDP, as these decisions would expand the scope of the IRP beyond its intended purpose.</a:t>
            </a:r>
          </a:p>
        </p:txBody>
      </p:sp>
    </p:spTree>
    <p:extLst>
      <p:ext uri="{BB962C8B-B14F-4D97-AF65-F5344CB8AC3E}">
        <p14:creationId xmlns:p14="http://schemas.microsoft.com/office/powerpoint/2010/main" val="57832052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231763"/>
          </a:xfrm>
        </p:spPr>
        <p:txBody>
          <a:bodyPr>
            <a:noAutofit/>
          </a:bodyPr>
          <a:lstStyle/>
          <a:p>
            <a:pPr algn="l"/>
            <a:r>
              <a:rPr lang="en-US" sz="2800" b="1" dirty="0"/>
              <a:t>Recommendation #8: </a:t>
            </a:r>
            <a:r>
              <a:rPr lang="en-US" sz="2800" dirty="0"/>
              <a:t>Improving ICANN’s Request for Reconsideration Process </a:t>
            </a:r>
          </a:p>
        </p:txBody>
      </p:sp>
      <p:sp>
        <p:nvSpPr>
          <p:cNvPr id="4" name="Content Placeholder 2"/>
          <p:cNvSpPr>
            <a:spLocks noGrp="1"/>
          </p:cNvSpPr>
          <p:nvPr>
            <p:ph idx="4294967295"/>
          </p:nvPr>
        </p:nvSpPr>
        <p:spPr>
          <a:xfrm>
            <a:off x="331783" y="1394245"/>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the recommendations on the Reconsideration Process.</a:t>
            </a:r>
          </a:p>
          <a:p>
            <a:pPr>
              <a:buFont typeface="Wingdings" charset="2"/>
              <a:buChar char=""/>
            </a:pPr>
            <a:r>
              <a:rPr lang="en-US" sz="2000" dirty="0" smtClean="0">
                <a:latin typeface="Source Sans Pro"/>
                <a:cs typeface="Source Sans Pro"/>
              </a:rPr>
              <a:t>Suggests that further details will need to be addressed in implementation.</a:t>
            </a:r>
          </a:p>
        </p:txBody>
      </p:sp>
    </p:spTree>
    <p:extLst>
      <p:ext uri="{BB962C8B-B14F-4D97-AF65-F5344CB8AC3E}">
        <p14:creationId xmlns:p14="http://schemas.microsoft.com/office/powerpoint/2010/main" val="25688311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17344"/>
          </a:xfrm>
        </p:spPr>
        <p:txBody>
          <a:bodyPr>
            <a:noAutofit/>
          </a:bodyPr>
          <a:lstStyle/>
          <a:p>
            <a:pPr algn="l"/>
            <a:r>
              <a:rPr lang="en-US" sz="2800" b="1" dirty="0"/>
              <a:t>Recommendation #9: </a:t>
            </a:r>
            <a:r>
              <a:rPr lang="en-US" sz="2800" dirty="0"/>
              <a:t>Incorporating the Affirmation of Commitments Reviews in ICANN’s Bylaws </a:t>
            </a:r>
          </a:p>
        </p:txBody>
      </p:sp>
      <p:sp>
        <p:nvSpPr>
          <p:cNvPr id="4" name="Content Placeholder 2"/>
          <p:cNvSpPr>
            <a:spLocks noGrp="1"/>
          </p:cNvSpPr>
          <p:nvPr>
            <p:ph idx="4294967295"/>
          </p:nvPr>
        </p:nvSpPr>
        <p:spPr>
          <a:xfrm>
            <a:off x="320342" y="1325594"/>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a:t>
            </a:r>
            <a:r>
              <a:rPr lang="en-US" sz="2000" dirty="0">
                <a:latin typeface="Source Sans Pro"/>
                <a:cs typeface="Source Sans Pro"/>
              </a:rPr>
              <a:t>the incorporation of the Affirmation of Commitments reviews into the </a:t>
            </a:r>
            <a:r>
              <a:rPr lang="en-US" sz="2000" dirty="0" smtClean="0">
                <a:latin typeface="Source Sans Pro"/>
                <a:cs typeface="Source Sans Pro"/>
              </a:rPr>
              <a:t>Bylaws.</a:t>
            </a:r>
          </a:p>
          <a:p>
            <a:pPr>
              <a:buFont typeface="Wingdings" charset="2"/>
              <a:buChar char=""/>
            </a:pPr>
            <a:r>
              <a:rPr lang="en-US" sz="2000" dirty="0" smtClean="0">
                <a:latin typeface="Source Sans Pro"/>
                <a:cs typeface="Source Sans Pro"/>
              </a:rPr>
              <a:t>Supports that the operational standards for reviews remain outside of the Bylaws, as they should require community input and review to be changed.</a:t>
            </a:r>
          </a:p>
          <a:p>
            <a:pPr>
              <a:buFont typeface="Wingdings" charset="2"/>
              <a:buChar char=""/>
            </a:pPr>
            <a:r>
              <a:rPr lang="en-US" sz="2000" dirty="0" smtClean="0">
                <a:latin typeface="Source Sans Pro"/>
                <a:cs typeface="Source Sans Pro"/>
              </a:rPr>
              <a:t>Suggests adjustment to language regarding WHOIS.</a:t>
            </a:r>
          </a:p>
          <a:p>
            <a:pPr>
              <a:buFont typeface="Wingdings" charset="2"/>
              <a:buChar char=""/>
            </a:pPr>
            <a:r>
              <a:rPr lang="en-US" sz="2000" dirty="0" smtClean="0">
                <a:latin typeface="Source Sans Pro"/>
                <a:cs typeface="Source Sans Pro"/>
              </a:rPr>
              <a:t>Supports development of the IANA Functions Review as a Fundamental Bylaw.</a:t>
            </a:r>
          </a:p>
        </p:txBody>
      </p:sp>
    </p:spTree>
    <p:extLst>
      <p:ext uri="{BB962C8B-B14F-4D97-AF65-F5344CB8AC3E}">
        <p14:creationId xmlns:p14="http://schemas.microsoft.com/office/powerpoint/2010/main" val="75247560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7"/>
            <a:ext cx="9144000" cy="1163112"/>
          </a:xfrm>
        </p:spPr>
        <p:txBody>
          <a:bodyPr>
            <a:noAutofit/>
          </a:bodyPr>
          <a:lstStyle/>
          <a:p>
            <a:pPr algn="l"/>
            <a:r>
              <a:rPr lang="en-US" sz="2800" b="1" dirty="0"/>
              <a:t>Recommendation #10: </a:t>
            </a:r>
            <a:r>
              <a:rPr lang="en-US" sz="2800" dirty="0"/>
              <a:t>Enhancing the Accountability of Supporting Organizations and Advisory Committees </a:t>
            </a:r>
          </a:p>
        </p:txBody>
      </p:sp>
      <p:sp>
        <p:nvSpPr>
          <p:cNvPr id="4" name="Content Placeholder 2"/>
          <p:cNvSpPr>
            <a:spLocks noGrp="1"/>
          </p:cNvSpPr>
          <p:nvPr>
            <p:ph idx="4294967295"/>
          </p:nvPr>
        </p:nvSpPr>
        <p:spPr>
          <a:xfrm>
            <a:off x="320339" y="1371361"/>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a:t>
            </a:r>
            <a:r>
              <a:rPr lang="en-US" sz="2000" dirty="0">
                <a:latin typeface="Source Sans Pro"/>
                <a:cs typeface="Source Sans Pro"/>
              </a:rPr>
              <a:t>that accountability is reviewed and strengthened among the community, and not just focused how the ICANN Board is accountable to the community.</a:t>
            </a:r>
            <a:r>
              <a:rPr lang="en-US" sz="2000" dirty="0" smtClean="0">
                <a:effectLst/>
                <a:latin typeface="Source Sans Pro"/>
                <a:cs typeface="Source Sans Pro"/>
              </a:rPr>
              <a:t> </a:t>
            </a:r>
            <a:endParaRPr lang="en-US" sz="2000" dirty="0" smtClean="0">
              <a:latin typeface="Source Sans Pro"/>
              <a:cs typeface="Source Sans Pro"/>
            </a:endParaRPr>
          </a:p>
        </p:txBody>
      </p:sp>
    </p:spTree>
    <p:extLst>
      <p:ext uri="{BB962C8B-B14F-4D97-AF65-F5344CB8AC3E}">
        <p14:creationId xmlns:p14="http://schemas.microsoft.com/office/powerpoint/2010/main" val="134938389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smtClean="0"/>
              <a:t>Introduction	</a:t>
            </a:r>
            <a:endParaRPr lang="en-US" sz="2800" b="1" dirty="0"/>
          </a:p>
        </p:txBody>
      </p:sp>
      <p:sp>
        <p:nvSpPr>
          <p:cNvPr id="3" name="Content Placeholder 2"/>
          <p:cNvSpPr>
            <a:spLocks noGrp="1"/>
          </p:cNvSpPr>
          <p:nvPr>
            <p:ph idx="4294967295"/>
          </p:nvPr>
        </p:nvSpPr>
        <p:spPr>
          <a:xfrm>
            <a:off x="285968" y="954491"/>
            <a:ext cx="8551862" cy="4968875"/>
          </a:xfrm>
          <a:prstGeom prst="rect">
            <a:avLst/>
          </a:prstGeom>
        </p:spPr>
        <p:txBody>
          <a:bodyPr>
            <a:noAutofit/>
          </a:bodyPr>
          <a:lstStyle/>
          <a:p>
            <a:pPr>
              <a:buFont typeface="Wingdings" charset="2"/>
              <a:buChar char=""/>
            </a:pPr>
            <a:r>
              <a:rPr lang="en-US" sz="2000" dirty="0" smtClean="0"/>
              <a:t>The Board expresses its agreement and support for nearly all of the recommendations in the Draft Proposal.</a:t>
            </a:r>
          </a:p>
          <a:p>
            <a:pPr>
              <a:buFont typeface="Wingdings" charset="2"/>
              <a:buChar char=""/>
            </a:pPr>
            <a:r>
              <a:rPr lang="en-US" sz="2000" dirty="0" smtClean="0"/>
              <a:t>For areas where the Board has remaining concerns consistent with what it has raised previously, it provides recommendations and suggestions for addressing concerns.</a:t>
            </a:r>
          </a:p>
          <a:p>
            <a:pPr>
              <a:buFont typeface="Wingdings" charset="2"/>
              <a:buChar char=""/>
            </a:pPr>
            <a:r>
              <a:rPr lang="en-US" sz="2000" dirty="0" smtClean="0"/>
              <a:t>Outstanding concerns of the recommendations include: </a:t>
            </a:r>
          </a:p>
          <a:p>
            <a:pPr lvl="1">
              <a:buFont typeface="Courier New"/>
              <a:buChar char="o"/>
            </a:pPr>
            <a:r>
              <a:rPr lang="en-US" sz="2000" dirty="0"/>
              <a:t>I</a:t>
            </a:r>
            <a:r>
              <a:rPr lang="en-US" sz="2000" dirty="0" smtClean="0"/>
              <a:t>ssues of redefining the scope of ICANN’s commitments.</a:t>
            </a:r>
          </a:p>
          <a:p>
            <a:pPr lvl="1">
              <a:buFont typeface="Courier New"/>
              <a:buChar char="o"/>
            </a:pPr>
            <a:r>
              <a:rPr lang="en-US" sz="2000" dirty="0" smtClean="0"/>
              <a:t>The scope and implementation of inspection rights.</a:t>
            </a:r>
          </a:p>
          <a:p>
            <a:pPr lvl="1">
              <a:buFont typeface="Courier New"/>
              <a:buChar char="o"/>
            </a:pPr>
            <a:r>
              <a:rPr lang="en-US" sz="2000" dirty="0" smtClean="0"/>
              <a:t>Veto of the </a:t>
            </a:r>
            <a:r>
              <a:rPr lang="en-US" sz="2000" smtClean="0"/>
              <a:t>IANA Budget.</a:t>
            </a:r>
            <a:endParaRPr lang="en-US" sz="2000" dirty="0" smtClean="0"/>
          </a:p>
          <a:p>
            <a:pPr lvl="1">
              <a:buFont typeface="Courier New"/>
              <a:buChar char="o"/>
            </a:pPr>
            <a:r>
              <a:rPr lang="en-US" sz="2000" dirty="0" smtClean="0"/>
              <a:t>Contractual enforcement in the Mission Statement.</a:t>
            </a:r>
          </a:p>
          <a:p>
            <a:pPr lvl="1">
              <a:buFont typeface="Courier New"/>
              <a:buChar char="o"/>
            </a:pPr>
            <a:r>
              <a:rPr lang="en-US" sz="2000" dirty="0" smtClean="0"/>
              <a:t>Integration of human rights considerations.</a:t>
            </a:r>
          </a:p>
          <a:p>
            <a:pPr lvl="1">
              <a:buFont typeface="Courier New"/>
              <a:buChar char="o"/>
            </a:pPr>
            <a:r>
              <a:rPr lang="en-US" sz="2000" dirty="0" smtClean="0"/>
              <a:t>Specific details around language of Work Stream 2 obligations.</a:t>
            </a:r>
            <a:endParaRPr lang="en-US" sz="2000" dirty="0"/>
          </a:p>
        </p:txBody>
      </p:sp>
    </p:spTree>
    <p:extLst>
      <p:ext uri="{BB962C8B-B14F-4D97-AF65-F5344CB8AC3E}">
        <p14:creationId xmlns:p14="http://schemas.microsoft.com/office/powerpoint/2010/main" val="278540836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7"/>
            <a:ext cx="9144000" cy="1185996"/>
          </a:xfrm>
        </p:spPr>
        <p:txBody>
          <a:bodyPr>
            <a:noAutofit/>
          </a:bodyPr>
          <a:lstStyle/>
          <a:p>
            <a:pPr algn="l"/>
            <a:r>
              <a:rPr lang="en-US" sz="2800" b="1" dirty="0" smtClean="0"/>
              <a:t>Recommendation </a:t>
            </a:r>
            <a:r>
              <a:rPr lang="en-US" sz="2800" b="1" dirty="0"/>
              <a:t>#11: </a:t>
            </a:r>
            <a:r>
              <a:rPr lang="en-US" sz="2800" dirty="0"/>
              <a:t>Board Obligations with regards to Governmental Advisory Committee Advice </a:t>
            </a:r>
          </a:p>
        </p:txBody>
      </p:sp>
      <p:sp>
        <p:nvSpPr>
          <p:cNvPr id="4" name="Content Placeholder 2"/>
          <p:cNvSpPr>
            <a:spLocks noGrp="1"/>
          </p:cNvSpPr>
          <p:nvPr>
            <p:ph idx="4294967295"/>
          </p:nvPr>
        </p:nvSpPr>
        <p:spPr>
          <a:xfrm>
            <a:off x="308901" y="1359919"/>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the community resolution on Board obligations with regards to GAC advice.</a:t>
            </a:r>
          </a:p>
        </p:txBody>
      </p:sp>
    </p:spTree>
    <p:extLst>
      <p:ext uri="{BB962C8B-B14F-4D97-AF65-F5344CB8AC3E}">
        <p14:creationId xmlns:p14="http://schemas.microsoft.com/office/powerpoint/2010/main" val="336774447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63112"/>
          </a:xfrm>
        </p:spPr>
        <p:txBody>
          <a:bodyPr>
            <a:noAutofit/>
          </a:bodyPr>
          <a:lstStyle/>
          <a:p>
            <a:pPr algn="l"/>
            <a:r>
              <a:rPr lang="en-US" sz="2800" b="1" dirty="0"/>
              <a:t>Recommendation 12: </a:t>
            </a:r>
            <a:r>
              <a:rPr lang="en-US" sz="2800" dirty="0"/>
              <a:t>Committing to further accountability work in Work Stream 2 </a:t>
            </a:r>
          </a:p>
        </p:txBody>
      </p:sp>
      <p:sp>
        <p:nvSpPr>
          <p:cNvPr id="4" name="Content Placeholder 2"/>
          <p:cNvSpPr>
            <a:spLocks noGrp="1"/>
          </p:cNvSpPr>
          <p:nvPr>
            <p:ph idx="4294967295"/>
          </p:nvPr>
        </p:nvSpPr>
        <p:spPr>
          <a:xfrm>
            <a:off x="331783" y="1325594"/>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further accountability work and confirms commitment to how it will consider further recommendations.</a:t>
            </a:r>
          </a:p>
          <a:p>
            <a:pPr>
              <a:buFont typeface="Wingdings" charset="2"/>
              <a:buChar char=""/>
            </a:pPr>
            <a:r>
              <a:rPr lang="en-US" sz="2000" dirty="0" smtClean="0">
                <a:latin typeface="Source Sans Pro"/>
                <a:cs typeface="Source Sans Pro"/>
              </a:rPr>
              <a:t>Acknowledges Board commitment to consider Work Stream 2 recommendations under the same process it will evaluate Work Stream 1 recommendations.</a:t>
            </a:r>
          </a:p>
          <a:p>
            <a:pPr>
              <a:buFont typeface="Wingdings" charset="2"/>
              <a:buChar char=""/>
            </a:pPr>
            <a:r>
              <a:rPr lang="en-US" sz="2000" dirty="0" smtClean="0">
                <a:latin typeface="Source Sans Pro"/>
                <a:cs typeface="Source Sans Pro"/>
              </a:rPr>
              <a:t>Suggests that the open-ended scope of Work Stream 2 elements should be defined and limited to align with the staff and voluntary resources available.</a:t>
            </a:r>
          </a:p>
          <a:p>
            <a:pPr lvl="1">
              <a:buFont typeface="Courier New"/>
              <a:buChar char="o"/>
            </a:pPr>
            <a:r>
              <a:rPr lang="en-US" sz="2000" dirty="0" smtClean="0">
                <a:latin typeface="Source Sans Pro"/>
                <a:cs typeface="Source Sans Pro"/>
              </a:rPr>
              <a:t>Will not support inclusion of Bylaw language that does not align with the previous two statements.</a:t>
            </a:r>
          </a:p>
          <a:p>
            <a:pPr>
              <a:buFont typeface="Wingdings" charset="2"/>
              <a:buChar char=""/>
            </a:pPr>
            <a:r>
              <a:rPr lang="en-US" sz="2000" dirty="0" smtClean="0">
                <a:latin typeface="Source Sans Pro"/>
                <a:cs typeface="Source Sans Pro"/>
              </a:rPr>
              <a:t>Suggests that all continuous improvement recommendations (Work Stream 2 or otherwise) meet the criteria set out for the IANA Stewardship Transition.</a:t>
            </a:r>
          </a:p>
        </p:txBody>
      </p:sp>
    </p:spTree>
    <p:extLst>
      <p:ext uri="{BB962C8B-B14F-4D97-AF65-F5344CB8AC3E}">
        <p14:creationId xmlns:p14="http://schemas.microsoft.com/office/powerpoint/2010/main" val="204122557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9"/>
            <a:ext cx="9144000" cy="1151671"/>
          </a:xfrm>
        </p:spPr>
        <p:txBody>
          <a:bodyPr>
            <a:noAutofit/>
          </a:bodyPr>
          <a:lstStyle/>
          <a:p>
            <a:pPr algn="l"/>
            <a:r>
              <a:rPr lang="en-US" sz="2800" b="1" dirty="0" smtClean="0"/>
              <a:t>Recommendation #</a:t>
            </a:r>
            <a:r>
              <a:rPr lang="en-US" sz="2800" b="1" dirty="0"/>
              <a:t>1</a:t>
            </a:r>
            <a:r>
              <a:rPr lang="en-US" sz="2800" b="1" dirty="0" smtClean="0"/>
              <a:t>: </a:t>
            </a:r>
            <a:r>
              <a:rPr lang="en-US" sz="2800" dirty="0" smtClean="0"/>
              <a:t>Establishing an Empowered Community for Enforcing Community Powers</a:t>
            </a:r>
            <a:endParaRPr lang="en-US" sz="2800" dirty="0"/>
          </a:p>
        </p:txBody>
      </p:sp>
      <p:sp>
        <p:nvSpPr>
          <p:cNvPr id="3" name="Content Placeholder 2"/>
          <p:cNvSpPr>
            <a:spLocks noGrp="1"/>
          </p:cNvSpPr>
          <p:nvPr>
            <p:ph idx="4294967295"/>
          </p:nvPr>
        </p:nvSpPr>
        <p:spPr>
          <a:xfrm>
            <a:off x="308649" y="1350787"/>
            <a:ext cx="8551862" cy="4968875"/>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establishment of the “Empowered Community” including Sole Designator Model with powers of Board appointment, removal and enforcement.</a:t>
            </a:r>
          </a:p>
          <a:p>
            <a:pPr>
              <a:buFont typeface="Wingdings" charset="2"/>
              <a:buChar char=""/>
            </a:pPr>
            <a:r>
              <a:rPr lang="en-US" sz="2000" dirty="0" smtClean="0">
                <a:latin typeface="Source Sans Pro"/>
                <a:cs typeface="Source Sans Pro"/>
              </a:rPr>
              <a:t>Supports development of a definition for “global public interest” involving the full community, including the Board.</a:t>
            </a:r>
          </a:p>
          <a:p>
            <a:pPr>
              <a:buFont typeface="Wingdings" charset="2"/>
              <a:buChar char=""/>
            </a:pPr>
            <a:r>
              <a:rPr lang="en-US" sz="2000" dirty="0" smtClean="0">
                <a:latin typeface="Source Sans Pro"/>
                <a:cs typeface="Source Sans Pro"/>
              </a:rPr>
              <a:t>Agrees to rationale for well-defined inspection rights for specific documents related to the community powers. Also:</a:t>
            </a:r>
          </a:p>
          <a:p>
            <a:pPr lvl="1">
              <a:buFont typeface="Courier New"/>
              <a:buChar char="o"/>
            </a:pPr>
            <a:r>
              <a:rPr lang="en-US" sz="2000" dirty="0" smtClean="0">
                <a:latin typeface="Source Sans Pro"/>
                <a:cs typeface="Source Sans Pro"/>
              </a:rPr>
              <a:t>Inspection rights not to be given to the Designator, but rather be provided to the community with enforcement power to the Designator.</a:t>
            </a:r>
          </a:p>
          <a:p>
            <a:pPr lvl="1">
              <a:buFont typeface="Courier New"/>
              <a:buChar char="o"/>
            </a:pPr>
            <a:r>
              <a:rPr lang="en-US" sz="2000" dirty="0" smtClean="0">
                <a:latin typeface="Source Sans Pro"/>
                <a:cs typeface="Source Sans Pro"/>
              </a:rPr>
              <a:t>Further clarity on how Empowered Community would reach a decision on which documents it wants to inspect, what purpose, or how documents will be used once received.</a:t>
            </a:r>
            <a:endParaRPr lang="en-US" sz="2000" dirty="0">
              <a:latin typeface="Source Sans Pro"/>
              <a:cs typeface="Source Sans Pro"/>
            </a:endParaRPr>
          </a:p>
        </p:txBody>
      </p:sp>
    </p:spTree>
    <p:extLst>
      <p:ext uri="{BB962C8B-B14F-4D97-AF65-F5344CB8AC3E}">
        <p14:creationId xmlns:p14="http://schemas.microsoft.com/office/powerpoint/2010/main" val="87907486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63112"/>
          </a:xfrm>
        </p:spPr>
        <p:txBody>
          <a:bodyPr>
            <a:noAutofit/>
          </a:bodyPr>
          <a:lstStyle/>
          <a:p>
            <a:pPr algn="l"/>
            <a:r>
              <a:rPr lang="en-US" sz="2800" b="1" dirty="0"/>
              <a:t>Recommendation #2: </a:t>
            </a:r>
            <a:r>
              <a:rPr lang="en-US" sz="2800" dirty="0"/>
              <a:t>Empowering the Community Through Consensus: Engage, Escalate, Enforce </a:t>
            </a:r>
          </a:p>
        </p:txBody>
      </p:sp>
      <p:sp>
        <p:nvSpPr>
          <p:cNvPr id="4" name="Content Placeholder 2"/>
          <p:cNvSpPr>
            <a:spLocks noGrp="1"/>
          </p:cNvSpPr>
          <p:nvPr>
            <p:ph idx="4294967295"/>
          </p:nvPr>
        </p:nvSpPr>
        <p:spPr>
          <a:xfrm>
            <a:off x="331780" y="1382804"/>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the engagement, escalation and enforcement process.</a:t>
            </a:r>
          </a:p>
          <a:p>
            <a:pPr>
              <a:buFont typeface="Wingdings" charset="2"/>
              <a:buChar char=""/>
            </a:pPr>
            <a:r>
              <a:rPr lang="en-US" sz="2000" dirty="0" smtClean="0">
                <a:latin typeface="Source Sans Pro"/>
                <a:cs typeface="Source Sans Pro"/>
              </a:rPr>
              <a:t>Generally supports thresholds as set out in the proposal based on the current ICANN structure</a:t>
            </a:r>
          </a:p>
          <a:p>
            <a:pPr lvl="1">
              <a:buFont typeface="Courier New"/>
              <a:buChar char="o"/>
            </a:pPr>
            <a:r>
              <a:rPr lang="en-US" sz="2000" dirty="0">
                <a:latin typeface="Source Sans Pro"/>
                <a:cs typeface="Source Sans Pro"/>
              </a:rPr>
              <a:t>W</a:t>
            </a:r>
            <a:r>
              <a:rPr lang="en-US" sz="2000" dirty="0" smtClean="0">
                <a:latin typeface="Source Sans Pro"/>
                <a:cs typeface="Source Sans Pro"/>
              </a:rPr>
              <a:t>ould not support lowering of any of these thresholds</a:t>
            </a:r>
          </a:p>
          <a:p>
            <a:pPr lvl="1">
              <a:buFont typeface="Courier New"/>
              <a:buChar char="o"/>
            </a:pPr>
            <a:r>
              <a:rPr lang="en-US" sz="2000" dirty="0" smtClean="0">
                <a:latin typeface="Source Sans Pro"/>
                <a:cs typeface="Source Sans Pro"/>
              </a:rPr>
              <a:t>Recommends further defining the thresholds for exercising community powers in the event that the number of SOs or ACs change (to include percentages)</a:t>
            </a:r>
            <a:endParaRPr lang="en-US" sz="2000" dirty="0">
              <a:latin typeface="Source Sans Pro"/>
              <a:cs typeface="Source Sans Pro"/>
            </a:endParaRPr>
          </a:p>
        </p:txBody>
      </p:sp>
    </p:spTree>
    <p:extLst>
      <p:ext uri="{BB962C8B-B14F-4D97-AF65-F5344CB8AC3E}">
        <p14:creationId xmlns:p14="http://schemas.microsoft.com/office/powerpoint/2010/main" val="2598013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208879"/>
          </a:xfrm>
        </p:spPr>
        <p:txBody>
          <a:bodyPr>
            <a:noAutofit/>
          </a:bodyPr>
          <a:lstStyle/>
          <a:p>
            <a:pPr algn="l"/>
            <a:r>
              <a:rPr lang="en-US" sz="2800" b="1" dirty="0"/>
              <a:t>Recommendation #3: </a:t>
            </a:r>
            <a:r>
              <a:rPr lang="en-US" sz="2800" dirty="0"/>
              <a:t>Redefining ICANN’s Bylaws as ‘Standard Bylaws’ and ‘Fundamental Bylaws’ </a:t>
            </a:r>
          </a:p>
        </p:txBody>
      </p:sp>
      <p:sp>
        <p:nvSpPr>
          <p:cNvPr id="4" name="Content Placeholder 2"/>
          <p:cNvSpPr>
            <a:spLocks noGrp="1"/>
          </p:cNvSpPr>
          <p:nvPr>
            <p:ph idx="4294967295"/>
          </p:nvPr>
        </p:nvSpPr>
        <p:spPr>
          <a:xfrm>
            <a:off x="320340" y="1417129"/>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a:latin typeface="Source Sans Pro"/>
                <a:cs typeface="Source Sans Pro"/>
              </a:rPr>
              <a:t>S</a:t>
            </a:r>
            <a:r>
              <a:rPr lang="en-US" sz="2000" dirty="0" smtClean="0">
                <a:latin typeface="Source Sans Pro"/>
                <a:cs typeface="Source Sans Pro"/>
              </a:rPr>
              <a:t>upports the recommendation.</a:t>
            </a:r>
            <a:endParaRPr lang="en-US" sz="2000" dirty="0">
              <a:latin typeface="Source Sans Pro"/>
              <a:cs typeface="Source Sans Pro"/>
            </a:endParaRPr>
          </a:p>
        </p:txBody>
      </p:sp>
    </p:spTree>
    <p:extLst>
      <p:ext uri="{BB962C8B-B14F-4D97-AF65-F5344CB8AC3E}">
        <p14:creationId xmlns:p14="http://schemas.microsoft.com/office/powerpoint/2010/main" val="188103887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208879"/>
          </a:xfrm>
        </p:spPr>
        <p:txBody>
          <a:bodyPr>
            <a:noAutofit/>
          </a:bodyPr>
          <a:lstStyle/>
          <a:p>
            <a:pPr algn="l"/>
            <a:r>
              <a:rPr lang="en-US" sz="2800" b="1" dirty="0"/>
              <a:t>Recommendation #4: </a:t>
            </a:r>
            <a:r>
              <a:rPr lang="en-US" sz="2800" dirty="0"/>
              <a:t>Ensuring Community Engagement in </a:t>
            </a:r>
            <a:r>
              <a:rPr lang="en-US" sz="2800" dirty="0" smtClean="0"/>
              <a:t>Decision </a:t>
            </a:r>
            <a:r>
              <a:rPr lang="en-US" sz="2800" dirty="0"/>
              <a:t>Making: Seven </a:t>
            </a:r>
            <a:r>
              <a:rPr lang="en-US" sz="2800" dirty="0" smtClean="0"/>
              <a:t>New Powers </a:t>
            </a:r>
            <a:r>
              <a:rPr lang="en-US" sz="2800" dirty="0"/>
              <a:t>Community Powers </a:t>
            </a:r>
          </a:p>
        </p:txBody>
      </p:sp>
      <p:sp>
        <p:nvSpPr>
          <p:cNvPr id="4" name="Content Placeholder 2"/>
          <p:cNvSpPr>
            <a:spLocks noGrp="1"/>
          </p:cNvSpPr>
          <p:nvPr>
            <p:ph idx="4294967295"/>
          </p:nvPr>
        </p:nvSpPr>
        <p:spPr>
          <a:xfrm>
            <a:off x="297458" y="1405687"/>
            <a:ext cx="8229600" cy="4525963"/>
          </a:xfrm>
          <a:prstGeom prst="rect">
            <a:avLst/>
          </a:prstGeom>
        </p:spPr>
        <p:txBody>
          <a:bodyPr>
            <a:no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Supports the seven areas of Community Powers and the engagement process focused on discussion and building consensus prior to community use of these powers.</a:t>
            </a:r>
          </a:p>
          <a:p>
            <a:pPr marL="0" indent="0">
              <a:buNone/>
            </a:pPr>
            <a:endParaRPr lang="en-US" sz="2000" dirty="0">
              <a:latin typeface="Source Sans Pro"/>
              <a:cs typeface="Source Sans Pro"/>
            </a:endParaRPr>
          </a:p>
          <a:p>
            <a:pPr marL="0" indent="0">
              <a:buNone/>
            </a:pPr>
            <a:r>
              <a:rPr lang="en-US" sz="2000" i="1" dirty="0" smtClean="0">
                <a:latin typeface="Source Sans Pro"/>
                <a:cs typeface="Source Sans Pro"/>
              </a:rPr>
              <a:t>Comments on each power outlined in next slides.</a:t>
            </a:r>
            <a:endParaRPr lang="en-US" sz="2000" i="1" dirty="0">
              <a:latin typeface="Source Sans Pro"/>
              <a:cs typeface="Source Sans Pro"/>
            </a:endParaRPr>
          </a:p>
        </p:txBody>
      </p:sp>
    </p:spTree>
    <p:extLst>
      <p:ext uri="{BB962C8B-B14F-4D97-AF65-F5344CB8AC3E}">
        <p14:creationId xmlns:p14="http://schemas.microsoft.com/office/powerpoint/2010/main" val="119983117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220321"/>
          </a:xfrm>
        </p:spPr>
        <p:txBody>
          <a:bodyPr>
            <a:noAutofit/>
          </a:bodyPr>
          <a:lstStyle/>
          <a:p>
            <a:pPr algn="l"/>
            <a:r>
              <a:rPr lang="en-US" sz="2800" dirty="0"/>
              <a:t>1) The Power to Reject ICANN’s Budget or Strategy/Operating Plans </a:t>
            </a:r>
          </a:p>
        </p:txBody>
      </p:sp>
      <p:sp>
        <p:nvSpPr>
          <p:cNvPr id="3" name="Content Placeholder 2"/>
          <p:cNvSpPr>
            <a:spLocks noGrp="1"/>
          </p:cNvSpPr>
          <p:nvPr>
            <p:ph idx="4294967295"/>
          </p:nvPr>
        </p:nvSpPr>
        <p:spPr>
          <a:xfrm>
            <a:off x="297459" y="1359920"/>
            <a:ext cx="8229600" cy="5037138"/>
          </a:xfrm>
          <a:prstGeom prst="rect">
            <a:avLst/>
          </a:prstGeom>
        </p:spPr>
        <p:txBody>
          <a:bodyPr>
            <a:normAutofit/>
          </a:bodyPr>
          <a:lstStyle/>
          <a:p>
            <a:pPr marL="0" indent="0">
              <a:buNone/>
            </a:pPr>
            <a:r>
              <a:rPr lang="en-US" sz="2000" b="1" dirty="0" smtClean="0">
                <a:latin typeface="Source Sans Pro"/>
                <a:cs typeface="Source Sans Pro"/>
              </a:rPr>
              <a:t>Board Comments:</a:t>
            </a:r>
          </a:p>
          <a:p>
            <a:pPr>
              <a:buFont typeface="Wingdings" charset="2"/>
              <a:buChar char=""/>
            </a:pPr>
            <a:r>
              <a:rPr lang="en-US" sz="2000" dirty="0" smtClean="0">
                <a:latin typeface="Source Sans Pro"/>
                <a:cs typeface="Source Sans Pro"/>
              </a:rPr>
              <a:t>ICANN’s CFO and members of the Board have been actively engaged in discussions of this power.</a:t>
            </a:r>
          </a:p>
          <a:p>
            <a:pPr>
              <a:buFont typeface="Wingdings" charset="2"/>
              <a:buChar char=""/>
            </a:pPr>
            <a:r>
              <a:rPr lang="en-US" sz="2000" dirty="0" smtClean="0">
                <a:latin typeface="Source Sans Pro"/>
                <a:cs typeface="Source Sans Pro"/>
              </a:rPr>
              <a:t>Further defining of a caretaker budget approach is required; Prior discussions were not fully addressed in the Proposal.</a:t>
            </a:r>
          </a:p>
          <a:p>
            <a:pPr lvl="1">
              <a:buFont typeface="Courier New"/>
              <a:buChar char="o"/>
            </a:pPr>
            <a:r>
              <a:rPr lang="en-US" sz="2000" dirty="0" smtClean="0">
                <a:latin typeface="Source Sans Pro"/>
                <a:cs typeface="Source Sans Pro"/>
              </a:rPr>
              <a:t>Would favor a “targeted veto” as an alternative caretaker budget approach.</a:t>
            </a:r>
          </a:p>
          <a:p>
            <a:pPr lvl="1">
              <a:buFont typeface="Courier New"/>
              <a:buChar char="o"/>
            </a:pPr>
            <a:r>
              <a:rPr lang="en-US" sz="2000" dirty="0" smtClean="0">
                <a:latin typeface="Source Sans Pro"/>
                <a:cs typeface="Source Sans Pro"/>
              </a:rPr>
              <a:t>Recommends that the caretaker budget approach be embedded in the Fundamental Bylaws.</a:t>
            </a:r>
          </a:p>
          <a:p>
            <a:pPr>
              <a:buFont typeface="Wingdings" charset="2"/>
              <a:buChar char=""/>
            </a:pPr>
            <a:r>
              <a:rPr lang="en-US" sz="2000" dirty="0" smtClean="0">
                <a:latin typeface="Source Sans Pro"/>
                <a:cs typeface="Source Sans Pro"/>
              </a:rPr>
              <a:t>Supports inclusion of additional clarification on the role of operating communities served by the IANA functions in acceptance or rejection of IANA Functions Budget.</a:t>
            </a:r>
          </a:p>
          <a:p>
            <a:pPr lvl="1">
              <a:buFont typeface="Courier New"/>
              <a:buChar char="o"/>
            </a:pPr>
            <a:r>
              <a:rPr lang="en-US" sz="2000" dirty="0" smtClean="0">
                <a:latin typeface="Source Sans Pro"/>
                <a:cs typeface="Source Sans Pro"/>
              </a:rPr>
              <a:t>Further defining of this role to be clarified in Implementation.</a:t>
            </a:r>
          </a:p>
        </p:txBody>
      </p:sp>
    </p:spTree>
    <p:extLst>
      <p:ext uri="{BB962C8B-B14F-4D97-AF65-F5344CB8AC3E}">
        <p14:creationId xmlns:p14="http://schemas.microsoft.com/office/powerpoint/2010/main" val="409206336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a:t>2) The Power to Reject Changes to </a:t>
            </a:r>
            <a:r>
              <a:rPr lang="en-US" sz="2800" dirty="0" smtClean="0"/>
              <a:t>Standard </a:t>
            </a:r>
            <a:r>
              <a:rPr lang="en-US" sz="2800" dirty="0"/>
              <a:t>Bylaws </a:t>
            </a:r>
          </a:p>
        </p:txBody>
      </p:sp>
      <p:sp>
        <p:nvSpPr>
          <p:cNvPr id="3" name="Content Placeholder 2"/>
          <p:cNvSpPr>
            <a:spLocks noGrp="1"/>
          </p:cNvSpPr>
          <p:nvPr>
            <p:ph idx="4294967295"/>
          </p:nvPr>
        </p:nvSpPr>
        <p:spPr>
          <a:xfrm>
            <a:off x="297458" y="867917"/>
            <a:ext cx="8229600" cy="5037138"/>
          </a:xfrm>
          <a:prstGeom prst="rect">
            <a:avLst/>
          </a:prstGeom>
        </p:spPr>
        <p:txBody>
          <a:bodyPr>
            <a:normAutofit/>
          </a:bodyPr>
          <a:lstStyle/>
          <a:p>
            <a:pPr marL="0" indent="0">
              <a:buNone/>
            </a:pPr>
            <a:r>
              <a:rPr lang="en-US" sz="2000" b="1" dirty="0" smtClean="0"/>
              <a:t>Board Comments:</a:t>
            </a:r>
          </a:p>
          <a:p>
            <a:pPr>
              <a:buFont typeface="Wingdings" charset="2"/>
              <a:buChar char=""/>
            </a:pPr>
            <a:r>
              <a:rPr lang="en-US" sz="2000" dirty="0" smtClean="0"/>
              <a:t>Supports community opportunity to weigh in on Bylaw changes and that Bylaws changes should not be implemented with significant community objection.</a:t>
            </a:r>
          </a:p>
          <a:p>
            <a:pPr>
              <a:buFont typeface="Wingdings" charset="2"/>
              <a:buChar char=""/>
            </a:pPr>
            <a:r>
              <a:rPr lang="en-US" sz="2000" dirty="0" smtClean="0"/>
              <a:t>Supports principles of policy recommendations and Bylaws changes however proposes specific changes to clarify language in Proposal.</a:t>
            </a:r>
          </a:p>
        </p:txBody>
      </p:sp>
    </p:spTree>
    <p:extLst>
      <p:ext uri="{BB962C8B-B14F-4D97-AF65-F5344CB8AC3E}">
        <p14:creationId xmlns:p14="http://schemas.microsoft.com/office/powerpoint/2010/main" val="6907755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a:t>3) The Power to Remove Individual </a:t>
            </a:r>
            <a:r>
              <a:rPr lang="en-US" sz="2800" dirty="0" smtClean="0"/>
              <a:t>Board </a:t>
            </a:r>
            <a:r>
              <a:rPr lang="en-US" sz="2800" dirty="0"/>
              <a:t>Directors </a:t>
            </a:r>
          </a:p>
        </p:txBody>
      </p:sp>
      <p:sp>
        <p:nvSpPr>
          <p:cNvPr id="3" name="Content Placeholder 2"/>
          <p:cNvSpPr>
            <a:spLocks noGrp="1"/>
          </p:cNvSpPr>
          <p:nvPr>
            <p:ph idx="4294967295"/>
          </p:nvPr>
        </p:nvSpPr>
        <p:spPr>
          <a:xfrm>
            <a:off x="286019" y="856475"/>
            <a:ext cx="8229600" cy="5037138"/>
          </a:xfrm>
          <a:prstGeom prst="rect">
            <a:avLst/>
          </a:prstGeom>
        </p:spPr>
        <p:txBody>
          <a:bodyPr>
            <a:normAutofit/>
          </a:bodyPr>
          <a:lstStyle/>
          <a:p>
            <a:pPr marL="0" indent="0">
              <a:buNone/>
            </a:pPr>
            <a:r>
              <a:rPr lang="en-US" sz="2000" b="1" dirty="0" smtClean="0"/>
              <a:t>Board Comments:</a:t>
            </a:r>
          </a:p>
          <a:p>
            <a:pPr>
              <a:buFont typeface="Wingdings" charset="2"/>
              <a:buChar char=""/>
            </a:pPr>
            <a:r>
              <a:rPr lang="en-US" sz="2000" dirty="0" smtClean="0"/>
              <a:t>Supports recommendation to remove Board members.</a:t>
            </a:r>
          </a:p>
          <a:p>
            <a:pPr>
              <a:buFont typeface="Wingdings" charset="2"/>
              <a:buChar char=""/>
            </a:pPr>
            <a:r>
              <a:rPr lang="en-US" sz="2000" dirty="0" smtClean="0"/>
              <a:t>Suggests specific further development of clear process and use of rationale for removal, specifically in transparency around initiation of a community discussion on removal</a:t>
            </a:r>
          </a:p>
          <a:p>
            <a:pPr>
              <a:buFont typeface="Wingdings" charset="2"/>
              <a:buChar char=""/>
            </a:pPr>
            <a:r>
              <a:rPr lang="en-US" sz="2000" dirty="0" smtClean="0"/>
              <a:t>Suggests that process of engagement/escalation be the same for both SO/AC and NOMCOM appointed Directors.</a:t>
            </a:r>
          </a:p>
          <a:p>
            <a:pPr>
              <a:buFont typeface="Wingdings" charset="2"/>
              <a:buChar char=""/>
            </a:pPr>
            <a:r>
              <a:rPr lang="en-US" sz="2000" dirty="0" smtClean="0"/>
              <a:t>Stresses importance of independent judgment of Directors and diversity in cultural background and experience of Board members.</a:t>
            </a:r>
          </a:p>
        </p:txBody>
      </p:sp>
    </p:spTree>
    <p:extLst>
      <p:ext uri="{BB962C8B-B14F-4D97-AF65-F5344CB8AC3E}">
        <p14:creationId xmlns:p14="http://schemas.microsoft.com/office/powerpoint/2010/main" val="20436056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CANN-new">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ICANN-new.thmx</Template>
  <TotalTime>266</TotalTime>
  <Words>1594</Words>
  <Application>Microsoft Macintosh PowerPoint</Application>
  <PresentationFormat>On-screen Show (4:3)</PresentationFormat>
  <Paragraphs>116</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ICANN-new</vt:lpstr>
      <vt:lpstr>Board Comments to CCWG Draft Proposal  </vt:lpstr>
      <vt:lpstr>Introduction </vt:lpstr>
      <vt:lpstr>Recommendation #1: Establishing an Empowered Community for Enforcing Community Powers</vt:lpstr>
      <vt:lpstr>Recommendation #2: Empowering the Community Through Consensus: Engage, Escalate, Enforce </vt:lpstr>
      <vt:lpstr>Recommendation #3: Redefining ICANN’s Bylaws as ‘Standard Bylaws’ and ‘Fundamental Bylaws’ </vt:lpstr>
      <vt:lpstr>Recommendation #4: Ensuring Community Engagement in Decision Making: Seven New Powers Community Powers </vt:lpstr>
      <vt:lpstr>1) The Power to Reject ICANN’s Budget or Strategy/Operating Plans </vt:lpstr>
      <vt:lpstr>2) The Power to Reject Changes to Standard Bylaws </vt:lpstr>
      <vt:lpstr>3) The Power to Remove Individual Board Directors </vt:lpstr>
      <vt:lpstr>4) The Power to Recall the Entire ICANN Board </vt:lpstr>
      <vt:lpstr>5) The Power to Approve Changes to ICANN Fundamental Bylaws and Articles of Incorporation </vt:lpstr>
      <vt:lpstr>6) The Power to Initiate a Binding Community Independent Review </vt:lpstr>
      <vt:lpstr>7) The Power to Reject ICANN Board Decisions Relating to Reviews of IANA Functions, Including Triggering of Post-Transition IANA Separation </vt:lpstr>
      <vt:lpstr>Recommendation #5: Changing aspects of ICANN’s Mission, Commitments and Core Values </vt:lpstr>
      <vt:lpstr>Recommendation #6: Reaffirming ICANN’s commitment to respect internationally recognized Human Rights as it carries out its mission </vt:lpstr>
      <vt:lpstr>Recommendation #7: Strengthening ICANN’s Independent Review Process </vt:lpstr>
      <vt:lpstr>Recommendation #8: Improving ICANN’s Request for Reconsideration Process </vt:lpstr>
      <vt:lpstr>Recommendation #9: Incorporating the Affirmation of Commitments Reviews in ICANN’s Bylaws </vt:lpstr>
      <vt:lpstr>Recommendation #10: Enhancing the Accountability of Supporting Organizations and Advisory Committees </vt:lpstr>
      <vt:lpstr>Recommendation #11: Board Obligations with regards to Governmental Advisory Committee Advice </vt:lpstr>
      <vt:lpstr>Recommendation 12: Committing to further accountability work in Work Stream 2 </vt:lpstr>
    </vt:vector>
  </TitlesOfParts>
  <Company>ICANN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Comments to CCWG Draft Proposal  </dc:title>
  <dc:creator>Hillary Jett</dc:creator>
  <cp:lastModifiedBy>Rinalia Abdul Rahim</cp:lastModifiedBy>
  <cp:revision>62</cp:revision>
  <dcterms:created xsi:type="dcterms:W3CDTF">2015-12-14T15:30:43Z</dcterms:created>
  <dcterms:modified xsi:type="dcterms:W3CDTF">2015-12-15T22:39:35Z</dcterms:modified>
</cp:coreProperties>
</file>