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Open Sans" pitchFamily="34" charset="0"/>
      <p:regular r:id="rId22"/>
      <p:bold r:id="rId23"/>
      <p:italic r:id="rId24"/>
      <p:boldItalic r:id="rId25"/>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BCC6BF4-3FE2-4FE4-BB71-FCA2149CBB4A}">
  <a:tblStyle styleId="{2BCC6BF4-3FE2-4FE4-BB71-FCA2149CBB4A}" styleName="Table_0"/>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83" d="100"/>
          <a:sy n="83" d="100"/>
        </p:scale>
        <p:origin x="-84" y="-18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417512754"/>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9" name="Shape 1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0" name="Shape 2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cxnSp>
        <p:nvCxnSpPr>
          <p:cNvPr id="9" name="Shape 9"/>
          <p:cNvCxnSpPr/>
          <p:nvPr/>
        </p:nvCxnSpPr>
        <p:spPr>
          <a:xfrm>
            <a:off x="7007735" y="3176887"/>
            <a:ext cx="562199" cy="0"/>
          </a:xfrm>
          <a:prstGeom prst="straightConnector1">
            <a:avLst/>
          </a:prstGeom>
          <a:noFill/>
          <a:ln w="76200" cap="flat" cmpd="sng">
            <a:solidFill>
              <a:schemeClr val="lt2"/>
            </a:solidFill>
            <a:prstDash val="solid"/>
            <a:round/>
            <a:headEnd type="none" w="med" len="med"/>
            <a:tailEnd type="none" w="med" len="med"/>
          </a:ln>
        </p:spPr>
      </p:cxnSp>
      <p:cxnSp>
        <p:nvCxnSpPr>
          <p:cNvPr id="10" name="Shape 10"/>
          <p:cNvCxnSpPr/>
          <p:nvPr/>
        </p:nvCxnSpPr>
        <p:spPr>
          <a:xfrm>
            <a:off x="1575034" y="3158251"/>
            <a:ext cx="562199" cy="0"/>
          </a:xfrm>
          <a:prstGeom prst="straightConnector1">
            <a:avLst/>
          </a:prstGeom>
          <a:noFill/>
          <a:ln w="76200" cap="flat" cmpd="sng">
            <a:solidFill>
              <a:schemeClr val="lt2"/>
            </a:solidFill>
            <a:prstDash val="solid"/>
            <a:round/>
            <a:headEnd type="none" w="med" len="med"/>
            <a:tailEnd type="none" w="med" len="med"/>
          </a:ln>
        </p:spPr>
      </p:cxnSp>
      <p:grpSp>
        <p:nvGrpSpPr>
          <p:cNvPr id="11" name="Shape 11"/>
          <p:cNvGrpSpPr/>
          <p:nvPr/>
        </p:nvGrpSpPr>
        <p:grpSpPr>
          <a:xfrm>
            <a:off x="1004143" y="1022025"/>
            <a:ext cx="7136667" cy="152400"/>
            <a:chOff x="1346428" y="1011300"/>
            <a:chExt cx="6452100" cy="152400"/>
          </a:xfrm>
        </p:grpSpPr>
        <p:cxnSp>
          <p:nvCxnSpPr>
            <p:cNvPr id="12" name="Shape 12"/>
            <p:cNvCxnSpPr/>
            <p:nvPr/>
          </p:nvCxnSpPr>
          <p:spPr>
            <a:xfrm rot="10800000">
              <a:off x="1346428" y="1011300"/>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3" name="Shape 13"/>
            <p:cNvCxnSpPr/>
            <p:nvPr/>
          </p:nvCxnSpPr>
          <p:spPr>
            <a:xfrm rot="10800000">
              <a:off x="1346428" y="1163700"/>
              <a:ext cx="6452100" cy="0"/>
            </a:xfrm>
            <a:prstGeom prst="straightConnector1">
              <a:avLst/>
            </a:prstGeom>
            <a:noFill/>
            <a:ln w="9525" cap="flat" cmpd="sng">
              <a:solidFill>
                <a:schemeClr val="accent3"/>
              </a:solidFill>
              <a:prstDash val="solid"/>
              <a:round/>
              <a:headEnd type="none" w="med" len="med"/>
              <a:tailEnd type="none" w="med" len="med"/>
            </a:ln>
          </p:spPr>
        </p:cxnSp>
      </p:grpSp>
      <p:grpSp>
        <p:nvGrpSpPr>
          <p:cNvPr id="14" name="Shape 14"/>
          <p:cNvGrpSpPr/>
          <p:nvPr/>
        </p:nvGrpSpPr>
        <p:grpSpPr>
          <a:xfrm>
            <a:off x="1004150" y="3969100"/>
            <a:ext cx="7136667" cy="152400"/>
            <a:chOff x="1346435" y="3969087"/>
            <a:chExt cx="6452100" cy="152400"/>
          </a:xfrm>
        </p:grpSpPr>
        <p:cxnSp>
          <p:nvCxnSpPr>
            <p:cNvPr id="15" name="Shape 15"/>
            <p:cNvCxnSpPr/>
            <p:nvPr/>
          </p:nvCxnSpPr>
          <p:spPr>
            <a:xfrm>
              <a:off x="1346435" y="4121487"/>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6" name="Shape 16"/>
            <p:cNvCxnSpPr/>
            <p:nvPr/>
          </p:nvCxnSpPr>
          <p:spPr>
            <a:xfrm>
              <a:off x="1346435" y="3969087"/>
              <a:ext cx="6452100" cy="0"/>
            </a:xfrm>
            <a:prstGeom prst="straightConnector1">
              <a:avLst/>
            </a:prstGeom>
            <a:noFill/>
            <a:ln w="9525" cap="flat" cmpd="sng">
              <a:solidFill>
                <a:schemeClr val="accent3"/>
              </a:solidFill>
              <a:prstDash val="solid"/>
              <a:round/>
              <a:headEnd type="none" w="med" len="med"/>
              <a:tailEnd type="none" w="med" len="med"/>
            </a:ln>
          </p:spPr>
        </p:cxnSp>
      </p:grpSp>
      <p:sp>
        <p:nvSpPr>
          <p:cNvPr id="17" name="Shape 17"/>
          <p:cNvSpPr txBox="1">
            <a:spLocks noGrp="1"/>
          </p:cNvSpPr>
          <p:nvPr>
            <p:ph type="ctrTitle"/>
          </p:nvPr>
        </p:nvSpPr>
        <p:spPr>
          <a:xfrm>
            <a:off x="1004150" y="1751764"/>
            <a:ext cx="7136700" cy="1022399"/>
          </a:xfrm>
          <a:prstGeom prst="rect">
            <a:avLst/>
          </a:prstGeom>
        </p:spPr>
        <p:txBody>
          <a:bodyPr lIns="91425" tIns="91425" rIns="91425" bIns="91425" anchor="b" anchorCtr="0"/>
          <a:lstStyle>
            <a:lvl1pPr algn="ctr">
              <a:spcBef>
                <a:spcPts val="0"/>
              </a:spcBef>
              <a:buSzPct val="100000"/>
              <a:defRPr sz="5400"/>
            </a:lvl1pPr>
            <a:lvl2pPr algn="ctr">
              <a:spcBef>
                <a:spcPts val="0"/>
              </a:spcBef>
              <a:buSzPct val="100000"/>
              <a:defRPr sz="5400"/>
            </a:lvl2pPr>
            <a:lvl3pPr algn="ctr">
              <a:spcBef>
                <a:spcPts val="0"/>
              </a:spcBef>
              <a:buSzPct val="100000"/>
              <a:defRPr sz="5400"/>
            </a:lvl3pPr>
            <a:lvl4pPr algn="ctr">
              <a:spcBef>
                <a:spcPts val="0"/>
              </a:spcBef>
              <a:buSzPct val="100000"/>
              <a:defRPr sz="5400"/>
            </a:lvl4pPr>
            <a:lvl5pPr algn="ctr">
              <a:spcBef>
                <a:spcPts val="0"/>
              </a:spcBef>
              <a:buSzPct val="100000"/>
              <a:defRPr sz="5400"/>
            </a:lvl5pPr>
            <a:lvl6pPr algn="ctr">
              <a:spcBef>
                <a:spcPts val="0"/>
              </a:spcBef>
              <a:buSzPct val="100000"/>
              <a:defRPr sz="5400"/>
            </a:lvl6pPr>
            <a:lvl7pPr algn="ctr">
              <a:spcBef>
                <a:spcPts val="0"/>
              </a:spcBef>
              <a:buSzPct val="100000"/>
              <a:defRPr sz="5400"/>
            </a:lvl7pPr>
            <a:lvl8pPr algn="ctr">
              <a:spcBef>
                <a:spcPts val="0"/>
              </a:spcBef>
              <a:buSzPct val="100000"/>
              <a:defRPr sz="5400"/>
            </a:lvl8pPr>
            <a:lvl9pPr algn="ctr">
              <a:spcBef>
                <a:spcPts val="0"/>
              </a:spcBef>
              <a:buSzPct val="100000"/>
              <a:defRPr sz="5400"/>
            </a:lvl9pPr>
          </a:lstStyle>
          <a:p>
            <a:endParaRPr/>
          </a:p>
        </p:txBody>
      </p:sp>
      <p:sp>
        <p:nvSpPr>
          <p:cNvPr id="18" name="Shape 18"/>
          <p:cNvSpPr txBox="1">
            <a:spLocks noGrp="1"/>
          </p:cNvSpPr>
          <p:nvPr>
            <p:ph type="subTitle" idx="1"/>
          </p:nvPr>
        </p:nvSpPr>
        <p:spPr>
          <a:xfrm>
            <a:off x="2137225" y="2850039"/>
            <a:ext cx="4870499" cy="7926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400"/>
            </a:lvl1pPr>
            <a:lvl2pPr algn="ctr">
              <a:lnSpc>
                <a:spcPct val="100000"/>
              </a:lnSpc>
              <a:spcBef>
                <a:spcPts val="0"/>
              </a:spcBef>
              <a:spcAft>
                <a:spcPts val="0"/>
              </a:spcAft>
              <a:buSzPct val="100000"/>
              <a:buNone/>
              <a:defRPr sz="2400"/>
            </a:lvl2pPr>
            <a:lvl3pPr algn="ctr">
              <a:lnSpc>
                <a:spcPct val="100000"/>
              </a:lnSpc>
              <a:spcBef>
                <a:spcPts val="0"/>
              </a:spcBef>
              <a:spcAft>
                <a:spcPts val="0"/>
              </a:spcAft>
              <a:buSzPct val="100000"/>
              <a:buNone/>
              <a:defRPr sz="2400"/>
            </a:lvl3pPr>
            <a:lvl4pPr algn="ctr">
              <a:lnSpc>
                <a:spcPct val="100000"/>
              </a:lnSpc>
              <a:spcBef>
                <a:spcPts val="0"/>
              </a:spcBef>
              <a:spcAft>
                <a:spcPts val="0"/>
              </a:spcAft>
              <a:buSzPct val="100000"/>
              <a:buNone/>
              <a:defRPr sz="2400"/>
            </a:lvl4pPr>
            <a:lvl5pPr algn="ctr">
              <a:lnSpc>
                <a:spcPct val="100000"/>
              </a:lnSpc>
              <a:spcBef>
                <a:spcPts val="0"/>
              </a:spcBef>
              <a:spcAft>
                <a:spcPts val="0"/>
              </a:spcAft>
              <a:buSzPct val="100000"/>
              <a:buNone/>
              <a:defRPr sz="2400"/>
            </a:lvl5pPr>
            <a:lvl6pPr algn="ctr">
              <a:lnSpc>
                <a:spcPct val="100000"/>
              </a:lnSpc>
              <a:spcBef>
                <a:spcPts val="0"/>
              </a:spcBef>
              <a:spcAft>
                <a:spcPts val="0"/>
              </a:spcAft>
              <a:buSzPct val="100000"/>
              <a:buNone/>
              <a:defRPr sz="2400"/>
            </a:lvl6pPr>
            <a:lvl7pPr algn="ctr">
              <a:lnSpc>
                <a:spcPct val="100000"/>
              </a:lnSpc>
              <a:spcBef>
                <a:spcPts val="0"/>
              </a:spcBef>
              <a:spcAft>
                <a:spcPts val="0"/>
              </a:spcAft>
              <a:buSzPct val="100000"/>
              <a:buNone/>
              <a:defRPr sz="2400"/>
            </a:lvl7pPr>
            <a:lvl8pPr algn="ctr">
              <a:lnSpc>
                <a:spcPct val="100000"/>
              </a:lnSpc>
              <a:spcBef>
                <a:spcPts val="0"/>
              </a:spcBef>
              <a:spcAft>
                <a:spcPts val="0"/>
              </a:spcAft>
              <a:buSzPct val="100000"/>
              <a:buNone/>
              <a:defRPr sz="2400"/>
            </a:lvl8pPr>
            <a:lvl9pPr algn="ctr">
              <a:lnSpc>
                <a:spcPct val="100000"/>
              </a:lnSpc>
              <a:spcBef>
                <a:spcPts val="0"/>
              </a:spcBef>
              <a:spcAft>
                <a:spcPts val="0"/>
              </a:spcAft>
              <a:buSzPct val="100000"/>
              <a:buNone/>
              <a:defRPr sz="2400"/>
            </a:lvl9pPr>
          </a:lstStyle>
          <a:p>
            <a:endParaRPr/>
          </a:p>
        </p:txBody>
      </p:sp>
      <p:sp>
        <p:nvSpPr>
          <p:cNvPr id="19" name="Shape 1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‹N°›</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4"/>
        <p:cNvGrpSpPr/>
        <p:nvPr/>
      </p:nvGrpSpPr>
      <p:grpSpPr>
        <a:xfrm>
          <a:off x="0" y="0"/>
          <a:ext cx="0" cy="0"/>
          <a:chOff x="0" y="0"/>
          <a:chExt cx="0" cy="0"/>
        </a:xfrm>
      </p:grpSpPr>
      <p:sp>
        <p:nvSpPr>
          <p:cNvPr id="55" name="Shape 55"/>
          <p:cNvSpPr/>
          <p:nvPr/>
        </p:nvSpPr>
        <p:spPr>
          <a:xfrm>
            <a:off x="-75" y="5045700"/>
            <a:ext cx="9144000" cy="97800"/>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56" name="Shape 56"/>
          <p:cNvSpPr txBox="1">
            <a:spLocks noGrp="1"/>
          </p:cNvSpPr>
          <p:nvPr>
            <p:ph type="title"/>
          </p:nvPr>
        </p:nvSpPr>
        <p:spPr>
          <a:xfrm>
            <a:off x="311700" y="1304850"/>
            <a:ext cx="8520599" cy="1538399"/>
          </a:xfrm>
          <a:prstGeom prst="rect">
            <a:avLst/>
          </a:prstGeom>
        </p:spPr>
        <p:txBody>
          <a:bodyPr lIns="91425" tIns="91425" rIns="91425" bIns="91425" anchor="ctr" anchorCtr="0"/>
          <a:lstStyle>
            <a:lvl1pPr algn="ctr">
              <a:spcBef>
                <a:spcPts val="0"/>
              </a:spcBef>
              <a:buClr>
                <a:schemeClr val="accent3"/>
              </a:buClr>
              <a:buSzPct val="100000"/>
              <a:defRPr sz="13000">
                <a:solidFill>
                  <a:schemeClr val="accent3"/>
                </a:solidFill>
              </a:defRPr>
            </a:lvl1pPr>
            <a:lvl2pPr algn="ctr">
              <a:spcBef>
                <a:spcPts val="0"/>
              </a:spcBef>
              <a:buClr>
                <a:schemeClr val="accent3"/>
              </a:buClr>
              <a:buSzPct val="100000"/>
              <a:defRPr sz="13000">
                <a:solidFill>
                  <a:schemeClr val="accent3"/>
                </a:solidFill>
              </a:defRPr>
            </a:lvl2pPr>
            <a:lvl3pPr algn="ctr">
              <a:spcBef>
                <a:spcPts val="0"/>
              </a:spcBef>
              <a:buClr>
                <a:schemeClr val="accent3"/>
              </a:buClr>
              <a:buSzPct val="100000"/>
              <a:defRPr sz="13000">
                <a:solidFill>
                  <a:schemeClr val="accent3"/>
                </a:solidFill>
              </a:defRPr>
            </a:lvl3pPr>
            <a:lvl4pPr algn="ctr">
              <a:spcBef>
                <a:spcPts val="0"/>
              </a:spcBef>
              <a:buClr>
                <a:schemeClr val="accent3"/>
              </a:buClr>
              <a:buSzPct val="100000"/>
              <a:defRPr sz="13000">
                <a:solidFill>
                  <a:schemeClr val="accent3"/>
                </a:solidFill>
              </a:defRPr>
            </a:lvl4pPr>
            <a:lvl5pPr algn="ctr">
              <a:spcBef>
                <a:spcPts val="0"/>
              </a:spcBef>
              <a:buClr>
                <a:schemeClr val="accent3"/>
              </a:buClr>
              <a:buSzPct val="100000"/>
              <a:defRPr sz="13000">
                <a:solidFill>
                  <a:schemeClr val="accent3"/>
                </a:solidFill>
              </a:defRPr>
            </a:lvl5pPr>
            <a:lvl6pPr algn="ctr">
              <a:spcBef>
                <a:spcPts val="0"/>
              </a:spcBef>
              <a:buClr>
                <a:schemeClr val="accent3"/>
              </a:buClr>
              <a:buSzPct val="100000"/>
              <a:defRPr sz="13000">
                <a:solidFill>
                  <a:schemeClr val="accent3"/>
                </a:solidFill>
              </a:defRPr>
            </a:lvl6pPr>
            <a:lvl7pPr algn="ctr">
              <a:spcBef>
                <a:spcPts val="0"/>
              </a:spcBef>
              <a:buClr>
                <a:schemeClr val="accent3"/>
              </a:buClr>
              <a:buSzPct val="100000"/>
              <a:defRPr sz="13000">
                <a:solidFill>
                  <a:schemeClr val="accent3"/>
                </a:solidFill>
              </a:defRPr>
            </a:lvl7pPr>
            <a:lvl8pPr algn="ctr">
              <a:spcBef>
                <a:spcPts val="0"/>
              </a:spcBef>
              <a:buClr>
                <a:schemeClr val="accent3"/>
              </a:buClr>
              <a:buSzPct val="100000"/>
              <a:defRPr sz="13000">
                <a:solidFill>
                  <a:schemeClr val="accent3"/>
                </a:solidFill>
              </a:defRPr>
            </a:lvl8pPr>
            <a:lvl9pPr algn="ctr">
              <a:spcBef>
                <a:spcPts val="0"/>
              </a:spcBef>
              <a:buClr>
                <a:schemeClr val="accent3"/>
              </a:buClr>
              <a:buSzPct val="100000"/>
              <a:defRPr sz="13000">
                <a:solidFill>
                  <a:schemeClr val="accent3"/>
                </a:solidFill>
              </a:defRPr>
            </a:lvl9pPr>
          </a:lstStyle>
          <a:p>
            <a:endParaRPr/>
          </a:p>
        </p:txBody>
      </p:sp>
      <p:sp>
        <p:nvSpPr>
          <p:cNvPr id="57" name="Shape 57"/>
          <p:cNvSpPr txBox="1">
            <a:spLocks noGrp="1"/>
          </p:cNvSpPr>
          <p:nvPr>
            <p:ph type="body" idx="1"/>
          </p:nvPr>
        </p:nvSpPr>
        <p:spPr>
          <a:xfrm>
            <a:off x="311700" y="2995650"/>
            <a:ext cx="8520599" cy="1071599"/>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58" name="Shape 5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‹N°›</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9"/>
        <p:cNvGrpSpPr/>
        <p:nvPr/>
      </p:nvGrpSpPr>
      <p:grpSpPr>
        <a:xfrm>
          <a:off x="0" y="0"/>
          <a:ext cx="0" cy="0"/>
          <a:chOff x="0" y="0"/>
          <a:chExt cx="0" cy="0"/>
        </a:xfrm>
      </p:grpSpPr>
      <p:sp>
        <p:nvSpPr>
          <p:cNvPr id="60" name="Shape 6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‹N°›</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20"/>
        <p:cNvGrpSpPr/>
        <p:nvPr/>
      </p:nvGrpSpPr>
      <p:grpSpPr>
        <a:xfrm>
          <a:off x="0" y="0"/>
          <a:ext cx="0" cy="0"/>
          <a:chOff x="0" y="0"/>
          <a:chExt cx="0" cy="0"/>
        </a:xfrm>
      </p:grpSpPr>
      <p:sp>
        <p:nvSpPr>
          <p:cNvPr id="21" name="Shape 21"/>
          <p:cNvSpPr/>
          <p:nvPr/>
        </p:nvSpPr>
        <p:spPr>
          <a:xfrm>
            <a:off x="-50" y="2571900"/>
            <a:ext cx="9144000" cy="2571600"/>
          </a:xfrm>
          <a:prstGeom prst="rect">
            <a:avLst/>
          </a:prstGeom>
          <a:solidFill>
            <a:schemeClr val="accent3"/>
          </a:solidFill>
          <a:ln>
            <a:noFill/>
          </a:ln>
        </p:spPr>
        <p:txBody>
          <a:bodyPr lIns="91425" tIns="91425" rIns="91425" bIns="91425" anchor="ctr" anchorCtr="0">
            <a:noAutofit/>
          </a:bodyPr>
          <a:lstStyle/>
          <a:p>
            <a:pPr>
              <a:spcBef>
                <a:spcPts val="0"/>
              </a:spcBef>
              <a:buNone/>
            </a:pPr>
            <a:endParaRPr/>
          </a:p>
        </p:txBody>
      </p:sp>
      <p:sp>
        <p:nvSpPr>
          <p:cNvPr id="22" name="Shape 22"/>
          <p:cNvSpPr txBox="1">
            <a:spLocks noGrp="1"/>
          </p:cNvSpPr>
          <p:nvPr>
            <p:ph type="title"/>
          </p:nvPr>
        </p:nvSpPr>
        <p:spPr>
          <a:xfrm>
            <a:off x="311700" y="814800"/>
            <a:ext cx="8571300" cy="942000"/>
          </a:xfrm>
          <a:prstGeom prst="rect">
            <a:avLst/>
          </a:prstGeom>
        </p:spPr>
        <p:txBody>
          <a:bodyPr lIns="91425" tIns="91425" rIns="91425" bIns="91425" anchor="ctr"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23" name="Shape 2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lt1"/>
                </a:solidFill>
              </a:rPr>
              <a:t>‹N°›</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4"/>
        <p:cNvGrpSpPr/>
        <p:nvPr/>
      </p:nvGrpSpPr>
      <p:grpSpPr>
        <a:xfrm>
          <a:off x="0" y="0"/>
          <a:ext cx="0" cy="0"/>
          <a:chOff x="0" y="0"/>
          <a:chExt cx="0" cy="0"/>
        </a:xfrm>
      </p:grpSpPr>
      <p:sp>
        <p:nvSpPr>
          <p:cNvPr id="25" name="Shape 25"/>
          <p:cNvSpPr/>
          <p:nvPr/>
        </p:nvSpPr>
        <p:spPr>
          <a:xfrm>
            <a:off x="-75" y="5045700"/>
            <a:ext cx="9144000" cy="97800"/>
          </a:xfrm>
          <a:prstGeom prst="rect">
            <a:avLst/>
          </a:prstGeom>
          <a:solidFill>
            <a:schemeClr val="accent3"/>
          </a:solidFill>
          <a:ln>
            <a:noFill/>
          </a:ln>
        </p:spPr>
        <p:txBody>
          <a:bodyPr lIns="91425" tIns="91425" rIns="91425" bIns="91425" anchor="ctr" anchorCtr="0">
            <a:noAutofit/>
          </a:bodyPr>
          <a:lstStyle/>
          <a:p>
            <a:pPr>
              <a:spcBef>
                <a:spcPts val="0"/>
              </a:spcBef>
              <a:buNone/>
            </a:pPr>
            <a:endParaRPr/>
          </a:p>
        </p:txBody>
      </p:sp>
      <p:sp>
        <p:nvSpPr>
          <p:cNvPr id="26" name="Shape 26"/>
          <p:cNvSpPr txBox="1">
            <a:spLocks noGrp="1"/>
          </p:cNvSpPr>
          <p:nvPr>
            <p:ph type="title"/>
          </p:nvPr>
        </p:nvSpPr>
        <p:spPr>
          <a:xfrm>
            <a:off x="311700" y="445025"/>
            <a:ext cx="8520599" cy="7073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7" name="Shape 27"/>
          <p:cNvSpPr txBox="1">
            <a:spLocks noGrp="1"/>
          </p:cNvSpPr>
          <p:nvPr>
            <p:ph type="body" idx="1"/>
          </p:nvPr>
        </p:nvSpPr>
        <p:spPr>
          <a:xfrm>
            <a:off x="311700" y="1266325"/>
            <a:ext cx="8520599" cy="3302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8" name="Shape 2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‹N°›</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599" cy="7073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1" name="Shape 31"/>
          <p:cNvSpPr txBox="1">
            <a:spLocks noGrp="1"/>
          </p:cNvSpPr>
          <p:nvPr>
            <p:ph type="body" idx="1"/>
          </p:nvPr>
        </p:nvSpPr>
        <p:spPr>
          <a:xfrm>
            <a:off x="311700" y="1266175"/>
            <a:ext cx="3999899" cy="33027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2" name="Shape 32"/>
          <p:cNvSpPr txBox="1">
            <a:spLocks noGrp="1"/>
          </p:cNvSpPr>
          <p:nvPr>
            <p:ph type="body" idx="2"/>
          </p:nvPr>
        </p:nvSpPr>
        <p:spPr>
          <a:xfrm>
            <a:off x="4832400" y="1266175"/>
            <a:ext cx="3999899" cy="33027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3" name="Shape 3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‹N°›</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311700" y="445025"/>
            <a:ext cx="8520599" cy="7073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6" name="Shape 3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‹N°›</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39" name="Shape 39"/>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40" name="Shape 4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‹N°›</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6"/>
        </a:solidFill>
        <a:effectLst/>
      </p:bgPr>
    </p:bg>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90250" y="526350"/>
            <a:ext cx="5613599" cy="4090800"/>
          </a:xfrm>
          <a:prstGeom prst="rect">
            <a:avLst/>
          </a:prstGeom>
        </p:spPr>
        <p:txBody>
          <a:bodyPr lIns="91425" tIns="91425" rIns="91425" bIns="91425" anchor="ctr" anchorCtr="0"/>
          <a:lstStyle>
            <a:lvl1pPr>
              <a:spcBef>
                <a:spcPts val="0"/>
              </a:spcBef>
              <a:buClr>
                <a:schemeClr val="dk2"/>
              </a:buClr>
              <a:buSzPct val="100000"/>
              <a:defRPr sz="5400" b="0">
                <a:solidFill>
                  <a:schemeClr val="dk2"/>
                </a:solidFill>
              </a:defRPr>
            </a:lvl1pPr>
            <a:lvl2pPr>
              <a:spcBef>
                <a:spcPts val="0"/>
              </a:spcBef>
              <a:buClr>
                <a:schemeClr val="dk2"/>
              </a:buClr>
              <a:buSzPct val="100000"/>
              <a:defRPr sz="5400" b="0">
                <a:solidFill>
                  <a:schemeClr val="dk2"/>
                </a:solidFill>
              </a:defRPr>
            </a:lvl2pPr>
            <a:lvl3pPr>
              <a:spcBef>
                <a:spcPts val="0"/>
              </a:spcBef>
              <a:buClr>
                <a:schemeClr val="dk2"/>
              </a:buClr>
              <a:buSzPct val="100000"/>
              <a:defRPr sz="5400" b="0">
                <a:solidFill>
                  <a:schemeClr val="dk2"/>
                </a:solidFill>
              </a:defRPr>
            </a:lvl3pPr>
            <a:lvl4pPr>
              <a:spcBef>
                <a:spcPts val="0"/>
              </a:spcBef>
              <a:buClr>
                <a:schemeClr val="dk2"/>
              </a:buClr>
              <a:buSzPct val="100000"/>
              <a:defRPr sz="5400" b="0">
                <a:solidFill>
                  <a:schemeClr val="dk2"/>
                </a:solidFill>
              </a:defRPr>
            </a:lvl4pPr>
            <a:lvl5pPr>
              <a:spcBef>
                <a:spcPts val="0"/>
              </a:spcBef>
              <a:buClr>
                <a:schemeClr val="dk2"/>
              </a:buClr>
              <a:buSzPct val="100000"/>
              <a:defRPr sz="5400" b="0">
                <a:solidFill>
                  <a:schemeClr val="dk2"/>
                </a:solidFill>
              </a:defRPr>
            </a:lvl5pPr>
            <a:lvl6pPr>
              <a:spcBef>
                <a:spcPts val="0"/>
              </a:spcBef>
              <a:buClr>
                <a:schemeClr val="dk2"/>
              </a:buClr>
              <a:buSzPct val="100000"/>
              <a:defRPr sz="5400" b="0">
                <a:solidFill>
                  <a:schemeClr val="dk2"/>
                </a:solidFill>
              </a:defRPr>
            </a:lvl6pPr>
            <a:lvl7pPr>
              <a:spcBef>
                <a:spcPts val="0"/>
              </a:spcBef>
              <a:buClr>
                <a:schemeClr val="dk2"/>
              </a:buClr>
              <a:buSzPct val="100000"/>
              <a:defRPr sz="5400" b="0">
                <a:solidFill>
                  <a:schemeClr val="dk2"/>
                </a:solidFill>
              </a:defRPr>
            </a:lvl7pPr>
            <a:lvl8pPr>
              <a:spcBef>
                <a:spcPts val="0"/>
              </a:spcBef>
              <a:buClr>
                <a:schemeClr val="dk2"/>
              </a:buClr>
              <a:buSzPct val="100000"/>
              <a:defRPr sz="5400" b="0">
                <a:solidFill>
                  <a:schemeClr val="dk2"/>
                </a:solidFill>
              </a:defRPr>
            </a:lvl8pPr>
            <a:lvl9pPr>
              <a:spcBef>
                <a:spcPts val="0"/>
              </a:spcBef>
              <a:buClr>
                <a:schemeClr val="dk2"/>
              </a:buClr>
              <a:buSzPct val="100000"/>
              <a:defRPr sz="5400" b="0">
                <a:solidFill>
                  <a:schemeClr val="dk2"/>
                </a:solidFill>
              </a:defRPr>
            </a:lvl9pPr>
          </a:lstStyle>
          <a:p>
            <a:endParaRPr/>
          </a:p>
        </p:txBody>
      </p:sp>
      <p:sp>
        <p:nvSpPr>
          <p:cNvPr id="43" name="Shape 4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‹N°›</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4"/>
        <p:cNvGrpSpPr/>
        <p:nvPr/>
      </p:nvGrpSpPr>
      <p:grpSpPr>
        <a:xfrm>
          <a:off x="0" y="0"/>
          <a:ext cx="0" cy="0"/>
          <a:chOff x="0" y="0"/>
          <a:chExt cx="0" cy="0"/>
        </a:xfrm>
      </p:grpSpPr>
      <p:sp>
        <p:nvSpPr>
          <p:cNvPr id="45" name="Shape 45"/>
          <p:cNvSpPr/>
          <p:nvPr/>
        </p:nvSpPr>
        <p:spPr>
          <a:xfrm>
            <a:off x="4572000" y="0"/>
            <a:ext cx="4572000" cy="5143499"/>
          </a:xfrm>
          <a:prstGeom prst="rect">
            <a:avLst/>
          </a:prstGeom>
          <a:solidFill>
            <a:schemeClr val="accent3"/>
          </a:solidFill>
          <a:ln>
            <a:noFill/>
          </a:ln>
        </p:spPr>
        <p:txBody>
          <a:bodyPr lIns="91425" tIns="91425" rIns="91425" bIns="91425" anchor="ctr" anchorCtr="0">
            <a:noAutofit/>
          </a:bodyPr>
          <a:lstStyle/>
          <a:p>
            <a:pPr>
              <a:spcBef>
                <a:spcPts val="0"/>
              </a:spcBef>
              <a:buNone/>
            </a:pPr>
            <a:endParaRPr/>
          </a:p>
        </p:txBody>
      </p:sp>
      <p:cxnSp>
        <p:nvCxnSpPr>
          <p:cNvPr id="46" name="Shape 46"/>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7" name="Shape 47"/>
          <p:cNvSpPr txBox="1">
            <a:spLocks noGrp="1"/>
          </p:cNvSpPr>
          <p:nvPr>
            <p:ph type="title"/>
          </p:nvPr>
        </p:nvSpPr>
        <p:spPr>
          <a:xfrm>
            <a:off x="265500" y="1039675"/>
            <a:ext cx="4045199" cy="1675800"/>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48" name="Shape 48"/>
          <p:cNvSpPr txBox="1">
            <a:spLocks noGrp="1"/>
          </p:cNvSpPr>
          <p:nvPr>
            <p:ph type="subTitle" idx="1"/>
          </p:nvPr>
        </p:nvSpPr>
        <p:spPr>
          <a:xfrm>
            <a:off x="265500" y="2726875"/>
            <a:ext cx="4045199" cy="12351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49" name="Shape 49"/>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a:spcBef>
                <a:spcPts val="0"/>
              </a:spcBef>
              <a:buClr>
                <a:schemeClr val="lt1"/>
              </a:buClr>
              <a:defRPr>
                <a:solidFill>
                  <a:schemeClr val="lt1"/>
                </a:solidFill>
              </a:defRPr>
            </a:lvl1pPr>
            <a:lvl2pPr>
              <a:spcBef>
                <a:spcPts val="0"/>
              </a:spcBef>
              <a:buClr>
                <a:schemeClr val="lt1"/>
              </a:buClr>
              <a:defRPr>
                <a:solidFill>
                  <a:schemeClr val="lt1"/>
                </a:solidFill>
              </a:defRPr>
            </a:lvl2pPr>
            <a:lvl3pPr>
              <a:spcBef>
                <a:spcPts val="0"/>
              </a:spcBef>
              <a:buClr>
                <a:schemeClr val="lt1"/>
              </a:buClr>
              <a:defRPr>
                <a:solidFill>
                  <a:schemeClr val="lt1"/>
                </a:solidFill>
              </a:defRPr>
            </a:lvl3pPr>
            <a:lvl4pPr>
              <a:spcBef>
                <a:spcPts val="0"/>
              </a:spcBef>
              <a:buClr>
                <a:schemeClr val="lt1"/>
              </a:buClr>
              <a:defRPr>
                <a:solidFill>
                  <a:schemeClr val="lt1"/>
                </a:solidFill>
              </a:defRPr>
            </a:lvl4pPr>
            <a:lvl5pPr>
              <a:spcBef>
                <a:spcPts val="0"/>
              </a:spcBef>
              <a:buClr>
                <a:schemeClr val="lt1"/>
              </a:buClr>
              <a:defRPr>
                <a:solidFill>
                  <a:schemeClr val="lt1"/>
                </a:solidFill>
              </a:defRPr>
            </a:lvl5pPr>
            <a:lvl6pPr>
              <a:spcBef>
                <a:spcPts val="0"/>
              </a:spcBef>
              <a:buClr>
                <a:schemeClr val="lt1"/>
              </a:buClr>
              <a:defRPr>
                <a:solidFill>
                  <a:schemeClr val="lt1"/>
                </a:solidFill>
              </a:defRPr>
            </a:lvl6pPr>
            <a:lvl7pPr>
              <a:spcBef>
                <a:spcPts val="0"/>
              </a:spcBef>
              <a:buClr>
                <a:schemeClr val="lt1"/>
              </a:buClr>
              <a:defRPr>
                <a:solidFill>
                  <a:schemeClr val="lt1"/>
                </a:solidFill>
              </a:defRPr>
            </a:lvl7pPr>
            <a:lvl8pPr>
              <a:spcBef>
                <a:spcPts val="0"/>
              </a:spcBef>
              <a:buClr>
                <a:schemeClr val="lt1"/>
              </a:buClr>
              <a:defRPr>
                <a:solidFill>
                  <a:schemeClr val="lt1"/>
                </a:solidFill>
              </a:defRPr>
            </a:lvl8pPr>
            <a:lvl9pPr>
              <a:spcBef>
                <a:spcPts val="0"/>
              </a:spcBef>
              <a:buClr>
                <a:schemeClr val="lt1"/>
              </a:buClr>
              <a:defRPr>
                <a:solidFill>
                  <a:schemeClr val="lt1"/>
                </a:solidFill>
              </a:defRPr>
            </a:lvl9pPr>
          </a:lstStyle>
          <a:p>
            <a:endParaRPr/>
          </a:p>
        </p:txBody>
      </p:sp>
      <p:sp>
        <p:nvSpPr>
          <p:cNvPr id="50" name="Shape 5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lt1"/>
                </a:solidFill>
              </a:rPr>
              <a:t>‹N°›</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1"/>
        <p:cNvGrpSpPr/>
        <p:nvPr/>
      </p:nvGrpSpPr>
      <p:grpSpPr>
        <a:xfrm>
          <a:off x="0" y="0"/>
          <a:ext cx="0" cy="0"/>
          <a:chOff x="0" y="0"/>
          <a:chExt cx="0" cy="0"/>
        </a:xfrm>
      </p:grpSpPr>
      <p:sp>
        <p:nvSpPr>
          <p:cNvPr id="52" name="Shape 52"/>
          <p:cNvSpPr txBox="1">
            <a:spLocks noGrp="1"/>
          </p:cNvSpPr>
          <p:nvPr>
            <p:ph type="body" idx="1"/>
          </p:nvPr>
        </p:nvSpPr>
        <p:spPr>
          <a:xfrm>
            <a:off x="311700" y="4230725"/>
            <a:ext cx="5998800" cy="598799"/>
          </a:xfrm>
          <a:prstGeom prst="rect">
            <a:avLst/>
          </a:prstGeom>
        </p:spPr>
        <p:txBody>
          <a:bodyPr lIns="91425" tIns="91425" rIns="91425" bIns="91425" anchor="ctr" anchorCtr="0"/>
          <a:lstStyle>
            <a:lvl1pPr>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a:endParaRPr/>
          </a:p>
        </p:txBody>
      </p:sp>
      <p:sp>
        <p:nvSpPr>
          <p:cNvPr id="53" name="Shape 5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‹N°›</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445025"/>
            <a:ext cx="8520599" cy="707399"/>
          </a:xfrm>
          <a:prstGeom prst="rect">
            <a:avLst/>
          </a:prstGeom>
          <a:noFill/>
          <a:ln>
            <a:noFill/>
          </a:ln>
        </p:spPr>
        <p:txBody>
          <a:bodyPr lIns="91425" tIns="91425" rIns="91425" bIns="91425" anchor="t" anchorCtr="0"/>
          <a:lstStyle>
            <a:lvl1pPr>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1pPr>
            <a:lvl2pPr>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2pPr>
            <a:lvl3pPr>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3pPr>
            <a:lvl4pPr>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4pPr>
            <a:lvl5pPr>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5pPr>
            <a:lvl6pPr>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6pPr>
            <a:lvl7pPr>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7pPr>
            <a:lvl8pPr>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8pPr>
            <a:lvl9pPr>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6" name="Shape 6"/>
          <p:cNvSpPr txBox="1">
            <a:spLocks noGrp="1"/>
          </p:cNvSpPr>
          <p:nvPr>
            <p:ph type="body" idx="1"/>
          </p:nvPr>
        </p:nvSpPr>
        <p:spPr>
          <a:xfrm>
            <a:off x="311700" y="1266325"/>
            <a:ext cx="8520599" cy="33027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a:endParaRPr/>
          </a:p>
        </p:txBody>
      </p:sp>
      <p:sp>
        <p:nvSpPr>
          <p:cNvPr id="7" name="Shape 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dk2"/>
                </a:solidFill>
                <a:latin typeface="Open Sans"/>
                <a:ea typeface="Open Sans"/>
                <a:cs typeface="Open Sans"/>
                <a:sym typeface="Open Sans"/>
              </a:rPr>
              <a:t>‹N°›</a:t>
            </a:fld>
            <a:endParaRPr lang="en" sz="1000">
              <a:solidFill>
                <a:schemeClr val="dk2"/>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community.icann.org/x/eLRYAw"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hyperlink" Target="https://www.surveymonkey.com/r/ccwg-acct-draftproposa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ctrTitle"/>
          </p:nvPr>
        </p:nvSpPr>
        <p:spPr>
          <a:xfrm>
            <a:off x="1004150" y="1751764"/>
            <a:ext cx="7136700" cy="1022399"/>
          </a:xfrm>
          <a:prstGeom prst="rect">
            <a:avLst/>
          </a:prstGeom>
        </p:spPr>
        <p:txBody>
          <a:bodyPr lIns="91425" tIns="91425" rIns="91425" bIns="91425" anchor="b" anchorCtr="0">
            <a:noAutofit/>
          </a:bodyPr>
          <a:lstStyle/>
          <a:p>
            <a:pPr>
              <a:spcBef>
                <a:spcPts val="0"/>
              </a:spcBef>
              <a:buNone/>
            </a:pPr>
            <a:r>
              <a:rPr lang="en" sz="3200" dirty="0"/>
              <a:t>CCWG-Accountability Draft Proposal on Work Stream 1 Recommendations</a:t>
            </a:r>
          </a:p>
        </p:txBody>
      </p:sp>
      <p:sp>
        <p:nvSpPr>
          <p:cNvPr id="66" name="Shape 66"/>
          <p:cNvSpPr txBox="1">
            <a:spLocks noGrp="1"/>
          </p:cNvSpPr>
          <p:nvPr>
            <p:ph type="subTitle" idx="1"/>
          </p:nvPr>
        </p:nvSpPr>
        <p:spPr>
          <a:xfrm>
            <a:off x="2137225" y="2850039"/>
            <a:ext cx="4870499" cy="792600"/>
          </a:xfrm>
          <a:prstGeom prst="rect">
            <a:avLst/>
          </a:prstGeom>
        </p:spPr>
        <p:txBody>
          <a:bodyPr lIns="91425" tIns="91425" rIns="91425" bIns="91425" anchor="t" anchorCtr="0">
            <a:noAutofit/>
          </a:bodyPr>
          <a:lstStyle/>
          <a:p>
            <a:pPr rtl="0">
              <a:spcBef>
                <a:spcPts val="0"/>
              </a:spcBef>
              <a:buNone/>
            </a:pPr>
            <a:r>
              <a:rPr lang="en" dirty="0" smtClean="0"/>
              <a:t>ccTLD Webinar</a:t>
            </a:r>
            <a:endParaRPr lang="en" dirty="0"/>
          </a:p>
          <a:p>
            <a:pPr>
              <a:spcBef>
                <a:spcPts val="0"/>
              </a:spcBef>
              <a:buNone/>
            </a:pPr>
            <a:r>
              <a:rPr lang="en" sz="1000" b="1" dirty="0"/>
              <a:t>9</a:t>
            </a:r>
            <a:r>
              <a:rPr lang="en" sz="1000" b="1" dirty="0" smtClean="0"/>
              <a:t> </a:t>
            </a:r>
            <a:r>
              <a:rPr lang="en" sz="1000" b="1" dirty="0"/>
              <a:t>December 2015</a:t>
            </a:r>
          </a:p>
        </p:txBody>
      </p:sp>
      <p:sp>
        <p:nvSpPr>
          <p:cNvPr id="67" name="Shape 6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1</a:t>
            </a:fld>
            <a:endParaRPr lang="en"/>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11700" y="216425"/>
            <a:ext cx="8520599" cy="707399"/>
          </a:xfrm>
          <a:prstGeom prst="rect">
            <a:avLst/>
          </a:prstGeom>
        </p:spPr>
        <p:txBody>
          <a:bodyPr lIns="91425" tIns="91425" rIns="91425" bIns="91425" anchor="t" anchorCtr="0">
            <a:noAutofit/>
          </a:bodyPr>
          <a:lstStyle/>
          <a:p>
            <a:pPr>
              <a:spcBef>
                <a:spcPts val="0"/>
              </a:spcBef>
              <a:buNone/>
            </a:pPr>
            <a:r>
              <a:rPr lang="en"/>
              <a:t>Removal of SO/AC-Appointed Board Director</a:t>
            </a:r>
          </a:p>
        </p:txBody>
      </p:sp>
      <p:sp>
        <p:nvSpPr>
          <p:cNvPr id="140" name="Shape 140"/>
          <p:cNvSpPr txBox="1">
            <a:spLocks noGrp="1"/>
          </p:cNvSpPr>
          <p:nvPr>
            <p:ph type="body" idx="1"/>
          </p:nvPr>
        </p:nvSpPr>
        <p:spPr>
          <a:xfrm>
            <a:off x="311700" y="1394459"/>
            <a:ext cx="4608600" cy="3427765"/>
          </a:xfrm>
          <a:prstGeom prst="rect">
            <a:avLst/>
          </a:prstGeom>
        </p:spPr>
        <p:txBody>
          <a:bodyPr lIns="91425" tIns="91425" rIns="91425" bIns="91425" anchor="t" anchorCtr="0">
            <a:noAutofit/>
          </a:bodyPr>
          <a:lstStyle/>
          <a:p>
            <a:pPr lvl="0" rtl="0">
              <a:spcBef>
                <a:spcPts val="0"/>
              </a:spcBef>
              <a:buNone/>
            </a:pPr>
            <a:r>
              <a:rPr lang="en" sz="1400" b="1" dirty="0">
                <a:solidFill>
                  <a:schemeClr val="accent3"/>
                </a:solidFill>
              </a:rPr>
              <a:t>Additional steps specific to Removal of SO/AC Appointed Director </a:t>
            </a:r>
          </a:p>
          <a:p>
            <a:pPr marL="457200" lvl="0" indent="-311150" rtl="0">
              <a:spcBef>
                <a:spcPts val="0"/>
              </a:spcBef>
              <a:spcAft>
                <a:spcPts val="600"/>
              </a:spcAft>
              <a:buSzPct val="100000"/>
              <a:buChar char="★"/>
            </a:pPr>
            <a:r>
              <a:rPr lang="en" sz="1100" dirty="0"/>
              <a:t>Chair of appointing SO/AC holds a private call with the Director</a:t>
            </a:r>
          </a:p>
          <a:p>
            <a:pPr marL="457200" lvl="0" indent="-311150" rtl="0">
              <a:spcBef>
                <a:spcPts val="0"/>
              </a:spcBef>
              <a:spcAft>
                <a:spcPts val="600"/>
              </a:spcAft>
              <a:buSzPct val="100000"/>
              <a:buChar char="★"/>
            </a:pPr>
            <a:r>
              <a:rPr lang="en" sz="1100" dirty="0"/>
              <a:t>Community Forum Chair issues a formal call for comments</a:t>
            </a:r>
          </a:p>
          <a:p>
            <a:pPr marL="457200" lvl="0" indent="-311150" rtl="0">
              <a:spcBef>
                <a:spcPts val="0"/>
              </a:spcBef>
              <a:spcAft>
                <a:spcPts val="600"/>
              </a:spcAft>
              <a:buSzPct val="100000"/>
              <a:buChar char="★"/>
            </a:pPr>
            <a:r>
              <a:rPr lang="en" sz="1100" dirty="0"/>
              <a:t>SO/ACs publish recommendations within 7 days</a:t>
            </a:r>
          </a:p>
          <a:p>
            <a:pPr marL="457200" lvl="0" indent="-311150" rtl="0">
              <a:spcBef>
                <a:spcPts val="0"/>
              </a:spcBef>
              <a:spcAft>
                <a:spcPts val="600"/>
              </a:spcAft>
              <a:buSzPct val="100000"/>
              <a:buChar char="★"/>
            </a:pPr>
            <a:r>
              <a:rPr lang="en" sz="1100" dirty="0"/>
              <a:t>Input received is sent to the appointing SO or AC and posted publicly within 7 days</a:t>
            </a:r>
          </a:p>
          <a:p>
            <a:pPr marL="457200" lvl="0" indent="-311150" rtl="0">
              <a:spcBef>
                <a:spcPts val="0"/>
              </a:spcBef>
              <a:spcAft>
                <a:spcPts val="600"/>
              </a:spcAft>
              <a:buSzPct val="100000"/>
              <a:buChar char="★"/>
            </a:pPr>
            <a:r>
              <a:rPr lang="en" sz="1100" dirty="0"/>
              <a:t>Decision to use power as an Empowered Community (7 days from the conclusion of the Comment period) is the responsibility of the appointing SO or AC only</a:t>
            </a:r>
          </a:p>
          <a:p>
            <a:pPr marL="457200" lvl="0" indent="-311150" rtl="0">
              <a:spcBef>
                <a:spcPts val="0"/>
              </a:spcBef>
              <a:spcAft>
                <a:spcPts val="600"/>
              </a:spcAft>
              <a:buSzPct val="100000"/>
              <a:buChar char="★"/>
            </a:pPr>
            <a:r>
              <a:rPr lang="en" sz="1100" dirty="0"/>
              <a:t>Appointing SO/AC responsible for naming replacement</a:t>
            </a:r>
          </a:p>
        </p:txBody>
      </p:sp>
      <p:sp>
        <p:nvSpPr>
          <p:cNvPr id="141" name="Shape 14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10</a:t>
            </a:fld>
            <a:endParaRPr lang="en"/>
          </a:p>
        </p:txBody>
      </p:sp>
      <p:pic>
        <p:nvPicPr>
          <p:cNvPr id="142" name="Shape 142"/>
          <p:cNvPicPr preferRelativeResize="0"/>
          <p:nvPr/>
        </p:nvPicPr>
        <p:blipFill>
          <a:blip r:embed="rId3">
            <a:alphaModFix/>
          </a:blip>
          <a:stretch>
            <a:fillRect/>
          </a:stretch>
        </p:blipFill>
        <p:spPr>
          <a:xfrm>
            <a:off x="5039150" y="1534487"/>
            <a:ext cx="3691467" cy="2659037"/>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11700" y="26529"/>
            <a:ext cx="8520599" cy="707399"/>
          </a:xfrm>
          <a:prstGeom prst="rect">
            <a:avLst/>
          </a:prstGeom>
        </p:spPr>
        <p:txBody>
          <a:bodyPr lIns="91425" tIns="91425" rIns="91425" bIns="91425" anchor="t" anchorCtr="0">
            <a:noAutofit/>
          </a:bodyPr>
          <a:lstStyle/>
          <a:p>
            <a:pPr rtl="0">
              <a:spcBef>
                <a:spcPts val="0"/>
              </a:spcBef>
              <a:buNone/>
            </a:pPr>
            <a:r>
              <a:rPr lang="en" dirty="0"/>
              <a:t>Reject ICANN’s Budget or Strategic/Operating Plans </a:t>
            </a:r>
          </a:p>
          <a:p>
            <a:pPr rtl="0">
              <a:spcBef>
                <a:spcPts val="0"/>
              </a:spcBef>
              <a:buNone/>
            </a:pPr>
            <a:endParaRPr dirty="0"/>
          </a:p>
          <a:p>
            <a:pPr>
              <a:spcBef>
                <a:spcPts val="0"/>
              </a:spcBef>
              <a:buNone/>
            </a:pPr>
            <a:endParaRPr dirty="0"/>
          </a:p>
        </p:txBody>
      </p:sp>
      <p:sp>
        <p:nvSpPr>
          <p:cNvPr id="148" name="Shape 148"/>
          <p:cNvSpPr txBox="1">
            <a:spLocks noGrp="1"/>
          </p:cNvSpPr>
          <p:nvPr>
            <p:ph type="body" idx="1"/>
          </p:nvPr>
        </p:nvSpPr>
        <p:spPr>
          <a:xfrm>
            <a:off x="118696" y="1134032"/>
            <a:ext cx="4838804" cy="3302700"/>
          </a:xfrm>
          <a:prstGeom prst="rect">
            <a:avLst/>
          </a:prstGeom>
        </p:spPr>
        <p:txBody>
          <a:bodyPr lIns="91425" tIns="91425" rIns="91425" bIns="91425" anchor="t" anchorCtr="0">
            <a:noAutofit/>
          </a:bodyPr>
          <a:lstStyle/>
          <a:p>
            <a:pPr rtl="0">
              <a:spcBef>
                <a:spcPts val="0"/>
              </a:spcBef>
              <a:buNone/>
            </a:pPr>
            <a:r>
              <a:rPr lang="en" sz="1100" b="1" dirty="0">
                <a:solidFill>
                  <a:schemeClr val="accent3"/>
                </a:solidFill>
              </a:rPr>
              <a:t>Additional steps specific to Rejecting ICANN’s Budget or Strategic/Operating Plans</a:t>
            </a:r>
          </a:p>
          <a:p>
            <a:pPr marL="457200" lvl="0" indent="-304800" rtl="0">
              <a:spcBef>
                <a:spcPts val="0"/>
              </a:spcBef>
              <a:spcAft>
                <a:spcPts val="600"/>
              </a:spcAft>
              <a:buSzPct val="100000"/>
              <a:buChar char="★"/>
            </a:pPr>
            <a:r>
              <a:rPr lang="en" sz="1000" dirty="0"/>
              <a:t>Separate petition required for each Budget or Plan being challenged </a:t>
            </a:r>
          </a:p>
          <a:p>
            <a:pPr marL="457200" lvl="0" indent="-304800" rtl="0">
              <a:spcBef>
                <a:spcPts val="0"/>
              </a:spcBef>
              <a:spcAft>
                <a:spcPts val="600"/>
              </a:spcAft>
              <a:buSzPct val="100000"/>
              <a:buChar char="★"/>
            </a:pPr>
            <a:r>
              <a:rPr lang="en" sz="1000" dirty="0"/>
              <a:t>Petitioning SO or AC required to provide rationale</a:t>
            </a:r>
          </a:p>
          <a:p>
            <a:pPr marL="457200" lvl="0" indent="-304800" rtl="0">
              <a:spcBef>
                <a:spcPts val="0"/>
              </a:spcBef>
              <a:spcAft>
                <a:spcPts val="600"/>
              </a:spcAft>
              <a:buSzPct val="100000"/>
              <a:buChar char="★"/>
            </a:pPr>
            <a:r>
              <a:rPr lang="en" sz="1000" dirty="0"/>
              <a:t>Should annual budget be rejected, caretaker budget will be enacted (details are work in progress)</a:t>
            </a:r>
          </a:p>
          <a:p>
            <a:pPr marL="457200" lvl="0" indent="-304800" rtl="0">
              <a:spcBef>
                <a:spcPts val="0"/>
              </a:spcBef>
              <a:spcAft>
                <a:spcPts val="600"/>
              </a:spcAft>
              <a:buSzPct val="100000"/>
              <a:buChar char="★"/>
            </a:pPr>
            <a:r>
              <a:rPr lang="en" sz="1000" dirty="0"/>
              <a:t>Budget or Strategic/Operating plan could only be challenged if significant issue(s) brought up in the Engagement Phase not addressed prior to approval </a:t>
            </a:r>
          </a:p>
          <a:p>
            <a:pPr marL="457200" lvl="0" indent="-304800" rtl="0">
              <a:spcBef>
                <a:spcPts val="0"/>
              </a:spcBef>
              <a:spcAft>
                <a:spcPts val="600"/>
              </a:spcAft>
              <a:buSzPct val="100000"/>
              <a:buChar char="★"/>
            </a:pPr>
            <a:r>
              <a:rPr lang="en" sz="1000" dirty="0"/>
              <a:t>IANA Functions Budget to be considered as a separate budget i.e. two distinct processes:</a:t>
            </a:r>
          </a:p>
          <a:p>
            <a:pPr marL="914400" lvl="1" indent="-304800">
              <a:spcBef>
                <a:spcPts val="0"/>
              </a:spcBef>
              <a:spcAft>
                <a:spcPts val="600"/>
              </a:spcAft>
              <a:buSzPct val="100000"/>
              <a:buChar char="○"/>
            </a:pPr>
            <a:r>
              <a:rPr lang="en" sz="1000" dirty="0"/>
              <a:t>Use of power to reject the ICANN Budget would have no impact on the IANA Budget, and a rejection of the IANA Budget would have no impact on the ICANN Budget </a:t>
            </a:r>
          </a:p>
        </p:txBody>
      </p:sp>
      <p:sp>
        <p:nvSpPr>
          <p:cNvPr id="149" name="Shape 14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11</a:t>
            </a:fld>
            <a:endParaRPr lang="en"/>
          </a:p>
        </p:txBody>
      </p:sp>
      <p:pic>
        <p:nvPicPr>
          <p:cNvPr id="150" name="Shape 150"/>
          <p:cNvPicPr preferRelativeResize="0"/>
          <p:nvPr/>
        </p:nvPicPr>
        <p:blipFill>
          <a:blip r:embed="rId3">
            <a:alphaModFix/>
          </a:blip>
          <a:stretch>
            <a:fillRect/>
          </a:stretch>
        </p:blipFill>
        <p:spPr>
          <a:xfrm>
            <a:off x="5002300" y="1785720"/>
            <a:ext cx="3829987" cy="229896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11700" y="216425"/>
            <a:ext cx="8520599" cy="707399"/>
          </a:xfrm>
          <a:prstGeom prst="rect">
            <a:avLst/>
          </a:prstGeom>
        </p:spPr>
        <p:txBody>
          <a:bodyPr lIns="91425" tIns="91425" rIns="91425" bIns="91425" anchor="t" anchorCtr="0">
            <a:noAutofit/>
          </a:bodyPr>
          <a:lstStyle/>
          <a:p>
            <a:pPr rtl="0">
              <a:spcBef>
                <a:spcPts val="0"/>
              </a:spcBef>
              <a:buNone/>
            </a:pPr>
            <a:r>
              <a:rPr lang="en" sz="3200" dirty="0"/>
              <a:t>Enhanced Independent Review Process </a:t>
            </a:r>
          </a:p>
          <a:p>
            <a:pPr>
              <a:spcBef>
                <a:spcPts val="0"/>
              </a:spcBef>
              <a:buNone/>
            </a:pPr>
            <a:endParaRPr dirty="0"/>
          </a:p>
        </p:txBody>
      </p:sp>
      <p:sp>
        <p:nvSpPr>
          <p:cNvPr id="156" name="Shape 156"/>
          <p:cNvSpPr txBox="1">
            <a:spLocks noGrp="1"/>
          </p:cNvSpPr>
          <p:nvPr>
            <p:ph type="body" idx="1"/>
          </p:nvPr>
        </p:nvSpPr>
        <p:spPr>
          <a:xfrm>
            <a:off x="311700" y="923812"/>
            <a:ext cx="8475000" cy="595200"/>
          </a:xfrm>
          <a:prstGeom prst="rect">
            <a:avLst/>
          </a:prstGeom>
        </p:spPr>
        <p:txBody>
          <a:bodyPr lIns="91425" tIns="91425" rIns="91425" bIns="91425" anchor="t" anchorCtr="0">
            <a:noAutofit/>
          </a:bodyPr>
          <a:lstStyle/>
          <a:p>
            <a:pPr>
              <a:spcBef>
                <a:spcPts val="0"/>
              </a:spcBef>
              <a:buNone/>
            </a:pPr>
            <a:r>
              <a:rPr lang="en" sz="1300" dirty="0">
                <a:solidFill>
                  <a:srgbClr val="666666"/>
                </a:solidFill>
              </a:rPr>
              <a:t>The overall purpose of the Independent Review Process is to ensure that any ICANN action or inaction does not exceed the scope of its limited technical mission and complies with both its Articles of Incorporation and Bylaws</a:t>
            </a:r>
          </a:p>
        </p:txBody>
      </p:sp>
      <p:sp>
        <p:nvSpPr>
          <p:cNvPr id="157" name="Shape 15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12</a:t>
            </a:fld>
            <a:endParaRPr lang="en"/>
          </a:p>
        </p:txBody>
      </p:sp>
      <p:pic>
        <p:nvPicPr>
          <p:cNvPr id="158" name="Shape 158"/>
          <p:cNvPicPr preferRelativeResize="0"/>
          <p:nvPr/>
        </p:nvPicPr>
        <p:blipFill>
          <a:blip r:embed="rId3">
            <a:alphaModFix/>
          </a:blip>
          <a:stretch>
            <a:fillRect/>
          </a:stretch>
        </p:blipFill>
        <p:spPr>
          <a:xfrm>
            <a:off x="412450" y="1776949"/>
            <a:ext cx="4318825" cy="3156075"/>
          </a:xfrm>
          <a:prstGeom prst="rect">
            <a:avLst/>
          </a:prstGeom>
          <a:noFill/>
          <a:ln>
            <a:noFill/>
          </a:ln>
        </p:spPr>
      </p:pic>
      <p:pic>
        <p:nvPicPr>
          <p:cNvPr id="159" name="Shape 159"/>
          <p:cNvPicPr preferRelativeResize="0"/>
          <p:nvPr/>
        </p:nvPicPr>
        <p:blipFill>
          <a:blip r:embed="rId4">
            <a:alphaModFix/>
          </a:blip>
          <a:stretch>
            <a:fillRect/>
          </a:stretch>
        </p:blipFill>
        <p:spPr>
          <a:xfrm>
            <a:off x="4783400" y="1776950"/>
            <a:ext cx="3970273" cy="1655300"/>
          </a:xfrm>
          <a:prstGeom prst="rect">
            <a:avLst/>
          </a:prstGeom>
          <a:noFill/>
          <a:ln>
            <a:noFill/>
          </a:ln>
        </p:spPr>
      </p:pic>
      <p:sp>
        <p:nvSpPr>
          <p:cNvPr id="160" name="Shape 160"/>
          <p:cNvSpPr txBox="1"/>
          <p:nvPr/>
        </p:nvSpPr>
        <p:spPr>
          <a:xfrm>
            <a:off x="4802850" y="3537775"/>
            <a:ext cx="3950700" cy="297600"/>
          </a:xfrm>
          <a:prstGeom prst="rect">
            <a:avLst/>
          </a:prstGeom>
          <a:noFill/>
          <a:ln>
            <a:noFill/>
          </a:ln>
        </p:spPr>
        <p:txBody>
          <a:bodyPr lIns="91425" tIns="91425" rIns="91425" bIns="91425" anchor="t" anchorCtr="0">
            <a:noAutofit/>
          </a:bodyPr>
          <a:lstStyle/>
          <a:p>
            <a:pPr marL="457200" lvl="0" indent="-298450" rtl="0">
              <a:lnSpc>
                <a:spcPct val="115000"/>
              </a:lnSpc>
              <a:spcBef>
                <a:spcPts val="0"/>
              </a:spcBef>
              <a:spcAft>
                <a:spcPts val="1600"/>
              </a:spcAft>
              <a:buClr>
                <a:srgbClr val="666666"/>
              </a:buClr>
              <a:buSzPct val="100000"/>
              <a:buFont typeface="Open Sans"/>
              <a:buChar char="★"/>
            </a:pPr>
            <a:r>
              <a:rPr lang="en" sz="1100" i="1">
                <a:solidFill>
                  <a:srgbClr val="666666"/>
                </a:solidFill>
                <a:latin typeface="Open Sans"/>
                <a:ea typeface="Open Sans"/>
                <a:cs typeface="Open Sans"/>
                <a:sym typeface="Open Sans"/>
              </a:rPr>
              <a:t>Exclusion of ccTLD delegations and revocations and numbering decisions</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311700" y="216425"/>
            <a:ext cx="8520599" cy="707399"/>
          </a:xfrm>
          <a:prstGeom prst="rect">
            <a:avLst/>
          </a:prstGeom>
        </p:spPr>
        <p:txBody>
          <a:bodyPr lIns="91425" tIns="91425" rIns="91425" bIns="91425" anchor="t" anchorCtr="0">
            <a:noAutofit/>
          </a:bodyPr>
          <a:lstStyle/>
          <a:p>
            <a:pPr>
              <a:spcBef>
                <a:spcPts val="0"/>
              </a:spcBef>
              <a:buNone/>
            </a:pPr>
            <a:r>
              <a:rPr lang="en"/>
              <a:t>CWG-Stewardship Dependencies</a:t>
            </a:r>
          </a:p>
        </p:txBody>
      </p:sp>
      <p:sp>
        <p:nvSpPr>
          <p:cNvPr id="166" name="Shape 166"/>
          <p:cNvSpPr txBox="1">
            <a:spLocks noGrp="1"/>
          </p:cNvSpPr>
          <p:nvPr>
            <p:ph type="body" idx="1"/>
          </p:nvPr>
        </p:nvSpPr>
        <p:spPr>
          <a:xfrm>
            <a:off x="363800" y="991300"/>
            <a:ext cx="7243499" cy="3495299"/>
          </a:xfrm>
          <a:prstGeom prst="rect">
            <a:avLst/>
          </a:prstGeom>
        </p:spPr>
        <p:txBody>
          <a:bodyPr lIns="91425" tIns="91425" rIns="91425" bIns="91425" anchor="t" anchorCtr="0">
            <a:noAutofit/>
          </a:bodyPr>
          <a:lstStyle/>
          <a:p>
            <a:pPr rtl="0">
              <a:spcBef>
                <a:spcPts val="0"/>
              </a:spcBef>
              <a:buNone/>
            </a:pPr>
            <a:r>
              <a:rPr lang="en" sz="1400" b="1">
                <a:solidFill>
                  <a:schemeClr val="accent3"/>
                </a:solidFill>
              </a:rPr>
              <a:t>ICANN Budget: </a:t>
            </a:r>
            <a:r>
              <a:rPr lang="en" sz="1400"/>
              <a:t>Community rights regarding the development and consideration of the ICANN Budget</a:t>
            </a:r>
          </a:p>
          <a:p>
            <a:pPr rtl="0">
              <a:spcBef>
                <a:spcPts val="0"/>
              </a:spcBef>
              <a:buNone/>
            </a:pPr>
            <a:r>
              <a:rPr lang="en" sz="1400" b="1">
                <a:solidFill>
                  <a:schemeClr val="accent3"/>
                </a:solidFill>
              </a:rPr>
              <a:t>ICANN Board:</a:t>
            </a:r>
            <a:r>
              <a:rPr lang="en" sz="1400"/>
              <a:t> Community rights regarding the ability to appoint/remove Directors of the ICANN Board, and recall the entire Board</a:t>
            </a:r>
          </a:p>
          <a:p>
            <a:pPr rtl="0">
              <a:spcBef>
                <a:spcPts val="0"/>
              </a:spcBef>
              <a:buNone/>
            </a:pPr>
            <a:r>
              <a:rPr lang="en" sz="1400" b="1">
                <a:solidFill>
                  <a:schemeClr val="accent3"/>
                </a:solidFill>
              </a:rPr>
              <a:t>ICANN Bylaws:</a:t>
            </a:r>
            <a:r>
              <a:rPr lang="en" sz="1400" b="1"/>
              <a:t> </a:t>
            </a:r>
            <a:r>
              <a:rPr lang="en" sz="1400"/>
              <a:t>Incorporation of the following into ICANN’s Bylaws: IANA Function Review, Customer Standing Committee and the Separation Process</a:t>
            </a:r>
          </a:p>
          <a:p>
            <a:pPr rtl="0">
              <a:spcBef>
                <a:spcPts val="0"/>
              </a:spcBef>
              <a:buNone/>
            </a:pPr>
            <a:r>
              <a:rPr lang="en" sz="1400" b="1">
                <a:solidFill>
                  <a:schemeClr val="accent3"/>
                </a:solidFill>
              </a:rPr>
              <a:t>Fundamental Bylaws:</a:t>
            </a:r>
            <a:r>
              <a:rPr lang="en" sz="1400"/>
              <a:t> All of the foregoing mechanisms are to be provided for in the ICANN Bylaws as Fundamental Bylaws</a:t>
            </a:r>
          </a:p>
          <a:p>
            <a:pPr>
              <a:spcBef>
                <a:spcPts val="0"/>
              </a:spcBef>
              <a:buNone/>
            </a:pPr>
            <a:r>
              <a:rPr lang="en" sz="1400" b="1">
                <a:solidFill>
                  <a:schemeClr val="accent3"/>
                </a:solidFill>
              </a:rPr>
              <a:t>Independent Review Panel:</a:t>
            </a:r>
            <a:r>
              <a:rPr lang="en" sz="1400">
                <a:solidFill>
                  <a:schemeClr val="accent3"/>
                </a:solidFill>
              </a:rPr>
              <a:t> </a:t>
            </a:r>
            <a:r>
              <a:rPr lang="en" sz="1400"/>
              <a:t>Should be made applicable to IANA Functions and accessible by managers of top-level domains</a:t>
            </a:r>
          </a:p>
        </p:txBody>
      </p:sp>
      <p:sp>
        <p:nvSpPr>
          <p:cNvPr id="167" name="Shape 16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13</a:t>
            </a:fld>
            <a:endParaRPr lang="en"/>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311700" y="109609"/>
            <a:ext cx="8520599" cy="707399"/>
          </a:xfrm>
          <a:prstGeom prst="rect">
            <a:avLst/>
          </a:prstGeom>
        </p:spPr>
        <p:txBody>
          <a:bodyPr lIns="91425" tIns="91425" rIns="91425" bIns="91425" anchor="t" anchorCtr="0">
            <a:noAutofit/>
          </a:bodyPr>
          <a:lstStyle/>
          <a:p>
            <a:pPr rtl="0">
              <a:spcBef>
                <a:spcPts val="0"/>
              </a:spcBef>
              <a:buNone/>
            </a:pPr>
            <a:r>
              <a:rPr lang="en" sz="3200" dirty="0"/>
              <a:t>Changing Aspects of ICANN’s Mission, Commitments and Core Values</a:t>
            </a:r>
          </a:p>
          <a:p>
            <a:pPr>
              <a:spcBef>
                <a:spcPts val="0"/>
              </a:spcBef>
              <a:buNone/>
            </a:pPr>
            <a:endParaRPr dirty="0"/>
          </a:p>
        </p:txBody>
      </p:sp>
      <p:sp>
        <p:nvSpPr>
          <p:cNvPr id="173" name="Shape 173"/>
          <p:cNvSpPr txBox="1">
            <a:spLocks noGrp="1"/>
          </p:cNvSpPr>
          <p:nvPr>
            <p:ph type="body" idx="1"/>
          </p:nvPr>
        </p:nvSpPr>
        <p:spPr>
          <a:xfrm>
            <a:off x="418500" y="1337557"/>
            <a:ext cx="8307000" cy="1855818"/>
          </a:xfrm>
          <a:prstGeom prst="rect">
            <a:avLst/>
          </a:prstGeom>
          <a:ln w="19050" cap="flat" cmpd="sng">
            <a:solidFill>
              <a:schemeClr val="accent3"/>
            </a:solidFill>
            <a:prstDash val="solid"/>
            <a:round/>
            <a:headEnd type="none" w="med" len="med"/>
            <a:tailEnd type="none" w="med" len="med"/>
          </a:ln>
        </p:spPr>
        <p:txBody>
          <a:bodyPr lIns="91425" tIns="91425" rIns="91425" bIns="91425" anchor="t" anchorCtr="0">
            <a:noAutofit/>
          </a:bodyPr>
          <a:lstStyle/>
          <a:p>
            <a:pPr rtl="0">
              <a:spcBef>
                <a:spcPts val="0"/>
              </a:spcBef>
              <a:buNone/>
            </a:pPr>
            <a:r>
              <a:rPr lang="en" sz="1000" b="1" dirty="0"/>
              <a:t>The CCWG-Accountability recommends:</a:t>
            </a:r>
          </a:p>
          <a:p>
            <a:pPr marL="457200" lvl="0" indent="-298450" rtl="0">
              <a:spcBef>
                <a:spcPts val="0"/>
              </a:spcBef>
              <a:buSzPct val="100000"/>
              <a:buChar char="★"/>
            </a:pPr>
            <a:r>
              <a:rPr lang="en" sz="1000" dirty="0"/>
              <a:t>Clarifying that ICANN shall act strictly in accordance with, and only as reasonably appropriate to achieve its Mission </a:t>
            </a:r>
          </a:p>
          <a:p>
            <a:pPr marL="457200" lvl="0" indent="-298450" rtl="0">
              <a:spcBef>
                <a:spcPts val="0"/>
              </a:spcBef>
              <a:buSzPct val="100000"/>
              <a:buChar char="★"/>
            </a:pPr>
            <a:r>
              <a:rPr lang="en" sz="1000" dirty="0"/>
              <a:t>Updating the ICANN Mission statement to clearly set forth ICANN’s role with respect to names, numbers, root servers, and protocol port and parameters</a:t>
            </a:r>
          </a:p>
          <a:p>
            <a:pPr marL="457200" lvl="0" indent="-298450">
              <a:spcBef>
                <a:spcPts val="0"/>
              </a:spcBef>
              <a:buSzPct val="100000"/>
              <a:buChar char="★"/>
            </a:pPr>
            <a:r>
              <a:rPr lang="en" sz="1000" dirty="0"/>
              <a:t>Clarify that ICANN’s Mission does not include the regulation of services that use the Domain Name System or the regulation of the content these services carry or provide. </a:t>
            </a:r>
          </a:p>
        </p:txBody>
      </p:sp>
      <p:sp>
        <p:nvSpPr>
          <p:cNvPr id="174" name="Shape 17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14</a:t>
            </a:fld>
            <a:endParaRPr lang="en"/>
          </a:p>
        </p:txBody>
      </p:sp>
      <p:pic>
        <p:nvPicPr>
          <p:cNvPr id="175" name="Shape 175"/>
          <p:cNvPicPr preferRelativeResize="0"/>
          <p:nvPr/>
        </p:nvPicPr>
        <p:blipFill>
          <a:blip r:embed="rId3">
            <a:alphaModFix/>
          </a:blip>
          <a:stretch>
            <a:fillRect/>
          </a:stretch>
        </p:blipFill>
        <p:spPr>
          <a:xfrm>
            <a:off x="394515" y="3194275"/>
            <a:ext cx="5835760" cy="1592100"/>
          </a:xfrm>
          <a:prstGeom prst="rect">
            <a:avLst/>
          </a:prstGeom>
          <a:noFill/>
          <a:ln>
            <a:noFill/>
          </a:ln>
        </p:spPr>
      </p:pic>
      <p:pic>
        <p:nvPicPr>
          <p:cNvPr id="176" name="Shape 176"/>
          <p:cNvPicPr preferRelativeResize="0"/>
          <p:nvPr/>
        </p:nvPicPr>
        <p:blipFill rotWithShape="1">
          <a:blip r:embed="rId4">
            <a:alphaModFix/>
          </a:blip>
          <a:srcRect l="2548" r="50252"/>
          <a:stretch/>
        </p:blipFill>
        <p:spPr>
          <a:xfrm>
            <a:off x="5947100" y="3193375"/>
            <a:ext cx="2754423" cy="1592100"/>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311700" y="216425"/>
            <a:ext cx="8520599" cy="707399"/>
          </a:xfrm>
          <a:prstGeom prst="rect">
            <a:avLst/>
          </a:prstGeom>
        </p:spPr>
        <p:txBody>
          <a:bodyPr lIns="91425" tIns="91425" rIns="91425" bIns="91425" anchor="t" anchorCtr="0">
            <a:noAutofit/>
          </a:bodyPr>
          <a:lstStyle/>
          <a:p>
            <a:pPr>
              <a:spcBef>
                <a:spcPts val="0"/>
              </a:spcBef>
              <a:buNone/>
            </a:pPr>
            <a:r>
              <a:rPr lang="en" sz="2400" dirty="0"/>
              <a:t>Reaffirming ICANN’s Commitment to Respect Internationally Recognized Human Rights as it Carries out its Mission </a:t>
            </a:r>
          </a:p>
        </p:txBody>
      </p:sp>
      <p:sp>
        <p:nvSpPr>
          <p:cNvPr id="182" name="Shape 182"/>
          <p:cNvSpPr txBox="1">
            <a:spLocks noGrp="1"/>
          </p:cNvSpPr>
          <p:nvPr>
            <p:ph type="body" idx="1"/>
          </p:nvPr>
        </p:nvSpPr>
        <p:spPr>
          <a:xfrm>
            <a:off x="311700" y="3476125"/>
            <a:ext cx="8520599" cy="1406099"/>
          </a:xfrm>
          <a:prstGeom prst="rect">
            <a:avLst/>
          </a:prstGeom>
        </p:spPr>
        <p:txBody>
          <a:bodyPr lIns="91425" tIns="91425" rIns="91425" bIns="91425" anchor="t" anchorCtr="0">
            <a:noAutofit/>
          </a:bodyPr>
          <a:lstStyle/>
          <a:p>
            <a:pPr>
              <a:spcBef>
                <a:spcPts val="0"/>
              </a:spcBef>
              <a:buNone/>
            </a:pPr>
            <a:r>
              <a:rPr lang="en" sz="1400" i="1">
                <a:solidFill>
                  <a:schemeClr val="accent3"/>
                </a:solidFill>
              </a:rPr>
              <a:t>“Within its mission and in its operations, ICANN will respect internationally recognized human rights. This commitment does not in any way create an obligation for ICANN, or any entity having a relationship with ICANN, to protect or enforce human rights beyond what may be required by applicable law. In particular, this does not create any additional obligation for ICANN to respond to or consider any complaint, request or demand seeking the enforcement of human rights by ICANN.”</a:t>
            </a:r>
          </a:p>
        </p:txBody>
      </p:sp>
      <p:sp>
        <p:nvSpPr>
          <p:cNvPr id="183" name="Shape 18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15</a:t>
            </a:fld>
            <a:endParaRPr lang="en"/>
          </a:p>
        </p:txBody>
      </p:sp>
      <p:sp>
        <p:nvSpPr>
          <p:cNvPr id="184" name="Shape 184"/>
          <p:cNvSpPr txBox="1"/>
          <p:nvPr/>
        </p:nvSpPr>
        <p:spPr>
          <a:xfrm>
            <a:off x="4404925" y="1545725"/>
            <a:ext cx="4283400" cy="1890600"/>
          </a:xfrm>
          <a:prstGeom prst="rect">
            <a:avLst/>
          </a:prstGeom>
          <a:noFill/>
          <a:ln>
            <a:noFill/>
          </a:ln>
        </p:spPr>
        <p:txBody>
          <a:bodyPr lIns="91425" tIns="91425" rIns="91425" bIns="91425" anchor="ctr" anchorCtr="0">
            <a:noAutofit/>
          </a:bodyPr>
          <a:lstStyle/>
          <a:p>
            <a:pPr marL="457200" lvl="0" indent="-317500" rtl="0">
              <a:lnSpc>
                <a:spcPct val="115000"/>
              </a:lnSpc>
              <a:spcBef>
                <a:spcPts val="0"/>
              </a:spcBef>
              <a:spcAft>
                <a:spcPts val="1600"/>
              </a:spcAft>
              <a:buClr>
                <a:srgbClr val="666666"/>
              </a:buClr>
              <a:buFont typeface="Open Sans"/>
              <a:buChar char="★"/>
            </a:pPr>
            <a:r>
              <a:rPr lang="en">
                <a:solidFill>
                  <a:srgbClr val="666666"/>
                </a:solidFill>
                <a:latin typeface="Open Sans"/>
                <a:ea typeface="Open Sans"/>
                <a:cs typeface="Open Sans"/>
                <a:sym typeface="Open Sans"/>
              </a:rPr>
              <a:t>Bylaw proposed for adoption will not be fully executed until the Framework of Interpretation is developed</a:t>
            </a:r>
          </a:p>
          <a:p>
            <a:pPr marL="457200" lvl="0" indent="-317500" rtl="0">
              <a:lnSpc>
                <a:spcPct val="115000"/>
              </a:lnSpc>
              <a:spcBef>
                <a:spcPts val="0"/>
              </a:spcBef>
              <a:spcAft>
                <a:spcPts val="1600"/>
              </a:spcAft>
              <a:buClr>
                <a:srgbClr val="666666"/>
              </a:buClr>
              <a:buFont typeface="Open Sans"/>
              <a:buChar char="★"/>
            </a:pPr>
            <a:r>
              <a:rPr lang="en">
                <a:solidFill>
                  <a:srgbClr val="666666"/>
                </a:solidFill>
                <a:latin typeface="Open Sans"/>
                <a:ea typeface="Open Sans"/>
                <a:cs typeface="Open Sans"/>
                <a:sym typeface="Open Sans"/>
              </a:rPr>
              <a:t>Framework of interpretation to be developed in Work Stream 2 </a:t>
            </a:r>
          </a:p>
          <a:p>
            <a:pPr marL="457200" lvl="0" indent="-317500" rtl="0">
              <a:lnSpc>
                <a:spcPct val="115000"/>
              </a:lnSpc>
              <a:spcBef>
                <a:spcPts val="0"/>
              </a:spcBef>
              <a:spcAft>
                <a:spcPts val="1600"/>
              </a:spcAft>
              <a:buClr>
                <a:srgbClr val="666666"/>
              </a:buClr>
              <a:buFont typeface="Open Sans"/>
              <a:buChar char="★"/>
            </a:pPr>
            <a:r>
              <a:rPr lang="en">
                <a:solidFill>
                  <a:srgbClr val="666666"/>
                </a:solidFill>
                <a:latin typeface="Open Sans"/>
                <a:ea typeface="Open Sans"/>
                <a:cs typeface="Open Sans"/>
                <a:sym typeface="Open Sans"/>
              </a:rPr>
              <a:t>Draft Bylaw text (below) </a:t>
            </a:r>
          </a:p>
        </p:txBody>
      </p:sp>
      <p:pic>
        <p:nvPicPr>
          <p:cNvPr id="185" name="Shape 185"/>
          <p:cNvPicPr preferRelativeResize="0"/>
          <p:nvPr/>
        </p:nvPicPr>
        <p:blipFill>
          <a:blip r:embed="rId3">
            <a:alphaModFix/>
          </a:blip>
          <a:stretch>
            <a:fillRect/>
          </a:stretch>
        </p:blipFill>
        <p:spPr>
          <a:xfrm>
            <a:off x="415200" y="1493596"/>
            <a:ext cx="3853399" cy="1772575"/>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311700" y="216425"/>
            <a:ext cx="8520599" cy="707399"/>
          </a:xfrm>
          <a:prstGeom prst="rect">
            <a:avLst/>
          </a:prstGeom>
        </p:spPr>
        <p:txBody>
          <a:bodyPr lIns="91425" tIns="91425" rIns="91425" bIns="91425" anchor="t" anchorCtr="0">
            <a:noAutofit/>
          </a:bodyPr>
          <a:lstStyle/>
          <a:p>
            <a:pPr>
              <a:spcBef>
                <a:spcPts val="0"/>
              </a:spcBef>
              <a:buNone/>
            </a:pPr>
            <a:r>
              <a:rPr lang="en"/>
              <a:t>Enhancing the Accountability of Supporting Organizations and Advisory Committees </a:t>
            </a:r>
          </a:p>
        </p:txBody>
      </p:sp>
      <p:sp>
        <p:nvSpPr>
          <p:cNvPr id="191" name="Shape 19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16</a:t>
            </a:fld>
            <a:endParaRPr lang="en"/>
          </a:p>
        </p:txBody>
      </p:sp>
      <p:sp>
        <p:nvSpPr>
          <p:cNvPr id="192" name="Shape 192"/>
          <p:cNvSpPr txBox="1">
            <a:spLocks noGrp="1"/>
          </p:cNvSpPr>
          <p:nvPr>
            <p:ph type="body" idx="1"/>
          </p:nvPr>
        </p:nvSpPr>
        <p:spPr>
          <a:xfrm>
            <a:off x="311700" y="2009280"/>
            <a:ext cx="8520599" cy="2109549"/>
          </a:xfrm>
          <a:prstGeom prst="rect">
            <a:avLst/>
          </a:prstGeom>
          <a:ln w="19050" cap="flat" cmpd="sng">
            <a:solidFill>
              <a:schemeClr val="accent3"/>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400" b="1" dirty="0"/>
              <a:t>The CCWG-Accountability recommends:</a:t>
            </a:r>
          </a:p>
          <a:p>
            <a:pPr marL="457200" lvl="0" indent="-317500" rtl="0">
              <a:spcBef>
                <a:spcPts val="0"/>
              </a:spcBef>
              <a:buSzPct val="100000"/>
              <a:buChar char="★"/>
            </a:pPr>
            <a:r>
              <a:rPr lang="en" sz="1400" dirty="0"/>
              <a:t>Including review of Supporting Organizations’ and Advisory Committees’ accountability mechanisms as part of Work Stream 1</a:t>
            </a:r>
          </a:p>
          <a:p>
            <a:pPr marL="457200" lvl="0" indent="-317500" rtl="0">
              <a:spcBef>
                <a:spcPts val="0"/>
              </a:spcBef>
              <a:buSzPct val="100000"/>
              <a:buChar char="★"/>
            </a:pPr>
            <a:r>
              <a:rPr lang="en" sz="1400" dirty="0"/>
              <a:t>Reviews be incorporated into existing periodic Structural Reviews </a:t>
            </a:r>
          </a:p>
          <a:p>
            <a:pPr marL="457200" lvl="0" indent="-317500" rtl="0">
              <a:spcBef>
                <a:spcPts val="0"/>
              </a:spcBef>
              <a:buSzPct val="100000"/>
              <a:buChar char="★"/>
            </a:pPr>
            <a:r>
              <a:rPr lang="en" sz="1400" dirty="0"/>
              <a:t>Structural Reviews are intended to review the performance and operation of ICANN SO/ACs </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311700" y="216425"/>
            <a:ext cx="8520599" cy="707399"/>
          </a:xfrm>
          <a:prstGeom prst="rect">
            <a:avLst/>
          </a:prstGeom>
        </p:spPr>
        <p:txBody>
          <a:bodyPr lIns="91425" tIns="91425" rIns="91425" bIns="91425" anchor="t" anchorCtr="0">
            <a:noAutofit/>
          </a:bodyPr>
          <a:lstStyle/>
          <a:p>
            <a:pPr>
              <a:spcBef>
                <a:spcPts val="0"/>
              </a:spcBef>
              <a:buNone/>
            </a:pPr>
            <a:r>
              <a:rPr lang="en" sz="2800" dirty="0"/>
              <a:t>Board Obligations with regards to Governmental Advisory Committee Advice (Stress Test 18)</a:t>
            </a:r>
          </a:p>
        </p:txBody>
      </p:sp>
      <p:sp>
        <p:nvSpPr>
          <p:cNvPr id="198" name="Shape 198"/>
          <p:cNvSpPr txBox="1">
            <a:spLocks noGrp="1"/>
          </p:cNvSpPr>
          <p:nvPr>
            <p:ph type="body" idx="1"/>
          </p:nvPr>
        </p:nvSpPr>
        <p:spPr>
          <a:xfrm>
            <a:off x="311700" y="1641200"/>
            <a:ext cx="8520599" cy="3080100"/>
          </a:xfrm>
          <a:prstGeom prst="rect">
            <a:avLst/>
          </a:prstGeom>
        </p:spPr>
        <p:txBody>
          <a:bodyPr lIns="91425" tIns="91425" rIns="91425" bIns="91425" anchor="t" anchorCtr="0">
            <a:noAutofit/>
          </a:bodyPr>
          <a:lstStyle/>
          <a:p>
            <a:pPr rtl="0">
              <a:spcBef>
                <a:spcPts val="0"/>
              </a:spcBef>
              <a:buNone/>
            </a:pPr>
            <a:r>
              <a:rPr lang="en" sz="1400" b="1"/>
              <a:t>Proposed amendments to ICANN Bylaws Article XI, Section 2: j. </a:t>
            </a:r>
          </a:p>
          <a:p>
            <a:pPr>
              <a:spcBef>
                <a:spcPts val="0"/>
              </a:spcBef>
              <a:buNone/>
            </a:pPr>
            <a:r>
              <a:rPr lang="en" sz="1400" i="1">
                <a:solidFill>
                  <a:schemeClr val="accent3"/>
                </a:solidFill>
              </a:rPr>
              <a:t>“The advice of the Governmental Advisory Committee on public policy matters shall be duly taken into account, both in the formulation and adoption of policies. In the event that the ICANN Board determines to take an action that is not consistent with the Governmental Advisory Committee advice, it shall so inform the Committee and state the reasons why it decided not to follow that advice. Any Governmental Advisory Committee advice approved by a full Governmental Advisory Committee consensus, understood to mean the practice of adopting decisions by general agreement in the absence of any formal objection, may only be rejected by a vote of two-thirds of the Board, and the Governmental Advisory Committee and the ICANN Board will then try, in good faith and in a timely and efficient manner, to find a mutually acceptable solution.”</a:t>
            </a:r>
          </a:p>
        </p:txBody>
      </p:sp>
      <p:sp>
        <p:nvSpPr>
          <p:cNvPr id="199" name="Shape 19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17</a:t>
            </a:fld>
            <a:endParaRPr lang="en"/>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cxnSp>
        <p:nvCxnSpPr>
          <p:cNvPr id="204" name="Shape 204"/>
          <p:cNvCxnSpPr/>
          <p:nvPr/>
        </p:nvCxnSpPr>
        <p:spPr>
          <a:xfrm>
            <a:off x="4113087" y="1843775"/>
            <a:ext cx="14099" cy="1971300"/>
          </a:xfrm>
          <a:prstGeom prst="straightConnector1">
            <a:avLst/>
          </a:prstGeom>
          <a:noFill/>
          <a:ln w="38100" cap="flat" cmpd="sng">
            <a:solidFill>
              <a:srgbClr val="FF0000"/>
            </a:solidFill>
            <a:prstDash val="solid"/>
            <a:round/>
            <a:headEnd type="none" w="lg" len="lg"/>
            <a:tailEnd type="none" w="lg" len="lg"/>
          </a:ln>
        </p:spPr>
      </p:cxnSp>
      <p:sp>
        <p:nvSpPr>
          <p:cNvPr id="205" name="Shape 205"/>
          <p:cNvSpPr/>
          <p:nvPr/>
        </p:nvSpPr>
        <p:spPr>
          <a:xfrm>
            <a:off x="2239100" y="2730075"/>
            <a:ext cx="1869599" cy="396300"/>
          </a:xfrm>
          <a:prstGeom prst="chevron">
            <a:avLst>
              <a:gd name="adj" fmla="val 50000"/>
            </a:avLst>
          </a:prstGeom>
          <a:solidFill>
            <a:schemeClr val="dk1"/>
          </a:solidFill>
          <a:ln>
            <a:noFill/>
          </a:ln>
        </p:spPr>
        <p:txBody>
          <a:bodyPr lIns="91425" tIns="91425" rIns="91425" bIns="91425" anchor="ctr" anchorCtr="0">
            <a:noAutofit/>
          </a:bodyPr>
          <a:lstStyle/>
          <a:p>
            <a:pPr>
              <a:spcBef>
                <a:spcPts val="0"/>
              </a:spcBef>
              <a:buNone/>
            </a:pPr>
            <a:endParaRPr/>
          </a:p>
        </p:txBody>
      </p:sp>
      <p:cxnSp>
        <p:nvCxnSpPr>
          <p:cNvPr id="206" name="Shape 206"/>
          <p:cNvCxnSpPr/>
          <p:nvPr/>
        </p:nvCxnSpPr>
        <p:spPr>
          <a:xfrm flipH="1">
            <a:off x="8480900" y="2479050"/>
            <a:ext cx="2699" cy="1304100"/>
          </a:xfrm>
          <a:prstGeom prst="straightConnector1">
            <a:avLst/>
          </a:prstGeom>
          <a:noFill/>
          <a:ln w="38100" cap="flat" cmpd="sng">
            <a:solidFill>
              <a:schemeClr val="dk2"/>
            </a:solidFill>
            <a:prstDash val="solid"/>
            <a:round/>
            <a:headEnd type="none" w="lg" len="lg"/>
            <a:tailEnd type="none" w="lg" len="lg"/>
          </a:ln>
        </p:spPr>
      </p:cxnSp>
      <p:cxnSp>
        <p:nvCxnSpPr>
          <p:cNvPr id="207" name="Shape 207"/>
          <p:cNvCxnSpPr/>
          <p:nvPr/>
        </p:nvCxnSpPr>
        <p:spPr>
          <a:xfrm rot="10800000" flipH="1">
            <a:off x="0" y="3815074"/>
            <a:ext cx="9154199" cy="15300"/>
          </a:xfrm>
          <a:prstGeom prst="straightConnector1">
            <a:avLst/>
          </a:prstGeom>
          <a:noFill/>
          <a:ln w="76200" cap="flat" cmpd="sng">
            <a:solidFill>
              <a:schemeClr val="dk2"/>
            </a:solidFill>
            <a:prstDash val="solid"/>
            <a:round/>
            <a:headEnd type="none" w="lg" len="lg"/>
            <a:tailEnd type="none" w="lg" len="lg"/>
          </a:ln>
        </p:spPr>
      </p:cxnSp>
      <p:cxnSp>
        <p:nvCxnSpPr>
          <p:cNvPr id="208" name="Shape 208"/>
          <p:cNvCxnSpPr/>
          <p:nvPr/>
        </p:nvCxnSpPr>
        <p:spPr>
          <a:xfrm flipH="1">
            <a:off x="806400" y="1999171"/>
            <a:ext cx="21599" cy="1817100"/>
          </a:xfrm>
          <a:prstGeom prst="straightConnector1">
            <a:avLst/>
          </a:prstGeom>
          <a:noFill/>
          <a:ln w="38100" cap="flat" cmpd="sng">
            <a:solidFill>
              <a:schemeClr val="dk2"/>
            </a:solidFill>
            <a:prstDash val="solid"/>
            <a:round/>
            <a:headEnd type="none" w="lg" len="lg"/>
            <a:tailEnd type="none" w="lg" len="lg"/>
          </a:ln>
        </p:spPr>
      </p:cxnSp>
      <p:sp>
        <p:nvSpPr>
          <p:cNvPr id="209" name="Shape 209"/>
          <p:cNvSpPr txBox="1"/>
          <p:nvPr/>
        </p:nvSpPr>
        <p:spPr>
          <a:xfrm>
            <a:off x="258450" y="3905150"/>
            <a:ext cx="1117500" cy="682799"/>
          </a:xfrm>
          <a:prstGeom prst="rect">
            <a:avLst/>
          </a:prstGeom>
          <a:noFill/>
          <a:ln>
            <a:noFill/>
          </a:ln>
        </p:spPr>
        <p:txBody>
          <a:bodyPr lIns="91425" tIns="91425" rIns="91425" bIns="91425" anchor="t" anchorCtr="0">
            <a:noAutofit/>
          </a:bodyPr>
          <a:lstStyle/>
          <a:p>
            <a:pPr lvl="0" algn="ctr" rtl="0">
              <a:spcBef>
                <a:spcPts val="0"/>
              </a:spcBef>
              <a:buNone/>
            </a:pPr>
            <a:r>
              <a:rPr lang="en">
                <a:latin typeface="Open Sans"/>
                <a:ea typeface="Open Sans"/>
                <a:cs typeface="Open Sans"/>
                <a:sym typeface="Open Sans"/>
              </a:rPr>
              <a:t>Nov 15, 2015</a:t>
            </a:r>
          </a:p>
        </p:txBody>
      </p:sp>
      <p:sp>
        <p:nvSpPr>
          <p:cNvPr id="210" name="Shape 210"/>
          <p:cNvSpPr txBox="1"/>
          <p:nvPr/>
        </p:nvSpPr>
        <p:spPr>
          <a:xfrm>
            <a:off x="238650" y="1268371"/>
            <a:ext cx="1178699" cy="730799"/>
          </a:xfrm>
          <a:prstGeom prst="rect">
            <a:avLst/>
          </a:prstGeom>
          <a:solidFill>
            <a:schemeClr val="accent4"/>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200">
                <a:latin typeface="Open Sans"/>
                <a:ea typeface="Open Sans"/>
                <a:cs typeface="Open Sans"/>
                <a:sym typeface="Open Sans"/>
              </a:rPr>
              <a:t>CCWG issues Formal Update</a:t>
            </a:r>
          </a:p>
        </p:txBody>
      </p:sp>
      <p:sp>
        <p:nvSpPr>
          <p:cNvPr id="211" name="Shape 211"/>
          <p:cNvSpPr txBox="1"/>
          <p:nvPr/>
        </p:nvSpPr>
        <p:spPr>
          <a:xfrm>
            <a:off x="3561400" y="3905150"/>
            <a:ext cx="1117500" cy="526500"/>
          </a:xfrm>
          <a:prstGeom prst="rect">
            <a:avLst/>
          </a:prstGeom>
          <a:noFill/>
          <a:ln>
            <a:noFill/>
          </a:ln>
        </p:spPr>
        <p:txBody>
          <a:bodyPr lIns="91425" tIns="91425" rIns="91425" bIns="91425" anchor="t" anchorCtr="0">
            <a:noAutofit/>
          </a:bodyPr>
          <a:lstStyle/>
          <a:p>
            <a:pPr lvl="0" algn="ctr" rtl="0">
              <a:spcBef>
                <a:spcPts val="0"/>
              </a:spcBef>
              <a:buNone/>
            </a:pPr>
            <a:r>
              <a:rPr lang="en">
                <a:latin typeface="Open Sans"/>
                <a:ea typeface="Open Sans"/>
                <a:cs typeface="Open Sans"/>
                <a:sym typeface="Open Sans"/>
              </a:rPr>
              <a:t>Dec 21, 2015</a:t>
            </a:r>
          </a:p>
        </p:txBody>
      </p:sp>
      <p:cxnSp>
        <p:nvCxnSpPr>
          <p:cNvPr id="212" name="Shape 212"/>
          <p:cNvCxnSpPr/>
          <p:nvPr/>
        </p:nvCxnSpPr>
        <p:spPr>
          <a:xfrm>
            <a:off x="4846325" y="2468875"/>
            <a:ext cx="5399" cy="1358400"/>
          </a:xfrm>
          <a:prstGeom prst="straightConnector1">
            <a:avLst/>
          </a:prstGeom>
          <a:noFill/>
          <a:ln w="38100" cap="flat" cmpd="sng">
            <a:solidFill>
              <a:schemeClr val="dk2"/>
            </a:solidFill>
            <a:prstDash val="solid"/>
            <a:round/>
            <a:headEnd type="none" w="lg" len="lg"/>
            <a:tailEnd type="none" w="lg" len="lg"/>
          </a:ln>
        </p:spPr>
      </p:cxnSp>
      <p:sp>
        <p:nvSpPr>
          <p:cNvPr id="213" name="Shape 213"/>
          <p:cNvSpPr txBox="1"/>
          <p:nvPr/>
        </p:nvSpPr>
        <p:spPr>
          <a:xfrm>
            <a:off x="4290275" y="3893125"/>
            <a:ext cx="1117500" cy="682799"/>
          </a:xfrm>
          <a:prstGeom prst="rect">
            <a:avLst/>
          </a:prstGeom>
          <a:noFill/>
          <a:ln>
            <a:noFill/>
          </a:ln>
        </p:spPr>
        <p:txBody>
          <a:bodyPr lIns="91425" tIns="91425" rIns="91425" bIns="91425" anchor="t" anchorCtr="0">
            <a:noAutofit/>
          </a:bodyPr>
          <a:lstStyle/>
          <a:p>
            <a:pPr lvl="0" algn="ctr" rtl="0">
              <a:spcBef>
                <a:spcPts val="0"/>
              </a:spcBef>
              <a:buNone/>
            </a:pPr>
            <a:r>
              <a:rPr lang="en">
                <a:latin typeface="Open Sans"/>
                <a:ea typeface="Open Sans"/>
                <a:cs typeface="Open Sans"/>
                <a:sym typeface="Open Sans"/>
              </a:rPr>
              <a:t>Dec 24, 2015</a:t>
            </a:r>
          </a:p>
        </p:txBody>
      </p:sp>
      <p:sp>
        <p:nvSpPr>
          <p:cNvPr id="214" name="Shape 214"/>
          <p:cNvSpPr/>
          <p:nvPr/>
        </p:nvSpPr>
        <p:spPr>
          <a:xfrm>
            <a:off x="4277350" y="1785825"/>
            <a:ext cx="1117500" cy="682799"/>
          </a:xfrm>
          <a:prstGeom prst="rect">
            <a:avLst/>
          </a:prstGeom>
          <a:solidFill>
            <a:schemeClr val="accent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15" name="Shape 215"/>
          <p:cNvSpPr txBox="1"/>
          <p:nvPr/>
        </p:nvSpPr>
        <p:spPr>
          <a:xfrm>
            <a:off x="4246750" y="1753475"/>
            <a:ext cx="1178699" cy="682799"/>
          </a:xfrm>
          <a:prstGeom prst="rect">
            <a:avLst/>
          </a:prstGeom>
          <a:noFill/>
          <a:ln>
            <a:noFill/>
          </a:ln>
        </p:spPr>
        <p:txBody>
          <a:bodyPr lIns="91425" tIns="91425" rIns="91425" bIns="91425" anchor="t" anchorCtr="0">
            <a:noAutofit/>
          </a:bodyPr>
          <a:lstStyle/>
          <a:p>
            <a:pPr lvl="0" algn="ctr" rtl="0">
              <a:spcBef>
                <a:spcPts val="0"/>
              </a:spcBef>
              <a:buNone/>
            </a:pPr>
            <a:r>
              <a:rPr lang="en" sz="1200">
                <a:latin typeface="Open Sans"/>
                <a:ea typeface="Open Sans"/>
                <a:cs typeface="Open Sans"/>
                <a:sym typeface="Open Sans"/>
              </a:rPr>
              <a:t>Distribution of staff summary</a:t>
            </a:r>
          </a:p>
        </p:txBody>
      </p:sp>
      <p:cxnSp>
        <p:nvCxnSpPr>
          <p:cNvPr id="216" name="Shape 216"/>
          <p:cNvCxnSpPr/>
          <p:nvPr/>
        </p:nvCxnSpPr>
        <p:spPr>
          <a:xfrm flipH="1">
            <a:off x="5730200" y="3255100"/>
            <a:ext cx="14999" cy="586199"/>
          </a:xfrm>
          <a:prstGeom prst="straightConnector1">
            <a:avLst/>
          </a:prstGeom>
          <a:noFill/>
          <a:ln w="38100" cap="flat" cmpd="sng">
            <a:solidFill>
              <a:schemeClr val="dk2"/>
            </a:solidFill>
            <a:prstDash val="solid"/>
            <a:round/>
            <a:headEnd type="none" w="lg" len="lg"/>
            <a:tailEnd type="none" w="lg" len="lg"/>
          </a:ln>
        </p:spPr>
      </p:cxnSp>
      <p:sp>
        <p:nvSpPr>
          <p:cNvPr id="217" name="Shape 217"/>
          <p:cNvSpPr/>
          <p:nvPr/>
        </p:nvSpPr>
        <p:spPr>
          <a:xfrm>
            <a:off x="5232375" y="2669175"/>
            <a:ext cx="1117500" cy="603000"/>
          </a:xfrm>
          <a:prstGeom prst="rect">
            <a:avLst/>
          </a:prstGeom>
          <a:solidFill>
            <a:schemeClr val="accent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18" name="Shape 218"/>
          <p:cNvSpPr txBox="1"/>
          <p:nvPr/>
        </p:nvSpPr>
        <p:spPr>
          <a:xfrm>
            <a:off x="5201775" y="2672850"/>
            <a:ext cx="1178699" cy="682799"/>
          </a:xfrm>
          <a:prstGeom prst="rect">
            <a:avLst/>
          </a:prstGeom>
          <a:noFill/>
          <a:ln>
            <a:noFill/>
          </a:ln>
        </p:spPr>
        <p:txBody>
          <a:bodyPr lIns="91425" tIns="91425" rIns="91425" bIns="91425" anchor="t" anchorCtr="0">
            <a:noAutofit/>
          </a:bodyPr>
          <a:lstStyle/>
          <a:p>
            <a:pPr lvl="0" algn="ctr" rtl="0">
              <a:spcBef>
                <a:spcPts val="0"/>
              </a:spcBef>
              <a:buNone/>
            </a:pPr>
            <a:r>
              <a:rPr lang="en" sz="1200">
                <a:latin typeface="Open Sans"/>
                <a:ea typeface="Open Sans"/>
                <a:cs typeface="Open Sans"/>
                <a:sym typeface="Open Sans"/>
              </a:rPr>
              <a:t>Deadline for WP Analysis</a:t>
            </a:r>
          </a:p>
        </p:txBody>
      </p:sp>
      <p:sp>
        <p:nvSpPr>
          <p:cNvPr id="219" name="Shape 219"/>
          <p:cNvSpPr txBox="1"/>
          <p:nvPr/>
        </p:nvSpPr>
        <p:spPr>
          <a:xfrm>
            <a:off x="5178950" y="3893125"/>
            <a:ext cx="1117500" cy="682799"/>
          </a:xfrm>
          <a:prstGeom prst="rect">
            <a:avLst/>
          </a:prstGeom>
          <a:noFill/>
          <a:ln>
            <a:noFill/>
          </a:ln>
        </p:spPr>
        <p:txBody>
          <a:bodyPr lIns="91425" tIns="91425" rIns="91425" bIns="91425" anchor="t" anchorCtr="0">
            <a:noAutofit/>
          </a:bodyPr>
          <a:lstStyle/>
          <a:p>
            <a:pPr lvl="0" algn="ctr" rtl="0">
              <a:spcBef>
                <a:spcPts val="0"/>
              </a:spcBef>
              <a:buNone/>
            </a:pPr>
            <a:r>
              <a:rPr lang="en">
                <a:latin typeface="Open Sans"/>
                <a:ea typeface="Open Sans"/>
                <a:cs typeface="Open Sans"/>
                <a:sym typeface="Open Sans"/>
              </a:rPr>
              <a:t>Dec 31,</a:t>
            </a:r>
          </a:p>
          <a:p>
            <a:pPr lvl="0" algn="ctr" rtl="0">
              <a:spcBef>
                <a:spcPts val="0"/>
              </a:spcBef>
              <a:buNone/>
            </a:pPr>
            <a:r>
              <a:rPr lang="en">
                <a:latin typeface="Open Sans"/>
                <a:ea typeface="Open Sans"/>
                <a:cs typeface="Open Sans"/>
                <a:sym typeface="Open Sans"/>
              </a:rPr>
              <a:t>2015</a:t>
            </a:r>
          </a:p>
        </p:txBody>
      </p:sp>
      <p:sp>
        <p:nvSpPr>
          <p:cNvPr id="220" name="Shape 220"/>
          <p:cNvSpPr txBox="1"/>
          <p:nvPr/>
        </p:nvSpPr>
        <p:spPr>
          <a:xfrm>
            <a:off x="6901200" y="4578925"/>
            <a:ext cx="2014200" cy="682799"/>
          </a:xfrm>
          <a:prstGeom prst="rect">
            <a:avLst/>
          </a:prstGeom>
          <a:noFill/>
          <a:ln>
            <a:noFill/>
          </a:ln>
        </p:spPr>
        <p:txBody>
          <a:bodyPr lIns="91425" tIns="91425" rIns="91425" bIns="91425" anchor="t" anchorCtr="0">
            <a:noAutofit/>
          </a:bodyPr>
          <a:lstStyle/>
          <a:p>
            <a:pPr lvl="0" algn="l" rtl="0">
              <a:spcBef>
                <a:spcPts val="0"/>
              </a:spcBef>
              <a:buNone/>
            </a:pPr>
            <a:r>
              <a:rPr lang="en" i="1">
                <a:latin typeface="Open Sans"/>
                <a:ea typeface="Open Sans"/>
                <a:cs typeface="Open Sans"/>
                <a:sym typeface="Open Sans"/>
              </a:rPr>
              <a:t>All dates are tentative*</a:t>
            </a:r>
          </a:p>
        </p:txBody>
      </p:sp>
      <p:sp>
        <p:nvSpPr>
          <p:cNvPr id="221" name="Shape 221"/>
          <p:cNvSpPr txBox="1"/>
          <p:nvPr/>
        </p:nvSpPr>
        <p:spPr>
          <a:xfrm>
            <a:off x="6407875" y="3871425"/>
            <a:ext cx="1117500" cy="682799"/>
          </a:xfrm>
          <a:prstGeom prst="rect">
            <a:avLst/>
          </a:prstGeom>
          <a:noFill/>
          <a:ln>
            <a:noFill/>
          </a:ln>
        </p:spPr>
        <p:txBody>
          <a:bodyPr lIns="91425" tIns="91425" rIns="91425" bIns="91425" anchor="t" anchorCtr="0">
            <a:noAutofit/>
          </a:bodyPr>
          <a:lstStyle/>
          <a:p>
            <a:pPr lvl="0" algn="ctr" rtl="0">
              <a:spcBef>
                <a:spcPts val="0"/>
              </a:spcBef>
              <a:buNone/>
            </a:pPr>
            <a:r>
              <a:rPr lang="en">
                <a:latin typeface="Open Sans"/>
                <a:ea typeface="Open Sans"/>
                <a:cs typeface="Open Sans"/>
                <a:sym typeface="Open Sans"/>
              </a:rPr>
              <a:t>Jan 7,</a:t>
            </a:r>
          </a:p>
          <a:p>
            <a:pPr lvl="0" algn="ctr" rtl="0">
              <a:spcBef>
                <a:spcPts val="0"/>
              </a:spcBef>
              <a:buNone/>
            </a:pPr>
            <a:r>
              <a:rPr lang="en">
                <a:latin typeface="Open Sans"/>
                <a:ea typeface="Open Sans"/>
                <a:cs typeface="Open Sans"/>
                <a:sym typeface="Open Sans"/>
              </a:rPr>
              <a:t>2016</a:t>
            </a:r>
          </a:p>
        </p:txBody>
      </p:sp>
      <p:cxnSp>
        <p:nvCxnSpPr>
          <p:cNvPr id="222" name="Shape 222"/>
          <p:cNvCxnSpPr/>
          <p:nvPr/>
        </p:nvCxnSpPr>
        <p:spPr>
          <a:xfrm flipH="1">
            <a:off x="6964749" y="2370050"/>
            <a:ext cx="5100" cy="1458899"/>
          </a:xfrm>
          <a:prstGeom prst="straightConnector1">
            <a:avLst/>
          </a:prstGeom>
          <a:noFill/>
          <a:ln w="38100" cap="flat" cmpd="sng">
            <a:solidFill>
              <a:schemeClr val="dk2"/>
            </a:solidFill>
            <a:prstDash val="solid"/>
            <a:round/>
            <a:headEnd type="none" w="lg" len="lg"/>
            <a:tailEnd type="none" w="lg" len="lg"/>
          </a:ln>
        </p:spPr>
      </p:cxnSp>
      <p:sp>
        <p:nvSpPr>
          <p:cNvPr id="223" name="Shape 223"/>
          <p:cNvSpPr/>
          <p:nvPr/>
        </p:nvSpPr>
        <p:spPr>
          <a:xfrm>
            <a:off x="6380500" y="1407450"/>
            <a:ext cx="1178699" cy="1038900"/>
          </a:xfrm>
          <a:prstGeom prst="rect">
            <a:avLst/>
          </a:prstGeom>
          <a:solidFill>
            <a:schemeClr val="accent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24" name="Shape 224"/>
          <p:cNvSpPr txBox="1"/>
          <p:nvPr/>
        </p:nvSpPr>
        <p:spPr>
          <a:xfrm>
            <a:off x="6384550" y="1374150"/>
            <a:ext cx="1170599" cy="1105499"/>
          </a:xfrm>
          <a:prstGeom prst="rect">
            <a:avLst/>
          </a:prstGeom>
          <a:noFill/>
          <a:ln>
            <a:noFill/>
          </a:ln>
        </p:spPr>
        <p:txBody>
          <a:bodyPr lIns="91425" tIns="91425" rIns="91425" bIns="91425" anchor="t" anchorCtr="0">
            <a:noAutofit/>
          </a:bodyPr>
          <a:lstStyle/>
          <a:p>
            <a:pPr lvl="0" algn="ctr" rtl="0">
              <a:spcBef>
                <a:spcPts val="0"/>
              </a:spcBef>
              <a:buNone/>
            </a:pPr>
            <a:r>
              <a:rPr lang="en" sz="1200">
                <a:latin typeface="Open Sans"/>
                <a:ea typeface="Open Sans"/>
                <a:cs typeface="Open Sans"/>
                <a:sym typeface="Open Sans"/>
              </a:rPr>
              <a:t>Send amended report back to Chartering Orgs </a:t>
            </a:r>
          </a:p>
        </p:txBody>
      </p:sp>
      <p:sp>
        <p:nvSpPr>
          <p:cNvPr id="225" name="Shape 225"/>
          <p:cNvSpPr/>
          <p:nvPr/>
        </p:nvSpPr>
        <p:spPr>
          <a:xfrm>
            <a:off x="7000200" y="2966725"/>
            <a:ext cx="1447800" cy="819299"/>
          </a:xfrm>
          <a:prstGeom prst="downArrowCallout">
            <a:avLst>
              <a:gd name="adj1" fmla="val 25000"/>
              <a:gd name="adj2" fmla="val 25000"/>
              <a:gd name="adj3" fmla="val 25000"/>
              <a:gd name="adj4" fmla="val 64977"/>
            </a:avLst>
          </a:prstGeom>
          <a:solidFill>
            <a:schemeClr val="dk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26" name="Shape 226"/>
          <p:cNvSpPr txBox="1"/>
          <p:nvPr/>
        </p:nvSpPr>
        <p:spPr>
          <a:xfrm>
            <a:off x="7001475" y="3001000"/>
            <a:ext cx="1447800" cy="441300"/>
          </a:xfrm>
          <a:prstGeom prst="rect">
            <a:avLst/>
          </a:prstGeom>
          <a:noFill/>
          <a:ln>
            <a:noFill/>
          </a:ln>
        </p:spPr>
        <p:txBody>
          <a:bodyPr lIns="91425" tIns="91425" rIns="91425" bIns="91425" anchor="t" anchorCtr="0">
            <a:noAutofit/>
          </a:bodyPr>
          <a:lstStyle/>
          <a:p>
            <a:pPr lvl="0" algn="ctr" rtl="0">
              <a:spcBef>
                <a:spcPts val="0"/>
              </a:spcBef>
              <a:buNone/>
            </a:pPr>
            <a:r>
              <a:rPr lang="en" sz="1000" b="1">
                <a:solidFill>
                  <a:srgbClr val="FFFFFF"/>
                </a:solidFill>
                <a:latin typeface="Open Sans"/>
                <a:ea typeface="Open Sans"/>
                <a:cs typeface="Open Sans"/>
                <a:sym typeface="Open Sans"/>
              </a:rPr>
              <a:t>Chartering Org meeting (tentative)</a:t>
            </a:r>
          </a:p>
        </p:txBody>
      </p:sp>
      <p:sp>
        <p:nvSpPr>
          <p:cNvPr id="227" name="Shape 227"/>
          <p:cNvSpPr txBox="1"/>
          <p:nvPr/>
        </p:nvSpPr>
        <p:spPr>
          <a:xfrm>
            <a:off x="7922825" y="3859412"/>
            <a:ext cx="1117500" cy="682799"/>
          </a:xfrm>
          <a:prstGeom prst="rect">
            <a:avLst/>
          </a:prstGeom>
          <a:noFill/>
          <a:ln>
            <a:noFill/>
          </a:ln>
        </p:spPr>
        <p:txBody>
          <a:bodyPr lIns="91425" tIns="91425" rIns="91425" bIns="91425" anchor="t" anchorCtr="0">
            <a:noAutofit/>
          </a:bodyPr>
          <a:lstStyle/>
          <a:p>
            <a:pPr lvl="0" algn="ctr" rtl="0">
              <a:spcBef>
                <a:spcPts val="0"/>
              </a:spcBef>
              <a:buNone/>
            </a:pPr>
            <a:r>
              <a:rPr lang="en">
                <a:latin typeface="Open Sans"/>
                <a:ea typeface="Open Sans"/>
                <a:cs typeface="Open Sans"/>
                <a:sym typeface="Open Sans"/>
              </a:rPr>
              <a:t>Jan 22, 2016</a:t>
            </a:r>
          </a:p>
        </p:txBody>
      </p:sp>
      <p:sp>
        <p:nvSpPr>
          <p:cNvPr id="228" name="Shape 228"/>
          <p:cNvSpPr/>
          <p:nvPr/>
        </p:nvSpPr>
        <p:spPr>
          <a:xfrm>
            <a:off x="7927400" y="1756775"/>
            <a:ext cx="1117500" cy="730799"/>
          </a:xfrm>
          <a:prstGeom prst="rect">
            <a:avLst/>
          </a:prstGeom>
          <a:solidFill>
            <a:schemeClr val="accent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29" name="Shape 229"/>
          <p:cNvSpPr txBox="1"/>
          <p:nvPr/>
        </p:nvSpPr>
        <p:spPr>
          <a:xfrm>
            <a:off x="7896800" y="1761826"/>
            <a:ext cx="1178699" cy="730799"/>
          </a:xfrm>
          <a:prstGeom prst="rect">
            <a:avLst/>
          </a:prstGeom>
          <a:noFill/>
          <a:ln>
            <a:noFill/>
          </a:ln>
        </p:spPr>
        <p:txBody>
          <a:bodyPr lIns="91425" tIns="91425" rIns="91425" bIns="91425" anchor="t" anchorCtr="0">
            <a:noAutofit/>
          </a:bodyPr>
          <a:lstStyle/>
          <a:p>
            <a:pPr lvl="0" algn="ctr" rtl="0">
              <a:spcBef>
                <a:spcPts val="0"/>
              </a:spcBef>
              <a:buNone/>
            </a:pPr>
            <a:r>
              <a:rPr lang="en" sz="1200">
                <a:latin typeface="Open Sans"/>
                <a:ea typeface="Open Sans"/>
                <a:cs typeface="Open Sans"/>
                <a:sym typeface="Open Sans"/>
              </a:rPr>
              <a:t>Deliver Final Report to ICANN Board</a:t>
            </a:r>
          </a:p>
        </p:txBody>
      </p:sp>
      <p:sp>
        <p:nvSpPr>
          <p:cNvPr id="230" name="Shape 230"/>
          <p:cNvSpPr txBox="1">
            <a:spLocks noGrp="1"/>
          </p:cNvSpPr>
          <p:nvPr>
            <p:ph type="title"/>
          </p:nvPr>
        </p:nvSpPr>
        <p:spPr>
          <a:xfrm>
            <a:off x="235500" y="244950"/>
            <a:ext cx="8520599" cy="707399"/>
          </a:xfrm>
          <a:prstGeom prst="rect">
            <a:avLst/>
          </a:prstGeom>
        </p:spPr>
        <p:txBody>
          <a:bodyPr lIns="91425" tIns="91425" rIns="91425" bIns="91425" anchor="t" anchorCtr="0">
            <a:noAutofit/>
          </a:bodyPr>
          <a:lstStyle/>
          <a:p>
            <a:pPr lvl="0" rtl="0">
              <a:spcBef>
                <a:spcPts val="0"/>
              </a:spcBef>
              <a:buNone/>
            </a:pPr>
            <a:r>
              <a:rPr lang="en" sz="3200" dirty="0"/>
              <a:t>Current CCWG-Accountability Timeline</a:t>
            </a:r>
          </a:p>
        </p:txBody>
      </p:sp>
      <p:cxnSp>
        <p:nvCxnSpPr>
          <p:cNvPr id="231" name="Shape 231"/>
          <p:cNvCxnSpPr/>
          <p:nvPr/>
        </p:nvCxnSpPr>
        <p:spPr>
          <a:xfrm flipH="1">
            <a:off x="2212300" y="2625550"/>
            <a:ext cx="3299" cy="1192199"/>
          </a:xfrm>
          <a:prstGeom prst="straightConnector1">
            <a:avLst/>
          </a:prstGeom>
          <a:noFill/>
          <a:ln w="38100" cap="flat" cmpd="sng">
            <a:solidFill>
              <a:schemeClr val="dk2"/>
            </a:solidFill>
            <a:prstDash val="solid"/>
            <a:round/>
            <a:headEnd type="none" w="lg" len="lg"/>
            <a:tailEnd type="none" w="lg" len="lg"/>
          </a:ln>
        </p:spPr>
      </p:cxnSp>
      <p:sp>
        <p:nvSpPr>
          <p:cNvPr id="232" name="Shape 232"/>
          <p:cNvSpPr/>
          <p:nvPr/>
        </p:nvSpPr>
        <p:spPr>
          <a:xfrm>
            <a:off x="2212423" y="3180425"/>
            <a:ext cx="1896299" cy="396300"/>
          </a:xfrm>
          <a:prstGeom prst="chevron">
            <a:avLst>
              <a:gd name="adj" fmla="val 50000"/>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233" name="Shape 233"/>
          <p:cNvSpPr txBox="1"/>
          <p:nvPr/>
        </p:nvSpPr>
        <p:spPr>
          <a:xfrm>
            <a:off x="2200700" y="2750012"/>
            <a:ext cx="1946400" cy="382199"/>
          </a:xfrm>
          <a:prstGeom prst="rect">
            <a:avLst/>
          </a:prstGeom>
          <a:noFill/>
          <a:ln>
            <a:noFill/>
          </a:ln>
        </p:spPr>
        <p:txBody>
          <a:bodyPr lIns="91425" tIns="91425" rIns="91425" bIns="91425" anchor="t" anchorCtr="0">
            <a:noAutofit/>
          </a:bodyPr>
          <a:lstStyle/>
          <a:p>
            <a:pPr lvl="0" algn="ctr" rtl="0">
              <a:spcBef>
                <a:spcPts val="0"/>
              </a:spcBef>
              <a:buNone/>
            </a:pPr>
            <a:r>
              <a:rPr lang="en" sz="1200">
                <a:latin typeface="Open Sans"/>
                <a:ea typeface="Open Sans"/>
                <a:cs typeface="Open Sans"/>
                <a:sym typeface="Open Sans"/>
              </a:rPr>
              <a:t>Detailed Report</a:t>
            </a:r>
          </a:p>
        </p:txBody>
      </p:sp>
      <p:sp>
        <p:nvSpPr>
          <p:cNvPr id="234" name="Shape 234"/>
          <p:cNvSpPr txBox="1"/>
          <p:nvPr/>
        </p:nvSpPr>
        <p:spPr>
          <a:xfrm>
            <a:off x="2783650" y="1601075"/>
            <a:ext cx="1209899" cy="682799"/>
          </a:xfrm>
          <a:prstGeom prst="rect">
            <a:avLst/>
          </a:prstGeom>
          <a:noFill/>
          <a:ln>
            <a:noFill/>
          </a:ln>
        </p:spPr>
        <p:txBody>
          <a:bodyPr lIns="91425" tIns="91425" rIns="91425" bIns="91425" anchor="t" anchorCtr="0">
            <a:noAutofit/>
          </a:bodyPr>
          <a:lstStyle/>
          <a:p>
            <a:pPr lvl="0" algn="ctr" rtl="0">
              <a:spcBef>
                <a:spcPts val="0"/>
              </a:spcBef>
              <a:buNone/>
            </a:pPr>
            <a:r>
              <a:rPr lang="en" b="1">
                <a:latin typeface="Open Sans"/>
                <a:ea typeface="Open Sans"/>
                <a:cs typeface="Open Sans"/>
                <a:sym typeface="Open Sans"/>
              </a:rPr>
              <a:t>21-day Public Comment Period</a:t>
            </a:r>
          </a:p>
        </p:txBody>
      </p:sp>
      <p:sp>
        <p:nvSpPr>
          <p:cNvPr id="235" name="Shape 235"/>
          <p:cNvSpPr txBox="1"/>
          <p:nvPr/>
        </p:nvSpPr>
        <p:spPr>
          <a:xfrm>
            <a:off x="1654425" y="3905150"/>
            <a:ext cx="1117500" cy="682799"/>
          </a:xfrm>
          <a:prstGeom prst="rect">
            <a:avLst/>
          </a:prstGeom>
          <a:noFill/>
          <a:ln>
            <a:noFill/>
          </a:ln>
        </p:spPr>
        <p:txBody>
          <a:bodyPr lIns="91425" tIns="91425" rIns="91425" bIns="91425" anchor="t" anchorCtr="0">
            <a:noAutofit/>
          </a:bodyPr>
          <a:lstStyle/>
          <a:p>
            <a:pPr lvl="0" algn="ctr" rtl="0">
              <a:spcBef>
                <a:spcPts val="0"/>
              </a:spcBef>
              <a:buNone/>
            </a:pPr>
            <a:r>
              <a:rPr lang="en">
                <a:latin typeface="Open Sans"/>
                <a:ea typeface="Open Sans"/>
                <a:cs typeface="Open Sans"/>
                <a:sym typeface="Open Sans"/>
              </a:rPr>
              <a:t>Nov 30, 2015</a:t>
            </a:r>
          </a:p>
        </p:txBody>
      </p:sp>
      <p:sp>
        <p:nvSpPr>
          <p:cNvPr id="236" name="Shape 236"/>
          <p:cNvSpPr txBox="1"/>
          <p:nvPr/>
        </p:nvSpPr>
        <p:spPr>
          <a:xfrm>
            <a:off x="1604950" y="1716625"/>
            <a:ext cx="1178699" cy="909000"/>
          </a:xfrm>
          <a:prstGeom prst="rect">
            <a:avLst/>
          </a:prstGeom>
          <a:solidFill>
            <a:schemeClr val="accent4"/>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200">
                <a:latin typeface="Open Sans"/>
                <a:ea typeface="Open Sans"/>
                <a:cs typeface="Open Sans"/>
                <a:sym typeface="Open Sans"/>
              </a:rPr>
              <a:t>Draft Proposal for Public Comment</a:t>
            </a:r>
          </a:p>
        </p:txBody>
      </p:sp>
      <p:sp>
        <p:nvSpPr>
          <p:cNvPr id="237" name="Shape 237"/>
          <p:cNvSpPr txBox="1"/>
          <p:nvPr/>
        </p:nvSpPr>
        <p:spPr>
          <a:xfrm>
            <a:off x="2239100" y="3105437"/>
            <a:ext cx="1946400" cy="382199"/>
          </a:xfrm>
          <a:prstGeom prst="rect">
            <a:avLst/>
          </a:prstGeom>
          <a:noFill/>
          <a:ln>
            <a:noFill/>
          </a:ln>
        </p:spPr>
        <p:txBody>
          <a:bodyPr lIns="91425" tIns="91425" rIns="91425" bIns="91425" anchor="t" anchorCtr="0">
            <a:noAutofit/>
          </a:bodyPr>
          <a:lstStyle/>
          <a:p>
            <a:pPr algn="ctr" rtl="0">
              <a:spcBef>
                <a:spcPts val="0"/>
              </a:spcBef>
              <a:buNone/>
            </a:pPr>
            <a:r>
              <a:rPr lang="en" sz="1200">
                <a:latin typeface="Open Sans"/>
                <a:ea typeface="Open Sans"/>
                <a:cs typeface="Open Sans"/>
                <a:sym typeface="Open Sans"/>
              </a:rPr>
              <a:t>Annexes + </a:t>
            </a:r>
          </a:p>
          <a:p>
            <a:pPr lvl="0" algn="ctr" rtl="0">
              <a:spcBef>
                <a:spcPts val="0"/>
              </a:spcBef>
              <a:buNone/>
            </a:pPr>
            <a:r>
              <a:rPr lang="en" sz="1200">
                <a:latin typeface="Open Sans"/>
                <a:ea typeface="Open Sans"/>
                <a:cs typeface="Open Sans"/>
                <a:sym typeface="Open Sans"/>
              </a:rPr>
              <a:t>Appendices</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311700" y="216425"/>
            <a:ext cx="8520599" cy="707399"/>
          </a:xfrm>
          <a:prstGeom prst="rect">
            <a:avLst/>
          </a:prstGeom>
        </p:spPr>
        <p:txBody>
          <a:bodyPr lIns="91425" tIns="91425" rIns="91425" bIns="91425" anchor="t" anchorCtr="0">
            <a:noAutofit/>
          </a:bodyPr>
          <a:lstStyle/>
          <a:p>
            <a:pPr>
              <a:spcBef>
                <a:spcPts val="0"/>
              </a:spcBef>
              <a:buNone/>
            </a:pPr>
            <a:r>
              <a:rPr lang="en" sz="2000" dirty="0"/>
              <a:t>Committing to Further Accountability Work in Work Stream 2</a:t>
            </a:r>
          </a:p>
        </p:txBody>
      </p:sp>
      <p:sp>
        <p:nvSpPr>
          <p:cNvPr id="243" name="Shape 243"/>
          <p:cNvSpPr txBox="1">
            <a:spLocks noGrp="1"/>
          </p:cNvSpPr>
          <p:nvPr>
            <p:ph type="body" idx="1"/>
          </p:nvPr>
        </p:nvSpPr>
        <p:spPr>
          <a:xfrm>
            <a:off x="5846400" y="1020625"/>
            <a:ext cx="2985899" cy="3739500"/>
          </a:xfrm>
          <a:prstGeom prst="rect">
            <a:avLst/>
          </a:prstGeom>
        </p:spPr>
        <p:txBody>
          <a:bodyPr lIns="91425" tIns="91425" rIns="91425" bIns="91425" anchor="t" anchorCtr="0">
            <a:noAutofit/>
          </a:bodyPr>
          <a:lstStyle/>
          <a:p>
            <a:pPr rtl="0">
              <a:spcBef>
                <a:spcPts val="0"/>
              </a:spcBef>
              <a:buNone/>
            </a:pPr>
            <a:r>
              <a:rPr lang="en" sz="1400" dirty="0"/>
              <a:t>As part of Work Stream 2, the CCWG-Accountability proposes that further enhancements be made to a number of designated mechanisms and processes and to refine the operational details associated with some of its recommendations for Work Stream 1.</a:t>
            </a:r>
          </a:p>
          <a:p>
            <a:pPr rtl="0">
              <a:spcBef>
                <a:spcPts val="0"/>
              </a:spcBef>
              <a:buNone/>
            </a:pPr>
            <a:r>
              <a:rPr lang="en" sz="1400" i="1" dirty="0">
                <a:solidFill>
                  <a:schemeClr val="accent3"/>
                </a:solidFill>
              </a:rPr>
              <a:t>It is intended that Work Stream 2 will be completed by the end of 2016.</a:t>
            </a:r>
          </a:p>
          <a:p>
            <a:pPr>
              <a:spcBef>
                <a:spcPts val="0"/>
              </a:spcBef>
              <a:buNone/>
            </a:pPr>
            <a:endParaRPr sz="1400" dirty="0"/>
          </a:p>
        </p:txBody>
      </p:sp>
      <p:sp>
        <p:nvSpPr>
          <p:cNvPr id="244" name="Shape 24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19</a:t>
            </a:fld>
            <a:endParaRPr lang="en"/>
          </a:p>
        </p:txBody>
      </p:sp>
      <p:pic>
        <p:nvPicPr>
          <p:cNvPr id="2" name="Picture 1" descr="Screen Shot 2015-12-03 at 9.40.1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00" y="1020625"/>
            <a:ext cx="5370349" cy="3289657"/>
          </a:xfrm>
          <a:prstGeom prst="rect">
            <a:avLst/>
          </a:prstGeom>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216425"/>
            <a:ext cx="8520599" cy="707399"/>
          </a:xfrm>
          <a:prstGeom prst="rect">
            <a:avLst/>
          </a:prstGeom>
        </p:spPr>
        <p:txBody>
          <a:bodyPr lIns="91425" tIns="91425" rIns="91425" bIns="91425" anchor="t" anchorCtr="0">
            <a:noAutofit/>
          </a:bodyPr>
          <a:lstStyle/>
          <a:p>
            <a:pPr>
              <a:spcBef>
                <a:spcPts val="0"/>
              </a:spcBef>
              <a:buNone/>
            </a:pPr>
            <a:r>
              <a:rPr lang="en"/>
              <a:t>Overview</a:t>
            </a:r>
          </a:p>
        </p:txBody>
      </p:sp>
      <p:sp>
        <p:nvSpPr>
          <p:cNvPr id="73" name="Shape 73"/>
          <p:cNvSpPr txBox="1">
            <a:spLocks noGrp="1"/>
          </p:cNvSpPr>
          <p:nvPr>
            <p:ph type="body" idx="1"/>
          </p:nvPr>
        </p:nvSpPr>
        <p:spPr>
          <a:xfrm>
            <a:off x="311700" y="847625"/>
            <a:ext cx="8520599" cy="1049999"/>
          </a:xfrm>
          <a:prstGeom prst="rect">
            <a:avLst/>
          </a:prstGeom>
        </p:spPr>
        <p:txBody>
          <a:bodyPr lIns="91425" tIns="91425" rIns="91425" bIns="91425" anchor="t" anchorCtr="0">
            <a:noAutofit/>
          </a:bodyPr>
          <a:lstStyle/>
          <a:p>
            <a:pPr>
              <a:spcBef>
                <a:spcPts val="0"/>
              </a:spcBef>
              <a:buNone/>
            </a:pPr>
            <a:r>
              <a:rPr lang="en" sz="1400"/>
              <a:t>Over the last year, a working group of ICANN community members has developed a set of proposed enhancements to ICANN’s accountability to the global Internet community. The Draft Proposal of Work Stream 1 Recommendations is both a call for the Chartering Organizations to consider and a public consultation.</a:t>
            </a:r>
          </a:p>
        </p:txBody>
      </p:sp>
      <p:pic>
        <p:nvPicPr>
          <p:cNvPr id="74" name="Shape 74"/>
          <p:cNvPicPr preferRelativeResize="0"/>
          <p:nvPr/>
        </p:nvPicPr>
        <p:blipFill>
          <a:blip r:embed="rId3">
            <a:alphaModFix/>
          </a:blip>
          <a:stretch>
            <a:fillRect/>
          </a:stretch>
        </p:blipFill>
        <p:spPr>
          <a:xfrm>
            <a:off x="1734349" y="2152622"/>
            <a:ext cx="5584327" cy="2568799"/>
          </a:xfrm>
          <a:prstGeom prst="rect">
            <a:avLst/>
          </a:prstGeom>
          <a:noFill/>
          <a:ln>
            <a:noFill/>
          </a:ln>
        </p:spPr>
      </p:pic>
      <p:sp>
        <p:nvSpPr>
          <p:cNvPr id="75" name="Shape 7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2</a:t>
            </a:fld>
            <a:endParaRPr lang="en"/>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216425"/>
            <a:ext cx="8520599" cy="707399"/>
          </a:xfrm>
          <a:prstGeom prst="rect">
            <a:avLst/>
          </a:prstGeom>
        </p:spPr>
        <p:txBody>
          <a:bodyPr lIns="91425" tIns="91425" rIns="91425" bIns="91425" anchor="t" anchorCtr="0">
            <a:noAutofit/>
          </a:bodyPr>
          <a:lstStyle/>
          <a:p>
            <a:pPr>
              <a:spcBef>
                <a:spcPts val="0"/>
              </a:spcBef>
              <a:buNone/>
            </a:pPr>
            <a:r>
              <a:rPr lang="en"/>
              <a:t>Background</a:t>
            </a:r>
          </a:p>
        </p:txBody>
      </p:sp>
      <p:sp>
        <p:nvSpPr>
          <p:cNvPr id="81" name="Shape 81"/>
          <p:cNvSpPr txBox="1">
            <a:spLocks noGrp="1"/>
          </p:cNvSpPr>
          <p:nvPr>
            <p:ph type="body" idx="1"/>
          </p:nvPr>
        </p:nvSpPr>
        <p:spPr>
          <a:xfrm>
            <a:off x="311700" y="885325"/>
            <a:ext cx="8520599" cy="1623300"/>
          </a:xfrm>
          <a:prstGeom prst="rect">
            <a:avLst/>
          </a:prstGeom>
        </p:spPr>
        <p:txBody>
          <a:bodyPr lIns="91425" tIns="91425" rIns="91425" bIns="91425" anchor="t" anchorCtr="0">
            <a:noAutofit/>
          </a:bodyPr>
          <a:lstStyle/>
          <a:p>
            <a:pPr rtl="0">
              <a:spcBef>
                <a:spcPts val="0"/>
              </a:spcBef>
              <a:buNone/>
            </a:pPr>
            <a:r>
              <a:rPr lang="en" sz="1400"/>
              <a:t>To address accountability concerns raised during initial discussions on IANA Stewardship Transition, the ICANN community requested that ICANN’s existing accountability mechanisms be reviewed and enhanced as a key part of the transition process. As a result, the Cross Community Working Group on Enhancing ICANN Accountability (CCWG-Accountability) was convened. </a:t>
            </a:r>
          </a:p>
          <a:p>
            <a:pPr rtl="0">
              <a:spcBef>
                <a:spcPts val="0"/>
              </a:spcBef>
              <a:buNone/>
            </a:pPr>
            <a:endParaRPr sz="1400"/>
          </a:p>
          <a:p>
            <a:pPr rtl="0">
              <a:spcBef>
                <a:spcPts val="0"/>
              </a:spcBef>
              <a:buNone/>
            </a:pPr>
            <a:endParaRPr sz="1200"/>
          </a:p>
          <a:p>
            <a:pPr>
              <a:spcBef>
                <a:spcPts val="0"/>
              </a:spcBef>
              <a:buNone/>
            </a:pPr>
            <a:r>
              <a:rPr lang="en" sz="1400" b="1"/>
              <a:t>The CCWG-Accountability’s work consists of two tracks:</a:t>
            </a:r>
          </a:p>
        </p:txBody>
      </p:sp>
      <p:sp>
        <p:nvSpPr>
          <p:cNvPr id="82" name="Shape 82"/>
          <p:cNvSpPr txBox="1"/>
          <p:nvPr/>
        </p:nvSpPr>
        <p:spPr>
          <a:xfrm>
            <a:off x="387900" y="3331900"/>
            <a:ext cx="8380499" cy="625199"/>
          </a:xfrm>
          <a:prstGeom prst="rect">
            <a:avLst/>
          </a:prstGeom>
          <a:noFill/>
          <a:ln w="19050" cap="flat" cmpd="sng">
            <a:solidFill>
              <a:schemeClr val="accent3"/>
            </a:solidFill>
            <a:prstDash val="solid"/>
            <a:round/>
            <a:headEnd type="none" w="med" len="med"/>
            <a:tailEnd type="none" w="med" len="med"/>
          </a:ln>
        </p:spPr>
        <p:txBody>
          <a:bodyPr lIns="91425" tIns="91425" rIns="91425" bIns="91425" anchor="t" anchorCtr="0">
            <a:noAutofit/>
          </a:bodyPr>
          <a:lstStyle/>
          <a:p>
            <a:pPr>
              <a:spcBef>
                <a:spcPts val="0"/>
              </a:spcBef>
              <a:buNone/>
            </a:pPr>
            <a:r>
              <a:rPr lang="en" b="1">
                <a:solidFill>
                  <a:srgbClr val="666666"/>
                </a:solidFill>
                <a:latin typeface="Open Sans"/>
                <a:ea typeface="Open Sans"/>
                <a:cs typeface="Open Sans"/>
                <a:sym typeface="Open Sans"/>
              </a:rPr>
              <a:t>Work Stream 1: </a:t>
            </a:r>
            <a:r>
              <a:rPr lang="en">
                <a:solidFill>
                  <a:srgbClr val="666666"/>
                </a:solidFill>
                <a:latin typeface="Open Sans"/>
                <a:ea typeface="Open Sans"/>
                <a:cs typeface="Open Sans"/>
                <a:sym typeface="Open Sans"/>
              </a:rPr>
              <a:t>Focused on mechanisms enhancing ICANN accountability that must be in place or committed to within the time frame of the IANA Stewardship Transition</a:t>
            </a:r>
          </a:p>
        </p:txBody>
      </p:sp>
      <p:sp>
        <p:nvSpPr>
          <p:cNvPr id="83" name="Shape 83"/>
          <p:cNvSpPr txBox="1"/>
          <p:nvPr/>
        </p:nvSpPr>
        <p:spPr>
          <a:xfrm>
            <a:off x="381750" y="4094675"/>
            <a:ext cx="8380499" cy="625199"/>
          </a:xfrm>
          <a:prstGeom prst="rect">
            <a:avLst/>
          </a:prstGeom>
          <a:noFill/>
          <a:ln w="19050" cap="flat" cmpd="sng">
            <a:solidFill>
              <a:schemeClr val="accent3"/>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b="1">
                <a:solidFill>
                  <a:srgbClr val="666666"/>
                </a:solidFill>
                <a:latin typeface="Open Sans"/>
                <a:ea typeface="Open Sans"/>
                <a:cs typeface="Open Sans"/>
                <a:sym typeface="Open Sans"/>
              </a:rPr>
              <a:t>Work Stream 2:</a:t>
            </a:r>
            <a:r>
              <a:rPr lang="en">
                <a:solidFill>
                  <a:srgbClr val="666666"/>
                </a:solidFill>
                <a:latin typeface="Open Sans"/>
                <a:ea typeface="Open Sans"/>
                <a:cs typeface="Open Sans"/>
                <a:sym typeface="Open Sans"/>
              </a:rPr>
              <a:t> Focused on addressing accountability topics for which a timeline for developing solutions and full implementation may extend beyond the IANA Stewardship Transition</a:t>
            </a:r>
          </a:p>
        </p:txBody>
      </p:sp>
      <p:sp>
        <p:nvSpPr>
          <p:cNvPr id="84" name="Shape 84"/>
          <p:cNvSpPr txBox="1"/>
          <p:nvPr/>
        </p:nvSpPr>
        <p:spPr>
          <a:xfrm>
            <a:off x="387900" y="2049450"/>
            <a:ext cx="8380499" cy="625199"/>
          </a:xfrm>
          <a:prstGeom prst="rect">
            <a:avLst/>
          </a:prstGeom>
          <a:noFill/>
          <a:ln w="19050" cap="flat" cmpd="sng">
            <a:solidFill>
              <a:schemeClr val="accent3"/>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b="1">
                <a:solidFill>
                  <a:srgbClr val="666666"/>
                </a:solidFill>
                <a:latin typeface="Open Sans"/>
                <a:ea typeface="Open Sans"/>
                <a:cs typeface="Open Sans"/>
                <a:sym typeface="Open Sans"/>
              </a:rPr>
              <a:t>Goal:  </a:t>
            </a:r>
            <a:r>
              <a:rPr lang="en">
                <a:solidFill>
                  <a:srgbClr val="666666"/>
                </a:solidFill>
                <a:latin typeface="Open Sans"/>
                <a:ea typeface="Open Sans"/>
                <a:cs typeface="Open Sans"/>
                <a:sym typeface="Open Sans"/>
              </a:rPr>
              <a:t>The CCWG-Accountability is expected to deliver proposals that would enhance ICANN’s accountability towards all its stakeholders</a:t>
            </a:r>
          </a:p>
        </p:txBody>
      </p:sp>
      <p:sp>
        <p:nvSpPr>
          <p:cNvPr id="85" name="Shape 8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3</a:t>
            </a:fld>
            <a:endParaRPr lang="en"/>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216425"/>
            <a:ext cx="8520599" cy="707399"/>
          </a:xfrm>
          <a:prstGeom prst="rect">
            <a:avLst/>
          </a:prstGeom>
        </p:spPr>
        <p:txBody>
          <a:bodyPr lIns="91425" tIns="91425" rIns="91425" bIns="91425" anchor="t" anchorCtr="0">
            <a:noAutofit/>
          </a:bodyPr>
          <a:lstStyle/>
          <a:p>
            <a:pPr>
              <a:spcBef>
                <a:spcPts val="0"/>
              </a:spcBef>
              <a:buNone/>
            </a:pPr>
            <a:r>
              <a:rPr lang="en" sz="3500"/>
              <a:t>Draft Proposal on Work Stream 1 Recommendations</a:t>
            </a:r>
          </a:p>
        </p:txBody>
      </p:sp>
      <p:sp>
        <p:nvSpPr>
          <p:cNvPr id="91" name="Shape 91"/>
          <p:cNvSpPr txBox="1">
            <a:spLocks noGrp="1"/>
          </p:cNvSpPr>
          <p:nvPr>
            <p:ph type="body" idx="1"/>
          </p:nvPr>
        </p:nvSpPr>
        <p:spPr>
          <a:xfrm>
            <a:off x="311700" y="1303019"/>
            <a:ext cx="5479500" cy="2961205"/>
          </a:xfrm>
          <a:prstGeom prst="rect">
            <a:avLst/>
          </a:prstGeom>
        </p:spPr>
        <p:txBody>
          <a:bodyPr lIns="91425" tIns="91425" rIns="91425" bIns="91425" anchor="t" anchorCtr="0">
            <a:noAutofit/>
          </a:bodyPr>
          <a:lstStyle/>
          <a:p>
            <a:pPr lvl="0" rtl="0">
              <a:lnSpc>
                <a:spcPct val="100000"/>
              </a:lnSpc>
              <a:spcBef>
                <a:spcPts val="0"/>
              </a:spcBef>
              <a:buNone/>
            </a:pPr>
            <a:r>
              <a:rPr lang="en" sz="1600" dirty="0"/>
              <a:t>Structure:</a:t>
            </a:r>
          </a:p>
          <a:p>
            <a:pPr marL="457200" lvl="0" indent="-317500" rtl="0">
              <a:spcBef>
                <a:spcPts val="0"/>
              </a:spcBef>
              <a:buSzPct val="100000"/>
              <a:buChar char="★"/>
            </a:pPr>
            <a:r>
              <a:rPr lang="en" sz="1400" b="1" dirty="0"/>
              <a:t>Core proposal</a:t>
            </a:r>
            <a:r>
              <a:rPr lang="en" sz="1400" dirty="0"/>
              <a:t> (57 pages)</a:t>
            </a:r>
          </a:p>
          <a:p>
            <a:pPr marL="457200" lvl="0" indent="-317500" rtl="0">
              <a:spcBef>
                <a:spcPts val="0"/>
              </a:spcBef>
              <a:buSzPct val="100000"/>
              <a:buChar char="★"/>
            </a:pPr>
            <a:r>
              <a:rPr lang="en" sz="1400" b="1" dirty="0"/>
              <a:t>15 detailed annexes of proposed recommendations</a:t>
            </a:r>
            <a:r>
              <a:rPr lang="en" sz="1400" dirty="0"/>
              <a:t> (including a summary)</a:t>
            </a:r>
          </a:p>
          <a:p>
            <a:pPr marL="457200" lvl="0" indent="-317500" rtl="0">
              <a:spcBef>
                <a:spcPts val="0"/>
              </a:spcBef>
              <a:buSzPct val="100000"/>
              <a:buChar char="★"/>
            </a:pPr>
            <a:r>
              <a:rPr lang="en" sz="1400" b="1" dirty="0"/>
              <a:t>10 appendices</a:t>
            </a:r>
          </a:p>
          <a:p>
            <a:pPr rtl="0">
              <a:spcBef>
                <a:spcPts val="0"/>
              </a:spcBef>
              <a:buNone/>
            </a:pPr>
            <a:r>
              <a:rPr lang="en" sz="1200" dirty="0"/>
              <a:t>Translations to be provided in Arabic, Spanish, French, Russian Chinese and Portuguese</a:t>
            </a:r>
          </a:p>
          <a:p>
            <a:pPr rtl="0">
              <a:spcBef>
                <a:spcPts val="0"/>
              </a:spcBef>
              <a:buNone/>
            </a:pPr>
            <a:r>
              <a:rPr lang="en" sz="1200" dirty="0"/>
              <a:t>See: </a:t>
            </a:r>
            <a:r>
              <a:rPr lang="en" sz="1200" u="sng" dirty="0">
                <a:solidFill>
                  <a:schemeClr val="accent3"/>
                </a:solidFill>
                <a:hlinkClick r:id="rId3"/>
              </a:rPr>
              <a:t>https://community.icann.org/x/eLRYAw</a:t>
            </a:r>
          </a:p>
          <a:p>
            <a:pPr rtl="0">
              <a:spcBef>
                <a:spcPts val="0"/>
              </a:spcBef>
              <a:buNone/>
            </a:pPr>
            <a:r>
              <a:rPr lang="en" sz="1200" dirty="0"/>
              <a:t>Public comment Survey (closes on 21 December): </a:t>
            </a:r>
            <a:r>
              <a:rPr lang="en" sz="1200" u="sng" dirty="0">
                <a:solidFill>
                  <a:schemeClr val="accent3"/>
                </a:solidFill>
                <a:hlinkClick r:id="rId4"/>
              </a:rPr>
              <a:t>https://www.surveymonkey.com/r/ccwg-acct-draftproposal</a:t>
            </a:r>
          </a:p>
          <a:p>
            <a:pPr>
              <a:spcBef>
                <a:spcPts val="0"/>
              </a:spcBef>
              <a:buNone/>
            </a:pPr>
            <a:endParaRPr sz="1400" dirty="0"/>
          </a:p>
        </p:txBody>
      </p:sp>
      <p:pic>
        <p:nvPicPr>
          <p:cNvPr id="92" name="Shape 92"/>
          <p:cNvPicPr preferRelativeResize="0"/>
          <p:nvPr/>
        </p:nvPicPr>
        <p:blipFill rotWithShape="1">
          <a:blip r:embed="rId5">
            <a:alphaModFix/>
          </a:blip>
          <a:srcRect t="1516"/>
          <a:stretch/>
        </p:blipFill>
        <p:spPr>
          <a:xfrm>
            <a:off x="5837850" y="980875"/>
            <a:ext cx="3007399" cy="3708374"/>
          </a:xfrm>
          <a:prstGeom prst="rect">
            <a:avLst/>
          </a:prstGeom>
          <a:noFill/>
          <a:ln>
            <a:noFill/>
          </a:ln>
        </p:spPr>
      </p:pic>
      <p:sp>
        <p:nvSpPr>
          <p:cNvPr id="93" name="Shape 9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4</a:t>
            </a:fld>
            <a:endParaRPr lang="en"/>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0" y="216425"/>
            <a:ext cx="8520599" cy="707399"/>
          </a:xfrm>
          <a:prstGeom prst="rect">
            <a:avLst/>
          </a:prstGeom>
        </p:spPr>
        <p:txBody>
          <a:bodyPr lIns="91425" tIns="91425" rIns="91425" bIns="91425" anchor="t" anchorCtr="0">
            <a:noAutofit/>
          </a:bodyPr>
          <a:lstStyle/>
          <a:p>
            <a:pPr>
              <a:spcBef>
                <a:spcPts val="0"/>
              </a:spcBef>
              <a:buNone/>
            </a:pPr>
            <a:r>
              <a:rPr lang="en"/>
              <a:t>Four Building Blocks</a:t>
            </a:r>
          </a:p>
        </p:txBody>
      </p:sp>
      <p:sp>
        <p:nvSpPr>
          <p:cNvPr id="99" name="Shape 99"/>
          <p:cNvSpPr txBox="1">
            <a:spLocks noGrp="1"/>
          </p:cNvSpPr>
          <p:nvPr>
            <p:ph type="body" idx="1"/>
          </p:nvPr>
        </p:nvSpPr>
        <p:spPr>
          <a:xfrm>
            <a:off x="311700" y="885325"/>
            <a:ext cx="8520599" cy="744900"/>
          </a:xfrm>
          <a:prstGeom prst="rect">
            <a:avLst/>
          </a:prstGeom>
        </p:spPr>
        <p:txBody>
          <a:bodyPr lIns="91425" tIns="91425" rIns="91425" bIns="91425" anchor="t" anchorCtr="0">
            <a:noAutofit/>
          </a:bodyPr>
          <a:lstStyle/>
          <a:p>
            <a:pPr rtl="0">
              <a:spcBef>
                <a:spcPts val="0"/>
              </a:spcBef>
              <a:buNone/>
            </a:pPr>
            <a:r>
              <a:rPr lang="en" sz="1400"/>
              <a:t>The CCWG-Accountability identified four building blocks that would form the mechanisms required to improve ICANN’s accountability.</a:t>
            </a:r>
          </a:p>
          <a:p>
            <a:pPr rtl="0">
              <a:spcBef>
                <a:spcPts val="0"/>
              </a:spcBef>
              <a:buNone/>
            </a:pPr>
            <a:endParaRPr sz="1400"/>
          </a:p>
          <a:p>
            <a:pPr>
              <a:spcBef>
                <a:spcPts val="0"/>
              </a:spcBef>
              <a:buNone/>
            </a:pPr>
            <a:endParaRPr sz="1400"/>
          </a:p>
        </p:txBody>
      </p:sp>
      <p:sp>
        <p:nvSpPr>
          <p:cNvPr id="101" name="Shape 10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5</a:t>
            </a:fld>
            <a:endParaRPr lang="en"/>
          </a:p>
        </p:txBody>
      </p:sp>
      <p:pic>
        <p:nvPicPr>
          <p:cNvPr id="2" name="Picture 1" descr="Screen Shot 2015-12-03 at 9.38.1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411" y="1761461"/>
            <a:ext cx="7802742" cy="2600914"/>
          </a:xfrm>
          <a:prstGeom prst="rect">
            <a:avLst/>
          </a:prstGeom>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11700" y="216425"/>
            <a:ext cx="8520599" cy="707399"/>
          </a:xfrm>
          <a:prstGeom prst="rect">
            <a:avLst/>
          </a:prstGeom>
        </p:spPr>
        <p:txBody>
          <a:bodyPr lIns="91425" tIns="91425" rIns="91425" bIns="91425" anchor="t" anchorCtr="0">
            <a:noAutofit/>
          </a:bodyPr>
          <a:lstStyle/>
          <a:p>
            <a:pPr>
              <a:spcBef>
                <a:spcPts val="0"/>
              </a:spcBef>
              <a:buNone/>
            </a:pPr>
            <a:r>
              <a:rPr lang="en" sz="3000"/>
              <a:t>Ensuring Community Engagement in ICANN Decision-making: Seven New Community Powers</a:t>
            </a:r>
          </a:p>
        </p:txBody>
      </p:sp>
      <p:sp>
        <p:nvSpPr>
          <p:cNvPr id="107" name="Shape 10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6</a:t>
            </a:fld>
            <a:endParaRPr lang="en"/>
          </a:p>
        </p:txBody>
      </p:sp>
      <p:pic>
        <p:nvPicPr>
          <p:cNvPr id="108" name="Shape 108"/>
          <p:cNvPicPr preferRelativeResize="0"/>
          <p:nvPr/>
        </p:nvPicPr>
        <p:blipFill>
          <a:blip r:embed="rId3">
            <a:alphaModFix/>
          </a:blip>
          <a:stretch>
            <a:fillRect/>
          </a:stretch>
        </p:blipFill>
        <p:spPr>
          <a:xfrm>
            <a:off x="4070725" y="1496249"/>
            <a:ext cx="4470526" cy="3211901"/>
          </a:xfrm>
          <a:prstGeom prst="rect">
            <a:avLst/>
          </a:prstGeom>
          <a:noFill/>
          <a:ln>
            <a:noFill/>
          </a:ln>
        </p:spPr>
      </p:pic>
      <p:sp>
        <p:nvSpPr>
          <p:cNvPr id="109" name="Shape 109"/>
          <p:cNvSpPr txBox="1"/>
          <p:nvPr/>
        </p:nvSpPr>
        <p:spPr>
          <a:xfrm>
            <a:off x="348100" y="1714500"/>
            <a:ext cx="3617699" cy="2872474"/>
          </a:xfrm>
          <a:prstGeom prst="rect">
            <a:avLst/>
          </a:prstGeom>
          <a:noFill/>
          <a:ln>
            <a:noFill/>
          </a:ln>
        </p:spPr>
        <p:txBody>
          <a:bodyPr lIns="91425" tIns="91425" rIns="91425" bIns="91425" anchor="t" anchorCtr="0">
            <a:noAutofit/>
          </a:bodyPr>
          <a:lstStyle/>
          <a:p>
            <a:pPr rtl="0">
              <a:lnSpc>
                <a:spcPct val="115000"/>
              </a:lnSpc>
              <a:spcBef>
                <a:spcPts val="0"/>
              </a:spcBef>
              <a:buNone/>
            </a:pPr>
            <a:r>
              <a:rPr lang="en" dirty="0">
                <a:solidFill>
                  <a:srgbClr val="666666"/>
                </a:solidFill>
                <a:latin typeface="Open Sans"/>
                <a:ea typeface="Open Sans"/>
                <a:cs typeface="Open Sans"/>
                <a:sym typeface="Open Sans"/>
              </a:rPr>
              <a:t>The CCWG-Accountability has proposed a set of seven Community Powers designed to empower the community to hold ICANN accountable for the organization’s Principles (the Mission, Commitments, and Core Values).</a:t>
            </a:r>
          </a:p>
          <a:p>
            <a:pPr rtl="0">
              <a:lnSpc>
                <a:spcPct val="115000"/>
              </a:lnSpc>
              <a:spcBef>
                <a:spcPts val="0"/>
              </a:spcBef>
              <a:buNone/>
            </a:pPr>
            <a:endParaRPr dirty="0">
              <a:solidFill>
                <a:srgbClr val="666666"/>
              </a:solidFill>
              <a:latin typeface="Open Sans"/>
              <a:ea typeface="Open Sans"/>
              <a:cs typeface="Open Sans"/>
              <a:sym typeface="Open Sans"/>
            </a:endParaRPr>
          </a:p>
          <a:p>
            <a:pPr>
              <a:lnSpc>
                <a:spcPct val="115000"/>
              </a:lnSpc>
              <a:spcBef>
                <a:spcPts val="0"/>
              </a:spcBef>
              <a:buNone/>
            </a:pPr>
            <a:r>
              <a:rPr lang="en" sz="1200" i="1" dirty="0">
                <a:solidFill>
                  <a:srgbClr val="666666"/>
                </a:solidFill>
                <a:latin typeface="Open Sans"/>
                <a:ea typeface="Open Sans"/>
                <a:cs typeface="Open Sans"/>
                <a:sym typeface="Open Sans"/>
              </a:rPr>
              <a:t>It is important to note that the powers, as well as the launch of a Separation Cross Community Working Group (as required by the CWG-Stewardship dependencies), can be enforced by using the community Independent Review Process or the Power to recall the entire Board.</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216425"/>
            <a:ext cx="8520599" cy="707399"/>
          </a:xfrm>
          <a:prstGeom prst="rect">
            <a:avLst/>
          </a:prstGeom>
        </p:spPr>
        <p:txBody>
          <a:bodyPr lIns="91425" tIns="91425" rIns="91425" bIns="91425" anchor="t" anchorCtr="0">
            <a:noAutofit/>
          </a:bodyPr>
          <a:lstStyle/>
          <a:p>
            <a:pPr>
              <a:spcBef>
                <a:spcPts val="0"/>
              </a:spcBef>
              <a:buNone/>
            </a:pPr>
            <a:r>
              <a:rPr lang="en" sz="3000"/>
              <a:t>Empowering the Community through Consensus: Engage, Escalate, Enforce</a:t>
            </a:r>
          </a:p>
        </p:txBody>
      </p:sp>
      <p:sp>
        <p:nvSpPr>
          <p:cNvPr id="115" name="Shape 115"/>
          <p:cNvSpPr txBox="1">
            <a:spLocks noGrp="1"/>
          </p:cNvSpPr>
          <p:nvPr>
            <p:ph type="body" idx="1"/>
          </p:nvPr>
        </p:nvSpPr>
        <p:spPr>
          <a:xfrm>
            <a:off x="4347050" y="1418725"/>
            <a:ext cx="4498200" cy="3302700"/>
          </a:xfrm>
          <a:prstGeom prst="rect">
            <a:avLst/>
          </a:prstGeom>
        </p:spPr>
        <p:txBody>
          <a:bodyPr lIns="91425" tIns="91425" rIns="91425" bIns="91425" anchor="t" anchorCtr="0">
            <a:noAutofit/>
          </a:bodyPr>
          <a:lstStyle/>
          <a:p>
            <a:pPr rtl="0">
              <a:spcBef>
                <a:spcPts val="0"/>
              </a:spcBef>
              <a:buNone/>
            </a:pPr>
            <a:r>
              <a:rPr lang="en" sz="1400"/>
              <a:t>In an effort to prevent disagreements between the community and ICANN Board, the CCWG- Accountability is recommending that ICANN be required to engage with the community on any key decisions it is considering such as Budgets or changing Bylaws. </a:t>
            </a:r>
          </a:p>
          <a:p>
            <a:pPr>
              <a:spcBef>
                <a:spcPts val="0"/>
              </a:spcBef>
              <a:buNone/>
            </a:pPr>
            <a:r>
              <a:rPr lang="en" sz="1400"/>
              <a:t>Should disagreements arise, the CCWG- Accountability is proposing a series of procedures that ensure all sides have the chance to discuss any disagreements and have multiple opportunities to resolve issues before having to resort to the powers of the Empowered Community.</a:t>
            </a:r>
          </a:p>
        </p:txBody>
      </p:sp>
      <p:sp>
        <p:nvSpPr>
          <p:cNvPr id="116" name="Shape 11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7</a:t>
            </a:fld>
            <a:endParaRPr lang="en"/>
          </a:p>
        </p:txBody>
      </p:sp>
      <p:pic>
        <p:nvPicPr>
          <p:cNvPr id="117" name="Shape 117"/>
          <p:cNvPicPr preferRelativeResize="0"/>
          <p:nvPr/>
        </p:nvPicPr>
        <p:blipFill>
          <a:blip r:embed="rId3">
            <a:alphaModFix/>
          </a:blip>
          <a:stretch>
            <a:fillRect/>
          </a:stretch>
        </p:blipFill>
        <p:spPr>
          <a:xfrm>
            <a:off x="415903" y="1374800"/>
            <a:ext cx="3801949" cy="339055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11700" y="216425"/>
            <a:ext cx="8520599" cy="707399"/>
          </a:xfrm>
          <a:prstGeom prst="rect">
            <a:avLst/>
          </a:prstGeom>
        </p:spPr>
        <p:txBody>
          <a:bodyPr lIns="91425" tIns="91425" rIns="91425" bIns="91425" anchor="t" anchorCtr="0">
            <a:noAutofit/>
          </a:bodyPr>
          <a:lstStyle/>
          <a:p>
            <a:pPr>
              <a:spcBef>
                <a:spcPts val="0"/>
              </a:spcBef>
              <a:buNone/>
            </a:pPr>
            <a:r>
              <a:rPr lang="en"/>
              <a:t>Required Thresholds for Escalation Processes</a:t>
            </a:r>
          </a:p>
        </p:txBody>
      </p:sp>
      <p:sp>
        <p:nvSpPr>
          <p:cNvPr id="123" name="Shape 12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8</a:t>
            </a:fld>
            <a:endParaRPr lang="en"/>
          </a:p>
        </p:txBody>
      </p:sp>
      <p:graphicFrame>
        <p:nvGraphicFramePr>
          <p:cNvPr id="124" name="Shape 124"/>
          <p:cNvGraphicFramePr/>
          <p:nvPr/>
        </p:nvGraphicFramePr>
        <p:xfrm>
          <a:off x="174375" y="944550"/>
          <a:ext cx="8811375" cy="4019650"/>
        </p:xfrm>
        <a:graphic>
          <a:graphicData uri="http://schemas.openxmlformats.org/drawingml/2006/table">
            <a:tbl>
              <a:tblPr>
                <a:noFill/>
                <a:tableStyleId>{2BCC6BF4-3FE2-4FE4-BB71-FCA2149CBB4A}</a:tableStyleId>
              </a:tblPr>
              <a:tblGrid>
                <a:gridCol w="3117275"/>
                <a:gridCol w="1339750"/>
                <a:gridCol w="1280175"/>
                <a:gridCol w="3074175"/>
              </a:tblGrid>
              <a:tr h="446625">
                <a:tc>
                  <a:txBody>
                    <a:bodyPr/>
                    <a:lstStyle/>
                    <a:p>
                      <a:pPr lvl="0" rtl="0">
                        <a:spcBef>
                          <a:spcPts val="0"/>
                        </a:spcBef>
                        <a:buNone/>
                      </a:pPr>
                      <a:r>
                        <a:rPr lang="en" sz="800" b="1">
                          <a:solidFill>
                            <a:srgbClr val="666666"/>
                          </a:solidFill>
                          <a:latin typeface="Open Sans"/>
                          <a:ea typeface="Open Sans"/>
                          <a:cs typeface="Open Sans"/>
                          <a:sym typeface="Open Sans"/>
                        </a:rPr>
                        <a:t>Required Community Powers</a:t>
                      </a:r>
                    </a:p>
                    <a:p>
                      <a:pPr lvl="0" rtl="0">
                        <a:spcBef>
                          <a:spcPts val="0"/>
                        </a:spcBef>
                        <a:buNone/>
                      </a:pPr>
                      <a:r>
                        <a:rPr lang="en" sz="800" b="1">
                          <a:solidFill>
                            <a:srgbClr val="666666"/>
                          </a:solidFill>
                          <a:latin typeface="Open Sans"/>
                          <a:ea typeface="Open Sans"/>
                          <a:cs typeface="Open Sans"/>
                          <a:sym typeface="Open Sans"/>
                        </a:rPr>
                        <a:t> </a:t>
                      </a:r>
                    </a:p>
                  </a:txBody>
                  <a:tcPr marL="68575" marR="68575" marT="91425" marB="91425">
                    <a:lnL w="12700" cap="flat" cmpd="sng">
                      <a:solidFill>
                        <a:schemeClr val="accent3"/>
                      </a:solidFill>
                      <a:prstDash val="solid"/>
                      <a:round/>
                      <a:headEnd type="none" w="med" len="med"/>
                      <a:tailEnd type="none" w="med" len="med"/>
                    </a:lnL>
                    <a:lnR w="12700" cap="flat" cmpd="sng">
                      <a:solidFill>
                        <a:schemeClr val="accent3"/>
                      </a:solidFill>
                      <a:prstDash val="solid"/>
                      <a:round/>
                      <a:headEnd type="none" w="med" len="med"/>
                      <a:tailEnd type="none" w="med" len="med"/>
                    </a:lnR>
                    <a:lnT w="12700" cap="flat" cmpd="sng">
                      <a:solidFill>
                        <a:schemeClr val="accent3"/>
                      </a:solidFill>
                      <a:prstDash val="solid"/>
                      <a:round/>
                      <a:headEnd type="none" w="med" len="med"/>
                      <a:tailEnd type="none" w="med" len="med"/>
                    </a:lnT>
                    <a:lnB w="12700" cap="flat" cmpd="sng">
                      <a:solidFill>
                        <a:schemeClr val="accent3"/>
                      </a:solidFill>
                      <a:prstDash val="solid"/>
                      <a:round/>
                      <a:headEnd type="none" w="med" len="med"/>
                      <a:tailEnd type="none" w="med" len="med"/>
                    </a:lnB>
                    <a:solidFill>
                      <a:srgbClr val="D0E0E3"/>
                    </a:solidFill>
                  </a:tcPr>
                </a:tc>
                <a:tc>
                  <a:txBody>
                    <a:bodyPr/>
                    <a:lstStyle/>
                    <a:p>
                      <a:pPr lvl="0" rtl="0">
                        <a:spcBef>
                          <a:spcPts val="0"/>
                        </a:spcBef>
                        <a:buNone/>
                      </a:pPr>
                      <a:r>
                        <a:rPr lang="en" sz="800" b="1">
                          <a:solidFill>
                            <a:srgbClr val="666666"/>
                          </a:solidFill>
                          <a:latin typeface="Open Sans"/>
                          <a:ea typeface="Open Sans"/>
                          <a:cs typeface="Open Sans"/>
                          <a:sym typeface="Open Sans"/>
                        </a:rPr>
                        <a:t>Should a conference call be held?</a:t>
                      </a:r>
                    </a:p>
                  </a:txBody>
                  <a:tcPr marL="68575" marR="68575" marT="91425" marB="91425">
                    <a:lnL w="12700" cap="flat" cmpd="sng">
                      <a:solidFill>
                        <a:schemeClr val="accent3"/>
                      </a:solidFill>
                      <a:prstDash val="solid"/>
                      <a:round/>
                      <a:headEnd type="none" w="med" len="med"/>
                      <a:tailEnd type="none" w="med" len="med"/>
                    </a:lnL>
                    <a:lnR w="12700" cap="flat" cmpd="sng">
                      <a:solidFill>
                        <a:schemeClr val="accent3"/>
                      </a:solidFill>
                      <a:prstDash val="solid"/>
                      <a:round/>
                      <a:headEnd type="none" w="med" len="med"/>
                      <a:tailEnd type="none" w="med" len="med"/>
                    </a:lnR>
                    <a:lnT w="12700" cap="flat" cmpd="sng">
                      <a:solidFill>
                        <a:schemeClr val="accent3"/>
                      </a:solidFill>
                      <a:prstDash val="solid"/>
                      <a:round/>
                      <a:headEnd type="none" w="med" len="med"/>
                      <a:tailEnd type="none" w="med" len="med"/>
                    </a:lnT>
                    <a:lnB w="12700" cap="flat" cmpd="sng">
                      <a:solidFill>
                        <a:schemeClr val="accent3"/>
                      </a:solidFill>
                      <a:prstDash val="solid"/>
                      <a:round/>
                      <a:headEnd type="none" w="med" len="med"/>
                      <a:tailEnd type="none" w="med" len="med"/>
                    </a:lnB>
                    <a:solidFill>
                      <a:srgbClr val="D0E0E3"/>
                    </a:solidFill>
                  </a:tcPr>
                </a:tc>
                <a:tc>
                  <a:txBody>
                    <a:bodyPr/>
                    <a:lstStyle/>
                    <a:p>
                      <a:pPr lvl="0" rtl="0">
                        <a:spcBef>
                          <a:spcPts val="0"/>
                        </a:spcBef>
                        <a:buNone/>
                      </a:pPr>
                      <a:r>
                        <a:rPr lang="en" sz="800" b="1">
                          <a:solidFill>
                            <a:srgbClr val="666666"/>
                          </a:solidFill>
                          <a:latin typeface="Open Sans"/>
                          <a:ea typeface="Open Sans"/>
                          <a:cs typeface="Open Sans"/>
                          <a:sym typeface="Open Sans"/>
                        </a:rPr>
                        <a:t>Should a Community Forum be convened?</a:t>
                      </a:r>
                    </a:p>
                  </a:txBody>
                  <a:tcPr marL="68575" marR="68575" marT="91425" marB="91425">
                    <a:lnL w="12700" cap="flat" cmpd="sng">
                      <a:solidFill>
                        <a:schemeClr val="accent3"/>
                      </a:solidFill>
                      <a:prstDash val="solid"/>
                      <a:round/>
                      <a:headEnd type="none" w="med" len="med"/>
                      <a:tailEnd type="none" w="med" len="med"/>
                    </a:lnL>
                    <a:lnR w="12700" cap="flat" cmpd="sng">
                      <a:solidFill>
                        <a:schemeClr val="accent3"/>
                      </a:solidFill>
                      <a:prstDash val="solid"/>
                      <a:round/>
                      <a:headEnd type="none" w="med" len="med"/>
                      <a:tailEnd type="none" w="med" len="med"/>
                    </a:lnR>
                    <a:lnT w="12700" cap="flat" cmpd="sng">
                      <a:solidFill>
                        <a:schemeClr val="accent3"/>
                      </a:solidFill>
                      <a:prstDash val="solid"/>
                      <a:round/>
                      <a:headEnd type="none" w="med" len="med"/>
                      <a:tailEnd type="none" w="med" len="med"/>
                    </a:lnT>
                    <a:lnB w="12700" cap="flat" cmpd="sng">
                      <a:solidFill>
                        <a:schemeClr val="accent3"/>
                      </a:solidFill>
                      <a:prstDash val="solid"/>
                      <a:round/>
                      <a:headEnd type="none" w="med" len="med"/>
                      <a:tailEnd type="none" w="med" len="med"/>
                    </a:lnB>
                    <a:solidFill>
                      <a:srgbClr val="D0E0E3"/>
                    </a:solidFill>
                  </a:tcPr>
                </a:tc>
                <a:tc>
                  <a:txBody>
                    <a:bodyPr/>
                    <a:lstStyle/>
                    <a:p>
                      <a:pPr lvl="0" rtl="0">
                        <a:spcBef>
                          <a:spcPts val="0"/>
                        </a:spcBef>
                        <a:buNone/>
                      </a:pPr>
                      <a:r>
                        <a:rPr lang="en" sz="800" b="1">
                          <a:solidFill>
                            <a:srgbClr val="666666"/>
                          </a:solidFill>
                          <a:latin typeface="Open Sans"/>
                          <a:ea typeface="Open Sans"/>
                          <a:cs typeface="Open Sans"/>
                          <a:sym typeface="Open Sans"/>
                        </a:rPr>
                        <a:t>Is there consensus support to exercise a Community Power?</a:t>
                      </a:r>
                    </a:p>
                  </a:txBody>
                  <a:tcPr marL="68575" marR="68575" marT="91425" marB="91425">
                    <a:lnL w="12700" cap="flat" cmpd="sng">
                      <a:solidFill>
                        <a:schemeClr val="accent3"/>
                      </a:solidFill>
                      <a:prstDash val="solid"/>
                      <a:round/>
                      <a:headEnd type="none" w="med" len="med"/>
                      <a:tailEnd type="none" w="med" len="med"/>
                    </a:lnL>
                    <a:lnR w="12700" cap="flat" cmpd="sng">
                      <a:solidFill>
                        <a:schemeClr val="accent3"/>
                      </a:solidFill>
                      <a:prstDash val="solid"/>
                      <a:round/>
                      <a:headEnd type="none" w="med" len="med"/>
                      <a:tailEnd type="none" w="med" len="med"/>
                    </a:lnR>
                    <a:lnT w="12700" cap="flat" cmpd="sng">
                      <a:solidFill>
                        <a:schemeClr val="accent3"/>
                      </a:solidFill>
                      <a:prstDash val="solid"/>
                      <a:round/>
                      <a:headEnd type="none" w="med" len="med"/>
                      <a:tailEnd type="none" w="med" len="med"/>
                    </a:lnT>
                    <a:lnB w="12700" cap="flat" cmpd="sng">
                      <a:solidFill>
                        <a:schemeClr val="accent3"/>
                      </a:solidFill>
                      <a:prstDash val="solid"/>
                      <a:round/>
                      <a:headEnd type="none" w="med" len="med"/>
                      <a:tailEnd type="none" w="med" len="med"/>
                    </a:lnB>
                    <a:solidFill>
                      <a:srgbClr val="D0E0E3"/>
                    </a:solidFill>
                  </a:tcPr>
                </a:tc>
              </a:tr>
              <a:tr h="446625">
                <a:tc>
                  <a:txBody>
                    <a:bodyPr/>
                    <a:lstStyle/>
                    <a:p>
                      <a:pPr lvl="0" rtl="0">
                        <a:spcBef>
                          <a:spcPts val="0"/>
                        </a:spcBef>
                        <a:buNone/>
                      </a:pPr>
                      <a:r>
                        <a:rPr lang="en" sz="800" b="1">
                          <a:solidFill>
                            <a:srgbClr val="666666"/>
                          </a:solidFill>
                          <a:latin typeface="Open Sans"/>
                          <a:ea typeface="Open Sans"/>
                          <a:cs typeface="Open Sans"/>
                          <a:sym typeface="Open Sans"/>
                        </a:rPr>
                        <a:t>1. Reject a proposed Operating Plan/Strategic Plan/Budget</a:t>
                      </a:r>
                    </a:p>
                  </a:txBody>
                  <a:tcPr marL="68575" marR="68575" marT="91425" marB="91425">
                    <a:lnL w="12700" cap="flat" cmpd="sng">
                      <a:solidFill>
                        <a:schemeClr val="accent3"/>
                      </a:solidFill>
                      <a:prstDash val="solid"/>
                      <a:round/>
                      <a:headEnd type="none" w="med" len="med"/>
                      <a:tailEnd type="none" w="med" len="med"/>
                    </a:lnL>
                    <a:lnR w="12700" cap="flat" cmpd="sng">
                      <a:solidFill>
                        <a:schemeClr val="accent3"/>
                      </a:solidFill>
                      <a:prstDash val="solid"/>
                      <a:round/>
                      <a:headEnd type="none" w="med" len="med"/>
                      <a:tailEnd type="none" w="med" len="med"/>
                    </a:lnR>
                    <a:lnT w="12700" cap="flat" cmpd="sng">
                      <a:solidFill>
                        <a:schemeClr val="accent3"/>
                      </a:solidFill>
                      <a:prstDash val="solid"/>
                      <a:round/>
                      <a:headEnd type="none" w="med" len="med"/>
                      <a:tailEnd type="none" w="med" len="med"/>
                    </a:lnT>
                    <a:lnB w="12700" cap="flat" cmpd="sng">
                      <a:solidFill>
                        <a:schemeClr val="accent3"/>
                      </a:solidFill>
                      <a:prstDash val="solid"/>
                      <a:round/>
                      <a:headEnd type="none" w="med" len="med"/>
                      <a:tailEnd type="none" w="med" len="med"/>
                    </a:lnB>
                  </a:tcPr>
                </a:tc>
                <a:tc>
                  <a:txBody>
                    <a:bodyPr/>
                    <a:lstStyle/>
                    <a:p>
                      <a:pPr lvl="0" rtl="0">
                        <a:spcBef>
                          <a:spcPts val="0"/>
                        </a:spcBef>
                        <a:buNone/>
                      </a:pPr>
                      <a:r>
                        <a:rPr lang="en" sz="800">
                          <a:solidFill>
                            <a:srgbClr val="666666"/>
                          </a:solidFill>
                          <a:latin typeface="Open Sans"/>
                          <a:ea typeface="Open Sans"/>
                          <a:cs typeface="Open Sans"/>
                          <a:sym typeface="Open Sans"/>
                        </a:rPr>
                        <a:t>2 AC/SOs support blocking</a:t>
                      </a:r>
                    </a:p>
                  </a:txBody>
                  <a:tcPr marL="68575" marR="68575" marT="91425" marB="91425">
                    <a:lnL w="12700" cap="flat" cmpd="sng">
                      <a:solidFill>
                        <a:schemeClr val="accent3"/>
                      </a:solidFill>
                      <a:prstDash val="solid"/>
                      <a:round/>
                      <a:headEnd type="none" w="med" len="med"/>
                      <a:tailEnd type="none" w="med" len="med"/>
                    </a:lnL>
                    <a:lnR w="12700" cap="flat" cmpd="sng">
                      <a:solidFill>
                        <a:schemeClr val="accent3"/>
                      </a:solidFill>
                      <a:prstDash val="solid"/>
                      <a:round/>
                      <a:headEnd type="none" w="med" len="med"/>
                      <a:tailEnd type="none" w="med" len="med"/>
                    </a:lnR>
                    <a:lnT w="12700" cap="flat" cmpd="sng">
                      <a:solidFill>
                        <a:schemeClr val="accent3"/>
                      </a:solidFill>
                      <a:prstDash val="solid"/>
                      <a:round/>
                      <a:headEnd type="none" w="med" len="med"/>
                      <a:tailEnd type="none" w="med" len="med"/>
                    </a:lnT>
                    <a:lnB w="12700" cap="flat" cmpd="sng">
                      <a:solidFill>
                        <a:schemeClr val="accent3"/>
                      </a:solidFill>
                      <a:prstDash val="solid"/>
                      <a:round/>
                      <a:headEnd type="none" w="med" len="med"/>
                      <a:tailEnd type="none" w="med" len="med"/>
                    </a:lnB>
                  </a:tcPr>
                </a:tc>
                <a:tc>
                  <a:txBody>
                    <a:bodyPr/>
                    <a:lstStyle/>
                    <a:p>
                      <a:pPr lvl="0" rtl="0">
                        <a:spcBef>
                          <a:spcPts val="0"/>
                        </a:spcBef>
                        <a:buNone/>
                      </a:pPr>
                      <a:r>
                        <a:rPr lang="en" sz="800">
                          <a:solidFill>
                            <a:srgbClr val="666666"/>
                          </a:solidFill>
                          <a:latin typeface="Open Sans"/>
                          <a:ea typeface="Open Sans"/>
                          <a:cs typeface="Open Sans"/>
                          <a:sym typeface="Open Sans"/>
                        </a:rPr>
                        <a:t>3 AC/SOs support blocking</a:t>
                      </a:r>
                    </a:p>
                  </a:txBody>
                  <a:tcPr marL="68575" marR="68575" marT="91425" marB="91425">
                    <a:lnL w="12700" cap="flat" cmpd="sng">
                      <a:solidFill>
                        <a:schemeClr val="accent3"/>
                      </a:solidFill>
                      <a:prstDash val="solid"/>
                      <a:round/>
                      <a:headEnd type="none" w="med" len="med"/>
                      <a:tailEnd type="none" w="med" len="med"/>
                    </a:lnL>
                    <a:lnR w="12700" cap="flat" cmpd="sng">
                      <a:solidFill>
                        <a:schemeClr val="accent3"/>
                      </a:solidFill>
                      <a:prstDash val="solid"/>
                      <a:round/>
                      <a:headEnd type="none" w="med" len="med"/>
                      <a:tailEnd type="none" w="med" len="med"/>
                    </a:lnR>
                    <a:lnT w="12700" cap="flat" cmpd="sng">
                      <a:solidFill>
                        <a:schemeClr val="accent3"/>
                      </a:solidFill>
                      <a:prstDash val="solid"/>
                      <a:round/>
                      <a:headEnd type="none" w="med" len="med"/>
                      <a:tailEnd type="none" w="med" len="med"/>
                    </a:lnT>
                    <a:lnB w="12700" cap="flat" cmpd="sng">
                      <a:solidFill>
                        <a:schemeClr val="accent3"/>
                      </a:solidFill>
                      <a:prstDash val="solid"/>
                      <a:round/>
                      <a:headEnd type="none" w="med" len="med"/>
                      <a:tailEnd type="none" w="med" len="med"/>
                    </a:lnB>
                  </a:tcPr>
                </a:tc>
                <a:tc>
                  <a:txBody>
                    <a:bodyPr/>
                    <a:lstStyle/>
                    <a:p>
                      <a:pPr lvl="0" rtl="0">
                        <a:spcBef>
                          <a:spcPts val="0"/>
                        </a:spcBef>
                        <a:buNone/>
                      </a:pPr>
                      <a:r>
                        <a:rPr lang="en" sz="800">
                          <a:solidFill>
                            <a:srgbClr val="666666"/>
                          </a:solidFill>
                          <a:latin typeface="Open Sans"/>
                          <a:ea typeface="Open Sans"/>
                          <a:cs typeface="Open Sans"/>
                          <a:sym typeface="Open Sans"/>
                        </a:rPr>
                        <a:t>4 support rejection, and no more than 1 objection</a:t>
                      </a:r>
                    </a:p>
                  </a:txBody>
                  <a:tcPr marL="68575" marR="68575" marT="91425" marB="91425">
                    <a:lnL w="12700" cap="flat" cmpd="sng">
                      <a:solidFill>
                        <a:schemeClr val="accent3"/>
                      </a:solidFill>
                      <a:prstDash val="solid"/>
                      <a:round/>
                      <a:headEnd type="none" w="med" len="med"/>
                      <a:tailEnd type="none" w="med" len="med"/>
                    </a:lnL>
                    <a:lnR w="12700" cap="flat" cmpd="sng">
                      <a:solidFill>
                        <a:schemeClr val="accent3"/>
                      </a:solidFill>
                      <a:prstDash val="solid"/>
                      <a:round/>
                      <a:headEnd type="none" w="med" len="med"/>
                      <a:tailEnd type="none" w="med" len="med"/>
                    </a:lnR>
                    <a:lnT w="12700" cap="flat" cmpd="sng">
                      <a:solidFill>
                        <a:schemeClr val="accent3"/>
                      </a:solidFill>
                      <a:prstDash val="solid"/>
                      <a:round/>
                      <a:headEnd type="none" w="med" len="med"/>
                      <a:tailEnd type="none" w="med" len="med"/>
                    </a:lnT>
                    <a:lnB w="12700" cap="flat" cmpd="sng">
                      <a:solidFill>
                        <a:schemeClr val="accent3"/>
                      </a:solidFill>
                      <a:prstDash val="solid"/>
                      <a:round/>
                      <a:headEnd type="none" w="med" len="med"/>
                      <a:tailEnd type="none" w="med" len="med"/>
                    </a:lnB>
                  </a:tcPr>
                </a:tc>
              </a:tr>
              <a:tr h="446625">
                <a:tc>
                  <a:txBody>
                    <a:bodyPr/>
                    <a:lstStyle/>
                    <a:p>
                      <a:pPr lvl="0" rtl="0">
                        <a:spcBef>
                          <a:spcPts val="0"/>
                        </a:spcBef>
                        <a:buNone/>
                      </a:pPr>
                      <a:r>
                        <a:rPr lang="en" sz="800" b="1">
                          <a:solidFill>
                            <a:srgbClr val="666666"/>
                          </a:solidFill>
                          <a:latin typeface="Open Sans"/>
                          <a:ea typeface="Open Sans"/>
                          <a:cs typeface="Open Sans"/>
                          <a:sym typeface="Open Sans"/>
                        </a:rPr>
                        <a:t>2. Approve changes to Fundamental Bylaws and Articles of Incorporation</a:t>
                      </a:r>
                    </a:p>
                  </a:txBody>
                  <a:tcPr marL="68575" marR="68575" marT="91425" marB="91425">
                    <a:lnL w="12700" cap="flat" cmpd="sng">
                      <a:solidFill>
                        <a:schemeClr val="accent3"/>
                      </a:solidFill>
                      <a:prstDash val="solid"/>
                      <a:round/>
                      <a:headEnd type="none" w="med" len="med"/>
                      <a:tailEnd type="none" w="med" len="med"/>
                    </a:lnL>
                    <a:lnR w="12700" cap="flat" cmpd="sng">
                      <a:solidFill>
                        <a:schemeClr val="accent3"/>
                      </a:solidFill>
                      <a:prstDash val="solid"/>
                      <a:round/>
                      <a:headEnd type="none" w="med" len="med"/>
                      <a:tailEnd type="none" w="med" len="med"/>
                    </a:lnR>
                    <a:lnT w="12700" cap="flat" cmpd="sng">
                      <a:solidFill>
                        <a:schemeClr val="accent3"/>
                      </a:solidFill>
                      <a:prstDash val="solid"/>
                      <a:round/>
                      <a:headEnd type="none" w="med" len="med"/>
                      <a:tailEnd type="none" w="med" len="med"/>
                    </a:lnT>
                    <a:lnB w="12700" cap="flat" cmpd="sng">
                      <a:solidFill>
                        <a:schemeClr val="accent3"/>
                      </a:solidFill>
                      <a:prstDash val="solid"/>
                      <a:round/>
                      <a:headEnd type="none" w="med" len="med"/>
                      <a:tailEnd type="none" w="med" len="med"/>
                    </a:lnB>
                  </a:tcPr>
                </a:tc>
                <a:tc>
                  <a:txBody>
                    <a:bodyPr/>
                    <a:lstStyle/>
                    <a:p>
                      <a:pPr lvl="0" rtl="0">
                        <a:spcBef>
                          <a:spcPts val="0"/>
                        </a:spcBef>
                        <a:buNone/>
                      </a:pPr>
                      <a:r>
                        <a:rPr lang="en" sz="800">
                          <a:solidFill>
                            <a:srgbClr val="666666"/>
                          </a:solidFill>
                          <a:latin typeface="Open Sans"/>
                          <a:ea typeface="Open Sans"/>
                          <a:cs typeface="Open Sans"/>
                          <a:sym typeface="Open Sans"/>
                        </a:rPr>
                        <a:t>2 AC/SOs support approval</a:t>
                      </a:r>
                    </a:p>
                  </a:txBody>
                  <a:tcPr marL="68575" marR="68575" marT="91425" marB="91425">
                    <a:lnL w="12700" cap="flat" cmpd="sng">
                      <a:solidFill>
                        <a:schemeClr val="accent3"/>
                      </a:solidFill>
                      <a:prstDash val="solid"/>
                      <a:round/>
                      <a:headEnd type="none" w="med" len="med"/>
                      <a:tailEnd type="none" w="med" len="med"/>
                    </a:lnL>
                    <a:lnR w="12700" cap="flat" cmpd="sng">
                      <a:solidFill>
                        <a:schemeClr val="accent3"/>
                      </a:solidFill>
                      <a:prstDash val="solid"/>
                      <a:round/>
                      <a:headEnd type="none" w="med" len="med"/>
                      <a:tailEnd type="none" w="med" len="med"/>
                    </a:lnR>
                    <a:lnT w="12700" cap="flat" cmpd="sng">
                      <a:solidFill>
                        <a:schemeClr val="accent3"/>
                      </a:solidFill>
                      <a:prstDash val="solid"/>
                      <a:round/>
                      <a:headEnd type="none" w="med" len="med"/>
                      <a:tailEnd type="none" w="med" len="med"/>
                    </a:lnT>
                    <a:lnB w="12700" cap="flat" cmpd="sng">
                      <a:solidFill>
                        <a:schemeClr val="accent3"/>
                      </a:solidFill>
                      <a:prstDash val="solid"/>
                      <a:round/>
                      <a:headEnd type="none" w="med" len="med"/>
                      <a:tailEnd type="none" w="med" len="med"/>
                    </a:lnB>
                  </a:tcPr>
                </a:tc>
                <a:tc>
                  <a:txBody>
                    <a:bodyPr/>
                    <a:lstStyle/>
                    <a:p>
                      <a:pPr lvl="0" rtl="0">
                        <a:spcBef>
                          <a:spcPts val="0"/>
                        </a:spcBef>
                        <a:buNone/>
                      </a:pPr>
                      <a:r>
                        <a:rPr lang="en" sz="800">
                          <a:solidFill>
                            <a:srgbClr val="666666"/>
                          </a:solidFill>
                          <a:latin typeface="Open Sans"/>
                          <a:ea typeface="Open Sans"/>
                          <a:cs typeface="Open Sans"/>
                          <a:sym typeface="Open Sans"/>
                        </a:rPr>
                        <a:t>3 AC/SOs support approval</a:t>
                      </a:r>
                    </a:p>
                  </a:txBody>
                  <a:tcPr marL="68575" marR="68575" marT="91425" marB="91425">
                    <a:lnL w="12700" cap="flat" cmpd="sng">
                      <a:solidFill>
                        <a:schemeClr val="accent3"/>
                      </a:solidFill>
                      <a:prstDash val="solid"/>
                      <a:round/>
                      <a:headEnd type="none" w="med" len="med"/>
                      <a:tailEnd type="none" w="med" len="med"/>
                    </a:lnL>
                    <a:lnR w="12700" cap="flat" cmpd="sng">
                      <a:solidFill>
                        <a:schemeClr val="accent3"/>
                      </a:solidFill>
                      <a:prstDash val="solid"/>
                      <a:round/>
                      <a:headEnd type="none" w="med" len="med"/>
                      <a:tailEnd type="none" w="med" len="med"/>
                    </a:lnR>
                    <a:lnT w="12700" cap="flat" cmpd="sng">
                      <a:solidFill>
                        <a:schemeClr val="accent3"/>
                      </a:solidFill>
                      <a:prstDash val="solid"/>
                      <a:round/>
                      <a:headEnd type="none" w="med" len="med"/>
                      <a:tailEnd type="none" w="med" len="med"/>
                    </a:lnT>
                    <a:lnB w="12700" cap="flat" cmpd="sng">
                      <a:solidFill>
                        <a:schemeClr val="accent3"/>
                      </a:solidFill>
                      <a:prstDash val="solid"/>
                      <a:round/>
                      <a:headEnd type="none" w="med" len="med"/>
                      <a:tailEnd type="none" w="med" len="med"/>
                    </a:lnB>
                  </a:tcPr>
                </a:tc>
                <a:tc>
                  <a:txBody>
                    <a:bodyPr/>
                    <a:lstStyle/>
                    <a:p>
                      <a:pPr lvl="0" rtl="0">
                        <a:spcBef>
                          <a:spcPts val="0"/>
                        </a:spcBef>
                        <a:buNone/>
                      </a:pPr>
                      <a:r>
                        <a:rPr lang="en" sz="800">
                          <a:solidFill>
                            <a:srgbClr val="666666"/>
                          </a:solidFill>
                          <a:latin typeface="Open Sans"/>
                          <a:ea typeface="Open Sans"/>
                          <a:cs typeface="Open Sans"/>
                          <a:sym typeface="Open Sans"/>
                        </a:rPr>
                        <a:t>4 support approval, and no more than 1 objection</a:t>
                      </a:r>
                    </a:p>
                  </a:txBody>
                  <a:tcPr marL="68575" marR="68575" marT="91425" marB="91425">
                    <a:lnL w="12700" cap="flat" cmpd="sng">
                      <a:solidFill>
                        <a:schemeClr val="accent3"/>
                      </a:solidFill>
                      <a:prstDash val="solid"/>
                      <a:round/>
                      <a:headEnd type="none" w="med" len="med"/>
                      <a:tailEnd type="none" w="med" len="med"/>
                    </a:lnL>
                    <a:lnR w="12700" cap="flat" cmpd="sng">
                      <a:solidFill>
                        <a:schemeClr val="accent3"/>
                      </a:solidFill>
                      <a:prstDash val="solid"/>
                      <a:round/>
                      <a:headEnd type="none" w="med" len="med"/>
                      <a:tailEnd type="none" w="med" len="med"/>
                    </a:lnR>
                    <a:lnT w="12700" cap="flat" cmpd="sng">
                      <a:solidFill>
                        <a:schemeClr val="accent3"/>
                      </a:solidFill>
                      <a:prstDash val="solid"/>
                      <a:round/>
                      <a:headEnd type="none" w="med" len="med"/>
                      <a:tailEnd type="none" w="med" len="med"/>
                    </a:lnT>
                    <a:lnB w="12700" cap="flat" cmpd="sng">
                      <a:solidFill>
                        <a:schemeClr val="accent3"/>
                      </a:solidFill>
                      <a:prstDash val="solid"/>
                      <a:round/>
                      <a:headEnd type="none" w="med" len="med"/>
                      <a:tailEnd type="none" w="med" len="med"/>
                    </a:lnB>
                  </a:tcPr>
                </a:tc>
              </a:tr>
              <a:tr h="446625">
                <a:tc>
                  <a:txBody>
                    <a:bodyPr/>
                    <a:lstStyle/>
                    <a:p>
                      <a:pPr lvl="0" rtl="0">
                        <a:spcBef>
                          <a:spcPts val="0"/>
                        </a:spcBef>
                        <a:buNone/>
                      </a:pPr>
                      <a:r>
                        <a:rPr lang="en" sz="800" b="1">
                          <a:solidFill>
                            <a:srgbClr val="666666"/>
                          </a:solidFill>
                          <a:latin typeface="Open Sans"/>
                          <a:ea typeface="Open Sans"/>
                          <a:cs typeface="Open Sans"/>
                          <a:sym typeface="Open Sans"/>
                        </a:rPr>
                        <a:t>3. Reject changes to regular bylaws</a:t>
                      </a:r>
                    </a:p>
                  </a:txBody>
                  <a:tcPr marL="68575" marR="68575" marT="91425" marB="91425">
                    <a:lnL w="12700" cap="flat" cmpd="sng">
                      <a:solidFill>
                        <a:schemeClr val="accent3"/>
                      </a:solidFill>
                      <a:prstDash val="solid"/>
                      <a:round/>
                      <a:headEnd type="none" w="med" len="med"/>
                      <a:tailEnd type="none" w="med" len="med"/>
                    </a:lnL>
                    <a:lnR w="12700" cap="flat" cmpd="sng">
                      <a:solidFill>
                        <a:schemeClr val="accent3"/>
                      </a:solidFill>
                      <a:prstDash val="solid"/>
                      <a:round/>
                      <a:headEnd type="none" w="med" len="med"/>
                      <a:tailEnd type="none" w="med" len="med"/>
                    </a:lnR>
                    <a:lnT w="12700" cap="flat" cmpd="sng">
                      <a:solidFill>
                        <a:schemeClr val="accent3"/>
                      </a:solidFill>
                      <a:prstDash val="solid"/>
                      <a:round/>
                      <a:headEnd type="none" w="med" len="med"/>
                      <a:tailEnd type="none" w="med" len="med"/>
                    </a:lnT>
                    <a:lnB w="12700" cap="flat" cmpd="sng">
                      <a:solidFill>
                        <a:schemeClr val="accent3"/>
                      </a:solidFill>
                      <a:prstDash val="solid"/>
                      <a:round/>
                      <a:headEnd type="none" w="med" len="med"/>
                      <a:tailEnd type="none" w="med" len="med"/>
                    </a:lnB>
                  </a:tcPr>
                </a:tc>
                <a:tc>
                  <a:txBody>
                    <a:bodyPr/>
                    <a:lstStyle/>
                    <a:p>
                      <a:pPr lvl="0" rtl="0">
                        <a:spcBef>
                          <a:spcPts val="0"/>
                        </a:spcBef>
                        <a:buNone/>
                      </a:pPr>
                      <a:r>
                        <a:rPr lang="en" sz="800">
                          <a:solidFill>
                            <a:srgbClr val="666666"/>
                          </a:solidFill>
                          <a:latin typeface="Open Sans"/>
                          <a:ea typeface="Open Sans"/>
                          <a:cs typeface="Open Sans"/>
                          <a:sym typeface="Open Sans"/>
                        </a:rPr>
                        <a:t>2 AC/SOs support blocking</a:t>
                      </a:r>
                    </a:p>
                  </a:txBody>
                  <a:tcPr marL="68575" marR="68575" marT="91425" marB="91425">
                    <a:lnL w="12700" cap="flat" cmpd="sng">
                      <a:solidFill>
                        <a:schemeClr val="accent3"/>
                      </a:solidFill>
                      <a:prstDash val="solid"/>
                      <a:round/>
                      <a:headEnd type="none" w="med" len="med"/>
                      <a:tailEnd type="none" w="med" len="med"/>
                    </a:lnL>
                    <a:lnR w="12700" cap="flat" cmpd="sng">
                      <a:solidFill>
                        <a:schemeClr val="accent3"/>
                      </a:solidFill>
                      <a:prstDash val="solid"/>
                      <a:round/>
                      <a:headEnd type="none" w="med" len="med"/>
                      <a:tailEnd type="none" w="med" len="med"/>
                    </a:lnR>
                    <a:lnT w="12700" cap="flat" cmpd="sng">
                      <a:solidFill>
                        <a:schemeClr val="accent3"/>
                      </a:solidFill>
                      <a:prstDash val="solid"/>
                      <a:round/>
                      <a:headEnd type="none" w="med" len="med"/>
                      <a:tailEnd type="none" w="med" len="med"/>
                    </a:lnT>
                    <a:lnB w="12700" cap="flat" cmpd="sng">
                      <a:solidFill>
                        <a:schemeClr val="accent3"/>
                      </a:solidFill>
                      <a:prstDash val="solid"/>
                      <a:round/>
                      <a:headEnd type="none" w="med" len="med"/>
                      <a:tailEnd type="none" w="med" len="med"/>
                    </a:lnB>
                  </a:tcPr>
                </a:tc>
                <a:tc>
                  <a:txBody>
                    <a:bodyPr/>
                    <a:lstStyle/>
                    <a:p>
                      <a:pPr lvl="0" rtl="0">
                        <a:spcBef>
                          <a:spcPts val="0"/>
                        </a:spcBef>
                        <a:buNone/>
                      </a:pPr>
                      <a:r>
                        <a:rPr lang="en" sz="800">
                          <a:solidFill>
                            <a:srgbClr val="666666"/>
                          </a:solidFill>
                          <a:latin typeface="Open Sans"/>
                          <a:ea typeface="Open Sans"/>
                          <a:cs typeface="Open Sans"/>
                          <a:sym typeface="Open Sans"/>
                        </a:rPr>
                        <a:t>2 AC/SOs support blocking</a:t>
                      </a:r>
                    </a:p>
                  </a:txBody>
                  <a:tcPr marL="68575" marR="68575" marT="91425" marB="91425">
                    <a:lnL w="12700" cap="flat" cmpd="sng">
                      <a:solidFill>
                        <a:schemeClr val="accent3"/>
                      </a:solidFill>
                      <a:prstDash val="solid"/>
                      <a:round/>
                      <a:headEnd type="none" w="med" len="med"/>
                      <a:tailEnd type="none" w="med" len="med"/>
                    </a:lnL>
                    <a:lnR w="12700" cap="flat" cmpd="sng">
                      <a:solidFill>
                        <a:schemeClr val="accent3"/>
                      </a:solidFill>
                      <a:prstDash val="solid"/>
                      <a:round/>
                      <a:headEnd type="none" w="med" len="med"/>
                      <a:tailEnd type="none" w="med" len="med"/>
                    </a:lnR>
                    <a:lnT w="12700" cap="flat" cmpd="sng">
                      <a:solidFill>
                        <a:schemeClr val="accent3"/>
                      </a:solidFill>
                      <a:prstDash val="solid"/>
                      <a:round/>
                      <a:headEnd type="none" w="med" len="med"/>
                      <a:tailEnd type="none" w="med" len="med"/>
                    </a:lnT>
                    <a:lnB w="12700" cap="flat" cmpd="sng">
                      <a:solidFill>
                        <a:schemeClr val="accent3"/>
                      </a:solidFill>
                      <a:prstDash val="solid"/>
                      <a:round/>
                      <a:headEnd type="none" w="med" len="med"/>
                      <a:tailEnd type="none" w="med" len="med"/>
                    </a:lnB>
                  </a:tcPr>
                </a:tc>
                <a:tc>
                  <a:txBody>
                    <a:bodyPr/>
                    <a:lstStyle/>
                    <a:p>
                      <a:pPr lvl="0" rtl="0">
                        <a:spcBef>
                          <a:spcPts val="0"/>
                        </a:spcBef>
                        <a:buNone/>
                      </a:pPr>
                      <a:r>
                        <a:rPr lang="en" sz="800">
                          <a:solidFill>
                            <a:srgbClr val="666666"/>
                          </a:solidFill>
                          <a:latin typeface="Open Sans"/>
                          <a:ea typeface="Open Sans"/>
                          <a:cs typeface="Open Sans"/>
                          <a:sym typeface="Open Sans"/>
                        </a:rPr>
                        <a:t>3 support rejection, and no more than 1 objection</a:t>
                      </a:r>
                    </a:p>
                  </a:txBody>
                  <a:tcPr marL="68575" marR="68575" marT="91425" marB="91425">
                    <a:lnL w="12700" cap="flat" cmpd="sng">
                      <a:solidFill>
                        <a:schemeClr val="accent3"/>
                      </a:solidFill>
                      <a:prstDash val="solid"/>
                      <a:round/>
                      <a:headEnd type="none" w="med" len="med"/>
                      <a:tailEnd type="none" w="med" len="med"/>
                    </a:lnL>
                    <a:lnR w="12700" cap="flat" cmpd="sng">
                      <a:solidFill>
                        <a:schemeClr val="accent3"/>
                      </a:solidFill>
                      <a:prstDash val="solid"/>
                      <a:round/>
                      <a:headEnd type="none" w="med" len="med"/>
                      <a:tailEnd type="none" w="med" len="med"/>
                    </a:lnR>
                    <a:lnT w="12700" cap="flat" cmpd="sng">
                      <a:solidFill>
                        <a:schemeClr val="accent3"/>
                      </a:solidFill>
                      <a:prstDash val="solid"/>
                      <a:round/>
                      <a:headEnd type="none" w="med" len="med"/>
                      <a:tailEnd type="none" w="med" len="med"/>
                    </a:lnT>
                    <a:lnB w="12700" cap="flat" cmpd="sng">
                      <a:solidFill>
                        <a:schemeClr val="accent3"/>
                      </a:solidFill>
                      <a:prstDash val="solid"/>
                      <a:round/>
                      <a:headEnd type="none" w="med" len="med"/>
                      <a:tailEnd type="none" w="med" len="med"/>
                    </a:lnB>
                  </a:tcPr>
                </a:tc>
              </a:tr>
              <a:tr h="446625">
                <a:tc>
                  <a:txBody>
                    <a:bodyPr/>
                    <a:lstStyle/>
                    <a:p>
                      <a:pPr lvl="0" rtl="0">
                        <a:spcBef>
                          <a:spcPts val="0"/>
                        </a:spcBef>
                        <a:buNone/>
                      </a:pPr>
                      <a:r>
                        <a:rPr lang="en" sz="800" b="1">
                          <a:solidFill>
                            <a:srgbClr val="666666"/>
                          </a:solidFill>
                          <a:latin typeface="Open Sans"/>
                          <a:ea typeface="Open Sans"/>
                          <a:cs typeface="Open Sans"/>
                          <a:sym typeface="Open Sans"/>
                        </a:rPr>
                        <a:t>4a. Remove an individual Board Director appointed by a Supporting Organization or Advisory Committee</a:t>
                      </a:r>
                    </a:p>
                  </a:txBody>
                  <a:tcPr marL="68575" marR="68575" marT="91425" marB="91425">
                    <a:lnL w="12700" cap="flat" cmpd="sng">
                      <a:solidFill>
                        <a:schemeClr val="accent3"/>
                      </a:solidFill>
                      <a:prstDash val="solid"/>
                      <a:round/>
                      <a:headEnd type="none" w="med" len="med"/>
                      <a:tailEnd type="none" w="med" len="med"/>
                    </a:lnL>
                    <a:lnR w="12700" cap="flat" cmpd="sng">
                      <a:solidFill>
                        <a:schemeClr val="accent3"/>
                      </a:solidFill>
                      <a:prstDash val="solid"/>
                      <a:round/>
                      <a:headEnd type="none" w="med" len="med"/>
                      <a:tailEnd type="none" w="med" len="med"/>
                    </a:lnR>
                    <a:lnT w="12700" cap="flat" cmpd="sng">
                      <a:solidFill>
                        <a:schemeClr val="accent3"/>
                      </a:solidFill>
                      <a:prstDash val="solid"/>
                      <a:round/>
                      <a:headEnd type="none" w="med" len="med"/>
                      <a:tailEnd type="none" w="med" len="med"/>
                    </a:lnT>
                    <a:lnB w="12700" cap="flat" cmpd="sng">
                      <a:solidFill>
                        <a:schemeClr val="accent3"/>
                      </a:solidFill>
                      <a:prstDash val="solid"/>
                      <a:round/>
                      <a:headEnd type="none" w="med" len="med"/>
                      <a:tailEnd type="none" w="med" len="med"/>
                    </a:lnB>
                  </a:tcPr>
                </a:tc>
                <a:tc>
                  <a:txBody>
                    <a:bodyPr/>
                    <a:lstStyle/>
                    <a:p>
                      <a:pPr lvl="0" rtl="0">
                        <a:spcBef>
                          <a:spcPts val="0"/>
                        </a:spcBef>
                        <a:buNone/>
                      </a:pPr>
                      <a:r>
                        <a:rPr lang="en" sz="800">
                          <a:solidFill>
                            <a:srgbClr val="666666"/>
                          </a:solidFill>
                          <a:latin typeface="Open Sans"/>
                          <a:ea typeface="Open Sans"/>
                          <a:cs typeface="Open Sans"/>
                          <a:sym typeface="Open Sans"/>
                        </a:rPr>
                        <a:t>Majority within the appointing AC/SO</a:t>
                      </a:r>
                    </a:p>
                  </a:txBody>
                  <a:tcPr marL="68575" marR="68575" marT="91425" marB="91425">
                    <a:lnL w="12700" cap="flat" cmpd="sng">
                      <a:solidFill>
                        <a:schemeClr val="accent3"/>
                      </a:solidFill>
                      <a:prstDash val="solid"/>
                      <a:round/>
                      <a:headEnd type="none" w="med" len="med"/>
                      <a:tailEnd type="none" w="med" len="med"/>
                    </a:lnL>
                    <a:lnR w="12700" cap="flat" cmpd="sng">
                      <a:solidFill>
                        <a:schemeClr val="accent3"/>
                      </a:solidFill>
                      <a:prstDash val="solid"/>
                      <a:round/>
                      <a:headEnd type="none" w="med" len="med"/>
                      <a:tailEnd type="none" w="med" len="med"/>
                    </a:lnR>
                    <a:lnT w="12700" cap="flat" cmpd="sng">
                      <a:solidFill>
                        <a:schemeClr val="accent3"/>
                      </a:solidFill>
                      <a:prstDash val="solid"/>
                      <a:round/>
                      <a:headEnd type="none" w="med" len="med"/>
                      <a:tailEnd type="none" w="med" len="med"/>
                    </a:lnT>
                    <a:lnB w="12700" cap="flat" cmpd="sng">
                      <a:solidFill>
                        <a:schemeClr val="accent3"/>
                      </a:solidFill>
                      <a:prstDash val="solid"/>
                      <a:round/>
                      <a:headEnd type="none" w="med" len="med"/>
                      <a:tailEnd type="none" w="med" len="med"/>
                    </a:lnB>
                  </a:tcPr>
                </a:tc>
                <a:tc>
                  <a:txBody>
                    <a:bodyPr/>
                    <a:lstStyle/>
                    <a:p>
                      <a:pPr lvl="0" rtl="0">
                        <a:spcBef>
                          <a:spcPts val="0"/>
                        </a:spcBef>
                        <a:buNone/>
                      </a:pPr>
                      <a:r>
                        <a:rPr lang="en" sz="800">
                          <a:solidFill>
                            <a:srgbClr val="666666"/>
                          </a:solidFill>
                          <a:latin typeface="Open Sans"/>
                          <a:ea typeface="Open Sans"/>
                          <a:cs typeface="Open Sans"/>
                          <a:sym typeface="Open Sans"/>
                        </a:rPr>
                        <a:t>Majority within appointing AC/SO</a:t>
                      </a:r>
                    </a:p>
                  </a:txBody>
                  <a:tcPr marL="68575" marR="68575" marT="91425" marB="91425">
                    <a:lnL w="12700" cap="flat" cmpd="sng">
                      <a:solidFill>
                        <a:schemeClr val="accent3"/>
                      </a:solidFill>
                      <a:prstDash val="solid"/>
                      <a:round/>
                      <a:headEnd type="none" w="med" len="med"/>
                      <a:tailEnd type="none" w="med" len="med"/>
                    </a:lnL>
                    <a:lnR w="12700" cap="flat" cmpd="sng">
                      <a:solidFill>
                        <a:schemeClr val="accent3"/>
                      </a:solidFill>
                      <a:prstDash val="solid"/>
                      <a:round/>
                      <a:headEnd type="none" w="med" len="med"/>
                      <a:tailEnd type="none" w="med" len="med"/>
                    </a:lnR>
                    <a:lnT w="12700" cap="flat" cmpd="sng">
                      <a:solidFill>
                        <a:schemeClr val="accent3"/>
                      </a:solidFill>
                      <a:prstDash val="solid"/>
                      <a:round/>
                      <a:headEnd type="none" w="med" len="med"/>
                      <a:tailEnd type="none" w="med" len="med"/>
                    </a:lnT>
                    <a:lnB w="12700" cap="flat" cmpd="sng">
                      <a:solidFill>
                        <a:schemeClr val="accent3"/>
                      </a:solidFill>
                      <a:prstDash val="solid"/>
                      <a:round/>
                      <a:headEnd type="none" w="med" len="med"/>
                      <a:tailEnd type="none" w="med" len="med"/>
                    </a:lnB>
                  </a:tcPr>
                </a:tc>
                <a:tc>
                  <a:txBody>
                    <a:bodyPr/>
                    <a:lstStyle/>
                    <a:p>
                      <a:pPr lvl="0" rtl="0">
                        <a:spcBef>
                          <a:spcPts val="0"/>
                        </a:spcBef>
                        <a:buNone/>
                      </a:pPr>
                      <a:r>
                        <a:rPr lang="en" sz="800">
                          <a:solidFill>
                            <a:srgbClr val="666666"/>
                          </a:solidFill>
                          <a:latin typeface="Open Sans"/>
                          <a:ea typeface="Open Sans"/>
                          <a:cs typeface="Open Sans"/>
                          <a:sym typeface="Open Sans"/>
                        </a:rPr>
                        <a:t>Invite and consider comments from all SO/ACs. 3/4 majority within the appointing AC/SO to remove their director</a:t>
                      </a:r>
                    </a:p>
                  </a:txBody>
                  <a:tcPr marL="68575" marR="68575" marT="91425" marB="91425">
                    <a:lnL w="12700" cap="flat" cmpd="sng">
                      <a:solidFill>
                        <a:schemeClr val="accent3"/>
                      </a:solidFill>
                      <a:prstDash val="solid"/>
                      <a:round/>
                      <a:headEnd type="none" w="med" len="med"/>
                      <a:tailEnd type="none" w="med" len="med"/>
                    </a:lnL>
                    <a:lnR w="12700" cap="flat" cmpd="sng">
                      <a:solidFill>
                        <a:schemeClr val="accent3"/>
                      </a:solidFill>
                      <a:prstDash val="solid"/>
                      <a:round/>
                      <a:headEnd type="none" w="med" len="med"/>
                      <a:tailEnd type="none" w="med" len="med"/>
                    </a:lnR>
                    <a:lnT w="12700" cap="flat" cmpd="sng">
                      <a:solidFill>
                        <a:schemeClr val="accent3"/>
                      </a:solidFill>
                      <a:prstDash val="solid"/>
                      <a:round/>
                      <a:headEnd type="none" w="med" len="med"/>
                      <a:tailEnd type="none" w="med" len="med"/>
                    </a:lnT>
                    <a:lnB w="12700" cap="flat" cmpd="sng">
                      <a:solidFill>
                        <a:schemeClr val="accent3"/>
                      </a:solidFill>
                      <a:prstDash val="solid"/>
                      <a:round/>
                      <a:headEnd type="none" w="med" len="med"/>
                      <a:tailEnd type="none" w="med" len="med"/>
                    </a:lnB>
                  </a:tcPr>
                </a:tc>
              </a:tr>
              <a:tr h="446625">
                <a:tc>
                  <a:txBody>
                    <a:bodyPr/>
                    <a:lstStyle/>
                    <a:p>
                      <a:pPr lvl="0" rtl="0">
                        <a:spcBef>
                          <a:spcPts val="0"/>
                        </a:spcBef>
                        <a:buNone/>
                      </a:pPr>
                      <a:r>
                        <a:rPr lang="en" sz="800" b="1">
                          <a:solidFill>
                            <a:srgbClr val="666666"/>
                          </a:solidFill>
                          <a:latin typeface="Open Sans"/>
                          <a:ea typeface="Open Sans"/>
                          <a:cs typeface="Open Sans"/>
                          <a:sym typeface="Open Sans"/>
                        </a:rPr>
                        <a:t>4b. Remove an individual Board Director appointed by the Nominating Committee</a:t>
                      </a:r>
                    </a:p>
                  </a:txBody>
                  <a:tcPr marL="68575" marR="68575" marT="91425" marB="91425">
                    <a:lnL w="12700" cap="flat" cmpd="sng">
                      <a:solidFill>
                        <a:schemeClr val="accent3"/>
                      </a:solidFill>
                      <a:prstDash val="solid"/>
                      <a:round/>
                      <a:headEnd type="none" w="med" len="med"/>
                      <a:tailEnd type="none" w="med" len="med"/>
                    </a:lnL>
                    <a:lnR w="12700" cap="flat" cmpd="sng">
                      <a:solidFill>
                        <a:schemeClr val="accent3"/>
                      </a:solidFill>
                      <a:prstDash val="solid"/>
                      <a:round/>
                      <a:headEnd type="none" w="med" len="med"/>
                      <a:tailEnd type="none" w="med" len="med"/>
                    </a:lnR>
                    <a:lnT w="12700" cap="flat" cmpd="sng">
                      <a:solidFill>
                        <a:schemeClr val="accent3"/>
                      </a:solidFill>
                      <a:prstDash val="solid"/>
                      <a:round/>
                      <a:headEnd type="none" w="med" len="med"/>
                      <a:tailEnd type="none" w="med" len="med"/>
                    </a:lnT>
                    <a:lnB w="12700" cap="flat" cmpd="sng">
                      <a:solidFill>
                        <a:schemeClr val="accent3"/>
                      </a:solidFill>
                      <a:prstDash val="solid"/>
                      <a:round/>
                      <a:headEnd type="none" w="med" len="med"/>
                      <a:tailEnd type="none" w="med" len="med"/>
                    </a:lnB>
                  </a:tcPr>
                </a:tc>
                <a:tc>
                  <a:txBody>
                    <a:bodyPr/>
                    <a:lstStyle/>
                    <a:p>
                      <a:pPr lvl="0" rtl="0">
                        <a:spcBef>
                          <a:spcPts val="0"/>
                        </a:spcBef>
                        <a:buNone/>
                      </a:pPr>
                      <a:r>
                        <a:rPr lang="en" sz="800">
                          <a:solidFill>
                            <a:srgbClr val="666666"/>
                          </a:solidFill>
                          <a:latin typeface="Open Sans"/>
                          <a:ea typeface="Open Sans"/>
                          <a:cs typeface="Open Sans"/>
                          <a:sym typeface="Open Sans"/>
                        </a:rPr>
                        <a:t>2 AC/SOs support</a:t>
                      </a:r>
                    </a:p>
                  </a:txBody>
                  <a:tcPr marL="68575" marR="68575" marT="91425" marB="91425">
                    <a:lnL w="12700" cap="flat" cmpd="sng">
                      <a:solidFill>
                        <a:schemeClr val="accent3"/>
                      </a:solidFill>
                      <a:prstDash val="solid"/>
                      <a:round/>
                      <a:headEnd type="none" w="med" len="med"/>
                      <a:tailEnd type="none" w="med" len="med"/>
                    </a:lnL>
                    <a:lnR w="12700" cap="flat" cmpd="sng">
                      <a:solidFill>
                        <a:schemeClr val="accent3"/>
                      </a:solidFill>
                      <a:prstDash val="solid"/>
                      <a:round/>
                      <a:headEnd type="none" w="med" len="med"/>
                      <a:tailEnd type="none" w="med" len="med"/>
                    </a:lnR>
                    <a:lnT w="12700" cap="flat" cmpd="sng">
                      <a:solidFill>
                        <a:schemeClr val="accent3"/>
                      </a:solidFill>
                      <a:prstDash val="solid"/>
                      <a:round/>
                      <a:headEnd type="none" w="med" len="med"/>
                      <a:tailEnd type="none" w="med" len="med"/>
                    </a:lnT>
                    <a:lnB w="12700" cap="flat" cmpd="sng">
                      <a:solidFill>
                        <a:schemeClr val="accent3"/>
                      </a:solidFill>
                      <a:prstDash val="solid"/>
                      <a:round/>
                      <a:headEnd type="none" w="med" len="med"/>
                      <a:tailEnd type="none" w="med" len="med"/>
                    </a:lnB>
                  </a:tcPr>
                </a:tc>
                <a:tc>
                  <a:txBody>
                    <a:bodyPr/>
                    <a:lstStyle/>
                    <a:p>
                      <a:pPr lvl="0" rtl="0">
                        <a:spcBef>
                          <a:spcPts val="0"/>
                        </a:spcBef>
                        <a:buNone/>
                      </a:pPr>
                      <a:r>
                        <a:rPr lang="en" sz="800">
                          <a:solidFill>
                            <a:srgbClr val="666666"/>
                          </a:solidFill>
                          <a:latin typeface="Open Sans"/>
                          <a:ea typeface="Open Sans"/>
                          <a:cs typeface="Open Sans"/>
                          <a:sym typeface="Open Sans"/>
                        </a:rPr>
                        <a:t>2 AC/SOs support</a:t>
                      </a:r>
                    </a:p>
                  </a:txBody>
                  <a:tcPr marL="68575" marR="68575" marT="91425" marB="91425">
                    <a:lnL w="12700" cap="flat" cmpd="sng">
                      <a:solidFill>
                        <a:schemeClr val="accent3"/>
                      </a:solidFill>
                      <a:prstDash val="solid"/>
                      <a:round/>
                      <a:headEnd type="none" w="med" len="med"/>
                      <a:tailEnd type="none" w="med" len="med"/>
                    </a:lnL>
                    <a:lnR w="12700" cap="flat" cmpd="sng">
                      <a:solidFill>
                        <a:schemeClr val="accent3"/>
                      </a:solidFill>
                      <a:prstDash val="solid"/>
                      <a:round/>
                      <a:headEnd type="none" w="med" len="med"/>
                      <a:tailEnd type="none" w="med" len="med"/>
                    </a:lnR>
                    <a:lnT w="12700" cap="flat" cmpd="sng">
                      <a:solidFill>
                        <a:schemeClr val="accent3"/>
                      </a:solidFill>
                      <a:prstDash val="solid"/>
                      <a:round/>
                      <a:headEnd type="none" w="med" len="med"/>
                      <a:tailEnd type="none" w="med" len="med"/>
                    </a:lnT>
                    <a:lnB w="12700" cap="flat" cmpd="sng">
                      <a:solidFill>
                        <a:schemeClr val="accent3"/>
                      </a:solidFill>
                      <a:prstDash val="solid"/>
                      <a:round/>
                      <a:headEnd type="none" w="med" len="med"/>
                      <a:tailEnd type="none" w="med" len="med"/>
                    </a:lnB>
                  </a:tcPr>
                </a:tc>
                <a:tc>
                  <a:txBody>
                    <a:bodyPr/>
                    <a:lstStyle/>
                    <a:p>
                      <a:pPr lvl="0" rtl="0">
                        <a:spcBef>
                          <a:spcPts val="0"/>
                        </a:spcBef>
                        <a:buNone/>
                      </a:pPr>
                      <a:r>
                        <a:rPr lang="en" sz="800">
                          <a:solidFill>
                            <a:srgbClr val="666666"/>
                          </a:solidFill>
                          <a:latin typeface="Open Sans"/>
                          <a:ea typeface="Open Sans"/>
                          <a:cs typeface="Open Sans"/>
                          <a:sym typeface="Open Sans"/>
                        </a:rPr>
                        <a:t>3 support, and no more than 1 objection.</a:t>
                      </a:r>
                    </a:p>
                  </a:txBody>
                  <a:tcPr marL="68575" marR="68575" marT="91425" marB="91425">
                    <a:lnL w="12700" cap="flat" cmpd="sng">
                      <a:solidFill>
                        <a:schemeClr val="accent3"/>
                      </a:solidFill>
                      <a:prstDash val="solid"/>
                      <a:round/>
                      <a:headEnd type="none" w="med" len="med"/>
                      <a:tailEnd type="none" w="med" len="med"/>
                    </a:lnL>
                    <a:lnR w="12700" cap="flat" cmpd="sng">
                      <a:solidFill>
                        <a:schemeClr val="accent3"/>
                      </a:solidFill>
                      <a:prstDash val="solid"/>
                      <a:round/>
                      <a:headEnd type="none" w="med" len="med"/>
                      <a:tailEnd type="none" w="med" len="med"/>
                    </a:lnR>
                    <a:lnT w="12700" cap="flat" cmpd="sng">
                      <a:solidFill>
                        <a:schemeClr val="accent3"/>
                      </a:solidFill>
                      <a:prstDash val="solid"/>
                      <a:round/>
                      <a:headEnd type="none" w="med" len="med"/>
                      <a:tailEnd type="none" w="med" len="med"/>
                    </a:lnT>
                    <a:lnB w="12700" cap="flat" cmpd="sng">
                      <a:solidFill>
                        <a:schemeClr val="accent3"/>
                      </a:solidFill>
                      <a:prstDash val="solid"/>
                      <a:round/>
                      <a:headEnd type="none" w="med" len="med"/>
                      <a:tailEnd type="none" w="med" len="med"/>
                    </a:lnB>
                  </a:tcPr>
                </a:tc>
              </a:tr>
              <a:tr h="318175">
                <a:tc>
                  <a:txBody>
                    <a:bodyPr/>
                    <a:lstStyle/>
                    <a:p>
                      <a:pPr lvl="0" rtl="0">
                        <a:spcBef>
                          <a:spcPts val="0"/>
                        </a:spcBef>
                        <a:buNone/>
                      </a:pPr>
                      <a:r>
                        <a:rPr lang="en" sz="800" b="1">
                          <a:solidFill>
                            <a:srgbClr val="666666"/>
                          </a:solidFill>
                          <a:latin typeface="Open Sans"/>
                          <a:ea typeface="Open Sans"/>
                          <a:cs typeface="Open Sans"/>
                          <a:sym typeface="Open Sans"/>
                        </a:rPr>
                        <a:t>5. Recall the entire Board of Directors</a:t>
                      </a:r>
                    </a:p>
                  </a:txBody>
                  <a:tcPr marL="68575" marR="68575" marT="91425" marB="91425">
                    <a:lnL w="12700" cap="flat" cmpd="sng">
                      <a:solidFill>
                        <a:schemeClr val="accent3"/>
                      </a:solidFill>
                      <a:prstDash val="solid"/>
                      <a:round/>
                      <a:headEnd type="none" w="med" len="med"/>
                      <a:tailEnd type="none" w="med" len="med"/>
                    </a:lnL>
                    <a:lnR w="12700" cap="flat" cmpd="sng">
                      <a:solidFill>
                        <a:schemeClr val="accent3"/>
                      </a:solidFill>
                      <a:prstDash val="solid"/>
                      <a:round/>
                      <a:headEnd type="none" w="med" len="med"/>
                      <a:tailEnd type="none" w="med" len="med"/>
                    </a:lnR>
                    <a:lnT w="12700" cap="flat" cmpd="sng">
                      <a:solidFill>
                        <a:schemeClr val="accent3"/>
                      </a:solidFill>
                      <a:prstDash val="solid"/>
                      <a:round/>
                      <a:headEnd type="none" w="med" len="med"/>
                      <a:tailEnd type="none" w="med" len="med"/>
                    </a:lnT>
                    <a:lnB w="12700" cap="flat" cmpd="sng">
                      <a:solidFill>
                        <a:schemeClr val="accent3"/>
                      </a:solidFill>
                      <a:prstDash val="solid"/>
                      <a:round/>
                      <a:headEnd type="none" w="med" len="med"/>
                      <a:tailEnd type="none" w="med" len="med"/>
                    </a:lnB>
                  </a:tcPr>
                </a:tc>
                <a:tc>
                  <a:txBody>
                    <a:bodyPr/>
                    <a:lstStyle/>
                    <a:p>
                      <a:pPr lvl="0" rtl="0">
                        <a:spcBef>
                          <a:spcPts val="0"/>
                        </a:spcBef>
                        <a:buNone/>
                      </a:pPr>
                      <a:r>
                        <a:rPr lang="en" sz="800">
                          <a:solidFill>
                            <a:srgbClr val="666666"/>
                          </a:solidFill>
                          <a:latin typeface="Open Sans"/>
                          <a:ea typeface="Open Sans"/>
                          <a:cs typeface="Open Sans"/>
                          <a:sym typeface="Open Sans"/>
                        </a:rPr>
                        <a:t>2 AC/SOs support</a:t>
                      </a:r>
                    </a:p>
                  </a:txBody>
                  <a:tcPr marL="68575" marR="68575" marT="91425" marB="91425">
                    <a:lnL w="12700" cap="flat" cmpd="sng">
                      <a:solidFill>
                        <a:schemeClr val="accent3"/>
                      </a:solidFill>
                      <a:prstDash val="solid"/>
                      <a:round/>
                      <a:headEnd type="none" w="med" len="med"/>
                      <a:tailEnd type="none" w="med" len="med"/>
                    </a:lnL>
                    <a:lnR w="12700" cap="flat" cmpd="sng">
                      <a:solidFill>
                        <a:schemeClr val="accent3"/>
                      </a:solidFill>
                      <a:prstDash val="solid"/>
                      <a:round/>
                      <a:headEnd type="none" w="med" len="med"/>
                      <a:tailEnd type="none" w="med" len="med"/>
                    </a:lnR>
                    <a:lnT w="12700" cap="flat" cmpd="sng">
                      <a:solidFill>
                        <a:schemeClr val="accent3"/>
                      </a:solidFill>
                      <a:prstDash val="solid"/>
                      <a:round/>
                      <a:headEnd type="none" w="med" len="med"/>
                      <a:tailEnd type="none" w="med" len="med"/>
                    </a:lnT>
                    <a:lnB w="12700" cap="flat" cmpd="sng">
                      <a:solidFill>
                        <a:schemeClr val="accent3"/>
                      </a:solidFill>
                      <a:prstDash val="solid"/>
                      <a:round/>
                      <a:headEnd type="none" w="med" len="med"/>
                      <a:tailEnd type="none" w="med" len="med"/>
                    </a:lnB>
                  </a:tcPr>
                </a:tc>
                <a:tc>
                  <a:txBody>
                    <a:bodyPr/>
                    <a:lstStyle/>
                    <a:p>
                      <a:pPr lvl="0" rtl="0">
                        <a:spcBef>
                          <a:spcPts val="0"/>
                        </a:spcBef>
                        <a:buNone/>
                      </a:pPr>
                      <a:r>
                        <a:rPr lang="en" sz="800">
                          <a:solidFill>
                            <a:srgbClr val="666666"/>
                          </a:solidFill>
                          <a:latin typeface="Open Sans"/>
                          <a:ea typeface="Open Sans"/>
                          <a:cs typeface="Open Sans"/>
                          <a:sym typeface="Open Sans"/>
                        </a:rPr>
                        <a:t>3 AC/SOs support</a:t>
                      </a:r>
                    </a:p>
                  </a:txBody>
                  <a:tcPr marL="68575" marR="68575" marT="91425" marB="91425">
                    <a:lnL w="12700" cap="flat" cmpd="sng">
                      <a:solidFill>
                        <a:schemeClr val="accent3"/>
                      </a:solidFill>
                      <a:prstDash val="solid"/>
                      <a:round/>
                      <a:headEnd type="none" w="med" len="med"/>
                      <a:tailEnd type="none" w="med" len="med"/>
                    </a:lnL>
                    <a:lnR w="12700" cap="flat" cmpd="sng">
                      <a:solidFill>
                        <a:schemeClr val="accent3"/>
                      </a:solidFill>
                      <a:prstDash val="solid"/>
                      <a:round/>
                      <a:headEnd type="none" w="med" len="med"/>
                      <a:tailEnd type="none" w="med" len="med"/>
                    </a:lnR>
                    <a:lnT w="12700" cap="flat" cmpd="sng">
                      <a:solidFill>
                        <a:schemeClr val="accent3"/>
                      </a:solidFill>
                      <a:prstDash val="solid"/>
                      <a:round/>
                      <a:headEnd type="none" w="med" len="med"/>
                      <a:tailEnd type="none" w="med" len="med"/>
                    </a:lnT>
                    <a:lnB w="12700" cap="flat" cmpd="sng">
                      <a:solidFill>
                        <a:schemeClr val="accent3"/>
                      </a:solidFill>
                      <a:prstDash val="solid"/>
                      <a:round/>
                      <a:headEnd type="none" w="med" len="med"/>
                      <a:tailEnd type="none" w="med" len="med"/>
                    </a:lnB>
                  </a:tcPr>
                </a:tc>
                <a:tc>
                  <a:txBody>
                    <a:bodyPr/>
                    <a:lstStyle/>
                    <a:p>
                      <a:pPr lvl="0" rtl="0">
                        <a:spcBef>
                          <a:spcPts val="0"/>
                        </a:spcBef>
                        <a:buNone/>
                      </a:pPr>
                      <a:r>
                        <a:rPr lang="en" sz="800">
                          <a:solidFill>
                            <a:srgbClr val="666666"/>
                          </a:solidFill>
                          <a:latin typeface="Open Sans"/>
                          <a:ea typeface="Open Sans"/>
                          <a:cs typeface="Open Sans"/>
                          <a:sym typeface="Open Sans"/>
                        </a:rPr>
                        <a:t>4 support, and no more than 1 objection</a:t>
                      </a:r>
                    </a:p>
                  </a:txBody>
                  <a:tcPr marL="68575" marR="68575" marT="91425" marB="91425">
                    <a:lnL w="12700" cap="flat" cmpd="sng">
                      <a:solidFill>
                        <a:schemeClr val="accent3"/>
                      </a:solidFill>
                      <a:prstDash val="solid"/>
                      <a:round/>
                      <a:headEnd type="none" w="med" len="med"/>
                      <a:tailEnd type="none" w="med" len="med"/>
                    </a:lnL>
                    <a:lnR w="12700" cap="flat" cmpd="sng">
                      <a:solidFill>
                        <a:schemeClr val="accent3"/>
                      </a:solidFill>
                      <a:prstDash val="solid"/>
                      <a:round/>
                      <a:headEnd type="none" w="med" len="med"/>
                      <a:tailEnd type="none" w="med" len="med"/>
                    </a:lnR>
                    <a:lnT w="12700" cap="flat" cmpd="sng">
                      <a:solidFill>
                        <a:schemeClr val="accent3"/>
                      </a:solidFill>
                      <a:prstDash val="solid"/>
                      <a:round/>
                      <a:headEnd type="none" w="med" len="med"/>
                      <a:tailEnd type="none" w="med" len="med"/>
                    </a:lnT>
                    <a:lnB w="12700" cap="flat" cmpd="sng">
                      <a:solidFill>
                        <a:schemeClr val="accent3"/>
                      </a:solidFill>
                      <a:prstDash val="solid"/>
                      <a:round/>
                      <a:headEnd type="none" w="med" len="med"/>
                      <a:tailEnd type="none" w="med" len="med"/>
                    </a:lnB>
                  </a:tcPr>
                </a:tc>
              </a:tr>
              <a:tr h="446625">
                <a:tc>
                  <a:txBody>
                    <a:bodyPr/>
                    <a:lstStyle/>
                    <a:p>
                      <a:pPr lvl="0" rtl="0">
                        <a:spcBef>
                          <a:spcPts val="0"/>
                        </a:spcBef>
                        <a:buNone/>
                      </a:pPr>
                      <a:r>
                        <a:rPr lang="en" sz="800" b="1">
                          <a:solidFill>
                            <a:srgbClr val="666666"/>
                          </a:solidFill>
                          <a:latin typeface="Open Sans"/>
                          <a:ea typeface="Open Sans"/>
                          <a:cs typeface="Open Sans"/>
                          <a:sym typeface="Open Sans"/>
                        </a:rPr>
                        <a:t>6. Initiate a binding Independent Review Process</a:t>
                      </a:r>
                    </a:p>
                  </a:txBody>
                  <a:tcPr marL="68575" marR="68575" marT="91425" marB="91425">
                    <a:lnL w="12700" cap="flat" cmpd="sng">
                      <a:solidFill>
                        <a:schemeClr val="accent3"/>
                      </a:solidFill>
                      <a:prstDash val="solid"/>
                      <a:round/>
                      <a:headEnd type="none" w="med" len="med"/>
                      <a:tailEnd type="none" w="med" len="med"/>
                    </a:lnL>
                    <a:lnR w="12700" cap="flat" cmpd="sng">
                      <a:solidFill>
                        <a:schemeClr val="accent3"/>
                      </a:solidFill>
                      <a:prstDash val="solid"/>
                      <a:round/>
                      <a:headEnd type="none" w="med" len="med"/>
                      <a:tailEnd type="none" w="med" len="med"/>
                    </a:lnR>
                    <a:lnT w="12700" cap="flat" cmpd="sng">
                      <a:solidFill>
                        <a:schemeClr val="accent3"/>
                      </a:solidFill>
                      <a:prstDash val="solid"/>
                      <a:round/>
                      <a:headEnd type="none" w="med" len="med"/>
                      <a:tailEnd type="none" w="med" len="med"/>
                    </a:lnT>
                    <a:lnB w="12700" cap="flat" cmpd="sng">
                      <a:solidFill>
                        <a:schemeClr val="accent3"/>
                      </a:solidFill>
                      <a:prstDash val="solid"/>
                      <a:round/>
                      <a:headEnd type="none" w="med" len="med"/>
                      <a:tailEnd type="none" w="med" len="med"/>
                    </a:lnB>
                  </a:tcPr>
                </a:tc>
                <a:tc>
                  <a:txBody>
                    <a:bodyPr/>
                    <a:lstStyle/>
                    <a:p>
                      <a:pPr lvl="0" rtl="0">
                        <a:spcBef>
                          <a:spcPts val="0"/>
                        </a:spcBef>
                        <a:buNone/>
                      </a:pPr>
                      <a:r>
                        <a:rPr lang="en" sz="800">
                          <a:solidFill>
                            <a:srgbClr val="666666"/>
                          </a:solidFill>
                          <a:latin typeface="Open Sans"/>
                          <a:ea typeface="Open Sans"/>
                          <a:cs typeface="Open Sans"/>
                          <a:sym typeface="Open Sans"/>
                        </a:rPr>
                        <a:t>2 AC/SOs support</a:t>
                      </a:r>
                    </a:p>
                  </a:txBody>
                  <a:tcPr marL="68575" marR="68575" marT="91425" marB="91425">
                    <a:lnL w="12700" cap="flat" cmpd="sng">
                      <a:solidFill>
                        <a:schemeClr val="accent3"/>
                      </a:solidFill>
                      <a:prstDash val="solid"/>
                      <a:round/>
                      <a:headEnd type="none" w="med" len="med"/>
                      <a:tailEnd type="none" w="med" len="med"/>
                    </a:lnL>
                    <a:lnR w="12700" cap="flat" cmpd="sng">
                      <a:solidFill>
                        <a:schemeClr val="accent3"/>
                      </a:solidFill>
                      <a:prstDash val="solid"/>
                      <a:round/>
                      <a:headEnd type="none" w="med" len="med"/>
                      <a:tailEnd type="none" w="med" len="med"/>
                    </a:lnR>
                    <a:lnT w="12700" cap="flat" cmpd="sng">
                      <a:solidFill>
                        <a:schemeClr val="accent3"/>
                      </a:solidFill>
                      <a:prstDash val="solid"/>
                      <a:round/>
                      <a:headEnd type="none" w="med" len="med"/>
                      <a:tailEnd type="none" w="med" len="med"/>
                    </a:lnT>
                    <a:lnB w="12700" cap="flat" cmpd="sng">
                      <a:solidFill>
                        <a:schemeClr val="accent3"/>
                      </a:solidFill>
                      <a:prstDash val="solid"/>
                      <a:round/>
                      <a:headEnd type="none" w="med" len="med"/>
                      <a:tailEnd type="none" w="med" len="med"/>
                    </a:lnB>
                  </a:tcPr>
                </a:tc>
                <a:tc>
                  <a:txBody>
                    <a:bodyPr/>
                    <a:lstStyle/>
                    <a:p>
                      <a:pPr lvl="0" rtl="0">
                        <a:spcBef>
                          <a:spcPts val="0"/>
                        </a:spcBef>
                        <a:buNone/>
                      </a:pPr>
                      <a:r>
                        <a:rPr lang="en" sz="800">
                          <a:solidFill>
                            <a:srgbClr val="666666"/>
                          </a:solidFill>
                          <a:latin typeface="Open Sans"/>
                          <a:ea typeface="Open Sans"/>
                          <a:cs typeface="Open Sans"/>
                          <a:sym typeface="Open Sans"/>
                        </a:rPr>
                        <a:t>2 AC/SOs support</a:t>
                      </a:r>
                    </a:p>
                  </a:txBody>
                  <a:tcPr marL="68575" marR="68575" marT="91425" marB="91425">
                    <a:lnL w="12700" cap="flat" cmpd="sng">
                      <a:solidFill>
                        <a:schemeClr val="accent3"/>
                      </a:solidFill>
                      <a:prstDash val="solid"/>
                      <a:round/>
                      <a:headEnd type="none" w="med" len="med"/>
                      <a:tailEnd type="none" w="med" len="med"/>
                    </a:lnL>
                    <a:lnR w="12700" cap="flat" cmpd="sng">
                      <a:solidFill>
                        <a:schemeClr val="accent3"/>
                      </a:solidFill>
                      <a:prstDash val="solid"/>
                      <a:round/>
                      <a:headEnd type="none" w="med" len="med"/>
                      <a:tailEnd type="none" w="med" len="med"/>
                    </a:lnR>
                    <a:lnT w="12700" cap="flat" cmpd="sng">
                      <a:solidFill>
                        <a:schemeClr val="accent3"/>
                      </a:solidFill>
                      <a:prstDash val="solid"/>
                      <a:round/>
                      <a:headEnd type="none" w="med" len="med"/>
                      <a:tailEnd type="none" w="med" len="med"/>
                    </a:lnT>
                    <a:lnB w="12700" cap="flat" cmpd="sng">
                      <a:solidFill>
                        <a:schemeClr val="accent3"/>
                      </a:solidFill>
                      <a:prstDash val="solid"/>
                      <a:round/>
                      <a:headEnd type="none" w="med" len="med"/>
                      <a:tailEnd type="none" w="med" len="med"/>
                    </a:lnB>
                  </a:tcPr>
                </a:tc>
                <a:tc>
                  <a:txBody>
                    <a:bodyPr/>
                    <a:lstStyle/>
                    <a:p>
                      <a:pPr lvl="0" rtl="0">
                        <a:spcBef>
                          <a:spcPts val="0"/>
                        </a:spcBef>
                        <a:buNone/>
                      </a:pPr>
                      <a:r>
                        <a:rPr lang="en" sz="800">
                          <a:solidFill>
                            <a:srgbClr val="666666"/>
                          </a:solidFill>
                          <a:latin typeface="Open Sans"/>
                          <a:ea typeface="Open Sans"/>
                          <a:cs typeface="Open Sans"/>
                          <a:sym typeface="Open Sans"/>
                        </a:rPr>
                        <a:t>3 support, and no more than 1 objection.</a:t>
                      </a:r>
                    </a:p>
                    <a:p>
                      <a:pPr lvl="0" rtl="0">
                        <a:spcBef>
                          <a:spcPts val="0"/>
                        </a:spcBef>
                        <a:buNone/>
                      </a:pPr>
                      <a:r>
                        <a:rPr lang="en" sz="800">
                          <a:solidFill>
                            <a:srgbClr val="666666"/>
                          </a:solidFill>
                          <a:latin typeface="Open Sans"/>
                          <a:ea typeface="Open Sans"/>
                          <a:cs typeface="Open Sans"/>
                          <a:sym typeface="Open Sans"/>
                        </a:rPr>
                        <a:t>Require mediation before IRP begins     </a:t>
                      </a:r>
                    </a:p>
                  </a:txBody>
                  <a:tcPr marL="68575" marR="68575" marT="91425" marB="91425">
                    <a:lnL w="12700" cap="flat" cmpd="sng">
                      <a:solidFill>
                        <a:schemeClr val="accent3"/>
                      </a:solidFill>
                      <a:prstDash val="solid"/>
                      <a:round/>
                      <a:headEnd type="none" w="med" len="med"/>
                      <a:tailEnd type="none" w="med" len="med"/>
                    </a:lnL>
                    <a:lnR w="12700" cap="flat" cmpd="sng">
                      <a:solidFill>
                        <a:schemeClr val="accent3"/>
                      </a:solidFill>
                      <a:prstDash val="solid"/>
                      <a:round/>
                      <a:headEnd type="none" w="med" len="med"/>
                      <a:tailEnd type="none" w="med" len="med"/>
                    </a:lnR>
                    <a:lnT w="12700" cap="flat" cmpd="sng">
                      <a:solidFill>
                        <a:schemeClr val="accent3"/>
                      </a:solidFill>
                      <a:prstDash val="solid"/>
                      <a:round/>
                      <a:headEnd type="none" w="med" len="med"/>
                      <a:tailEnd type="none" w="med" len="med"/>
                    </a:lnT>
                    <a:lnB w="12700" cap="flat" cmpd="sng">
                      <a:solidFill>
                        <a:schemeClr val="accent3"/>
                      </a:solidFill>
                      <a:prstDash val="solid"/>
                      <a:round/>
                      <a:headEnd type="none" w="med" len="med"/>
                      <a:tailEnd type="none" w="med" len="med"/>
                    </a:lnB>
                  </a:tcPr>
                </a:tc>
              </a:tr>
              <a:tr h="575100">
                <a:tc>
                  <a:txBody>
                    <a:bodyPr/>
                    <a:lstStyle/>
                    <a:p>
                      <a:pPr lvl="0" rtl="0">
                        <a:spcBef>
                          <a:spcPts val="0"/>
                        </a:spcBef>
                        <a:buNone/>
                      </a:pPr>
                      <a:r>
                        <a:rPr lang="en" sz="800" b="1">
                          <a:solidFill>
                            <a:srgbClr val="666666"/>
                          </a:solidFill>
                          <a:latin typeface="Open Sans"/>
                          <a:ea typeface="Open Sans"/>
                          <a:cs typeface="Open Sans"/>
                          <a:sym typeface="Open Sans"/>
                        </a:rPr>
                        <a:t>7. Reject ICANN Board decisions relating to reviews of IANA functions, including the triggering of Post-Transition IANA separation</a:t>
                      </a:r>
                    </a:p>
                  </a:txBody>
                  <a:tcPr marL="68575" marR="68575" marT="91425" marB="91425">
                    <a:lnL w="12700" cap="flat" cmpd="sng">
                      <a:solidFill>
                        <a:schemeClr val="accent3"/>
                      </a:solidFill>
                      <a:prstDash val="solid"/>
                      <a:round/>
                      <a:headEnd type="none" w="med" len="med"/>
                      <a:tailEnd type="none" w="med" len="med"/>
                    </a:lnL>
                    <a:lnR w="12700" cap="flat" cmpd="sng">
                      <a:solidFill>
                        <a:schemeClr val="accent3"/>
                      </a:solidFill>
                      <a:prstDash val="solid"/>
                      <a:round/>
                      <a:headEnd type="none" w="med" len="med"/>
                      <a:tailEnd type="none" w="med" len="med"/>
                    </a:lnR>
                    <a:lnT w="12700" cap="flat" cmpd="sng">
                      <a:solidFill>
                        <a:schemeClr val="accent3"/>
                      </a:solidFill>
                      <a:prstDash val="solid"/>
                      <a:round/>
                      <a:headEnd type="none" w="med" len="med"/>
                      <a:tailEnd type="none" w="med" len="med"/>
                    </a:lnT>
                    <a:lnB w="12700" cap="flat" cmpd="sng">
                      <a:solidFill>
                        <a:schemeClr val="accent3"/>
                      </a:solidFill>
                      <a:prstDash val="solid"/>
                      <a:round/>
                      <a:headEnd type="none" w="med" len="med"/>
                      <a:tailEnd type="none" w="med" len="med"/>
                    </a:lnB>
                  </a:tcPr>
                </a:tc>
                <a:tc>
                  <a:txBody>
                    <a:bodyPr/>
                    <a:lstStyle/>
                    <a:p>
                      <a:pPr lvl="0" rtl="0">
                        <a:spcBef>
                          <a:spcPts val="0"/>
                        </a:spcBef>
                        <a:buNone/>
                      </a:pPr>
                      <a:r>
                        <a:rPr lang="en" sz="800">
                          <a:solidFill>
                            <a:srgbClr val="666666"/>
                          </a:solidFill>
                          <a:latin typeface="Open Sans"/>
                          <a:ea typeface="Open Sans"/>
                          <a:cs typeface="Open Sans"/>
                          <a:sym typeface="Open Sans"/>
                        </a:rPr>
                        <a:t>2 AC/SOs support</a:t>
                      </a:r>
                    </a:p>
                  </a:txBody>
                  <a:tcPr marL="68575" marR="68575" marT="91425" marB="91425">
                    <a:lnL w="12700" cap="flat" cmpd="sng">
                      <a:solidFill>
                        <a:schemeClr val="accent3"/>
                      </a:solidFill>
                      <a:prstDash val="solid"/>
                      <a:round/>
                      <a:headEnd type="none" w="med" len="med"/>
                      <a:tailEnd type="none" w="med" len="med"/>
                    </a:lnL>
                    <a:lnR w="12700" cap="flat" cmpd="sng">
                      <a:solidFill>
                        <a:schemeClr val="accent3"/>
                      </a:solidFill>
                      <a:prstDash val="solid"/>
                      <a:round/>
                      <a:headEnd type="none" w="med" len="med"/>
                      <a:tailEnd type="none" w="med" len="med"/>
                    </a:lnR>
                    <a:lnT w="12700" cap="flat" cmpd="sng">
                      <a:solidFill>
                        <a:schemeClr val="accent3"/>
                      </a:solidFill>
                      <a:prstDash val="solid"/>
                      <a:round/>
                      <a:headEnd type="none" w="med" len="med"/>
                      <a:tailEnd type="none" w="med" len="med"/>
                    </a:lnT>
                    <a:lnB w="12700" cap="flat" cmpd="sng">
                      <a:solidFill>
                        <a:schemeClr val="accent3"/>
                      </a:solidFill>
                      <a:prstDash val="solid"/>
                      <a:round/>
                      <a:headEnd type="none" w="med" len="med"/>
                      <a:tailEnd type="none" w="med" len="med"/>
                    </a:lnB>
                  </a:tcPr>
                </a:tc>
                <a:tc>
                  <a:txBody>
                    <a:bodyPr/>
                    <a:lstStyle/>
                    <a:p>
                      <a:pPr lvl="0" rtl="0">
                        <a:spcBef>
                          <a:spcPts val="0"/>
                        </a:spcBef>
                        <a:buNone/>
                      </a:pPr>
                      <a:r>
                        <a:rPr lang="en" sz="800">
                          <a:solidFill>
                            <a:srgbClr val="666666"/>
                          </a:solidFill>
                          <a:latin typeface="Open Sans"/>
                          <a:ea typeface="Open Sans"/>
                          <a:cs typeface="Open Sans"/>
                          <a:sym typeface="Open Sans"/>
                        </a:rPr>
                        <a:t>3 AC/SOs support</a:t>
                      </a:r>
                    </a:p>
                  </a:txBody>
                  <a:tcPr marL="68575" marR="68575" marT="91425" marB="91425">
                    <a:lnL w="12700" cap="flat" cmpd="sng">
                      <a:solidFill>
                        <a:schemeClr val="accent3"/>
                      </a:solidFill>
                      <a:prstDash val="solid"/>
                      <a:round/>
                      <a:headEnd type="none" w="med" len="med"/>
                      <a:tailEnd type="none" w="med" len="med"/>
                    </a:lnL>
                    <a:lnR w="12700" cap="flat" cmpd="sng">
                      <a:solidFill>
                        <a:schemeClr val="accent3"/>
                      </a:solidFill>
                      <a:prstDash val="solid"/>
                      <a:round/>
                      <a:headEnd type="none" w="med" len="med"/>
                      <a:tailEnd type="none" w="med" len="med"/>
                    </a:lnR>
                    <a:lnT w="12700" cap="flat" cmpd="sng">
                      <a:solidFill>
                        <a:schemeClr val="accent3"/>
                      </a:solidFill>
                      <a:prstDash val="solid"/>
                      <a:round/>
                      <a:headEnd type="none" w="med" len="med"/>
                      <a:tailEnd type="none" w="med" len="med"/>
                    </a:lnT>
                    <a:lnB w="12700" cap="flat" cmpd="sng">
                      <a:solidFill>
                        <a:schemeClr val="accent3"/>
                      </a:solidFill>
                      <a:prstDash val="solid"/>
                      <a:round/>
                      <a:headEnd type="none" w="med" len="med"/>
                      <a:tailEnd type="none" w="med" len="med"/>
                    </a:lnB>
                  </a:tcPr>
                </a:tc>
                <a:tc>
                  <a:txBody>
                    <a:bodyPr/>
                    <a:lstStyle/>
                    <a:p>
                      <a:pPr lvl="0" rtl="0">
                        <a:spcBef>
                          <a:spcPts val="0"/>
                        </a:spcBef>
                        <a:buNone/>
                      </a:pPr>
                      <a:r>
                        <a:rPr lang="en" sz="800">
                          <a:solidFill>
                            <a:srgbClr val="666666"/>
                          </a:solidFill>
                          <a:latin typeface="Open Sans"/>
                          <a:ea typeface="Open Sans"/>
                          <a:cs typeface="Open Sans"/>
                          <a:sym typeface="Open Sans"/>
                        </a:rPr>
                        <a:t>4 support, and no more than 1 objection</a:t>
                      </a:r>
                    </a:p>
                  </a:txBody>
                  <a:tcPr marL="68575" marR="68575" marT="91425" marB="91425">
                    <a:lnL w="12700" cap="flat" cmpd="sng">
                      <a:solidFill>
                        <a:schemeClr val="accent3"/>
                      </a:solidFill>
                      <a:prstDash val="solid"/>
                      <a:round/>
                      <a:headEnd type="none" w="med" len="med"/>
                      <a:tailEnd type="none" w="med" len="med"/>
                    </a:lnL>
                    <a:lnR w="12700" cap="flat" cmpd="sng">
                      <a:solidFill>
                        <a:schemeClr val="accent3"/>
                      </a:solidFill>
                      <a:prstDash val="solid"/>
                      <a:round/>
                      <a:headEnd type="none" w="med" len="med"/>
                      <a:tailEnd type="none" w="med" len="med"/>
                    </a:lnR>
                    <a:lnT w="12700" cap="flat" cmpd="sng">
                      <a:solidFill>
                        <a:schemeClr val="accent3"/>
                      </a:solidFill>
                      <a:prstDash val="solid"/>
                      <a:round/>
                      <a:headEnd type="none" w="med" len="med"/>
                      <a:tailEnd type="none" w="med" len="med"/>
                    </a:lnT>
                    <a:lnB w="12700" cap="flat" cmpd="sng">
                      <a:solidFill>
                        <a:schemeClr val="accent3"/>
                      </a:solidFill>
                      <a:prstDash val="solid"/>
                      <a:round/>
                      <a:headEnd type="none" w="med" len="med"/>
                      <a:tailEnd type="none" w="med" len="med"/>
                    </a:lnB>
                  </a:tcPr>
                </a:tc>
              </a:tr>
            </a:tbl>
          </a:graphicData>
        </a:graphic>
      </p:graphicFrame>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11700" y="216425"/>
            <a:ext cx="8520599" cy="707399"/>
          </a:xfrm>
          <a:prstGeom prst="rect">
            <a:avLst/>
          </a:prstGeom>
        </p:spPr>
        <p:txBody>
          <a:bodyPr lIns="91425" tIns="91425" rIns="91425" bIns="91425" anchor="t" anchorCtr="0">
            <a:noAutofit/>
          </a:bodyPr>
          <a:lstStyle/>
          <a:p>
            <a:pPr>
              <a:spcBef>
                <a:spcPts val="0"/>
              </a:spcBef>
              <a:buNone/>
            </a:pPr>
            <a:r>
              <a:rPr lang="en" sz="3000"/>
              <a:t>Establishing an Empowered Community for Enforcing Community Powers </a:t>
            </a:r>
          </a:p>
        </p:txBody>
      </p:sp>
      <p:sp>
        <p:nvSpPr>
          <p:cNvPr id="130" name="Shape 130"/>
          <p:cNvSpPr txBox="1">
            <a:spLocks noGrp="1"/>
          </p:cNvSpPr>
          <p:nvPr>
            <p:ph type="body" idx="1"/>
          </p:nvPr>
        </p:nvSpPr>
        <p:spPr>
          <a:xfrm>
            <a:off x="387900" y="2145400"/>
            <a:ext cx="5308200" cy="2662499"/>
          </a:xfrm>
          <a:prstGeom prst="rect">
            <a:avLst/>
          </a:prstGeom>
          <a:ln w="19050" cap="flat" cmpd="sng">
            <a:solidFill>
              <a:schemeClr val="accent3"/>
            </a:solidFill>
            <a:prstDash val="solid"/>
            <a:round/>
            <a:headEnd type="none" w="med" len="med"/>
            <a:tailEnd type="none" w="med" len="med"/>
          </a:ln>
        </p:spPr>
        <p:txBody>
          <a:bodyPr lIns="91425" tIns="91425" rIns="91425" bIns="91425" anchor="t" anchorCtr="0">
            <a:noAutofit/>
          </a:bodyPr>
          <a:lstStyle/>
          <a:p>
            <a:pPr>
              <a:spcBef>
                <a:spcPts val="0"/>
              </a:spcBef>
              <a:buNone/>
            </a:pPr>
            <a:r>
              <a:rPr lang="en" sz="1200"/>
              <a:t>To address these concerns, the CCWG-Accountability now recommends implementing a “Sole Designator” model. The Sole Designator has the statutory power to appoint and remove individual ICANN Board Directors or the entire Board which is a requirement of the CCWG -Accountability and the CWG-Stewardship. The CCWG- Accountability recommends that the right to inspect be granted to the Sole Designator. Legal counsel informed the group that adopting a “Sole Designator” model could effectively be implemented while meeting the community’s requirements and having minimal impact on the corporate structure of ICANN.</a:t>
            </a:r>
          </a:p>
        </p:txBody>
      </p:sp>
      <p:sp>
        <p:nvSpPr>
          <p:cNvPr id="131" name="Shape 13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9</a:t>
            </a:fld>
            <a:endParaRPr lang="en"/>
          </a:p>
        </p:txBody>
      </p:sp>
      <p:pic>
        <p:nvPicPr>
          <p:cNvPr id="132" name="Shape 132"/>
          <p:cNvPicPr preferRelativeResize="0"/>
          <p:nvPr/>
        </p:nvPicPr>
        <p:blipFill rotWithShape="1">
          <a:blip r:embed="rId3">
            <a:alphaModFix/>
          </a:blip>
          <a:srcRect l="10386" r="9529"/>
          <a:stretch/>
        </p:blipFill>
        <p:spPr>
          <a:xfrm>
            <a:off x="5829700" y="2145400"/>
            <a:ext cx="2707414" cy="1198000"/>
          </a:xfrm>
          <a:prstGeom prst="rect">
            <a:avLst/>
          </a:prstGeom>
          <a:noFill/>
          <a:ln>
            <a:noFill/>
          </a:ln>
        </p:spPr>
      </p:pic>
      <p:pic>
        <p:nvPicPr>
          <p:cNvPr id="133" name="Shape 133"/>
          <p:cNvPicPr preferRelativeResize="0"/>
          <p:nvPr/>
        </p:nvPicPr>
        <p:blipFill rotWithShape="1">
          <a:blip r:embed="rId4">
            <a:alphaModFix/>
          </a:blip>
          <a:srcRect l="10386" r="9529"/>
          <a:stretch/>
        </p:blipFill>
        <p:spPr>
          <a:xfrm>
            <a:off x="5823937" y="3419596"/>
            <a:ext cx="2718948" cy="1378953"/>
          </a:xfrm>
          <a:prstGeom prst="rect">
            <a:avLst/>
          </a:prstGeom>
          <a:noFill/>
          <a:ln>
            <a:noFill/>
          </a:ln>
        </p:spPr>
      </p:pic>
      <p:sp>
        <p:nvSpPr>
          <p:cNvPr id="134" name="Shape 134"/>
          <p:cNvSpPr txBox="1"/>
          <p:nvPr/>
        </p:nvSpPr>
        <p:spPr>
          <a:xfrm>
            <a:off x="409425" y="1287700"/>
            <a:ext cx="8203800" cy="781500"/>
          </a:xfrm>
          <a:prstGeom prst="rect">
            <a:avLst/>
          </a:prstGeom>
          <a:noFill/>
          <a:ln>
            <a:noFill/>
          </a:ln>
        </p:spPr>
        <p:txBody>
          <a:bodyPr lIns="91425" tIns="91425" rIns="91425" bIns="91425" anchor="t" anchorCtr="0">
            <a:noAutofit/>
          </a:bodyPr>
          <a:lstStyle/>
          <a:p>
            <a:pPr rtl="0">
              <a:lnSpc>
                <a:spcPct val="115000"/>
              </a:lnSpc>
              <a:spcBef>
                <a:spcPts val="0"/>
              </a:spcBef>
              <a:spcAft>
                <a:spcPts val="1600"/>
              </a:spcAft>
              <a:buNone/>
            </a:pPr>
            <a:r>
              <a:rPr lang="en" sz="1200">
                <a:solidFill>
                  <a:srgbClr val="666666"/>
                </a:solidFill>
                <a:latin typeface="Open Sans"/>
                <a:ea typeface="Open Sans"/>
                <a:cs typeface="Open Sans"/>
                <a:sym typeface="Open Sans"/>
              </a:rPr>
              <a:t>Concerns were raised that the “Sole Member” model granted a significant number of powers under California law called “statutory rights.”  Commenters expressed concern that these rights, such as the ability to dissolve the corporation, could not be adequately constrained and might have unintended and unanticipated consequences</a:t>
            </a:r>
          </a:p>
        </p:txBody>
      </p:sp>
    </p:spTree>
  </p:cSld>
  <p:clrMapOvr>
    <a:masterClrMapping/>
  </p:clrMapOvr>
  <p:transition spd="slow">
    <p:cut/>
  </p:transition>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1866</Words>
  <Application>Microsoft Office PowerPoint</Application>
  <PresentationFormat>Affichage à l'écran (16:9)</PresentationFormat>
  <Paragraphs>158</Paragraphs>
  <Slides>19</Slides>
  <Notes>19</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19</vt:i4>
      </vt:variant>
    </vt:vector>
  </HeadingPairs>
  <TitlesOfParts>
    <vt:vector size="23" baseType="lpstr">
      <vt:lpstr>Arial</vt:lpstr>
      <vt:lpstr>PT Sans Narrow</vt:lpstr>
      <vt:lpstr>Open Sans</vt:lpstr>
      <vt:lpstr>tropic</vt:lpstr>
      <vt:lpstr>CCWG-Accountability Draft Proposal on Work Stream 1 Recommendations</vt:lpstr>
      <vt:lpstr>Overview</vt:lpstr>
      <vt:lpstr>Background</vt:lpstr>
      <vt:lpstr>Draft Proposal on Work Stream 1 Recommendations</vt:lpstr>
      <vt:lpstr>Four Building Blocks</vt:lpstr>
      <vt:lpstr>Ensuring Community Engagement in ICANN Decision-making: Seven New Community Powers</vt:lpstr>
      <vt:lpstr>Empowering the Community through Consensus: Engage, Escalate, Enforce</vt:lpstr>
      <vt:lpstr>Required Thresholds for Escalation Processes</vt:lpstr>
      <vt:lpstr>Establishing an Empowered Community for Enforcing Community Powers </vt:lpstr>
      <vt:lpstr>Removal of SO/AC-Appointed Board Director</vt:lpstr>
      <vt:lpstr>Reject ICANN’s Budget or Strategic/Operating Plans   </vt:lpstr>
      <vt:lpstr>Enhanced Independent Review Process  </vt:lpstr>
      <vt:lpstr>CWG-Stewardship Dependencies</vt:lpstr>
      <vt:lpstr>Changing Aspects of ICANN’s Mission, Commitments and Core Values </vt:lpstr>
      <vt:lpstr>Reaffirming ICANN’s Commitment to Respect Internationally Recognized Human Rights as it Carries out its Mission </vt:lpstr>
      <vt:lpstr>Enhancing the Accountability of Supporting Organizations and Advisory Committees </vt:lpstr>
      <vt:lpstr>Board Obligations with regards to Governmental Advisory Committee Advice (Stress Test 18)</vt:lpstr>
      <vt:lpstr>Current CCWG-Accountability Timeline</vt:lpstr>
      <vt:lpstr>Committing to Further Accountability Work in Work Stream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CCWG-Accountability Draft Proposal on Work Stream 1 Recommendations</dc:title>
  <dc:creator>weill</dc:creator>
  <cp:lastModifiedBy>weill</cp:lastModifiedBy>
  <cp:revision>7</cp:revision>
  <dcterms:modified xsi:type="dcterms:W3CDTF">2015-12-07T08:18:06Z</dcterms:modified>
</cp:coreProperties>
</file>