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7" r:id="rId4"/>
    <p:sldId id="259" r:id="rId5"/>
    <p:sldId id="265" r:id="rId6"/>
    <p:sldId id="258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7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3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Status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905-5A4D-A399-7C372F7F62E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905-5A4D-A399-7C372F7F62E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905-5A4D-A399-7C372F7F62E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905-5A4D-A399-7C372F7F62ED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B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Implemented</c:v>
                </c:pt>
                <c:pt idx="1">
                  <c:v>ICANN Focused</c:v>
                </c:pt>
                <c:pt idx="2">
                  <c:v>Alternative approach</c:v>
                </c:pt>
                <c:pt idx="3">
                  <c:v>Await implementation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BD-C549-BB46-183A0F4A638F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B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E968-164C-8A60-56732EE7857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818E-FD49-9DD9-8A41584AFE1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E968-164C-8A60-56732EE7857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968-164C-8A60-56732EE78572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non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B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Completed</c:v>
                </c:pt>
                <c:pt idx="1">
                  <c:v>Ongoing</c:v>
                </c:pt>
                <c:pt idx="2">
                  <c:v>Awaits Implementation</c:v>
                </c:pt>
                <c:pt idx="3">
                  <c:v>ICANN Focused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</c:v>
                </c:pt>
                <c:pt idx="1">
                  <c:v>11</c:v>
                </c:pt>
                <c:pt idx="2">
                  <c:v>6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68-164C-8A60-56732EE78572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B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BE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F00E4-2DD0-1A49-B7C6-954CEC3045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ABC2B2-9A02-214C-87DF-9E909B8F41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64DC4-92F3-634F-A7A0-4359C5332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9E79A-2334-584B-BF05-577780AC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875F2-83C9-034A-8C79-F7607E2FA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15651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8DB03-F687-074E-9971-7C507D0F5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705EDC-B5E4-F147-9463-C565631FA6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1953A-7006-3040-9906-A7A202270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7AFC4-B595-7643-938D-6D6376553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A2250-8611-6D43-8619-EDF7FADCD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5865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9A36F3-3AD6-B642-A212-19C15ECFB8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DA3D0E-D193-1D48-A5E2-54A72B5D8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2F2BC-B03A-BC4C-8A29-0752F902E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D36B4-0CB9-B24A-8DAF-70B2C6D0B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95B40-8C45-2C42-AB6D-94BC9B5F0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9090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F2850-02D6-C74D-A1E9-285AC665F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C1EC7-0214-7C48-811A-5BD824123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14FE04-514A-6746-B2A1-D660B7E70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E05C8-0AFE-B842-8D93-6AEA821E0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80C8B-C87C-164B-A5BA-4CA80A55C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4364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AFA3C-E48C-3B44-9D1D-56770C727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25762-4BEF-704D-A265-10EC3C311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500B8-A138-1041-8B1D-585B2314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4D526-63C7-A145-9F20-B67C4297E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54986-44FC-CC44-8140-C65E891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90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95DB9-EBAD-BE4E-B6C1-2065B2378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31F10-5C84-0649-8DCF-40B20F663A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9E533F-36EA-1D41-ABC7-84923152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34D36-B019-9645-8998-FD7FF5304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FBC0A-26C7-BA45-8ED1-4283A3B25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A0A3D-5D7A-B845-95A5-3374A9397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0845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F3425-DAD7-1849-8A18-86368376D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E901F6-9C61-B049-9DF2-B0BA377D0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F28D5E-456D-504B-9D0C-01ADDAFFA8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8B1C7A-1BDA-C140-9921-9AA69AF8F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89AF88-E37A-0247-A7E9-26DBF9A03E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6C5C0D-C325-1840-8A27-B0AE1336D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2D32AA-C588-A24E-A059-5B4E106FD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8B1B9E-620A-9E46-83C7-A3BC7BB4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59432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7B0D0-ABA2-894D-9B3A-5BE5BE8DD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0CAF0-3BD1-CF44-8358-CBF568473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1B7DD9-B1D8-5240-AADB-C8D6F2EA6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EEB942-7F1E-E941-8845-BEE783817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0111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BB7620-B66C-C144-ABD5-E5DF225F5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4E5F3A-BD2B-3640-A270-15C56629F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72450-535F-7A48-BAD9-C8D02BB10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52880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4ADE2-41F1-4943-83E1-3CDC6A2DA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BBBE5-3260-5049-9885-D8B4A9B7B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1CE334-40EB-D341-BD64-B35774090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997EE8-127F-6746-9BBA-0A25C244D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339378-2D93-4C47-A3D5-D392AC28D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6C8696-8752-1B43-A9DA-689FCEA41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8159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6FEDD-A630-1049-B7F6-62CFEC4C4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A00F43-0993-F54B-B665-A8A78523A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4B46A9-9CD7-CF4C-9A77-1AEE6DBF3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90119-E2AE-AB4F-A43D-DF78D039C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9D475-A3A4-DA4B-92F8-78B1E42AC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76D728-6CC1-0241-937D-C0755A1A3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56745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364512-78FA-B148-95CE-0A17476B9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93E6C-DE70-5E49-867C-5E70F27DA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D4B31-DD62-E64E-BF36-8D63D2881E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EAE71-08DB-F243-8C35-64F3676E6ADC}" type="datetimeFigureOut">
              <a:rPr lang="en-BE" smtClean="0"/>
              <a:t>19/10/2020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8AD3-0EC5-A94E-9DDC-43E3C76A3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D953C-64A3-9542-A608-695B704F8C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15E10-896A-584E-B4A5-835529DC9D9C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09858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9CEAD-C150-8A45-B501-9C3F2F3DC9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BE" dirty="0"/>
              <a:t>DASHBOARD</a:t>
            </a:r>
            <a:br>
              <a:rPr lang="en-BE" dirty="0"/>
            </a:br>
            <a:r>
              <a:rPr lang="en-BE" dirty="0"/>
              <a:t>implementation </a:t>
            </a:r>
            <a:br>
              <a:rPr lang="en-BE" dirty="0"/>
            </a:br>
            <a:r>
              <a:rPr lang="en-BE" dirty="0"/>
              <a:t>ccNSO review &amp; WS 2 Recommnedations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25AF6F-442D-7C4B-AEE9-C783E63107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27855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C7BED-D32B-EF4C-A63B-270655A51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Summary Status Implementation </a:t>
            </a:r>
            <a:br>
              <a:rPr lang="en-BE" dirty="0"/>
            </a:br>
            <a:r>
              <a:rPr lang="en-BE" dirty="0"/>
              <a:t>15 ccNSO Review Recommendations </a:t>
            </a:r>
          </a:p>
        </p:txBody>
      </p:sp>
      <p:graphicFrame>
        <p:nvGraphicFramePr>
          <p:cNvPr id="25" name="Content Placeholder 24">
            <a:extLst>
              <a:ext uri="{FF2B5EF4-FFF2-40B4-BE49-F238E27FC236}">
                <a16:creationId xmlns:a16="http://schemas.microsoft.com/office/drawing/2014/main" id="{A53E4BC1-5DD1-4E46-A011-7303A20DDF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881734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2057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5C926-EFB3-AB45-9A5A-20D0A2F18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Detailed Overview of ccNSO review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4AA260-DFA9-FA4E-8735-515B64873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35418"/>
          </a:xfrm>
        </p:spPr>
        <p:txBody>
          <a:bodyPr>
            <a:normAutofit fontScale="25000" lnSpcReduction="20000"/>
          </a:bodyPr>
          <a:lstStyle/>
          <a:p>
            <a:r>
              <a:rPr lang="en-BE" sz="9600" dirty="0"/>
              <a:t>2 Recommendations focused on ICANN org for the benefit of ccNSO</a:t>
            </a:r>
          </a:p>
          <a:p>
            <a:pPr lvl="1"/>
            <a:r>
              <a:rPr lang="en-BE" sz="8000" dirty="0"/>
              <a:t>Rec 7:  Real Time Scribing </a:t>
            </a:r>
          </a:p>
          <a:p>
            <a:pPr lvl="1"/>
            <a:r>
              <a:rPr lang="en-BE" sz="8000" dirty="0"/>
              <a:t>Rec 11:  Update and improve ccNSO Website </a:t>
            </a:r>
          </a:p>
          <a:p>
            <a:pPr marL="457200" lvl="1" indent="0">
              <a:buNone/>
            </a:pPr>
            <a:endParaRPr lang="en-BE" sz="9600" dirty="0"/>
          </a:p>
          <a:p>
            <a:r>
              <a:rPr lang="en-BE" sz="9600" dirty="0"/>
              <a:t>8 Recommendations already implemented or in implementation phase</a:t>
            </a:r>
          </a:p>
          <a:p>
            <a:pPr lvl="1"/>
            <a:r>
              <a:rPr lang="en-BE" sz="8000" dirty="0"/>
              <a:t>Rec 1: Communication material on vision and goal ccNSO.  (Completed) </a:t>
            </a:r>
          </a:p>
          <a:p>
            <a:pPr lvl="1"/>
            <a:r>
              <a:rPr lang="en-BE" sz="8000" dirty="0"/>
              <a:t>Rec 4: Amendment of Bylaw on compoistion of IFRT  (Completed) </a:t>
            </a:r>
          </a:p>
          <a:p>
            <a:pPr lvl="1"/>
            <a:r>
              <a:rPr lang="en-BE" sz="8000" dirty="0"/>
              <a:t>Rec 6: MPC to adopt and adjust meeting format to increase participation,   (Completed, Contineous Improvement) </a:t>
            </a:r>
          </a:p>
          <a:p>
            <a:pPr lvl="1"/>
            <a:r>
              <a:rPr lang="en-BE" sz="8000" dirty="0"/>
              <a:t>Rec 8: ccNSO to request translation of ICANN Learn portal  (Completed) </a:t>
            </a:r>
          </a:p>
          <a:p>
            <a:pPr lvl="1"/>
            <a:r>
              <a:rPr lang="en-BE" sz="8000" dirty="0"/>
              <a:t>Rec 9: Streamline Mentor /mentee program (Completed, Contineous Improvement) </a:t>
            </a:r>
          </a:p>
          <a:p>
            <a:pPr lvl="1"/>
            <a:r>
              <a:rPr lang="en-BE" sz="8000" dirty="0"/>
              <a:t>Rec 10 Central space for newcomers material (Completed)</a:t>
            </a:r>
          </a:p>
          <a:p>
            <a:pPr lvl="1"/>
            <a:r>
              <a:rPr lang="en-BE" sz="8000" dirty="0"/>
              <a:t>Rec 12 </a:t>
            </a:r>
            <a:r>
              <a:rPr lang="en-GB" sz="8000" dirty="0"/>
              <a:t>R</a:t>
            </a:r>
            <a:r>
              <a:rPr lang="en-BE" sz="8000" dirty="0"/>
              <a:t>enaming and filenames etc. Guidelines and other documents to ensure retreivability (Completed)</a:t>
            </a:r>
          </a:p>
          <a:p>
            <a:pPr lvl="1"/>
            <a:r>
              <a:rPr lang="en-BE" sz="8000" dirty="0"/>
              <a:t>Rec 13 Adherence to practice of publishing Council agenda week aahead of the meeting (Completed)</a:t>
            </a:r>
          </a:p>
          <a:p>
            <a:pPr marL="457200" lvl="1" indent="0">
              <a:buNone/>
            </a:pPr>
            <a:endParaRPr lang="en-BE" sz="8000" dirty="0"/>
          </a:p>
          <a:p>
            <a:pPr lvl="1"/>
            <a:endParaRPr lang="en-BE" sz="6200" dirty="0"/>
          </a:p>
          <a:p>
            <a:pPr marL="0" indent="0">
              <a:buNone/>
            </a:pPr>
            <a:r>
              <a:rPr lang="en-BE" sz="6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1439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43845-91A5-E841-8D22-06EEDA069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Overview of ccNSO review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3DB50-DB52-F945-AC5E-0F48186AC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BE" sz="4300" dirty="0"/>
              <a:t>3 Recommendations alternative approach</a:t>
            </a:r>
          </a:p>
          <a:p>
            <a:pPr lvl="1"/>
            <a:r>
              <a:rPr lang="en-BE" sz="3600" dirty="0"/>
              <a:t>Rec 2A: Running roster volunteers. T</a:t>
            </a:r>
            <a:r>
              <a:rPr lang="en-GB" sz="3600" dirty="0"/>
              <a:t>a</a:t>
            </a:r>
            <a:r>
              <a:rPr lang="en-BE" sz="3600" dirty="0"/>
              <a:t>rgeted approach newcomers. </a:t>
            </a:r>
          </a:p>
          <a:p>
            <a:pPr lvl="1"/>
            <a:endParaRPr lang="en-BE" sz="3600" dirty="0"/>
          </a:p>
          <a:p>
            <a:pPr lvl="1"/>
            <a:r>
              <a:rPr lang="en-BE" sz="3600" dirty="0"/>
              <a:t>Rec 2 B: 1/3 quota newcomers: T</a:t>
            </a:r>
            <a:r>
              <a:rPr lang="en-GB" sz="3600" dirty="0"/>
              <a:t>a</a:t>
            </a:r>
            <a:r>
              <a:rPr lang="en-BE" sz="3600" dirty="0"/>
              <a:t>rgeted approach community to participate.</a:t>
            </a:r>
          </a:p>
          <a:p>
            <a:pPr lvl="1"/>
            <a:endParaRPr lang="en-BE" sz="3600" dirty="0"/>
          </a:p>
          <a:p>
            <a:pPr lvl="1"/>
            <a:r>
              <a:rPr lang="en-BE" sz="3600" dirty="0"/>
              <a:t>Rec 5: Limitation of Councillor terms. Bylaw change to ensure term limits Council members: Reach out ot community to lower threshold and interest peop</a:t>
            </a:r>
            <a:r>
              <a:rPr lang="en-GB" sz="3600" dirty="0"/>
              <a:t>le</a:t>
            </a:r>
            <a:r>
              <a:rPr lang="en-BE" sz="3600" dirty="0"/>
              <a:t>, if necessary voluntary arrangement </a:t>
            </a:r>
          </a:p>
          <a:p>
            <a:pPr lvl="1"/>
            <a:endParaRPr lang="en-BE" sz="4300" dirty="0"/>
          </a:p>
          <a:p>
            <a:r>
              <a:rPr lang="en-BE" sz="4300" dirty="0"/>
              <a:t>2  Recommendation awaiting next/future steps</a:t>
            </a:r>
          </a:p>
          <a:p>
            <a:pPr lvl="1"/>
            <a:r>
              <a:rPr lang="en-BE" sz="3600" dirty="0"/>
              <a:t>Rec 3: Update Nomination process chair and vice-chair by WG/committee, include standard procedure in Guideline and Future charters </a:t>
            </a:r>
          </a:p>
          <a:p>
            <a:pPr marL="457200" lvl="1" indent="0">
              <a:buNone/>
            </a:pPr>
            <a:endParaRPr lang="en-BE" sz="3600" dirty="0"/>
          </a:p>
          <a:p>
            <a:pPr lvl="1"/>
            <a:r>
              <a:rPr lang="en-BE" sz="3600" dirty="0"/>
              <a:t>Rec 14: Subsribe reviewer to the relevant email list.In principle accepted, but depends on use the reviewer intends to make from data.</a:t>
            </a:r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43835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028A6-8AA3-1C48-823F-8E11FAE05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Summary Status Implementation of </a:t>
            </a:r>
            <a:br>
              <a:rPr lang="en-BE" dirty="0"/>
            </a:br>
            <a:r>
              <a:rPr lang="en-BE" dirty="0"/>
              <a:t>37 Recommendations WS 2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612D9F96-A066-3B46-9BCF-24228B1D20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2211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9747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50DC6-C5A9-EC42-BE4B-A7AB0A12A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Detailed Overview of WS 2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B9B88-C52F-E440-918A-332444FF2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BE" dirty="0"/>
              <a:t>Good faith recommendations (2 recommendations) (in progress)</a:t>
            </a:r>
          </a:p>
          <a:p>
            <a:pPr lvl="1"/>
            <a:r>
              <a:rPr lang="en-BE" dirty="0"/>
              <a:t>Under consideration by GRC in developing Board recall and director removal Guideline</a:t>
            </a:r>
          </a:p>
          <a:p>
            <a:r>
              <a:rPr lang="en-BE" dirty="0"/>
              <a:t>Transparancy (completed) (7 recoomendations) </a:t>
            </a:r>
          </a:p>
          <a:p>
            <a:pPr lvl="1"/>
            <a:r>
              <a:rPr lang="en-BE" dirty="0"/>
              <a:t>Charter and guidelines should be published</a:t>
            </a:r>
          </a:p>
          <a:p>
            <a:pPr lvl="1"/>
            <a:r>
              <a:rPr lang="en-GB" dirty="0"/>
              <a:t>M</a:t>
            </a:r>
            <a:r>
              <a:rPr lang="en-BE" dirty="0"/>
              <a:t>embers of WG etc. should be listed</a:t>
            </a:r>
          </a:p>
          <a:p>
            <a:pPr lvl="1"/>
            <a:r>
              <a:rPr lang="en-GB" dirty="0"/>
              <a:t>M</a:t>
            </a:r>
            <a:r>
              <a:rPr lang="en-BE" dirty="0"/>
              <a:t>eetings etc should be open to public</a:t>
            </a:r>
          </a:p>
          <a:p>
            <a:pPr lvl="1"/>
            <a:r>
              <a:rPr lang="en-GB" dirty="0"/>
              <a:t>R</a:t>
            </a:r>
            <a:r>
              <a:rPr lang="en-BE" dirty="0"/>
              <a:t>ecords of open meetings should be made public</a:t>
            </a:r>
          </a:p>
          <a:p>
            <a:pPr lvl="1"/>
            <a:r>
              <a:rPr lang="en-BE" dirty="0"/>
              <a:t>Records of closed meeting should be made avaialbe to members of group</a:t>
            </a:r>
          </a:p>
          <a:p>
            <a:pPr lvl="1"/>
            <a:r>
              <a:rPr lang="en-BE" dirty="0"/>
              <a:t>Comments and corrsepndence with ICANN should be publicly avaialble</a:t>
            </a:r>
          </a:p>
        </p:txBody>
      </p:sp>
    </p:spTree>
    <p:extLst>
      <p:ext uri="{BB962C8B-B14F-4D97-AF65-F5344CB8AC3E}">
        <p14:creationId xmlns:p14="http://schemas.microsoft.com/office/powerpoint/2010/main" val="1380581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E4DD-6179-2045-A0AE-FABFF87E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Detailed overview of WS 2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94D8D-6F16-1E41-9B08-44F47ECCC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BE" sz="2100" dirty="0"/>
              <a:t>Accountability of the ccNSO Council (6 recommendations) ( 1 completed, 2 on-going, 3 to be started)</a:t>
            </a:r>
          </a:p>
          <a:p>
            <a:pPr lvl="1"/>
            <a:r>
              <a:rPr lang="en-BE" sz="1600" dirty="0"/>
              <a:t>Documentation of decision–making method ( Completed)</a:t>
            </a:r>
          </a:p>
          <a:p>
            <a:pPr lvl="1"/>
            <a:r>
              <a:rPr lang="en-BE" sz="1600" dirty="0"/>
              <a:t>Document process for members to challenge decisions etc. (to be implmented</a:t>
            </a:r>
          </a:p>
          <a:p>
            <a:pPr lvl="1"/>
            <a:r>
              <a:rPr lang="en-BE" sz="1600" dirty="0"/>
              <a:t>Document process for non-members to challenge decisions etc. (to be implemented)</a:t>
            </a:r>
          </a:p>
          <a:p>
            <a:pPr lvl="1"/>
            <a:r>
              <a:rPr lang="en-BE" sz="1600" dirty="0"/>
              <a:t>Document unwritten procedures (on-going GRC)</a:t>
            </a:r>
          </a:p>
          <a:p>
            <a:pPr lvl="1"/>
            <a:r>
              <a:rPr lang="en-BE" sz="1600" dirty="0"/>
              <a:t>As DP publicly disclose any decision it submits to ECA and describe process to reach decision (on-going pending implementation of all powers DP)</a:t>
            </a:r>
          </a:p>
          <a:p>
            <a:pPr lvl="1"/>
            <a:r>
              <a:rPr lang="en-BE" sz="1600" dirty="0"/>
              <a:t>ccNSO should publish a brief report on accomplishment prior year in area of accountability ( to be started)</a:t>
            </a:r>
          </a:p>
          <a:p>
            <a:pPr lvl="1"/>
            <a:endParaRPr lang="en-BE" sz="1600" dirty="0"/>
          </a:p>
          <a:p>
            <a:r>
              <a:rPr lang="en-BE" sz="2000" dirty="0"/>
              <a:t>Outreach (5 recommendations) ( 2 completed, 3 in progress)</a:t>
            </a:r>
          </a:p>
          <a:p>
            <a:pPr lvl="1"/>
            <a:r>
              <a:rPr lang="en-BE" sz="1600" dirty="0"/>
              <a:t>Publish newsletter (completed)</a:t>
            </a:r>
          </a:p>
          <a:p>
            <a:pPr lvl="1"/>
            <a:r>
              <a:rPr lang="en-BE" sz="1600" dirty="0"/>
              <a:t>Maintain a publicly accesable website/wikispace (completed)</a:t>
            </a:r>
          </a:p>
          <a:p>
            <a:pPr lvl="1"/>
            <a:r>
              <a:rPr lang="en-BE" sz="1600" dirty="0"/>
              <a:t>Create outreach committe</a:t>
            </a:r>
            <a:r>
              <a:rPr lang="en-GB" sz="1600" dirty="0"/>
              <a:t>e</a:t>
            </a:r>
            <a:r>
              <a:rPr lang="en-BE" sz="1600" dirty="0"/>
              <a:t> to manage outreach program and oversee strategy (in progress)</a:t>
            </a:r>
          </a:p>
          <a:p>
            <a:pPr lvl="1"/>
            <a:r>
              <a:rPr lang="en-BE" sz="1600" dirty="0"/>
              <a:t>Mention outreach activities in charter/Bylaws (in progress)</a:t>
            </a:r>
          </a:p>
          <a:p>
            <a:pPr lvl="1"/>
            <a:r>
              <a:rPr lang="en-BE" sz="1600" dirty="0"/>
              <a:t>Strategy to reach out to tageted communioty not particiaptin ( In progress)</a:t>
            </a:r>
          </a:p>
        </p:txBody>
      </p:sp>
    </p:spTree>
    <p:extLst>
      <p:ext uri="{BB962C8B-B14F-4D97-AF65-F5344CB8AC3E}">
        <p14:creationId xmlns:p14="http://schemas.microsoft.com/office/powerpoint/2010/main" val="3027050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A884E-9904-8B4F-A4E1-FDBF5A8AB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Detailed overview of WS 2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26C24-DB9C-0B4E-B3F4-6486E1B8C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8287"/>
            <a:ext cx="10515600" cy="4954587"/>
          </a:xfrm>
        </p:spPr>
        <p:txBody>
          <a:bodyPr>
            <a:normAutofit fontScale="85000" lnSpcReduction="10000"/>
          </a:bodyPr>
          <a:lstStyle/>
          <a:p>
            <a:r>
              <a:rPr lang="en-BE" dirty="0"/>
              <a:t>Participation (7 recommendations, 3 completed, 1 on-going, 3 to be introduced)</a:t>
            </a:r>
          </a:p>
          <a:p>
            <a:pPr lvl="1"/>
            <a:r>
              <a:rPr lang="en-GB" dirty="0"/>
              <a:t>R</a:t>
            </a:r>
            <a:r>
              <a:rPr lang="en-BE" dirty="0"/>
              <a:t>ules for membership clearly outlined in Bylaws ( completed, but in update)</a:t>
            </a:r>
          </a:p>
          <a:p>
            <a:pPr lvl="1"/>
            <a:r>
              <a:rPr lang="en-GB" dirty="0"/>
              <a:t>W</a:t>
            </a:r>
            <a:r>
              <a:rPr lang="en-BE" dirty="0"/>
              <a:t>hen membership should be applied for, criteria should be publicly availble ( completed)</a:t>
            </a:r>
          </a:p>
          <a:p>
            <a:pPr lvl="1"/>
            <a:r>
              <a:rPr lang="en-BE" dirty="0"/>
              <a:t>Process for appeal in case application is rejected (to be introduced)</a:t>
            </a:r>
          </a:p>
          <a:p>
            <a:pPr lvl="1"/>
            <a:r>
              <a:rPr lang="en-BE" dirty="0"/>
              <a:t>Consider term limits (on-going)</a:t>
            </a:r>
          </a:p>
          <a:p>
            <a:pPr lvl="1"/>
            <a:r>
              <a:rPr lang="en-BE" dirty="0"/>
              <a:t>Publicly visible mailing list (completed)</a:t>
            </a:r>
          </a:p>
          <a:p>
            <a:pPr lvl="1"/>
            <a:r>
              <a:rPr lang="en-BE" dirty="0"/>
              <a:t>If expansion of list of language consider support for ccNSO ( to be introduced)</a:t>
            </a:r>
          </a:p>
          <a:p>
            <a:pPr lvl="1"/>
            <a:r>
              <a:rPr lang="en-BE" dirty="0"/>
              <a:t>Glossary for expanding acronyms ( depending on website, on-going)</a:t>
            </a:r>
          </a:p>
          <a:p>
            <a:pPr marL="457200" lvl="1" indent="0">
              <a:buNone/>
            </a:pPr>
            <a:endParaRPr lang="en-BE" dirty="0"/>
          </a:p>
          <a:p>
            <a:r>
              <a:rPr lang="en-BE" dirty="0"/>
              <a:t>Activities and Procedures (3 recommendations, 3 completed)</a:t>
            </a:r>
          </a:p>
          <a:p>
            <a:pPr lvl="1"/>
            <a:r>
              <a:rPr lang="en-BE" dirty="0"/>
              <a:t>Review of Procedures at regular interval ( Completed, GRC is standing committee)</a:t>
            </a:r>
          </a:p>
          <a:p>
            <a:pPr lvl="1"/>
            <a:r>
              <a:rPr lang="en-BE" dirty="0"/>
              <a:t>Members of ccNSO should be invovled in reviews and in decision making on improvements (completed, through decision-making and consultation process)</a:t>
            </a:r>
          </a:p>
          <a:p>
            <a:pPr lvl="1"/>
            <a:r>
              <a:rPr lang="en-BE" dirty="0"/>
              <a:t>Reviews should not be prologned to long (one year) (completed, working method GRC)</a:t>
            </a:r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17386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8578E-6864-2845-ABFE-58640E5EA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WS 2 Accountability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079F7-F8BC-EC45-B4F9-6555347D5B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BE" dirty="0"/>
              <a:t>Diversity (7 Recommendations, 1 completed, 3 to be started, 3 awaiting ICANN org action) </a:t>
            </a:r>
          </a:p>
          <a:p>
            <a:pPr lvl="1"/>
            <a:r>
              <a:rPr lang="en-BE" dirty="0"/>
              <a:t>Completed</a:t>
            </a:r>
          </a:p>
          <a:p>
            <a:pPr lvl="2"/>
            <a:r>
              <a:rPr lang="en-BE" dirty="0"/>
              <a:t>Agree to diversity criteria (some are not applicable) </a:t>
            </a:r>
          </a:p>
          <a:p>
            <a:pPr lvl="1"/>
            <a:r>
              <a:rPr lang="en-BE" dirty="0"/>
              <a:t>Tobe initiated</a:t>
            </a:r>
          </a:p>
          <a:p>
            <a:pPr lvl="2"/>
            <a:r>
              <a:rPr lang="en-BE" dirty="0"/>
              <a:t>Identify elements of diversity that are relevant in charters and for leadership and publish list</a:t>
            </a:r>
          </a:p>
          <a:p>
            <a:pPr lvl="2"/>
            <a:r>
              <a:rPr lang="en-GB" dirty="0"/>
              <a:t>A</a:t>
            </a:r>
            <a:r>
              <a:rPr lang="en-BE" dirty="0"/>
              <a:t>ssessment of diversity of structures, including leadership and publish result</a:t>
            </a:r>
          </a:p>
          <a:p>
            <a:pPr lvl="2"/>
            <a:r>
              <a:rPr lang="en-BE" dirty="0"/>
              <a:t>Publish diversity criteria and objectives and strategy for ach</a:t>
            </a:r>
            <a:r>
              <a:rPr lang="en-GB" dirty="0" err="1"/>
              <a:t>ie</a:t>
            </a:r>
            <a:r>
              <a:rPr lang="en-BE" dirty="0"/>
              <a:t>ving the diversity objective</a:t>
            </a:r>
          </a:p>
          <a:p>
            <a:pPr lvl="1"/>
            <a:r>
              <a:rPr lang="en-BE" dirty="0"/>
              <a:t>ICANN Org Directed</a:t>
            </a:r>
          </a:p>
          <a:p>
            <a:pPr lvl="2"/>
            <a:r>
              <a:rPr lang="en-BE" dirty="0"/>
              <a:t>ICANN staff to assist and provide tools to ccNSO in assesing diversity (ICANN Org)</a:t>
            </a:r>
          </a:p>
          <a:p>
            <a:pPr lvl="2"/>
            <a:r>
              <a:rPr lang="en-BE" dirty="0"/>
              <a:t>ICANN staff to support ccNSO in developing and publishing diversity complaint (ICANN Org?)</a:t>
            </a:r>
          </a:p>
          <a:p>
            <a:pPr lvl="2"/>
            <a:r>
              <a:rPr lang="en-BE" dirty="0"/>
              <a:t>ICANN staff to capture diversity information ( directed at ICANN Org) </a:t>
            </a:r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348539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1813</TotalTime>
  <Words>877</Words>
  <Application>Microsoft Macintosh PowerPoint</Application>
  <PresentationFormat>Widescreen</PresentationFormat>
  <Paragraphs>83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DASHBOARD implementation  ccNSO review &amp; WS 2 Recommnedations</vt:lpstr>
      <vt:lpstr>Summary Status Implementation  15 ccNSO Review Recommendations </vt:lpstr>
      <vt:lpstr>Detailed Overview of ccNSO review recommendations</vt:lpstr>
      <vt:lpstr>Overview of ccNSO review recommendations</vt:lpstr>
      <vt:lpstr>Summary Status Implementation of  37 Recommendations WS 2</vt:lpstr>
      <vt:lpstr>Detailed Overview of WS 2 Recommendations</vt:lpstr>
      <vt:lpstr>Detailed overview of WS 2 Recommendations</vt:lpstr>
      <vt:lpstr>Detailed overview of WS 2 Recommendations</vt:lpstr>
      <vt:lpstr>WS 2 Accountability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DASHBOARD implementation  ccNSO review &amp; WS 2 Recommnedations</dc:title>
  <dc:creator>Microsoft Office User</dc:creator>
  <cp:lastModifiedBy>Microsoft Office User</cp:lastModifiedBy>
  <cp:revision>34</cp:revision>
  <dcterms:created xsi:type="dcterms:W3CDTF">2020-10-12T14:26:36Z</dcterms:created>
  <dcterms:modified xsi:type="dcterms:W3CDTF">2020-10-19T15:52:54Z</dcterms:modified>
</cp:coreProperties>
</file>