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DECA6-384A-406A-A653-4A901346FD6F}" type="datetimeFigureOut">
              <a:rPr lang="es-AR" smtClean="0"/>
              <a:t>15/04/2013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8EFFE3-941F-4828-942F-F90AAA4D550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35316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F401B705-8246-4A8D-AEC9-AEF23C250C40}" type="slidenum">
              <a:rPr 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4C4D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map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822450"/>
            <a:ext cx="7715250" cy="3767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Beijing-Logo-FINAL_4PPT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5876925"/>
            <a:ext cx="1524000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2598360" cy="936526"/>
          </a:xfrm>
          <a:prstGeom prst="rect">
            <a:avLst/>
          </a:prstGeom>
        </p:spPr>
        <p:txBody>
          <a:bodyPr/>
          <a:lstStyle>
            <a:lvl1pPr algn="l">
              <a:lnSpc>
                <a:spcPct val="80000"/>
              </a:lnSpc>
              <a:defRPr sz="3200" b="0" i="0">
                <a:solidFill>
                  <a:srgbClr val="A6D5EE"/>
                </a:solidFill>
                <a:latin typeface="Helvetica Neue Medium"/>
                <a:cs typeface="Helvetica Neue Medium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116060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1"/>
          <p:cNvCxnSpPr/>
          <p:nvPr userDrawn="1"/>
        </p:nvCxnSpPr>
        <p:spPr>
          <a:xfrm>
            <a:off x="142875" y="6559550"/>
            <a:ext cx="2159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2"/>
          <p:cNvSpPr txBox="1">
            <a:spLocks noChangeArrowheads="1"/>
          </p:cNvSpPr>
          <p:nvPr userDrawn="1"/>
        </p:nvSpPr>
        <p:spPr bwMode="auto">
          <a:xfrm>
            <a:off x="34925" y="6551613"/>
            <a:ext cx="433388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defTabSz="457200" eaLnBrk="1" fontAlgn="base" hangingPunct="1">
              <a:spcBef>
                <a:spcPct val="0"/>
              </a:spcBef>
              <a:spcAft>
                <a:spcPct val="0"/>
              </a:spcAft>
            </a:pPr>
            <a:fld id="{60D39CEA-4625-4D31-A843-9889579AB5BA}" type="slidenum">
              <a:rPr lang="en-US" sz="1100">
                <a:solidFill>
                  <a:srgbClr val="A6A6A6"/>
                </a:solidFill>
                <a:latin typeface="Helvetica Neue Light" pitchFamily="-84" charset="0"/>
              </a:rPr>
              <a:pPr algn="ctr"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sz="1100">
              <a:solidFill>
                <a:srgbClr val="A6A6A6"/>
              </a:solidFill>
              <a:latin typeface="Helvetica Neue Light" pitchFamily="-84" charset="0"/>
            </a:endParaRPr>
          </a:p>
        </p:txBody>
      </p:sp>
      <p:pic>
        <p:nvPicPr>
          <p:cNvPr id="7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7875" y="6264275"/>
            <a:ext cx="55880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 descr="Beijing-Logo-FINAL_4PPT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6115050"/>
            <a:ext cx="1524000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0"/>
          <p:cNvSpPr>
            <a:spLocks noGrp="1"/>
          </p:cNvSpPr>
          <p:nvPr>
            <p:ph sz="quarter" idx="11"/>
          </p:nvPr>
        </p:nvSpPr>
        <p:spPr>
          <a:xfrm>
            <a:off x="329320" y="1268760"/>
            <a:ext cx="2446932" cy="1835579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1800" b="0" i="0">
                <a:solidFill>
                  <a:srgbClr val="43ACDA"/>
                </a:solidFill>
                <a:latin typeface="Helvetica Neue Medium"/>
                <a:cs typeface="Helvetica Neue Medium"/>
              </a:defRPr>
            </a:lvl1pPr>
            <a:lvl2pPr marL="457200" indent="0" algn="r">
              <a:buNone/>
              <a:defRPr sz="1600" b="0" i="0">
                <a:solidFill>
                  <a:srgbClr val="4C4D50"/>
                </a:solidFill>
                <a:latin typeface="Helvetica Neue"/>
                <a:cs typeface="Helvetica Neue"/>
              </a:defRPr>
            </a:lvl2pPr>
            <a:lvl3pPr marL="914400" indent="0" algn="r">
              <a:buNone/>
              <a:defRPr sz="1400" b="0" i="0">
                <a:solidFill>
                  <a:srgbClr val="4C4D50"/>
                </a:solidFill>
                <a:latin typeface="Helvetica Neue"/>
                <a:cs typeface="Helvetica Neue"/>
              </a:defRPr>
            </a:lvl3pPr>
            <a:lvl4pPr marL="1371600" indent="0" algn="r">
              <a:buNone/>
              <a:defRPr sz="1200" b="0" i="0">
                <a:solidFill>
                  <a:srgbClr val="4C4D50"/>
                </a:solidFill>
                <a:latin typeface="Helvetica Neue"/>
                <a:cs typeface="Helvetica Neue"/>
              </a:defRPr>
            </a:lvl4pPr>
            <a:lvl5pPr marL="1828800" indent="0" algn="r">
              <a:buNone/>
              <a:defRPr sz="1200" b="0" i="0">
                <a:solidFill>
                  <a:srgbClr val="4C4D50"/>
                </a:solidFill>
                <a:latin typeface="Helvetica Neue"/>
                <a:cs typeface="Helvetica Neue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20"/>
          <p:cNvSpPr>
            <a:spLocks noGrp="1"/>
          </p:cNvSpPr>
          <p:nvPr>
            <p:ph sz="quarter" idx="12"/>
          </p:nvPr>
        </p:nvSpPr>
        <p:spPr>
          <a:xfrm>
            <a:off x="2777872" y="1268760"/>
            <a:ext cx="5070728" cy="413904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="0" i="0">
                <a:solidFill>
                  <a:srgbClr val="43ACDA"/>
                </a:solidFill>
                <a:latin typeface="Helvetica Neue"/>
                <a:cs typeface="Helvetica Neue"/>
              </a:defRPr>
            </a:lvl1pPr>
            <a:lvl2pPr marL="0" indent="0">
              <a:buNone/>
              <a:defRPr sz="1600" b="0" i="0">
                <a:solidFill>
                  <a:srgbClr val="43ACDA"/>
                </a:solidFill>
                <a:latin typeface="Helvetica Neue Medium"/>
                <a:cs typeface="Helvetica Neue Medium"/>
              </a:defRPr>
            </a:lvl2pPr>
            <a:lvl3pPr marL="914400" indent="0">
              <a:buNone/>
              <a:defRPr sz="1400" b="0" i="0">
                <a:solidFill>
                  <a:srgbClr val="4C4D50"/>
                </a:solidFill>
                <a:latin typeface="Helvetica Neue"/>
                <a:cs typeface="Helvetica Neue"/>
              </a:defRPr>
            </a:lvl3pPr>
            <a:lvl4pPr marL="1371600" indent="0">
              <a:buNone/>
              <a:defRPr sz="1200" b="0" i="0">
                <a:solidFill>
                  <a:srgbClr val="4C4D50"/>
                </a:solidFill>
                <a:latin typeface="Helvetica Neue"/>
                <a:cs typeface="Helvetica Neue"/>
              </a:defRPr>
            </a:lvl4pPr>
            <a:lvl5pPr marL="1828800" indent="0">
              <a:buNone/>
              <a:defRPr sz="1200" b="0" i="0">
                <a:solidFill>
                  <a:srgbClr val="4C4D50"/>
                </a:solidFill>
                <a:latin typeface="Helvetica Neue"/>
                <a:cs typeface="Helvetica Neue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9" name="Title 4"/>
          <p:cNvSpPr>
            <a:spLocks noGrp="1"/>
          </p:cNvSpPr>
          <p:nvPr>
            <p:ph type="title"/>
          </p:nvPr>
        </p:nvSpPr>
        <p:spPr>
          <a:xfrm>
            <a:off x="329320" y="321693"/>
            <a:ext cx="5976664" cy="120707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ct val="80000"/>
              </a:lnSpc>
              <a:defRPr sz="2800" b="0" i="0">
                <a:solidFill>
                  <a:srgbClr val="7F7F7F"/>
                </a:solidFill>
                <a:latin typeface="Helvetica Neue Medium"/>
                <a:cs typeface="Helvetica Neue Medium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338902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142875" y="6559550"/>
            <a:ext cx="2159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2"/>
          <p:cNvSpPr txBox="1">
            <a:spLocks noChangeArrowheads="1"/>
          </p:cNvSpPr>
          <p:nvPr userDrawn="1"/>
        </p:nvSpPr>
        <p:spPr bwMode="auto">
          <a:xfrm>
            <a:off x="34925" y="6551613"/>
            <a:ext cx="433388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defTabSz="457200" eaLnBrk="1" fontAlgn="base" hangingPunct="1">
              <a:spcBef>
                <a:spcPct val="0"/>
              </a:spcBef>
              <a:spcAft>
                <a:spcPct val="0"/>
              </a:spcAft>
            </a:pPr>
            <a:fld id="{0E3D3B3C-FA30-448F-A6E2-53E427B2AF13}" type="slidenum">
              <a:rPr lang="en-US" sz="1100">
                <a:solidFill>
                  <a:srgbClr val="A6A6A6"/>
                </a:solidFill>
                <a:latin typeface="Helvetica Neue Light" pitchFamily="-84" charset="0"/>
              </a:rPr>
              <a:pPr algn="ctr"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sz="1100">
              <a:solidFill>
                <a:srgbClr val="A6A6A6"/>
              </a:solidFill>
              <a:latin typeface="Helvetica Neue Light" pitchFamily="-84" charset="0"/>
            </a:endParaRPr>
          </a:p>
        </p:txBody>
      </p:sp>
      <p:pic>
        <p:nvPicPr>
          <p:cNvPr id="6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7875" y="6264275"/>
            <a:ext cx="55880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 descr="Beijing-Logo-FINAL_4PPT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6115050"/>
            <a:ext cx="1524000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179512" y="908720"/>
            <a:ext cx="8784976" cy="489676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="0" i="0">
                <a:solidFill>
                  <a:srgbClr val="4C4D50"/>
                </a:solidFill>
                <a:latin typeface="Helvetica Neue"/>
                <a:cs typeface="Helvetica Neue"/>
              </a:defRPr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329320" y="321693"/>
            <a:ext cx="5976664" cy="120707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ct val="80000"/>
              </a:lnSpc>
              <a:defRPr sz="2800" b="0" i="0">
                <a:solidFill>
                  <a:srgbClr val="7F7F7F"/>
                </a:solidFill>
                <a:latin typeface="Helvetica Neue Medium"/>
                <a:cs typeface="Helvetica Neue Medium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709408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1"/>
          <p:cNvCxnSpPr/>
          <p:nvPr userDrawn="1"/>
        </p:nvCxnSpPr>
        <p:spPr>
          <a:xfrm>
            <a:off x="142875" y="6559550"/>
            <a:ext cx="2159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Box 2"/>
          <p:cNvSpPr txBox="1">
            <a:spLocks noChangeArrowheads="1"/>
          </p:cNvSpPr>
          <p:nvPr userDrawn="1"/>
        </p:nvSpPr>
        <p:spPr bwMode="auto">
          <a:xfrm>
            <a:off x="34925" y="6551613"/>
            <a:ext cx="433388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defTabSz="457200" eaLnBrk="1" fontAlgn="base" hangingPunct="1">
              <a:spcBef>
                <a:spcPct val="0"/>
              </a:spcBef>
              <a:spcAft>
                <a:spcPct val="0"/>
              </a:spcAft>
            </a:pPr>
            <a:fld id="{B1C99B37-2C85-4B97-8A4B-D7FA12F2DB5D}" type="slidenum">
              <a:rPr lang="en-US" sz="1100">
                <a:solidFill>
                  <a:srgbClr val="A6A6A6"/>
                </a:solidFill>
                <a:latin typeface="Helvetica Neue Light" pitchFamily="-84" charset="0"/>
              </a:rPr>
              <a:pPr algn="ctr"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sz="1100">
              <a:solidFill>
                <a:srgbClr val="A6A6A6"/>
              </a:solidFill>
              <a:latin typeface="Helvetica Neue Light" pitchFamily="-84" charset="0"/>
            </a:endParaRPr>
          </a:p>
        </p:txBody>
      </p:sp>
      <p:pic>
        <p:nvPicPr>
          <p:cNvPr id="5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7875" y="6264275"/>
            <a:ext cx="55880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Beijing-Logo-FINAL_4PPT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6140450"/>
            <a:ext cx="1524000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4"/>
          <p:cNvSpPr>
            <a:spLocks noGrp="1"/>
          </p:cNvSpPr>
          <p:nvPr>
            <p:ph type="title"/>
          </p:nvPr>
        </p:nvSpPr>
        <p:spPr>
          <a:xfrm>
            <a:off x="179512" y="133698"/>
            <a:ext cx="5976664" cy="120707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ct val="80000"/>
              </a:lnSpc>
              <a:defRPr sz="2800" b="0" i="0">
                <a:solidFill>
                  <a:srgbClr val="7F7F7F"/>
                </a:solidFill>
                <a:latin typeface="Helvetica Neue Medium"/>
                <a:cs typeface="Helvetica Neue Medium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410828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142875" y="6559550"/>
            <a:ext cx="2159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2"/>
          <p:cNvSpPr txBox="1">
            <a:spLocks noChangeArrowheads="1"/>
          </p:cNvSpPr>
          <p:nvPr userDrawn="1"/>
        </p:nvSpPr>
        <p:spPr bwMode="auto">
          <a:xfrm>
            <a:off x="34925" y="6551613"/>
            <a:ext cx="433388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defTabSz="457200" eaLnBrk="1" fontAlgn="base" hangingPunct="1">
              <a:spcBef>
                <a:spcPct val="0"/>
              </a:spcBef>
              <a:spcAft>
                <a:spcPct val="0"/>
              </a:spcAft>
            </a:pPr>
            <a:fld id="{964B5AC5-E2AD-48EB-AF0A-3782A78FA524}" type="slidenum">
              <a:rPr lang="en-US" sz="1100">
                <a:solidFill>
                  <a:srgbClr val="A6A6A6"/>
                </a:solidFill>
                <a:latin typeface="Helvetica Neue Light" pitchFamily="-84" charset="0"/>
              </a:rPr>
              <a:pPr algn="ctr" defTabSz="457200" eaLnBrk="1" fontAlgn="base" hangingPunct="1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sz="1100">
              <a:solidFill>
                <a:srgbClr val="A6A6A6"/>
              </a:solidFill>
              <a:latin typeface="Helvetica Neue Light" pitchFamily="-84" charset="0"/>
            </a:endParaRPr>
          </a:p>
        </p:txBody>
      </p:sp>
      <p:pic>
        <p:nvPicPr>
          <p:cNvPr id="6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7875" y="6264275"/>
            <a:ext cx="55880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4"/>
          <p:cNvSpPr txBox="1"/>
          <p:nvPr userDrawn="1"/>
        </p:nvSpPr>
        <p:spPr>
          <a:xfrm>
            <a:off x="179388" y="1557338"/>
            <a:ext cx="8218487" cy="29384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defTabSz="457200">
              <a:spcAft>
                <a:spcPts val="1800"/>
              </a:spcAft>
              <a:buClr>
                <a:srgbClr val="43ACDA"/>
              </a:buClr>
              <a:buFont typeface="Lucida Grande"/>
              <a:buChar char="+"/>
              <a:defRPr/>
            </a:pPr>
            <a:r>
              <a:rPr lang="en-US" sz="2800" dirty="0" err="1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Lorem</a:t>
            </a:r>
            <a:r>
              <a:rPr lang="en-US" sz="2800" dirty="0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 </a:t>
            </a:r>
            <a:r>
              <a:rPr lang="en-US" sz="2800" dirty="0" err="1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ipsum</a:t>
            </a:r>
            <a:r>
              <a:rPr lang="en-US" sz="2800" dirty="0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 </a:t>
            </a:r>
            <a:r>
              <a:rPr lang="en-US" sz="2800" dirty="0" err="1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valerum</a:t>
            </a:r>
            <a:endParaRPr lang="en-US" sz="2800" dirty="0">
              <a:solidFill>
                <a:srgbClr val="4C4D50"/>
              </a:solidFill>
              <a:latin typeface="Helvetica Neue"/>
              <a:ea typeface="MS PGothic" pitchFamily="34" charset="-128"/>
              <a:cs typeface="Helvetica Neue"/>
            </a:endParaRPr>
          </a:p>
          <a:p>
            <a:pPr marL="457200" indent="-457200" defTabSz="457200">
              <a:spcAft>
                <a:spcPts val="1800"/>
              </a:spcAft>
              <a:buClr>
                <a:srgbClr val="43ACDA"/>
              </a:buClr>
              <a:buFont typeface="Lucida Grande"/>
              <a:buChar char="+"/>
              <a:defRPr/>
            </a:pPr>
            <a:r>
              <a:rPr lang="en-US" sz="2800" dirty="0" err="1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Donec</a:t>
            </a:r>
            <a:r>
              <a:rPr lang="en-US" sz="2800" dirty="0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 </a:t>
            </a:r>
            <a:r>
              <a:rPr lang="en-US" sz="2800" dirty="0" err="1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rhoncus</a:t>
            </a:r>
            <a:r>
              <a:rPr lang="en-US" sz="2800" dirty="0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 </a:t>
            </a:r>
            <a:r>
              <a:rPr lang="en-US" sz="2800" dirty="0" err="1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eros</a:t>
            </a:r>
            <a:r>
              <a:rPr lang="en-US" sz="2800" dirty="0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 in </a:t>
            </a:r>
            <a:r>
              <a:rPr lang="en-US" sz="2800" dirty="0" err="1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nulla</a:t>
            </a:r>
            <a:r>
              <a:rPr lang="en-US" sz="2800" dirty="0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 </a:t>
            </a:r>
            <a:r>
              <a:rPr lang="en-US" sz="2800" dirty="0" err="1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dapibus</a:t>
            </a:r>
            <a:endParaRPr lang="en-US" sz="2800" dirty="0">
              <a:solidFill>
                <a:srgbClr val="4C4D50"/>
              </a:solidFill>
              <a:latin typeface="Helvetica Neue"/>
              <a:ea typeface="MS PGothic" pitchFamily="34" charset="-128"/>
              <a:cs typeface="Helvetica Neue"/>
            </a:endParaRPr>
          </a:p>
          <a:p>
            <a:pPr marL="457200" indent="-457200" defTabSz="457200">
              <a:spcAft>
                <a:spcPts val="1800"/>
              </a:spcAft>
              <a:buClr>
                <a:srgbClr val="43ACDA"/>
              </a:buClr>
              <a:buFont typeface="Lucida Grande"/>
              <a:buChar char="+"/>
              <a:defRPr/>
            </a:pPr>
            <a:r>
              <a:rPr lang="en-US" sz="2800" dirty="0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Nam et </a:t>
            </a:r>
            <a:r>
              <a:rPr lang="en-US" sz="2800" dirty="0" err="1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velit</a:t>
            </a:r>
            <a:r>
              <a:rPr lang="en-US" sz="2800" dirty="0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 ac </a:t>
            </a:r>
            <a:r>
              <a:rPr lang="en-US" sz="2800" dirty="0" err="1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lectus</a:t>
            </a:r>
            <a:r>
              <a:rPr lang="en-US" sz="2800" dirty="0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 </a:t>
            </a:r>
            <a:r>
              <a:rPr lang="en-US" sz="2800" dirty="0" err="1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iaculis</a:t>
            </a:r>
            <a:r>
              <a:rPr lang="en-US" sz="2800" dirty="0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 </a:t>
            </a:r>
            <a:r>
              <a:rPr lang="en-US" sz="2800" dirty="0" err="1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sollicitudin</a:t>
            </a:r>
            <a:r>
              <a:rPr lang="en-US" sz="2800" dirty="0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. In </a:t>
            </a:r>
            <a:r>
              <a:rPr lang="en-US" sz="2800" dirty="0" err="1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rutrum</a:t>
            </a:r>
            <a:r>
              <a:rPr lang="en-US" sz="2800" dirty="0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 </a:t>
            </a:r>
            <a:r>
              <a:rPr lang="en-US" sz="2800" dirty="0" err="1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massa</a:t>
            </a:r>
            <a:r>
              <a:rPr lang="en-US" sz="2800" dirty="0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 </a:t>
            </a:r>
            <a:r>
              <a:rPr lang="en-US" sz="2800" dirty="0" err="1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vel</a:t>
            </a:r>
            <a:r>
              <a:rPr lang="en-US" sz="2800" dirty="0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 nisi </a:t>
            </a:r>
            <a:r>
              <a:rPr lang="en-US" sz="2800" dirty="0" err="1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luctus</a:t>
            </a:r>
            <a:r>
              <a:rPr lang="en-US" sz="2800" dirty="0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 </a:t>
            </a:r>
            <a:r>
              <a:rPr lang="en-US" sz="2800" dirty="0" err="1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consequat</a:t>
            </a:r>
            <a:r>
              <a:rPr lang="en-US" sz="2800" dirty="0">
                <a:solidFill>
                  <a:srgbClr val="4C4D50"/>
                </a:solidFill>
                <a:latin typeface="Helvetica Neue"/>
                <a:ea typeface="MS PGothic" pitchFamily="34" charset="-128"/>
                <a:cs typeface="Helvetica Neue"/>
              </a:rPr>
              <a:t>. </a:t>
            </a:r>
          </a:p>
          <a:p>
            <a:pPr defTabSz="457200">
              <a:defRPr/>
            </a:pPr>
            <a:endParaRPr lang="en-US" sz="2800" dirty="0">
              <a:solidFill>
                <a:prstClr val="black"/>
              </a:solidFill>
              <a:latin typeface="Helvetica Neue"/>
              <a:ea typeface="MS PGothic" pitchFamily="34" charset="-128"/>
              <a:cs typeface="Helvetica Neue"/>
            </a:endParaRPr>
          </a:p>
        </p:txBody>
      </p:sp>
      <p:pic>
        <p:nvPicPr>
          <p:cNvPr id="8" name="Picture 5" descr="Beijing-Logo-FINAL_4PPT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6094413"/>
            <a:ext cx="1524000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4"/>
          <p:cNvSpPr>
            <a:spLocks noGrp="1"/>
          </p:cNvSpPr>
          <p:nvPr>
            <p:ph type="title"/>
          </p:nvPr>
        </p:nvSpPr>
        <p:spPr>
          <a:xfrm>
            <a:off x="179512" y="133698"/>
            <a:ext cx="5976664" cy="120707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ct val="80000"/>
              </a:lnSpc>
              <a:defRPr sz="2800" b="0" i="0">
                <a:solidFill>
                  <a:srgbClr val="7F7F7F"/>
                </a:solidFill>
                <a:latin typeface="Helvetica Neue Medium"/>
                <a:cs typeface="Helvetica Neue Medium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862692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Beijing-Logo-FINAL_4PPT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6092825"/>
            <a:ext cx="1524000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687419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7333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 spd="med">
    <p:fade/>
  </p:transition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79388" y="58738"/>
          <a:ext cx="8359776" cy="58515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2389"/>
                <a:gridCol w="1884041"/>
                <a:gridCol w="2069436"/>
                <a:gridCol w="1671955"/>
                <a:gridCol w="1671955"/>
              </a:tblGrid>
              <a:tr h="78437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41" marR="91441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DNS Security</a:t>
                      </a:r>
                      <a:r>
                        <a:rPr lang="en-US" sz="1400" baseline="0" dirty="0" smtClean="0"/>
                        <a:t> and Stability</a:t>
                      </a:r>
                      <a:endParaRPr lang="en-US" sz="1400" dirty="0"/>
                    </a:p>
                  </a:txBody>
                  <a:tcPr marL="91441" marR="91441" marT="45729" marB="45729" anchor="ctr">
                    <a:solidFill>
                      <a:schemeClr val="accent5">
                        <a:lumMod val="60000"/>
                        <a:lumOff val="4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Core Operations</a:t>
                      </a:r>
                      <a:r>
                        <a:rPr lang="en-US" sz="1400" baseline="0" dirty="0" smtClean="0"/>
                        <a:t> including IANA</a:t>
                      </a:r>
                      <a:endParaRPr lang="en-US" sz="1400" dirty="0"/>
                    </a:p>
                  </a:txBody>
                  <a:tcPr marL="91441" marR="91441" marT="45729" marB="45729" anchor="ctr">
                    <a:solidFill>
                      <a:schemeClr val="tx2">
                        <a:lumMod val="40000"/>
                        <a:lumOff val="6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FFFF"/>
                          </a:solidFill>
                        </a:rPr>
                        <a:t>Competition, Consumer Trust and Consumer Choice</a:t>
                      </a:r>
                      <a:endParaRPr lang="en-US" sz="1400" dirty="0">
                        <a:solidFill>
                          <a:srgbClr val="FFFFFF"/>
                        </a:solidFill>
                      </a:endParaRPr>
                    </a:p>
                  </a:txBody>
                  <a:tcPr marL="91441" marR="91441" marT="45729" marB="45729" anchor="ctr">
                    <a:solidFill>
                      <a:schemeClr val="accent6">
                        <a:lumMod val="5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Healthy Internet Ecosystem</a:t>
                      </a:r>
                      <a:endParaRPr lang="en-US" sz="1400" dirty="0"/>
                    </a:p>
                  </a:txBody>
                  <a:tcPr marL="91441" marR="91441" marT="45729" marB="45729" anchor="ctr">
                    <a:solidFill>
                      <a:schemeClr val="accent6">
                        <a:lumMod val="60000"/>
                        <a:lumOff val="40000"/>
                        <a:alpha val="90000"/>
                      </a:schemeClr>
                    </a:solidFill>
                  </a:tcPr>
                </a:tc>
              </a:tr>
              <a:tr h="91457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KAI 1 Political Issues</a:t>
                      </a:r>
                      <a:endParaRPr lang="en-US" sz="1200" dirty="0"/>
                    </a:p>
                  </a:txBody>
                  <a:tcPr marL="91441" marR="91441" marT="45729" marB="45729"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Resources to guarantee</a:t>
                      </a:r>
                      <a:r>
                        <a:rPr lang="en-US" sz="900" baseline="0" dirty="0" smtClean="0"/>
                        <a:t> SSR of ccTLDs </a:t>
                      </a:r>
                      <a:r>
                        <a:rPr lang="en-US" sz="900" b="1" u="none" baseline="0" dirty="0" smtClean="0"/>
                        <a:t>(1.3)</a:t>
                      </a:r>
                      <a:endParaRPr lang="en-US" sz="900" b="1" u="none" dirty="0"/>
                    </a:p>
                  </a:txBody>
                  <a:tcPr marL="91441" marR="91441" marT="45729" marB="45729">
                    <a:solidFill>
                      <a:schemeClr val="accent5">
                        <a:lumMod val="60000"/>
                        <a:lumOff val="4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Accountability</a:t>
                      </a:r>
                      <a:r>
                        <a:rPr lang="en-US" sz="900" baseline="0" dirty="0" smtClean="0"/>
                        <a:t> of organizations receiving ICANN funding </a:t>
                      </a:r>
                      <a:r>
                        <a:rPr lang="en-US" sz="900" b="1" baseline="0" dirty="0" smtClean="0"/>
                        <a:t>(1.5)</a:t>
                      </a:r>
                      <a:endParaRPr lang="en-US" sz="900" b="1" dirty="0"/>
                    </a:p>
                  </a:txBody>
                  <a:tcPr marL="91441" marR="91441" marT="45729" marB="45729">
                    <a:solidFill>
                      <a:schemeClr val="tx2">
                        <a:lumMod val="40000"/>
                        <a:lumOff val="6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b="1" dirty="0">
                        <a:solidFill>
                          <a:srgbClr val="FFFFFF"/>
                        </a:solidFill>
                      </a:endParaRPr>
                    </a:p>
                  </a:txBody>
                  <a:tcPr marL="91441" marR="91441" marT="45729" marB="45729">
                    <a:solidFill>
                      <a:schemeClr val="accent6">
                        <a:lumMod val="5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Engagement with Regional Organizations </a:t>
                      </a:r>
                      <a:r>
                        <a:rPr lang="en-US" sz="900" b="1" dirty="0" smtClean="0"/>
                        <a:t>(1.1)</a:t>
                      </a:r>
                    </a:p>
                    <a:p>
                      <a:endParaRPr lang="en-US" sz="900" dirty="0" smtClean="0"/>
                    </a:p>
                    <a:p>
                      <a:r>
                        <a:rPr lang="en-US" sz="900" dirty="0" smtClean="0"/>
                        <a:t>Regional Interest groups in</a:t>
                      </a:r>
                      <a:r>
                        <a:rPr lang="en-US" sz="900" baseline="0" dirty="0" smtClean="0"/>
                        <a:t> support of the Multistakeholder model </a:t>
                      </a:r>
                      <a:r>
                        <a:rPr lang="en-US" sz="900" b="1" baseline="0" dirty="0" smtClean="0"/>
                        <a:t>(1.2)</a:t>
                      </a:r>
                      <a:endParaRPr lang="en-US" sz="900" b="1" dirty="0"/>
                    </a:p>
                  </a:txBody>
                  <a:tcPr marL="91441" marR="91441" marT="45729" marB="45729">
                    <a:solidFill>
                      <a:schemeClr val="accent6">
                        <a:lumMod val="60000"/>
                        <a:lumOff val="40000"/>
                        <a:alpha val="90000"/>
                      </a:schemeClr>
                    </a:solidFill>
                  </a:tcPr>
                </a:tc>
              </a:tr>
              <a:tr h="187488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KAI 2</a:t>
                      </a:r>
                    </a:p>
                    <a:p>
                      <a:r>
                        <a:rPr lang="en-US" sz="1200" dirty="0" smtClean="0"/>
                        <a:t>Capacity</a:t>
                      </a:r>
                      <a:r>
                        <a:rPr lang="en-US" sz="1200" baseline="0" dirty="0" smtClean="0"/>
                        <a:t> Building and Outreach</a:t>
                      </a:r>
                      <a:endParaRPr lang="en-US" sz="1200" dirty="0"/>
                    </a:p>
                  </a:txBody>
                  <a:tcPr marL="91441" marR="91441" marT="45729" marB="45729"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Capacity building in technical Aspects</a:t>
                      </a:r>
                      <a:r>
                        <a:rPr lang="en-US" sz="900" baseline="0" dirty="0" smtClean="0"/>
                        <a:t> of the DNS </a:t>
                      </a:r>
                      <a:r>
                        <a:rPr lang="en-US" sz="900" b="1" u="none" baseline="0" dirty="0" smtClean="0"/>
                        <a:t>(2.6)</a:t>
                      </a:r>
                      <a:endParaRPr lang="en-US" sz="900" b="1" u="none" dirty="0"/>
                    </a:p>
                  </a:txBody>
                  <a:tcPr marL="91441" marR="91441" marT="45729" marB="45729">
                    <a:solidFill>
                      <a:schemeClr val="accent5">
                        <a:lumMod val="60000"/>
                        <a:lumOff val="4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41" marR="91441" marT="45729" marB="45729">
                    <a:solidFill>
                      <a:schemeClr val="tx2">
                        <a:lumMod val="40000"/>
                        <a:lumOff val="6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solidFill>
                            <a:srgbClr val="FFFFFF"/>
                          </a:solidFill>
                        </a:rPr>
                        <a:t>Capacity building for final users </a:t>
                      </a:r>
                      <a:r>
                        <a:rPr lang="en-US" sz="900" b="1" dirty="0" smtClean="0">
                          <a:solidFill>
                            <a:srgbClr val="FFFFFF"/>
                          </a:solidFill>
                        </a:rPr>
                        <a:t>(2.7)</a:t>
                      </a:r>
                      <a:endParaRPr lang="en-US" sz="900" b="1" dirty="0">
                        <a:solidFill>
                          <a:srgbClr val="FFFFFF"/>
                        </a:solidFill>
                      </a:endParaRPr>
                    </a:p>
                  </a:txBody>
                  <a:tcPr marL="91441" marR="91441" marT="45729" marB="45729">
                    <a:solidFill>
                      <a:schemeClr val="accent6">
                        <a:lumMod val="5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Strengthen</a:t>
                      </a:r>
                      <a:r>
                        <a:rPr lang="en-US" sz="900" baseline="0" dirty="0" smtClean="0"/>
                        <a:t> Regional Participation </a:t>
                      </a:r>
                      <a:r>
                        <a:rPr lang="en-US" sz="900" b="1" baseline="0" dirty="0" smtClean="0"/>
                        <a:t>(2.1)</a:t>
                      </a:r>
                      <a:endParaRPr lang="en-US" sz="900" b="0" baseline="0" dirty="0" smtClean="0"/>
                    </a:p>
                    <a:p>
                      <a:r>
                        <a:rPr lang="en-US" sz="900" b="0" baseline="0" dirty="0" smtClean="0"/>
                        <a:t>Corporations and Organizations in ICANN MSHM </a:t>
                      </a:r>
                      <a:r>
                        <a:rPr lang="en-US" sz="900" b="1" baseline="0" dirty="0" smtClean="0"/>
                        <a:t>(2.2)</a:t>
                      </a:r>
                    </a:p>
                    <a:p>
                      <a:r>
                        <a:rPr lang="en-US" sz="900" b="0" baseline="0" dirty="0" smtClean="0"/>
                        <a:t>Participation of Academia </a:t>
                      </a:r>
                      <a:r>
                        <a:rPr lang="en-US" sz="900" b="1" baseline="0" dirty="0" smtClean="0"/>
                        <a:t>(2.3)</a:t>
                      </a:r>
                    </a:p>
                    <a:p>
                      <a:r>
                        <a:rPr lang="en-US" sz="900" b="0" baseline="0" dirty="0" smtClean="0"/>
                        <a:t>Dissemination of participation schemes </a:t>
                      </a:r>
                      <a:r>
                        <a:rPr lang="en-US" sz="900" b="1" baseline="0" dirty="0" smtClean="0"/>
                        <a:t>(2.4)</a:t>
                      </a:r>
                    </a:p>
                    <a:p>
                      <a:r>
                        <a:rPr lang="en-US" sz="900" b="0" baseline="0" dirty="0" smtClean="0"/>
                        <a:t>Capacity Building Programs </a:t>
                      </a:r>
                      <a:r>
                        <a:rPr lang="en-US" sz="900" b="1" baseline="0" dirty="0" smtClean="0"/>
                        <a:t>(2.5)</a:t>
                      </a:r>
                    </a:p>
                    <a:p>
                      <a:r>
                        <a:rPr lang="en-US" sz="900" b="0" baseline="0" dirty="0" smtClean="0"/>
                        <a:t>Capacity Building for Governments </a:t>
                      </a:r>
                      <a:r>
                        <a:rPr lang="en-US" sz="900" b="1" baseline="0" dirty="0" smtClean="0"/>
                        <a:t>(2.8)</a:t>
                      </a:r>
                    </a:p>
                    <a:p>
                      <a:r>
                        <a:rPr lang="en-US" sz="900" b="0" baseline="0" dirty="0" smtClean="0"/>
                        <a:t>Participation of NEW Stakeholders </a:t>
                      </a:r>
                      <a:r>
                        <a:rPr lang="en-US" sz="900" b="1" baseline="0" dirty="0" smtClean="0"/>
                        <a:t>(2.9)</a:t>
                      </a:r>
                      <a:endParaRPr lang="en-US" sz="900" b="1" dirty="0"/>
                    </a:p>
                  </a:txBody>
                  <a:tcPr marL="91441" marR="91441" marT="45729" marB="45729">
                    <a:solidFill>
                      <a:schemeClr val="accent6">
                        <a:lumMod val="60000"/>
                        <a:lumOff val="40000"/>
                        <a:alpha val="90000"/>
                      </a:schemeClr>
                    </a:solidFill>
                  </a:tcPr>
                </a:tc>
              </a:tr>
              <a:tr h="814369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KAI 3</a:t>
                      </a:r>
                    </a:p>
                    <a:p>
                      <a:r>
                        <a:rPr lang="en-US" sz="1200" dirty="0" smtClean="0"/>
                        <a:t>Operations</a:t>
                      </a:r>
                      <a:endParaRPr lang="en-US" sz="1200" dirty="0"/>
                    </a:p>
                  </a:txBody>
                  <a:tcPr marL="91441" marR="91441" marT="45729" marB="45729"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Adequate</a:t>
                      </a:r>
                      <a:r>
                        <a:rPr lang="en-US" sz="900" baseline="0" dirty="0" smtClean="0"/>
                        <a:t> deployment of IPv6 </a:t>
                      </a:r>
                      <a:r>
                        <a:rPr lang="en-US" sz="900" b="1" baseline="0" dirty="0" smtClean="0"/>
                        <a:t>(3.1) </a:t>
                      </a:r>
                    </a:p>
                    <a:p>
                      <a:r>
                        <a:rPr lang="en-US" sz="900" baseline="0" dirty="0" smtClean="0"/>
                        <a:t>Operational capacity of ccTLDs </a:t>
                      </a:r>
                      <a:r>
                        <a:rPr lang="en-US" sz="900" b="1" baseline="0" dirty="0" smtClean="0"/>
                        <a:t>(3.2)</a:t>
                      </a:r>
                    </a:p>
                    <a:p>
                      <a:r>
                        <a:rPr lang="en-US" sz="900" baseline="0" dirty="0" smtClean="0"/>
                        <a:t>Promote SSR of the DNS </a:t>
                      </a:r>
                      <a:r>
                        <a:rPr lang="en-US" sz="900" b="1" baseline="0" dirty="0" smtClean="0"/>
                        <a:t>(3.4)</a:t>
                      </a:r>
                      <a:endParaRPr lang="en-US" sz="900" b="1" dirty="0"/>
                    </a:p>
                  </a:txBody>
                  <a:tcPr marL="91441" marR="91441" marT="45729" marB="45729">
                    <a:solidFill>
                      <a:schemeClr val="accent5">
                        <a:lumMod val="60000"/>
                        <a:lumOff val="4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41" marR="91441" marT="45729" marB="45729">
                    <a:solidFill>
                      <a:schemeClr val="tx2">
                        <a:lumMod val="40000"/>
                        <a:lumOff val="6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solidFill>
                            <a:srgbClr val="FFFFFF"/>
                          </a:solidFill>
                        </a:rPr>
                        <a:t>Adequate implementation of the new </a:t>
                      </a:r>
                      <a:r>
                        <a:rPr lang="en-US" sz="900" dirty="0" err="1" smtClean="0">
                          <a:solidFill>
                            <a:srgbClr val="FFFFFF"/>
                          </a:solidFill>
                        </a:rPr>
                        <a:t>gTLD</a:t>
                      </a:r>
                      <a:r>
                        <a:rPr lang="en-US" sz="900" dirty="0" smtClean="0">
                          <a:solidFill>
                            <a:srgbClr val="FFFFFF"/>
                          </a:solidFill>
                        </a:rPr>
                        <a:t> program </a:t>
                      </a:r>
                      <a:r>
                        <a:rPr lang="en-US" sz="900" b="1" dirty="0" smtClean="0">
                          <a:solidFill>
                            <a:srgbClr val="FFFFFF"/>
                          </a:solidFill>
                        </a:rPr>
                        <a:t>(3.3)</a:t>
                      </a:r>
                      <a:endParaRPr lang="en-US" sz="900" b="1" dirty="0">
                        <a:solidFill>
                          <a:srgbClr val="FFFFFF"/>
                        </a:solidFill>
                      </a:endParaRPr>
                    </a:p>
                  </a:txBody>
                  <a:tcPr marL="91441" marR="91441" marT="45729" marB="45729">
                    <a:solidFill>
                      <a:schemeClr val="accent6">
                        <a:lumMod val="5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41" marR="91441" marT="45729" marB="45729">
                    <a:solidFill>
                      <a:schemeClr val="accent6">
                        <a:lumMod val="60000"/>
                        <a:lumOff val="40000"/>
                        <a:alpha val="90000"/>
                      </a:schemeClr>
                    </a:solidFill>
                  </a:tcPr>
                </a:tc>
              </a:tr>
              <a:tr h="1463323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KAI 4</a:t>
                      </a:r>
                    </a:p>
                    <a:p>
                      <a:r>
                        <a:rPr lang="en-US" sz="1200" dirty="0" smtClean="0"/>
                        <a:t>Economic Issues</a:t>
                      </a:r>
                      <a:endParaRPr lang="en-US" sz="1200" dirty="0"/>
                    </a:p>
                  </a:txBody>
                  <a:tcPr marL="91441" marR="91441" marT="45729" marB="4572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41" marR="91441" marT="45729" marB="45729">
                    <a:solidFill>
                      <a:schemeClr val="accent5">
                        <a:lumMod val="60000"/>
                        <a:lumOff val="4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41" marR="91441" marT="45729" marB="45729">
                    <a:solidFill>
                      <a:schemeClr val="tx2">
                        <a:lumMod val="40000"/>
                        <a:lumOff val="6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solidFill>
                            <a:srgbClr val="FFFFFF"/>
                          </a:solidFill>
                        </a:rPr>
                        <a:t>Reduce participation barriers </a:t>
                      </a:r>
                      <a:r>
                        <a:rPr lang="en-US" sz="900" b="1" dirty="0" smtClean="0">
                          <a:solidFill>
                            <a:srgbClr val="FFFFFF"/>
                          </a:solidFill>
                        </a:rPr>
                        <a:t>(4.1)</a:t>
                      </a:r>
                    </a:p>
                    <a:p>
                      <a:r>
                        <a:rPr lang="en-US" sz="900" dirty="0" smtClean="0">
                          <a:solidFill>
                            <a:srgbClr val="FFFFFF"/>
                          </a:solidFill>
                        </a:rPr>
                        <a:t>Accreditation of Registrars and Back-End</a:t>
                      </a:r>
                      <a:r>
                        <a:rPr lang="en-US" sz="900" baseline="0" dirty="0" smtClean="0">
                          <a:solidFill>
                            <a:srgbClr val="FFFFFF"/>
                          </a:solidFill>
                        </a:rPr>
                        <a:t> Registries </a:t>
                      </a:r>
                      <a:r>
                        <a:rPr lang="en-US" sz="900" b="1" baseline="0" dirty="0" smtClean="0">
                          <a:solidFill>
                            <a:srgbClr val="FFFFFF"/>
                          </a:solidFill>
                        </a:rPr>
                        <a:t>(4.3)</a:t>
                      </a:r>
                    </a:p>
                    <a:p>
                      <a:r>
                        <a:rPr lang="en-US" sz="900" baseline="0" dirty="0" smtClean="0">
                          <a:solidFill>
                            <a:srgbClr val="FFFFFF"/>
                          </a:solidFill>
                        </a:rPr>
                        <a:t>Emergence of new related services </a:t>
                      </a:r>
                      <a:r>
                        <a:rPr lang="en-US" sz="900" b="1" baseline="0" dirty="0" smtClean="0">
                          <a:solidFill>
                            <a:srgbClr val="FFFFFF"/>
                          </a:solidFill>
                        </a:rPr>
                        <a:t>(4.4)</a:t>
                      </a:r>
                    </a:p>
                    <a:p>
                      <a:r>
                        <a:rPr lang="en-US" sz="900" baseline="0" dirty="0" smtClean="0">
                          <a:solidFill>
                            <a:srgbClr val="FFFFFF"/>
                          </a:solidFill>
                        </a:rPr>
                        <a:t>A regional Dispute Resolution Provider </a:t>
                      </a:r>
                      <a:r>
                        <a:rPr lang="en-US" sz="900" b="1" baseline="0" dirty="0" smtClean="0">
                          <a:solidFill>
                            <a:srgbClr val="FFFFFF"/>
                          </a:solidFill>
                        </a:rPr>
                        <a:t>(4.5)</a:t>
                      </a:r>
                    </a:p>
                    <a:p>
                      <a:r>
                        <a:rPr lang="en-US" sz="900" baseline="0" dirty="0" smtClean="0">
                          <a:solidFill>
                            <a:srgbClr val="FFFFFF"/>
                          </a:solidFill>
                        </a:rPr>
                        <a:t>Support ccTLDs self sustaining models </a:t>
                      </a:r>
                      <a:r>
                        <a:rPr lang="en-US" sz="900" b="1" baseline="0" dirty="0" smtClean="0">
                          <a:solidFill>
                            <a:srgbClr val="FFFFFF"/>
                          </a:solidFill>
                        </a:rPr>
                        <a:t>(4.6)</a:t>
                      </a:r>
                      <a:endParaRPr lang="en-US" sz="900" b="1" dirty="0">
                        <a:solidFill>
                          <a:srgbClr val="FFFFFF"/>
                        </a:solidFill>
                      </a:endParaRPr>
                    </a:p>
                  </a:txBody>
                  <a:tcPr marL="91441" marR="91441" marT="45729" marB="45729">
                    <a:solidFill>
                      <a:schemeClr val="accent6">
                        <a:lumMod val="5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A</a:t>
                      </a:r>
                      <a:r>
                        <a:rPr lang="en-US" sz="900" baseline="0" dirty="0" smtClean="0"/>
                        <a:t> better design of ICANN meetings </a:t>
                      </a:r>
                      <a:r>
                        <a:rPr lang="en-US" sz="900" b="1" baseline="0" dirty="0" smtClean="0"/>
                        <a:t>(4.2)</a:t>
                      </a:r>
                      <a:endParaRPr lang="en-US" sz="900" b="1" dirty="0"/>
                    </a:p>
                  </a:txBody>
                  <a:tcPr marL="91441" marR="91441" marT="45729" marB="45729">
                    <a:solidFill>
                      <a:schemeClr val="accent6">
                        <a:lumMod val="60000"/>
                        <a:lumOff val="40000"/>
                        <a:alpha val="9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065896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ANN_New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220</Words>
  <Application>Microsoft Office PowerPoint</Application>
  <PresentationFormat>Presentación en pantalla (4:3)</PresentationFormat>
  <Paragraphs>36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ICANN_New_Template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Carolina</dc:creator>
  <cp:lastModifiedBy>Carolina</cp:lastModifiedBy>
  <cp:revision>2</cp:revision>
  <dcterms:created xsi:type="dcterms:W3CDTF">2013-04-15T14:16:09Z</dcterms:created>
  <dcterms:modified xsi:type="dcterms:W3CDTF">2013-04-15T15:13:56Z</dcterms:modified>
</cp:coreProperties>
</file>