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5" r:id="rId1"/>
  </p:sldMasterIdLst>
  <p:notesMasterIdLst>
    <p:notesMasterId r:id="rId15"/>
  </p:notesMasterIdLst>
  <p:sldIdLst>
    <p:sldId id="256" r:id="rId2"/>
    <p:sldId id="267" r:id="rId3"/>
    <p:sldId id="268" r:id="rId4"/>
    <p:sldId id="264" r:id="rId5"/>
    <p:sldId id="270" r:id="rId6"/>
    <p:sldId id="271" r:id="rId7"/>
    <p:sldId id="265" r:id="rId8"/>
    <p:sldId id="261" r:id="rId9"/>
    <p:sldId id="262" r:id="rId10"/>
    <p:sldId id="258" r:id="rId11"/>
    <p:sldId id="259" r:id="rId12"/>
    <p:sldId id="568" r:id="rId13"/>
    <p:sldId id="569" r:id="rId14"/>
  </p:sldIdLst>
  <p:sldSz cx="9144000" cy="5143500" type="screen16x9"/>
  <p:notesSz cx="6858000" cy="9144000"/>
  <p:embeddedFontLst>
    <p:embeddedFont>
      <p:font typeface="Barlow Condensed" panose="020F0502020204030204" pitchFamily="34" charset="0"/>
      <p:regular r:id="rId16"/>
      <p:bold r:id="rId17"/>
      <p:italic r:id="rId18"/>
      <p:boldItalic r:id="rId19"/>
    </p:embeddedFont>
    <p:embeddedFont>
      <p:font typeface="Barlow Condensed Medium" panose="020F0502020204030204" pitchFamily="3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82"/>
    <p:restoredTop sz="94848"/>
  </p:normalViewPr>
  <p:slideViewPr>
    <p:cSldViewPr snapToGrid="0">
      <p:cViewPr varScale="1">
        <p:scale>
          <a:sx n="124" d="100"/>
          <a:sy n="124" d="100"/>
        </p:scale>
        <p:origin x="176" y="50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BE" dirty="0"/>
          </a:p>
        </p:txBody>
      </p:sp>
      <p:sp>
        <p:nvSpPr>
          <p:cNvPr id="4" name="Slide Number Placeholder 3"/>
          <p:cNvSpPr>
            <a:spLocks noGrp="1"/>
          </p:cNvSpPr>
          <p:nvPr>
            <p:ph type="sldNum" sz="quarter" idx="5"/>
          </p:nvPr>
        </p:nvSpPr>
        <p:spPr/>
        <p:txBody>
          <a:bodyPr/>
          <a:lstStyle/>
          <a:p>
            <a:fld id="{C0439F08-AE62-9749-BAE9-BAE3331B8BED}" type="slidenum">
              <a:rPr lang="en-BE" smtClean="0"/>
              <a:t>11</a:t>
            </a:fld>
            <a:endParaRPr lang="en-BE"/>
          </a:p>
        </p:txBody>
      </p:sp>
    </p:spTree>
    <p:extLst>
      <p:ext uri="{BB962C8B-B14F-4D97-AF65-F5344CB8AC3E}">
        <p14:creationId xmlns:p14="http://schemas.microsoft.com/office/powerpoint/2010/main" val="93235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3_Blank Background Slide">
    <p:spTree>
      <p:nvGrpSpPr>
        <p:cNvPr id="1" name=""/>
        <p:cNvGrpSpPr/>
        <p:nvPr/>
      </p:nvGrpSpPr>
      <p:grpSpPr>
        <a:xfrm>
          <a:off x="0" y="0"/>
          <a:ext cx="0" cy="0"/>
          <a:chOff x="0" y="0"/>
          <a:chExt cx="0" cy="0"/>
        </a:xfrm>
      </p:grpSpPr>
      <p:sp>
        <p:nvSpPr>
          <p:cNvPr id="2" name="Title 1"/>
          <p:cNvSpPr>
            <a:spLocks noGrp="1"/>
          </p:cNvSpPr>
          <p:nvPr>
            <p:ph type="title"/>
          </p:nvPr>
        </p:nvSpPr>
        <p:spPr>
          <a:xfrm>
            <a:off x="374905" y="34636"/>
            <a:ext cx="8012951" cy="337997"/>
          </a:xfrm>
          <a:prstGeom prst="rect">
            <a:avLst/>
          </a:prstGeom>
        </p:spPr>
        <p:txBody>
          <a:bodyPr lIns="0" tIns="45720" rIns="0" bIns="45720">
            <a:normAutofit/>
          </a:bodyPr>
          <a:lstStyle>
            <a:lvl1pPr>
              <a:defRPr>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3838080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_Blank Background Slide">
    <p:spTree>
      <p:nvGrpSpPr>
        <p:cNvPr id="1" name=""/>
        <p:cNvGrpSpPr/>
        <p:nvPr/>
      </p:nvGrpSpPr>
      <p:grpSpPr>
        <a:xfrm>
          <a:off x="0" y="0"/>
          <a:ext cx="0" cy="0"/>
          <a:chOff x="0" y="0"/>
          <a:chExt cx="0" cy="0"/>
        </a:xfrm>
      </p:grpSpPr>
      <p:sp>
        <p:nvSpPr>
          <p:cNvPr id="2" name="Title 1"/>
          <p:cNvSpPr>
            <a:spLocks noGrp="1"/>
          </p:cNvSpPr>
          <p:nvPr>
            <p:ph type="title"/>
          </p:nvPr>
        </p:nvSpPr>
        <p:spPr>
          <a:xfrm>
            <a:off x="374905" y="34636"/>
            <a:ext cx="8012951" cy="337997"/>
          </a:xfrm>
          <a:prstGeom prst="rect">
            <a:avLst/>
          </a:prstGeom>
        </p:spPr>
        <p:txBody>
          <a:bodyPr lIns="0" tIns="45720" rIns="0" bIns="45720">
            <a:normAutofit/>
          </a:bodyPr>
          <a:lstStyle>
            <a:lvl1pPr>
              <a:defRPr>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3149338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5" name="Google Shape;2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8" name="Google Shape;48;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Content 1">
  <p:cSld name="Title and Content">
    <p:spTree>
      <p:nvGrpSpPr>
        <p:cNvPr id="1" name="Shape 51"/>
        <p:cNvGrpSpPr/>
        <p:nvPr/>
      </p:nvGrpSpPr>
      <p:grpSpPr>
        <a:xfrm>
          <a:off x="0" y="0"/>
          <a:ext cx="0" cy="0"/>
          <a:chOff x="0" y="0"/>
          <a:chExt cx="0" cy="0"/>
        </a:xfrm>
      </p:grpSpPr>
      <p:sp>
        <p:nvSpPr>
          <p:cNvPr id="52" name="Google Shape;52;p13"/>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rtl="0">
              <a:lnSpc>
                <a:spcPct val="90000"/>
              </a:lnSpc>
              <a:spcBef>
                <a:spcPts val="0"/>
              </a:spcBef>
              <a:spcAft>
                <a:spcPts val="0"/>
              </a:spcAft>
              <a:buClr>
                <a:schemeClr val="dk1"/>
              </a:buClr>
              <a:buSzPts val="14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53" name="Google Shape;53;p13"/>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1200"/>
              </a:spcBef>
              <a:spcAft>
                <a:spcPts val="0"/>
              </a:spcAft>
              <a:buClr>
                <a:schemeClr val="dk1"/>
              </a:buClr>
              <a:buSzPts val="1400"/>
              <a:buChar char="○"/>
              <a:defRPr/>
            </a:lvl2pPr>
            <a:lvl3pPr marL="1371600" lvl="2" indent="-317500" algn="l" rtl="0">
              <a:lnSpc>
                <a:spcPct val="90000"/>
              </a:lnSpc>
              <a:spcBef>
                <a:spcPts val="1200"/>
              </a:spcBef>
              <a:spcAft>
                <a:spcPts val="0"/>
              </a:spcAft>
              <a:buClr>
                <a:schemeClr val="dk1"/>
              </a:buClr>
              <a:buSzPts val="1400"/>
              <a:buChar char="■"/>
              <a:defRPr/>
            </a:lvl3pPr>
            <a:lvl4pPr marL="1828800" lvl="3" indent="-317500" algn="l" rtl="0">
              <a:lnSpc>
                <a:spcPct val="90000"/>
              </a:lnSpc>
              <a:spcBef>
                <a:spcPts val="1200"/>
              </a:spcBef>
              <a:spcAft>
                <a:spcPts val="0"/>
              </a:spcAft>
              <a:buClr>
                <a:schemeClr val="dk1"/>
              </a:buClr>
              <a:buSzPts val="1400"/>
              <a:buChar char="●"/>
              <a:defRPr/>
            </a:lvl4pPr>
            <a:lvl5pPr marL="2286000" lvl="4" indent="-317500" algn="l" rtl="0">
              <a:lnSpc>
                <a:spcPct val="90000"/>
              </a:lnSpc>
              <a:spcBef>
                <a:spcPts val="1200"/>
              </a:spcBef>
              <a:spcAft>
                <a:spcPts val="0"/>
              </a:spcAft>
              <a:buClr>
                <a:schemeClr val="dk1"/>
              </a:buClr>
              <a:buSzPts val="1400"/>
              <a:buChar char="○"/>
              <a:defRPr/>
            </a:lvl5pPr>
            <a:lvl6pPr marL="2743200" lvl="5" indent="-317500" algn="l" rtl="0">
              <a:lnSpc>
                <a:spcPct val="90000"/>
              </a:lnSpc>
              <a:spcBef>
                <a:spcPts val="1200"/>
              </a:spcBef>
              <a:spcAft>
                <a:spcPts val="0"/>
              </a:spcAft>
              <a:buClr>
                <a:schemeClr val="dk1"/>
              </a:buClr>
              <a:buSzPts val="1400"/>
              <a:buChar char="■"/>
              <a:defRPr/>
            </a:lvl6pPr>
            <a:lvl7pPr marL="3200400" lvl="6" indent="-317500" algn="l" rtl="0">
              <a:lnSpc>
                <a:spcPct val="90000"/>
              </a:lnSpc>
              <a:spcBef>
                <a:spcPts val="1200"/>
              </a:spcBef>
              <a:spcAft>
                <a:spcPts val="0"/>
              </a:spcAft>
              <a:buClr>
                <a:schemeClr val="dk1"/>
              </a:buClr>
              <a:buSzPts val="1400"/>
              <a:buChar char="●"/>
              <a:defRPr/>
            </a:lvl7pPr>
            <a:lvl8pPr marL="3657600" lvl="7" indent="-317500" algn="l" rtl="0">
              <a:lnSpc>
                <a:spcPct val="90000"/>
              </a:lnSpc>
              <a:spcBef>
                <a:spcPts val="1200"/>
              </a:spcBef>
              <a:spcAft>
                <a:spcPts val="0"/>
              </a:spcAft>
              <a:buClr>
                <a:schemeClr val="dk1"/>
              </a:buClr>
              <a:buSzPts val="1400"/>
              <a:buChar char="○"/>
              <a:defRPr/>
            </a:lvl8pPr>
            <a:lvl9pPr marL="4114800" lvl="8" indent="-317500" algn="l" rtl="0">
              <a:lnSpc>
                <a:spcPct val="90000"/>
              </a:lnSpc>
              <a:spcBef>
                <a:spcPts val="1200"/>
              </a:spcBef>
              <a:spcAft>
                <a:spcPts val="1200"/>
              </a:spcAft>
              <a:buClr>
                <a:schemeClr val="dk1"/>
              </a:buClr>
              <a:buSzPts val="1400"/>
              <a:buChar char="■"/>
              <a:defRPr/>
            </a:lvl9pPr>
          </a:lstStyle>
          <a:p>
            <a:endParaRPr/>
          </a:p>
        </p:txBody>
      </p:sp>
      <p:sp>
        <p:nvSpPr>
          <p:cNvPr id="54" name="Google Shape;54;p13"/>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rmAutofit/>
          </a:bodyPr>
          <a:lstStyle>
            <a:lvl1pPr lvl="0">
              <a:buNone/>
              <a:defRPr sz="1300"/>
            </a:lvl1pPr>
            <a:lvl2pPr lvl="1">
              <a:buNone/>
              <a:defRPr sz="1300"/>
            </a:lvl2pPr>
            <a:lvl3pPr lvl="2">
              <a:buNone/>
              <a:defRPr sz="1300"/>
            </a:lvl3pPr>
            <a:lvl4pPr lvl="3">
              <a:buNone/>
              <a:defRPr sz="1300"/>
            </a:lvl4pPr>
            <a:lvl5pPr lvl="4">
              <a:buNone/>
              <a:defRPr sz="1300"/>
            </a:lvl5pPr>
            <a:lvl6pPr lvl="5">
              <a:buNone/>
              <a:defRPr sz="1300"/>
            </a:lvl6pPr>
            <a:lvl7pPr lvl="6">
              <a:buNone/>
              <a:defRPr sz="1300"/>
            </a:lvl7pPr>
            <a:lvl8pPr lvl="7">
              <a:buNone/>
              <a:defRPr sz="1300"/>
            </a:lvl8pPr>
            <a:lvl9pPr lvl="8">
              <a:buNone/>
              <a:defRPr sz="1300"/>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Background Slide">
  <p:cSld name="Blank Background Slide">
    <p:spTree>
      <p:nvGrpSpPr>
        <p:cNvPr id="1" name="Shape 61"/>
        <p:cNvGrpSpPr/>
        <p:nvPr/>
      </p:nvGrpSpPr>
      <p:grpSpPr>
        <a:xfrm>
          <a:off x="0" y="0"/>
          <a:ext cx="0" cy="0"/>
          <a:chOff x="0" y="0"/>
          <a:chExt cx="0" cy="0"/>
        </a:xfrm>
      </p:grpSpPr>
      <p:sp>
        <p:nvSpPr>
          <p:cNvPr id="62" name="Google Shape;62;p15"/>
          <p:cNvSpPr txBox="1">
            <a:spLocks noGrp="1"/>
          </p:cNvSpPr>
          <p:nvPr>
            <p:ph type="title"/>
          </p:nvPr>
        </p:nvSpPr>
        <p:spPr>
          <a:xfrm>
            <a:off x="374904" y="34634"/>
            <a:ext cx="8013000" cy="338100"/>
          </a:xfrm>
          <a:prstGeom prst="rect">
            <a:avLst/>
          </a:prstGeom>
          <a:noFill/>
          <a:ln>
            <a:noFill/>
          </a:ln>
        </p:spPr>
        <p:txBody>
          <a:bodyPr spcFirstLastPara="1" wrap="square" lIns="0" tIns="45700" rIns="0" bIns="45700" anchor="t" anchorCtr="0">
            <a:normAutofit/>
          </a:bodyPr>
          <a:lstStyle>
            <a:lvl1pPr marR="0" lvl="0" algn="l" rtl="0">
              <a:spcBef>
                <a:spcPts val="0"/>
              </a:spcBef>
              <a:spcAft>
                <a:spcPts val="0"/>
              </a:spcAft>
              <a:buClr>
                <a:srgbClr val="0B3458"/>
              </a:buClr>
              <a:buSzPts val="2800"/>
              <a:buFont typeface="Arial"/>
              <a:buNone/>
              <a:defRPr sz="2800" b="1" i="0" u="none" strike="noStrike" cap="none">
                <a:solidFill>
                  <a:srgbClr val="0B3458"/>
                </a:solidFill>
                <a:latin typeface="Arial"/>
                <a:ea typeface="Arial"/>
                <a:cs typeface="Arial"/>
                <a:sym typeface="Arial"/>
              </a:defRPr>
            </a:lvl1pPr>
            <a:lvl2pPr lvl="1" rtl="0">
              <a:spcBef>
                <a:spcPts val="0"/>
              </a:spcBef>
              <a:spcAft>
                <a:spcPts val="0"/>
              </a:spcAft>
              <a:buSzPts val="2800"/>
              <a:buNone/>
              <a:defRPr sz="1800"/>
            </a:lvl2pPr>
            <a:lvl3pPr lvl="2" rtl="0">
              <a:spcBef>
                <a:spcPts val="0"/>
              </a:spcBef>
              <a:spcAft>
                <a:spcPts val="0"/>
              </a:spcAft>
              <a:buSzPts val="2800"/>
              <a:buNone/>
              <a:defRPr sz="1800"/>
            </a:lvl3pPr>
            <a:lvl4pPr lvl="3" rtl="0">
              <a:spcBef>
                <a:spcPts val="0"/>
              </a:spcBef>
              <a:spcAft>
                <a:spcPts val="0"/>
              </a:spcAft>
              <a:buSzPts val="2800"/>
              <a:buNone/>
              <a:defRPr sz="1800"/>
            </a:lvl4pPr>
            <a:lvl5pPr lvl="4" rtl="0">
              <a:spcBef>
                <a:spcPts val="0"/>
              </a:spcBef>
              <a:spcAft>
                <a:spcPts val="0"/>
              </a:spcAft>
              <a:buSzPts val="2800"/>
              <a:buNone/>
              <a:defRPr sz="1800"/>
            </a:lvl5pPr>
            <a:lvl6pPr lvl="5" rtl="0">
              <a:spcBef>
                <a:spcPts val="0"/>
              </a:spcBef>
              <a:spcAft>
                <a:spcPts val="0"/>
              </a:spcAft>
              <a:buSzPts val="2800"/>
              <a:buNone/>
              <a:defRPr sz="1800"/>
            </a:lvl6pPr>
            <a:lvl7pPr lvl="6" rtl="0">
              <a:spcBef>
                <a:spcPts val="0"/>
              </a:spcBef>
              <a:spcAft>
                <a:spcPts val="0"/>
              </a:spcAft>
              <a:buSzPts val="2800"/>
              <a:buNone/>
              <a:defRPr sz="1800"/>
            </a:lvl7pPr>
            <a:lvl8pPr lvl="7" rtl="0">
              <a:spcBef>
                <a:spcPts val="0"/>
              </a:spcBef>
              <a:spcAft>
                <a:spcPts val="0"/>
              </a:spcAft>
              <a:buSzPts val="2800"/>
              <a:buNone/>
              <a:defRPr sz="1800"/>
            </a:lvl8pPr>
            <a:lvl9pPr lvl="8" rtl="0">
              <a:spcBef>
                <a:spcPts val="0"/>
              </a:spcBef>
              <a:spcAft>
                <a:spcPts val="0"/>
              </a:spcAft>
              <a:buSzPts val="2800"/>
              <a:buNone/>
              <a:defRPr sz="18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CE345-98C6-66B6-9A60-A1FD018234FA}"/>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E0351858-6210-EA50-288C-A58FA2F4B6B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90088D87-1177-18BA-47C1-7B1C4EF42B75}"/>
              </a:ext>
            </a:extLst>
          </p:cNvPr>
          <p:cNvSpPr>
            <a:spLocks noGrp="1"/>
          </p:cNvSpPr>
          <p:nvPr>
            <p:ph type="dt" sz="half" idx="10"/>
          </p:nvPr>
        </p:nvSpPr>
        <p:spPr/>
        <p:txBody>
          <a:bodyPr/>
          <a:lstStyle/>
          <a:p>
            <a:fld id="{94416BC1-AD1E-464D-9033-514C7F046771}" type="datetimeFigureOut">
              <a:rPr lang="en-BE" smtClean="0"/>
              <a:t>4/18/23</a:t>
            </a:fld>
            <a:endParaRPr lang="en-BE"/>
          </a:p>
        </p:txBody>
      </p:sp>
      <p:sp>
        <p:nvSpPr>
          <p:cNvPr id="5" name="Footer Placeholder 4">
            <a:extLst>
              <a:ext uri="{FF2B5EF4-FFF2-40B4-BE49-F238E27FC236}">
                <a16:creationId xmlns:a16="http://schemas.microsoft.com/office/drawing/2014/main" id="{78551348-EA5B-1BFF-F1DC-4C207B345EDA}"/>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78DD861C-2FB3-B587-6722-EAD0CDFFA24E}"/>
              </a:ext>
            </a:extLst>
          </p:cNvPr>
          <p:cNvSpPr>
            <a:spLocks noGrp="1"/>
          </p:cNvSpPr>
          <p:nvPr>
            <p:ph type="sldNum" sz="quarter" idx="12"/>
          </p:nvPr>
        </p:nvSpPr>
        <p:spPr/>
        <p:txBody>
          <a:bodyPr/>
          <a:lstStyle/>
          <a:p>
            <a:fld id="{8E5B9A88-B3DA-6A4A-A20D-1D762F2F43F5}" type="slidenum">
              <a:rPr lang="en-BE" smtClean="0"/>
              <a:t>‹#›</a:t>
            </a:fld>
            <a:endParaRPr lang="en-BE"/>
          </a:p>
        </p:txBody>
      </p:sp>
    </p:spTree>
    <p:extLst>
      <p:ext uri="{BB962C8B-B14F-4D97-AF65-F5344CB8AC3E}">
        <p14:creationId xmlns:p14="http://schemas.microsoft.com/office/powerpoint/2010/main" val="1055048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Font typeface="Barlow Condensed Medium"/>
              <a:buNone/>
              <a:defRPr sz="2800">
                <a:solidFill>
                  <a:schemeClr val="dk1"/>
                </a:solidFill>
                <a:latin typeface="Barlow Condensed Medium"/>
                <a:ea typeface="Barlow Condensed Medium"/>
                <a:cs typeface="Barlow Condensed Medium"/>
                <a:sym typeface="Barlow Condensed Medium"/>
              </a:defRPr>
            </a:lvl1pPr>
            <a:lvl2pPr lvl="1">
              <a:spcBef>
                <a:spcPts val="0"/>
              </a:spcBef>
              <a:spcAft>
                <a:spcPts val="0"/>
              </a:spcAft>
              <a:buClr>
                <a:schemeClr val="dk1"/>
              </a:buClr>
              <a:buSzPts val="2800"/>
              <a:buFont typeface="Barlow Condensed Medium"/>
              <a:buNone/>
              <a:defRPr sz="2800">
                <a:solidFill>
                  <a:schemeClr val="dk1"/>
                </a:solidFill>
                <a:latin typeface="Barlow Condensed Medium"/>
                <a:ea typeface="Barlow Condensed Medium"/>
                <a:cs typeface="Barlow Condensed Medium"/>
                <a:sym typeface="Barlow Condensed Medium"/>
              </a:defRPr>
            </a:lvl2pPr>
            <a:lvl3pPr lvl="2">
              <a:spcBef>
                <a:spcPts val="0"/>
              </a:spcBef>
              <a:spcAft>
                <a:spcPts val="0"/>
              </a:spcAft>
              <a:buClr>
                <a:schemeClr val="dk1"/>
              </a:buClr>
              <a:buSzPts val="2800"/>
              <a:buFont typeface="Barlow Condensed Medium"/>
              <a:buNone/>
              <a:defRPr sz="2800">
                <a:solidFill>
                  <a:schemeClr val="dk1"/>
                </a:solidFill>
                <a:latin typeface="Barlow Condensed Medium"/>
                <a:ea typeface="Barlow Condensed Medium"/>
                <a:cs typeface="Barlow Condensed Medium"/>
                <a:sym typeface="Barlow Condensed Medium"/>
              </a:defRPr>
            </a:lvl3pPr>
            <a:lvl4pPr lvl="3">
              <a:spcBef>
                <a:spcPts val="0"/>
              </a:spcBef>
              <a:spcAft>
                <a:spcPts val="0"/>
              </a:spcAft>
              <a:buClr>
                <a:schemeClr val="dk1"/>
              </a:buClr>
              <a:buSzPts val="2800"/>
              <a:buFont typeface="Barlow Condensed Medium"/>
              <a:buNone/>
              <a:defRPr sz="2800">
                <a:solidFill>
                  <a:schemeClr val="dk1"/>
                </a:solidFill>
                <a:latin typeface="Barlow Condensed Medium"/>
                <a:ea typeface="Barlow Condensed Medium"/>
                <a:cs typeface="Barlow Condensed Medium"/>
                <a:sym typeface="Barlow Condensed Medium"/>
              </a:defRPr>
            </a:lvl4pPr>
            <a:lvl5pPr lvl="4">
              <a:spcBef>
                <a:spcPts val="0"/>
              </a:spcBef>
              <a:spcAft>
                <a:spcPts val="0"/>
              </a:spcAft>
              <a:buClr>
                <a:schemeClr val="dk1"/>
              </a:buClr>
              <a:buSzPts val="2800"/>
              <a:buFont typeface="Barlow Condensed Medium"/>
              <a:buNone/>
              <a:defRPr sz="2800">
                <a:solidFill>
                  <a:schemeClr val="dk1"/>
                </a:solidFill>
                <a:latin typeface="Barlow Condensed Medium"/>
                <a:ea typeface="Barlow Condensed Medium"/>
                <a:cs typeface="Barlow Condensed Medium"/>
                <a:sym typeface="Barlow Condensed Medium"/>
              </a:defRPr>
            </a:lvl5pPr>
            <a:lvl6pPr lvl="5">
              <a:spcBef>
                <a:spcPts val="0"/>
              </a:spcBef>
              <a:spcAft>
                <a:spcPts val="0"/>
              </a:spcAft>
              <a:buClr>
                <a:schemeClr val="dk1"/>
              </a:buClr>
              <a:buSzPts val="2800"/>
              <a:buFont typeface="Barlow Condensed Medium"/>
              <a:buNone/>
              <a:defRPr sz="2800">
                <a:solidFill>
                  <a:schemeClr val="dk1"/>
                </a:solidFill>
                <a:latin typeface="Barlow Condensed Medium"/>
                <a:ea typeface="Barlow Condensed Medium"/>
                <a:cs typeface="Barlow Condensed Medium"/>
                <a:sym typeface="Barlow Condensed Medium"/>
              </a:defRPr>
            </a:lvl6pPr>
            <a:lvl7pPr lvl="6">
              <a:spcBef>
                <a:spcPts val="0"/>
              </a:spcBef>
              <a:spcAft>
                <a:spcPts val="0"/>
              </a:spcAft>
              <a:buClr>
                <a:schemeClr val="dk1"/>
              </a:buClr>
              <a:buSzPts val="2800"/>
              <a:buFont typeface="Barlow Condensed Medium"/>
              <a:buNone/>
              <a:defRPr sz="2800">
                <a:solidFill>
                  <a:schemeClr val="dk1"/>
                </a:solidFill>
                <a:latin typeface="Barlow Condensed Medium"/>
                <a:ea typeface="Barlow Condensed Medium"/>
                <a:cs typeface="Barlow Condensed Medium"/>
                <a:sym typeface="Barlow Condensed Medium"/>
              </a:defRPr>
            </a:lvl7pPr>
            <a:lvl8pPr lvl="7">
              <a:spcBef>
                <a:spcPts val="0"/>
              </a:spcBef>
              <a:spcAft>
                <a:spcPts val="0"/>
              </a:spcAft>
              <a:buClr>
                <a:schemeClr val="dk1"/>
              </a:buClr>
              <a:buSzPts val="2800"/>
              <a:buFont typeface="Barlow Condensed Medium"/>
              <a:buNone/>
              <a:defRPr sz="2800">
                <a:solidFill>
                  <a:schemeClr val="dk1"/>
                </a:solidFill>
                <a:latin typeface="Barlow Condensed Medium"/>
                <a:ea typeface="Barlow Condensed Medium"/>
                <a:cs typeface="Barlow Condensed Medium"/>
                <a:sym typeface="Barlow Condensed Medium"/>
              </a:defRPr>
            </a:lvl8pPr>
            <a:lvl9pPr lvl="8">
              <a:spcBef>
                <a:spcPts val="0"/>
              </a:spcBef>
              <a:spcAft>
                <a:spcPts val="0"/>
              </a:spcAft>
              <a:buClr>
                <a:schemeClr val="dk1"/>
              </a:buClr>
              <a:buSzPts val="2800"/>
              <a:buFont typeface="Barlow Condensed Medium"/>
              <a:buNone/>
              <a:defRPr sz="2800">
                <a:solidFill>
                  <a:schemeClr val="dk1"/>
                </a:solidFill>
                <a:latin typeface="Barlow Condensed Medium"/>
                <a:ea typeface="Barlow Condensed Medium"/>
                <a:cs typeface="Barlow Condensed Medium"/>
                <a:sym typeface="Barlow Condensed Medium"/>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Barlow Condensed"/>
              <a:buChar char="●"/>
              <a:defRPr sz="1800">
                <a:solidFill>
                  <a:schemeClr val="dk2"/>
                </a:solidFill>
                <a:latin typeface="Barlow Condensed"/>
                <a:ea typeface="Barlow Condensed"/>
                <a:cs typeface="Barlow Condensed"/>
                <a:sym typeface="Barlow Condensed"/>
              </a:defRPr>
            </a:lvl1pPr>
            <a:lvl2pPr marL="914400" lvl="1" indent="-317500">
              <a:lnSpc>
                <a:spcPct val="115000"/>
              </a:lnSpc>
              <a:spcBef>
                <a:spcPts val="0"/>
              </a:spcBef>
              <a:spcAft>
                <a:spcPts val="0"/>
              </a:spcAft>
              <a:buClr>
                <a:schemeClr val="dk2"/>
              </a:buClr>
              <a:buSzPts val="1400"/>
              <a:buFont typeface="Barlow Condensed"/>
              <a:buChar char="○"/>
              <a:defRPr>
                <a:solidFill>
                  <a:schemeClr val="dk2"/>
                </a:solidFill>
                <a:latin typeface="Barlow Condensed"/>
                <a:ea typeface="Barlow Condensed"/>
                <a:cs typeface="Barlow Condensed"/>
                <a:sym typeface="Barlow Condensed"/>
              </a:defRPr>
            </a:lvl2pPr>
            <a:lvl3pPr marL="1371600" lvl="2" indent="-317500">
              <a:lnSpc>
                <a:spcPct val="115000"/>
              </a:lnSpc>
              <a:spcBef>
                <a:spcPts val="0"/>
              </a:spcBef>
              <a:spcAft>
                <a:spcPts val="0"/>
              </a:spcAft>
              <a:buClr>
                <a:schemeClr val="dk2"/>
              </a:buClr>
              <a:buSzPts val="1400"/>
              <a:buFont typeface="Barlow Condensed"/>
              <a:buChar char="■"/>
              <a:defRPr>
                <a:solidFill>
                  <a:schemeClr val="dk2"/>
                </a:solidFill>
                <a:latin typeface="Barlow Condensed"/>
                <a:ea typeface="Barlow Condensed"/>
                <a:cs typeface="Barlow Condensed"/>
                <a:sym typeface="Barlow Condensed"/>
              </a:defRPr>
            </a:lvl3pPr>
            <a:lvl4pPr marL="1828800" lvl="3" indent="-317500">
              <a:lnSpc>
                <a:spcPct val="115000"/>
              </a:lnSpc>
              <a:spcBef>
                <a:spcPts val="0"/>
              </a:spcBef>
              <a:spcAft>
                <a:spcPts val="0"/>
              </a:spcAft>
              <a:buClr>
                <a:schemeClr val="dk2"/>
              </a:buClr>
              <a:buSzPts val="1400"/>
              <a:buFont typeface="Barlow Condensed"/>
              <a:buChar char="●"/>
              <a:defRPr>
                <a:solidFill>
                  <a:schemeClr val="dk2"/>
                </a:solidFill>
                <a:latin typeface="Barlow Condensed"/>
                <a:ea typeface="Barlow Condensed"/>
                <a:cs typeface="Barlow Condensed"/>
                <a:sym typeface="Barlow Condensed"/>
              </a:defRPr>
            </a:lvl4pPr>
            <a:lvl5pPr marL="2286000" lvl="4" indent="-317500">
              <a:lnSpc>
                <a:spcPct val="115000"/>
              </a:lnSpc>
              <a:spcBef>
                <a:spcPts val="0"/>
              </a:spcBef>
              <a:spcAft>
                <a:spcPts val="0"/>
              </a:spcAft>
              <a:buClr>
                <a:schemeClr val="dk2"/>
              </a:buClr>
              <a:buSzPts val="1400"/>
              <a:buFont typeface="Barlow Condensed"/>
              <a:buChar char="○"/>
              <a:defRPr>
                <a:solidFill>
                  <a:schemeClr val="dk2"/>
                </a:solidFill>
                <a:latin typeface="Barlow Condensed"/>
                <a:ea typeface="Barlow Condensed"/>
                <a:cs typeface="Barlow Condensed"/>
                <a:sym typeface="Barlow Condensed"/>
              </a:defRPr>
            </a:lvl5pPr>
            <a:lvl6pPr marL="2743200" lvl="5" indent="-317500">
              <a:lnSpc>
                <a:spcPct val="115000"/>
              </a:lnSpc>
              <a:spcBef>
                <a:spcPts val="0"/>
              </a:spcBef>
              <a:spcAft>
                <a:spcPts val="0"/>
              </a:spcAft>
              <a:buClr>
                <a:schemeClr val="dk2"/>
              </a:buClr>
              <a:buSzPts val="1400"/>
              <a:buFont typeface="Barlow Condensed"/>
              <a:buChar char="■"/>
              <a:defRPr>
                <a:solidFill>
                  <a:schemeClr val="dk2"/>
                </a:solidFill>
                <a:latin typeface="Barlow Condensed"/>
                <a:ea typeface="Barlow Condensed"/>
                <a:cs typeface="Barlow Condensed"/>
                <a:sym typeface="Barlow Condensed"/>
              </a:defRPr>
            </a:lvl6pPr>
            <a:lvl7pPr marL="3200400" lvl="6" indent="-317500">
              <a:lnSpc>
                <a:spcPct val="115000"/>
              </a:lnSpc>
              <a:spcBef>
                <a:spcPts val="0"/>
              </a:spcBef>
              <a:spcAft>
                <a:spcPts val="0"/>
              </a:spcAft>
              <a:buClr>
                <a:schemeClr val="dk2"/>
              </a:buClr>
              <a:buSzPts val="1400"/>
              <a:buFont typeface="Barlow Condensed"/>
              <a:buChar char="●"/>
              <a:defRPr>
                <a:solidFill>
                  <a:schemeClr val="dk2"/>
                </a:solidFill>
                <a:latin typeface="Barlow Condensed"/>
                <a:ea typeface="Barlow Condensed"/>
                <a:cs typeface="Barlow Condensed"/>
                <a:sym typeface="Barlow Condensed"/>
              </a:defRPr>
            </a:lvl7pPr>
            <a:lvl8pPr marL="3657600" lvl="7" indent="-317500">
              <a:lnSpc>
                <a:spcPct val="115000"/>
              </a:lnSpc>
              <a:spcBef>
                <a:spcPts val="0"/>
              </a:spcBef>
              <a:spcAft>
                <a:spcPts val="0"/>
              </a:spcAft>
              <a:buClr>
                <a:schemeClr val="dk2"/>
              </a:buClr>
              <a:buSzPts val="1400"/>
              <a:buFont typeface="Barlow Condensed"/>
              <a:buChar char="○"/>
              <a:defRPr>
                <a:solidFill>
                  <a:schemeClr val="dk2"/>
                </a:solidFill>
                <a:latin typeface="Barlow Condensed"/>
                <a:ea typeface="Barlow Condensed"/>
                <a:cs typeface="Barlow Condensed"/>
                <a:sym typeface="Barlow Condensed"/>
              </a:defRPr>
            </a:lvl8pPr>
            <a:lvl9pPr marL="4114800" lvl="8" indent="-317500">
              <a:lnSpc>
                <a:spcPct val="115000"/>
              </a:lnSpc>
              <a:spcBef>
                <a:spcPts val="0"/>
              </a:spcBef>
              <a:spcAft>
                <a:spcPts val="0"/>
              </a:spcAft>
              <a:buClr>
                <a:schemeClr val="dk2"/>
              </a:buClr>
              <a:buSzPts val="1400"/>
              <a:buFont typeface="Barlow Condensed"/>
              <a:buChar char="■"/>
              <a:defRPr>
                <a:solidFill>
                  <a:schemeClr val="dk2"/>
                </a:solidFill>
                <a:latin typeface="Barlow Condensed"/>
                <a:ea typeface="Barlow Condensed"/>
                <a:cs typeface="Barlow Condensed"/>
                <a:sym typeface="Barlow Condensed"/>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Barlow Condensed"/>
                <a:ea typeface="Barlow Condensed"/>
                <a:cs typeface="Barlow Condensed"/>
                <a:sym typeface="Barlow Condensed"/>
              </a:defRPr>
            </a:lvl1pPr>
            <a:lvl2pPr lvl="1" algn="r">
              <a:buNone/>
              <a:defRPr sz="1000">
                <a:solidFill>
                  <a:schemeClr val="dk2"/>
                </a:solidFill>
                <a:latin typeface="Barlow Condensed"/>
                <a:ea typeface="Barlow Condensed"/>
                <a:cs typeface="Barlow Condensed"/>
                <a:sym typeface="Barlow Condensed"/>
              </a:defRPr>
            </a:lvl2pPr>
            <a:lvl3pPr lvl="2" algn="r">
              <a:buNone/>
              <a:defRPr sz="1000">
                <a:solidFill>
                  <a:schemeClr val="dk2"/>
                </a:solidFill>
                <a:latin typeface="Barlow Condensed"/>
                <a:ea typeface="Barlow Condensed"/>
                <a:cs typeface="Barlow Condensed"/>
                <a:sym typeface="Barlow Condensed"/>
              </a:defRPr>
            </a:lvl3pPr>
            <a:lvl4pPr lvl="3" algn="r">
              <a:buNone/>
              <a:defRPr sz="1000">
                <a:solidFill>
                  <a:schemeClr val="dk2"/>
                </a:solidFill>
                <a:latin typeface="Barlow Condensed"/>
                <a:ea typeface="Barlow Condensed"/>
                <a:cs typeface="Barlow Condensed"/>
                <a:sym typeface="Barlow Condensed"/>
              </a:defRPr>
            </a:lvl4pPr>
            <a:lvl5pPr lvl="4" algn="r">
              <a:buNone/>
              <a:defRPr sz="1000">
                <a:solidFill>
                  <a:schemeClr val="dk2"/>
                </a:solidFill>
                <a:latin typeface="Barlow Condensed"/>
                <a:ea typeface="Barlow Condensed"/>
                <a:cs typeface="Barlow Condensed"/>
                <a:sym typeface="Barlow Condensed"/>
              </a:defRPr>
            </a:lvl5pPr>
            <a:lvl6pPr lvl="5" algn="r">
              <a:buNone/>
              <a:defRPr sz="1000">
                <a:solidFill>
                  <a:schemeClr val="dk2"/>
                </a:solidFill>
                <a:latin typeface="Barlow Condensed"/>
                <a:ea typeface="Barlow Condensed"/>
                <a:cs typeface="Barlow Condensed"/>
                <a:sym typeface="Barlow Condensed"/>
              </a:defRPr>
            </a:lvl6pPr>
            <a:lvl7pPr lvl="6" algn="r">
              <a:buNone/>
              <a:defRPr sz="1000">
                <a:solidFill>
                  <a:schemeClr val="dk2"/>
                </a:solidFill>
                <a:latin typeface="Barlow Condensed"/>
                <a:ea typeface="Barlow Condensed"/>
                <a:cs typeface="Barlow Condensed"/>
                <a:sym typeface="Barlow Condensed"/>
              </a:defRPr>
            </a:lvl7pPr>
            <a:lvl8pPr lvl="7" algn="r">
              <a:buNone/>
              <a:defRPr sz="1000">
                <a:solidFill>
                  <a:schemeClr val="dk2"/>
                </a:solidFill>
                <a:latin typeface="Barlow Condensed"/>
                <a:ea typeface="Barlow Condensed"/>
                <a:cs typeface="Barlow Condensed"/>
                <a:sym typeface="Barlow Condensed"/>
              </a:defRPr>
            </a:lvl8pPr>
            <a:lvl9pPr lvl="8" algn="r">
              <a:buNone/>
              <a:defRPr sz="1000">
                <a:solidFill>
                  <a:schemeClr val="dk2"/>
                </a:solidFill>
                <a:latin typeface="Barlow Condensed"/>
                <a:ea typeface="Barlow Condensed"/>
                <a:cs typeface="Barlow Condensed"/>
                <a:sym typeface="Barlow Condensed"/>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99729" y="4683425"/>
            <a:ext cx="1840568" cy="3532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51" r:id="rId2"/>
    <p:sldLayoutId id="2147483653" r:id="rId3"/>
    <p:sldLayoutId id="2147483654" r:id="rId4"/>
    <p:sldLayoutId id="2147483657" r:id="rId5"/>
    <p:sldLayoutId id="2147483658" r:id="rId6"/>
    <p:sldLayoutId id="2147483659" r:id="rId7"/>
    <p:sldLayoutId id="2147483661" r:id="rId8"/>
    <p:sldLayoutId id="2147483668" r:id="rId9"/>
    <p:sldLayoutId id="2147483669" r:id="rId10"/>
    <p:sldLayoutId id="2147483670"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tally@icann.org" TargetMode="Externa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hyperlink" Target="https://ccnso.icann.org/en/announcements/announcement-06apr23-en.htm" TargetMode="External"/><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A3C32-D57F-70A0-3B17-2E92FD0FADF6}"/>
              </a:ext>
            </a:extLst>
          </p:cNvPr>
          <p:cNvSpPr>
            <a:spLocks noGrp="1"/>
          </p:cNvSpPr>
          <p:nvPr>
            <p:ph type="ctrTitle"/>
          </p:nvPr>
        </p:nvSpPr>
        <p:spPr>
          <a:xfrm>
            <a:off x="978614" y="1094401"/>
            <a:ext cx="6858000" cy="2776917"/>
          </a:xfrm>
        </p:spPr>
        <p:txBody>
          <a:bodyPr>
            <a:normAutofit fontScale="90000"/>
          </a:bodyPr>
          <a:lstStyle/>
          <a:p>
            <a:r>
              <a:rPr lang="en-BE" b="1" dirty="0"/>
              <a:t>ccPDP3- R</a:t>
            </a:r>
            <a:r>
              <a:rPr lang="fr-CA" b="1" dirty="0" err="1"/>
              <a:t>eview</a:t>
            </a:r>
            <a:r>
              <a:rPr lang="fr-CA" b="1" dirty="0"/>
              <a:t> </a:t>
            </a:r>
            <a:r>
              <a:rPr lang="en-BE" b="1" dirty="0"/>
              <a:t>M</a:t>
            </a:r>
            <a:r>
              <a:rPr lang="fr-CA" b="1" dirty="0" err="1"/>
              <a:t>echanism</a:t>
            </a:r>
            <a:r>
              <a:rPr lang="fr-CA" b="1" dirty="0"/>
              <a:t> (CCRM)</a:t>
            </a:r>
            <a:br>
              <a:rPr lang="en-BE" b="1" dirty="0"/>
            </a:br>
            <a:r>
              <a:rPr lang="en-US" b="1" dirty="0"/>
              <a:t>Webinar to inform ccTLDs  on the vote for approving the policy</a:t>
            </a:r>
            <a:endParaRPr lang="en-BE" b="1" dirty="0"/>
          </a:p>
        </p:txBody>
      </p:sp>
      <p:sp>
        <p:nvSpPr>
          <p:cNvPr id="3" name="Subtitle 2">
            <a:extLst>
              <a:ext uri="{FF2B5EF4-FFF2-40B4-BE49-F238E27FC236}">
                <a16:creationId xmlns:a16="http://schemas.microsoft.com/office/drawing/2014/main" id="{9D783F39-B8A6-0546-F226-257948A65F31}"/>
              </a:ext>
            </a:extLst>
          </p:cNvPr>
          <p:cNvSpPr>
            <a:spLocks noGrp="1"/>
          </p:cNvSpPr>
          <p:nvPr>
            <p:ph type="subTitle" idx="1"/>
          </p:nvPr>
        </p:nvSpPr>
        <p:spPr>
          <a:xfrm>
            <a:off x="2135222" y="3871318"/>
            <a:ext cx="6858000" cy="1241822"/>
          </a:xfrm>
        </p:spPr>
        <p:txBody>
          <a:bodyPr/>
          <a:lstStyle/>
          <a:p>
            <a:pPr algn="r"/>
            <a:r>
              <a:rPr lang="en-US" dirty="0"/>
              <a:t>April</a:t>
            </a:r>
            <a:r>
              <a:rPr lang="en-BE" dirty="0"/>
              <a:t> 2023</a:t>
            </a:r>
          </a:p>
        </p:txBody>
      </p:sp>
    </p:spTree>
    <p:extLst>
      <p:ext uri="{BB962C8B-B14F-4D97-AF65-F5344CB8AC3E}">
        <p14:creationId xmlns:p14="http://schemas.microsoft.com/office/powerpoint/2010/main" val="1736175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BEFD7-8CB1-972B-F08E-4A9059F6DF69}"/>
              </a:ext>
            </a:extLst>
          </p:cNvPr>
          <p:cNvSpPr>
            <a:spLocks noGrp="1"/>
          </p:cNvSpPr>
          <p:nvPr>
            <p:ph type="title"/>
          </p:nvPr>
        </p:nvSpPr>
        <p:spPr/>
        <p:txBody>
          <a:bodyPr>
            <a:normAutofit fontScale="90000"/>
          </a:bodyPr>
          <a:lstStyle/>
          <a:p>
            <a:r>
              <a:rPr lang="fr-CA" sz="3000" b="1" dirty="0" err="1">
                <a:latin typeface="+mn-lt"/>
                <a:ea typeface="+mn-ea"/>
                <a:cs typeface="+mn-cs"/>
              </a:rPr>
              <a:t>Voting</a:t>
            </a:r>
            <a:r>
              <a:rPr lang="fr-CA" sz="3000" b="1" dirty="0">
                <a:latin typeface="+mn-lt"/>
                <a:ea typeface="+mn-ea"/>
                <a:cs typeface="+mn-cs"/>
              </a:rPr>
              <a:t> </a:t>
            </a:r>
            <a:r>
              <a:rPr lang="fr-CA" sz="3000" b="1" dirty="0" err="1">
                <a:latin typeface="+mn-lt"/>
                <a:ea typeface="+mn-ea"/>
                <a:cs typeface="+mn-cs"/>
              </a:rPr>
              <a:t>details</a:t>
            </a:r>
            <a:endParaRPr lang="en-BE" sz="3000" b="1" dirty="0">
              <a:latin typeface="+mn-lt"/>
              <a:ea typeface="+mn-ea"/>
              <a:cs typeface="+mn-cs"/>
            </a:endParaRPr>
          </a:p>
        </p:txBody>
      </p:sp>
      <p:sp>
        <p:nvSpPr>
          <p:cNvPr id="3" name="Content Placeholder 2">
            <a:extLst>
              <a:ext uri="{FF2B5EF4-FFF2-40B4-BE49-F238E27FC236}">
                <a16:creationId xmlns:a16="http://schemas.microsoft.com/office/drawing/2014/main" id="{F01EE93A-BE36-615B-B36D-951C359EFB19}"/>
              </a:ext>
            </a:extLst>
          </p:cNvPr>
          <p:cNvSpPr>
            <a:spLocks noGrp="1"/>
          </p:cNvSpPr>
          <p:nvPr>
            <p:ph idx="1"/>
          </p:nvPr>
        </p:nvSpPr>
        <p:spPr/>
        <p:txBody>
          <a:bodyPr>
            <a:normAutofit/>
          </a:bodyPr>
          <a:lstStyle/>
          <a:p>
            <a:r>
              <a:rPr lang="en-US" sz="2400" b="1" dirty="0"/>
              <a:t>Voting starts on 18 April 00:01 UTC and closes on 09 May 23:59 UTC.</a:t>
            </a:r>
            <a:r>
              <a:rPr lang="en-US" sz="2400" dirty="0"/>
              <a:t> </a:t>
            </a:r>
          </a:p>
          <a:p>
            <a:r>
              <a:rPr lang="en-US" sz="2400" dirty="0"/>
              <a:t>All members of the ccNSO may vote via their emissaries*,</a:t>
            </a:r>
          </a:p>
          <a:p>
            <a:r>
              <a:rPr lang="en-US" sz="2400" dirty="0"/>
              <a:t>There will be one ballot per ccNSO Emissary, and ballots will be sent by </a:t>
            </a:r>
            <a:r>
              <a:rPr lang="en-US" sz="2400" dirty="0">
                <a:hlinkClick r:id="rId2"/>
              </a:rPr>
              <a:t>tally@icann.org</a:t>
            </a:r>
            <a:r>
              <a:rPr lang="en-US" sz="2400" dirty="0"/>
              <a:t>.</a:t>
            </a:r>
          </a:p>
          <a:p>
            <a:r>
              <a:rPr lang="en-US" sz="2400" dirty="0"/>
              <a:t>To approve the policy, at least 50% of ccNSO members (= 87 currently) must vote, and more than 66% of the votes cast must approve the policy.</a:t>
            </a:r>
          </a:p>
          <a:p>
            <a:pPr marL="0" indent="0">
              <a:buNone/>
            </a:pPr>
            <a:r>
              <a:rPr lang="en-US" sz="2400" dirty="0"/>
              <a:t>* ICANN Bylaws - Section 10.4 (e) (ii)</a:t>
            </a:r>
          </a:p>
          <a:p>
            <a:endParaRPr lang="en-US" sz="2400" dirty="0"/>
          </a:p>
          <a:p>
            <a:pPr lvl="1"/>
            <a:endParaRPr lang="en-BE" dirty="0"/>
          </a:p>
        </p:txBody>
      </p:sp>
    </p:spTree>
    <p:extLst>
      <p:ext uri="{BB962C8B-B14F-4D97-AF65-F5344CB8AC3E}">
        <p14:creationId xmlns:p14="http://schemas.microsoft.com/office/powerpoint/2010/main" val="1793725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C0A4B-805F-E493-1B38-CD807003EF45}"/>
              </a:ext>
            </a:extLst>
          </p:cNvPr>
          <p:cNvSpPr>
            <a:spLocks noGrp="1"/>
          </p:cNvSpPr>
          <p:nvPr>
            <p:ph type="title"/>
          </p:nvPr>
        </p:nvSpPr>
        <p:spPr>
          <a:xfrm>
            <a:off x="106217" y="116253"/>
            <a:ext cx="8520600" cy="572700"/>
          </a:xfrm>
        </p:spPr>
        <p:txBody>
          <a:bodyPr>
            <a:normAutofit fontScale="90000"/>
          </a:bodyPr>
          <a:lstStyle/>
          <a:p>
            <a:r>
              <a:rPr lang="en-US" sz="3000" b="1" dirty="0">
                <a:latin typeface="+mn-lt"/>
                <a:ea typeface="+mn-ea"/>
                <a:cs typeface="+mn-cs"/>
              </a:rPr>
              <a:t>Timeline going forward</a:t>
            </a:r>
            <a:endParaRPr lang="en-BE" sz="3000" b="1" dirty="0">
              <a:latin typeface="+mn-lt"/>
              <a:ea typeface="+mn-ea"/>
              <a:cs typeface="+mn-cs"/>
            </a:endParaRPr>
          </a:p>
        </p:txBody>
      </p:sp>
      <p:sp>
        <p:nvSpPr>
          <p:cNvPr id="3" name="Content Placeholder 2">
            <a:extLst>
              <a:ext uri="{FF2B5EF4-FFF2-40B4-BE49-F238E27FC236}">
                <a16:creationId xmlns:a16="http://schemas.microsoft.com/office/drawing/2014/main" id="{E110391F-0835-40FE-81CE-EA7BD7F36A43}"/>
              </a:ext>
            </a:extLst>
          </p:cNvPr>
          <p:cNvSpPr>
            <a:spLocks noGrp="1"/>
          </p:cNvSpPr>
          <p:nvPr>
            <p:ph idx="1"/>
          </p:nvPr>
        </p:nvSpPr>
        <p:spPr>
          <a:xfrm>
            <a:off x="106217" y="741759"/>
            <a:ext cx="8811752" cy="3659981"/>
          </a:xfrm>
        </p:spPr>
        <p:txBody>
          <a:bodyPr>
            <a:noAutofit/>
          </a:bodyPr>
          <a:lstStyle/>
          <a:p>
            <a:r>
              <a:rPr lang="en-BE" sz="2400" dirty="0"/>
              <a:t>Members vote, 18 April 2023 – 09 May 2023</a:t>
            </a:r>
            <a:r>
              <a:rPr lang="en-US" sz="2400" dirty="0"/>
              <a:t> (info at  </a:t>
            </a:r>
            <a:r>
              <a:rPr lang="en-US" sz="2400" dirty="0">
                <a:hlinkClick r:id="rId3"/>
              </a:rPr>
              <a:t>https://ccnso.icann.org/en/announcements/announcement-06apr23-en.htm</a:t>
            </a:r>
            <a:r>
              <a:rPr lang="en-US" sz="2400" dirty="0"/>
              <a:t> )</a:t>
            </a:r>
            <a:endParaRPr lang="en-BE" sz="2400" dirty="0"/>
          </a:p>
          <a:p>
            <a:r>
              <a:rPr lang="en-US" sz="2400" dirty="0"/>
              <a:t>After voting is complete, assuming approval, the Issue Manager will prepare a Board Report prior to ICANN 77.</a:t>
            </a:r>
          </a:p>
          <a:p>
            <a:r>
              <a:rPr lang="en-US" sz="2400" dirty="0"/>
              <a:t>The </a:t>
            </a:r>
            <a:r>
              <a:rPr lang="en-BE" sz="2400" dirty="0"/>
              <a:t>ccNSO Council </a:t>
            </a:r>
            <a:r>
              <a:rPr lang="en-US" sz="2400" dirty="0"/>
              <a:t>should consider approving the Board Report at ICANN 77 in June 2023.</a:t>
            </a:r>
          </a:p>
          <a:p>
            <a:r>
              <a:rPr lang="en-US" sz="2400" dirty="0"/>
              <a:t>If the </a:t>
            </a:r>
            <a:r>
              <a:rPr lang="en-BE" sz="2400" dirty="0"/>
              <a:t>Board Report </a:t>
            </a:r>
            <a:r>
              <a:rPr lang="en-US" sz="2400" dirty="0"/>
              <a:t>is approved by the ccNSO Council it will be transmitted to the ICANN Board for consideration</a:t>
            </a:r>
            <a:r>
              <a:rPr lang="en-BE" sz="2400" dirty="0"/>
              <a:t> </a:t>
            </a:r>
            <a:r>
              <a:rPr lang="en-US" sz="2400" dirty="0"/>
              <a:t>(</a:t>
            </a:r>
            <a:r>
              <a:rPr lang="en-BE" sz="2400" dirty="0"/>
              <a:t>June 2023 at or after ICANN77 earliest</a:t>
            </a:r>
            <a:r>
              <a:rPr lang="en-US" sz="2400" dirty="0"/>
              <a:t>).</a:t>
            </a:r>
            <a:endParaRPr lang="en-BE" sz="2400" dirty="0"/>
          </a:p>
        </p:txBody>
      </p:sp>
    </p:spTree>
    <p:extLst>
      <p:ext uri="{BB962C8B-B14F-4D97-AF65-F5344CB8AC3E}">
        <p14:creationId xmlns:p14="http://schemas.microsoft.com/office/powerpoint/2010/main" val="1925059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4179" y="911968"/>
            <a:ext cx="6009713" cy="1510769"/>
          </a:xfrm>
        </p:spPr>
        <p:txBody>
          <a:bodyPr>
            <a:noAutofit/>
          </a:bodyPr>
          <a:lstStyle/>
          <a:p>
            <a:r>
              <a:rPr lang="en-US" sz="5400" b="1" dirty="0"/>
              <a:t>Questions?</a:t>
            </a:r>
          </a:p>
        </p:txBody>
      </p:sp>
      <p:sp>
        <p:nvSpPr>
          <p:cNvPr id="3" name="Content Placeholder 2"/>
          <p:cNvSpPr txBox="1">
            <a:spLocks/>
          </p:cNvSpPr>
          <p:nvPr/>
        </p:nvSpPr>
        <p:spPr>
          <a:xfrm>
            <a:off x="1342176" y="613773"/>
            <a:ext cx="5930504" cy="3847324"/>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2400" dirty="0"/>
          </a:p>
        </p:txBody>
      </p:sp>
    </p:spTree>
    <p:extLst>
      <p:ext uri="{BB962C8B-B14F-4D97-AF65-F5344CB8AC3E}">
        <p14:creationId xmlns:p14="http://schemas.microsoft.com/office/powerpoint/2010/main" val="2186223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4179" y="34636"/>
            <a:ext cx="6009713" cy="337997"/>
          </a:xfrm>
        </p:spPr>
        <p:txBody>
          <a:bodyPr>
            <a:noAutofit/>
          </a:bodyPr>
          <a:lstStyle/>
          <a:p>
            <a:r>
              <a:rPr lang="en-US" sz="3000" b="1" dirty="0">
                <a:latin typeface="+mn-lt"/>
                <a:ea typeface="+mn-ea"/>
                <a:cs typeface="+mn-cs"/>
              </a:rPr>
              <a:t>References CCPDP-RM WG</a:t>
            </a:r>
          </a:p>
        </p:txBody>
      </p:sp>
      <p:sp>
        <p:nvSpPr>
          <p:cNvPr id="3" name="Content Placeholder 2"/>
          <p:cNvSpPr txBox="1">
            <a:spLocks/>
          </p:cNvSpPr>
          <p:nvPr/>
        </p:nvSpPr>
        <p:spPr>
          <a:xfrm>
            <a:off x="1342176" y="613773"/>
            <a:ext cx="5930504" cy="3847324"/>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100" b="1" dirty="0"/>
              <a:t>Wiki</a:t>
            </a:r>
            <a:r>
              <a:rPr lang="en-US" sz="2100" dirty="0"/>
              <a:t> </a:t>
            </a:r>
            <a:r>
              <a:rPr lang="en-US" sz="2100" dirty="0">
                <a:highlight>
                  <a:srgbClr val="FFFF00"/>
                </a:highlight>
              </a:rPr>
              <a:t>https://community.icann.org/display/ccnsowkspc/Policy+Development+Process+%28ccPDP3%29+-+Review+Mechanism </a:t>
            </a:r>
          </a:p>
          <a:p>
            <a:pPr marL="0" indent="0">
              <a:buNone/>
            </a:pPr>
            <a:r>
              <a:rPr lang="en-US" sz="2100" b="1" dirty="0"/>
              <a:t>Chair</a:t>
            </a:r>
            <a:r>
              <a:rPr lang="en-US" sz="2100" dirty="0"/>
              <a:t>: Stephen </a:t>
            </a:r>
            <a:r>
              <a:rPr lang="en-US" sz="2100" dirty="0" err="1"/>
              <a:t>Deerhake</a:t>
            </a:r>
            <a:r>
              <a:rPr lang="en-US" sz="2100" dirty="0"/>
              <a:t> - </a:t>
            </a:r>
            <a:r>
              <a:rPr lang="en-US" sz="2100" dirty="0">
                <a:highlight>
                  <a:srgbClr val="FFFF00"/>
                </a:highlight>
              </a:rPr>
              <a:t>sdeerhake@nic.as </a:t>
            </a:r>
          </a:p>
          <a:p>
            <a:pPr marL="0" indent="0">
              <a:buNone/>
            </a:pPr>
            <a:r>
              <a:rPr lang="en-US" sz="2100" b="1" dirty="0"/>
              <a:t>Vice-Chair</a:t>
            </a:r>
            <a:r>
              <a:rPr lang="en-US" sz="2100" dirty="0"/>
              <a:t>: Eberhard </a:t>
            </a:r>
            <a:r>
              <a:rPr lang="en-US" sz="2100" dirty="0" err="1"/>
              <a:t>Lisse</a:t>
            </a:r>
            <a:r>
              <a:rPr lang="en-US" sz="2100" dirty="0"/>
              <a:t> – </a:t>
            </a:r>
            <a:r>
              <a:rPr lang="en-US" sz="2100" dirty="0">
                <a:highlight>
                  <a:srgbClr val="FFFF00"/>
                </a:highlight>
              </a:rPr>
              <a:t>el@lisse.na </a:t>
            </a:r>
          </a:p>
          <a:p>
            <a:pPr marL="0" indent="0">
              <a:buNone/>
            </a:pPr>
            <a:r>
              <a:rPr lang="en-US" sz="2100" b="1" dirty="0"/>
              <a:t>Staff Support</a:t>
            </a:r>
            <a:r>
              <a:rPr lang="en-US" sz="2100" dirty="0"/>
              <a:t>:</a:t>
            </a:r>
          </a:p>
          <a:p>
            <a:pPr marL="0" indent="0">
              <a:buNone/>
            </a:pPr>
            <a:r>
              <a:rPr lang="en-US" sz="2100" dirty="0"/>
              <a:t>Bart </a:t>
            </a:r>
            <a:r>
              <a:rPr lang="en-US" sz="2100" dirty="0" err="1"/>
              <a:t>Boswinkel</a:t>
            </a:r>
            <a:r>
              <a:rPr lang="en-US" sz="2100" dirty="0"/>
              <a:t> – </a:t>
            </a:r>
            <a:r>
              <a:rPr lang="en-US" sz="2100" dirty="0">
                <a:highlight>
                  <a:srgbClr val="FFFF00"/>
                </a:highlight>
              </a:rPr>
              <a:t>bart.boswinkel@icann.org </a:t>
            </a:r>
          </a:p>
          <a:p>
            <a:pPr marL="0" indent="0">
              <a:buNone/>
            </a:pPr>
            <a:r>
              <a:rPr lang="en-US" sz="2100" dirty="0"/>
              <a:t>Bernard Turcotte – </a:t>
            </a:r>
            <a:r>
              <a:rPr lang="en-US" sz="2100" dirty="0">
                <a:highlight>
                  <a:srgbClr val="FFFF00"/>
                </a:highlight>
              </a:rPr>
              <a:t>Turcotte.Bernard@gmail.com</a:t>
            </a:r>
          </a:p>
          <a:p>
            <a:pPr marL="0" indent="0">
              <a:buNone/>
            </a:pPr>
            <a:r>
              <a:rPr lang="en-US" sz="2100" dirty="0"/>
              <a:t>Joke </a:t>
            </a:r>
            <a:r>
              <a:rPr lang="en-US" sz="2100" dirty="0" err="1"/>
              <a:t>Braeken</a:t>
            </a:r>
            <a:r>
              <a:rPr lang="en-US" sz="2100" dirty="0"/>
              <a:t> – </a:t>
            </a:r>
            <a:r>
              <a:rPr lang="en-US" sz="2100" dirty="0">
                <a:highlight>
                  <a:srgbClr val="FFFF00"/>
                </a:highlight>
              </a:rPr>
              <a:t>joke.braeken@icann.org</a:t>
            </a:r>
            <a:r>
              <a:rPr lang="en-US" sz="2100" dirty="0"/>
              <a:t> </a:t>
            </a:r>
          </a:p>
          <a:p>
            <a:pPr marL="0" indent="0">
              <a:buNone/>
            </a:pPr>
            <a:r>
              <a:rPr lang="en-US" sz="2100" dirty="0"/>
              <a:t>Kimberly Carlson – </a:t>
            </a:r>
            <a:r>
              <a:rPr lang="en-US" sz="2100" dirty="0">
                <a:highlight>
                  <a:srgbClr val="FFFF00"/>
                </a:highlight>
              </a:rPr>
              <a:t>Kimberly.Carlson@icann.org</a:t>
            </a:r>
          </a:p>
        </p:txBody>
      </p:sp>
    </p:spTree>
    <p:extLst>
      <p:ext uri="{BB962C8B-B14F-4D97-AF65-F5344CB8AC3E}">
        <p14:creationId xmlns:p14="http://schemas.microsoft.com/office/powerpoint/2010/main" val="175333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BEFD7-8CB1-972B-F08E-4A9059F6DF69}"/>
              </a:ext>
            </a:extLst>
          </p:cNvPr>
          <p:cNvSpPr>
            <a:spLocks noGrp="1"/>
          </p:cNvSpPr>
          <p:nvPr>
            <p:ph type="title"/>
          </p:nvPr>
        </p:nvSpPr>
        <p:spPr/>
        <p:txBody>
          <a:bodyPr>
            <a:normAutofit fontScale="90000"/>
          </a:bodyPr>
          <a:lstStyle/>
          <a:p>
            <a:r>
              <a:rPr lang="fr-CA" sz="3000" b="1" dirty="0" err="1">
                <a:latin typeface="+mn-lt"/>
                <a:ea typeface="+mn-ea"/>
                <a:cs typeface="+mn-cs"/>
              </a:rPr>
              <a:t>Why</a:t>
            </a:r>
            <a:r>
              <a:rPr lang="fr-CA" sz="3000" b="1" dirty="0">
                <a:latin typeface="+mn-lt"/>
                <a:ea typeface="+mn-ea"/>
                <a:cs typeface="+mn-cs"/>
              </a:rPr>
              <a:t> </a:t>
            </a:r>
            <a:r>
              <a:rPr lang="fr-CA" sz="3000" b="1" dirty="0" err="1">
                <a:latin typeface="+mn-lt"/>
                <a:ea typeface="+mn-ea"/>
                <a:cs typeface="+mn-cs"/>
              </a:rPr>
              <a:t>is</a:t>
            </a:r>
            <a:r>
              <a:rPr lang="fr-CA" sz="3000" b="1" dirty="0">
                <a:latin typeface="+mn-lt"/>
                <a:ea typeface="+mn-ea"/>
                <a:cs typeface="+mn-cs"/>
              </a:rPr>
              <a:t> </a:t>
            </a:r>
            <a:r>
              <a:rPr lang="fr-CA" sz="3000" b="1" dirty="0" err="1">
                <a:latin typeface="+mn-lt"/>
                <a:ea typeface="+mn-ea"/>
                <a:cs typeface="+mn-cs"/>
              </a:rPr>
              <a:t>this</a:t>
            </a:r>
            <a:r>
              <a:rPr lang="fr-CA" sz="3000" b="1" dirty="0">
                <a:latin typeface="+mn-lt"/>
                <a:ea typeface="+mn-ea"/>
                <a:cs typeface="+mn-cs"/>
              </a:rPr>
              <a:t> </a:t>
            </a:r>
            <a:r>
              <a:rPr lang="fr-CA" sz="3000" b="1" dirty="0" err="1">
                <a:latin typeface="+mn-lt"/>
                <a:ea typeface="+mn-ea"/>
                <a:cs typeface="+mn-cs"/>
              </a:rPr>
              <a:t>policy</a:t>
            </a:r>
            <a:r>
              <a:rPr lang="fr-CA" sz="3000" b="1" dirty="0">
                <a:latin typeface="+mn-lt"/>
                <a:ea typeface="+mn-ea"/>
                <a:cs typeface="+mn-cs"/>
              </a:rPr>
              <a:t> important for </a:t>
            </a:r>
            <a:r>
              <a:rPr lang="fr-CA" sz="3000" b="1" dirty="0" err="1">
                <a:latin typeface="+mn-lt"/>
                <a:ea typeface="+mn-ea"/>
                <a:cs typeface="+mn-cs"/>
              </a:rPr>
              <a:t>ccTLDs</a:t>
            </a:r>
            <a:r>
              <a:rPr lang="fr-CA" sz="3000" b="1" dirty="0">
                <a:latin typeface="+mn-lt"/>
                <a:ea typeface="+mn-ea"/>
                <a:cs typeface="+mn-cs"/>
              </a:rPr>
              <a:t>?</a:t>
            </a:r>
            <a:endParaRPr lang="en-BE" sz="3000" b="1" dirty="0">
              <a:latin typeface="+mn-lt"/>
              <a:ea typeface="+mn-ea"/>
              <a:cs typeface="+mn-cs"/>
            </a:endParaRPr>
          </a:p>
        </p:txBody>
      </p:sp>
      <p:sp>
        <p:nvSpPr>
          <p:cNvPr id="3" name="Content Placeholder 2">
            <a:extLst>
              <a:ext uri="{FF2B5EF4-FFF2-40B4-BE49-F238E27FC236}">
                <a16:creationId xmlns:a16="http://schemas.microsoft.com/office/drawing/2014/main" id="{F01EE93A-BE36-615B-B36D-951C359EFB19}"/>
              </a:ext>
            </a:extLst>
          </p:cNvPr>
          <p:cNvSpPr>
            <a:spLocks noGrp="1"/>
          </p:cNvSpPr>
          <p:nvPr>
            <p:ph idx="1"/>
          </p:nvPr>
        </p:nvSpPr>
        <p:spPr>
          <a:xfrm>
            <a:off x="628650" y="1369219"/>
            <a:ext cx="7886700" cy="3500438"/>
          </a:xfrm>
        </p:spPr>
        <p:txBody>
          <a:bodyPr>
            <a:normAutofit lnSpcReduction="10000"/>
          </a:bodyPr>
          <a:lstStyle/>
          <a:p>
            <a:r>
              <a:rPr lang="en-US" sz="2400" dirty="0"/>
              <a:t>This policy is the only review option for IFO decisions that affect ccTLDs which would provide independent and knowledgeable reviewers to identify any significant issues in how the IFO followed its procedures and applied these fairly or complied with the relevant policy in making its decision.</a:t>
            </a:r>
          </a:p>
          <a:p>
            <a:pPr marL="0" indent="0">
              <a:buNone/>
            </a:pPr>
            <a:endParaRPr lang="en-US" sz="2400" dirty="0"/>
          </a:p>
          <a:p>
            <a:r>
              <a:rPr lang="en-US" sz="2400" dirty="0"/>
              <a:t>It is also the only review option which requires the IFO to pause implementing a decision which is being reviewed.</a:t>
            </a:r>
            <a:endParaRPr lang="en-BE" sz="2400" dirty="0"/>
          </a:p>
        </p:txBody>
      </p:sp>
    </p:spTree>
    <p:extLst>
      <p:ext uri="{BB962C8B-B14F-4D97-AF65-F5344CB8AC3E}">
        <p14:creationId xmlns:p14="http://schemas.microsoft.com/office/powerpoint/2010/main" val="667780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BEFD7-8CB1-972B-F08E-4A9059F6DF69}"/>
              </a:ext>
            </a:extLst>
          </p:cNvPr>
          <p:cNvSpPr>
            <a:spLocks noGrp="1"/>
          </p:cNvSpPr>
          <p:nvPr>
            <p:ph type="title"/>
          </p:nvPr>
        </p:nvSpPr>
        <p:spPr/>
        <p:txBody>
          <a:bodyPr>
            <a:normAutofit fontScale="90000"/>
          </a:bodyPr>
          <a:lstStyle/>
          <a:p>
            <a:pPr lvl="1"/>
            <a:r>
              <a:rPr lang="en-US" sz="3000" b="1" kern="1200" dirty="0">
                <a:solidFill>
                  <a:schemeClr val="tx1"/>
                </a:solidFill>
                <a:latin typeface="+mn-lt"/>
                <a:ea typeface="+mn-ea"/>
                <a:cs typeface="+mn-cs"/>
              </a:rPr>
              <a:t>Review mechanisms which currently apply to IFO decisions regarding ccTLDs:</a:t>
            </a:r>
          </a:p>
        </p:txBody>
      </p:sp>
      <p:sp>
        <p:nvSpPr>
          <p:cNvPr id="3" name="Content Placeholder 2">
            <a:extLst>
              <a:ext uri="{FF2B5EF4-FFF2-40B4-BE49-F238E27FC236}">
                <a16:creationId xmlns:a16="http://schemas.microsoft.com/office/drawing/2014/main" id="{F01EE93A-BE36-615B-B36D-951C359EFB19}"/>
              </a:ext>
            </a:extLst>
          </p:cNvPr>
          <p:cNvSpPr>
            <a:spLocks noGrp="1"/>
          </p:cNvSpPr>
          <p:nvPr>
            <p:ph idx="1"/>
          </p:nvPr>
        </p:nvSpPr>
        <p:spPr>
          <a:xfrm>
            <a:off x="628650" y="1369219"/>
            <a:ext cx="7886700" cy="3500438"/>
          </a:xfrm>
        </p:spPr>
        <p:txBody>
          <a:bodyPr>
            <a:normAutofit/>
          </a:bodyPr>
          <a:lstStyle/>
          <a:p>
            <a:endParaRPr lang="en-US" sz="2400" dirty="0"/>
          </a:p>
          <a:p>
            <a:pPr marL="342900" lvl="1" indent="0">
              <a:buNone/>
            </a:pPr>
            <a:r>
              <a:rPr lang="en-US" sz="2400" dirty="0"/>
              <a:t>1 - Ombudsman – Offers an independent option using a mediation approach which can report to the Board. However, the Office of the Ombudsman has little specific knowledge of IFO processes or ccNSO policies as they apply to ccTLDs - this significantly limits its ability to understand complex issues with IFO decisions that affect ccTLDs.</a:t>
            </a:r>
          </a:p>
        </p:txBody>
      </p:sp>
    </p:spTree>
    <p:extLst>
      <p:ext uri="{BB962C8B-B14F-4D97-AF65-F5344CB8AC3E}">
        <p14:creationId xmlns:p14="http://schemas.microsoft.com/office/powerpoint/2010/main" val="625751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BEFD7-8CB1-972B-F08E-4A9059F6DF69}"/>
              </a:ext>
            </a:extLst>
          </p:cNvPr>
          <p:cNvSpPr>
            <a:spLocks noGrp="1"/>
          </p:cNvSpPr>
          <p:nvPr>
            <p:ph type="title"/>
          </p:nvPr>
        </p:nvSpPr>
        <p:spPr/>
        <p:txBody>
          <a:bodyPr>
            <a:normAutofit fontScale="90000"/>
          </a:bodyPr>
          <a:lstStyle/>
          <a:p>
            <a:pPr lvl="1"/>
            <a:r>
              <a:rPr lang="en-US" sz="3000" b="1" kern="1200" dirty="0">
                <a:solidFill>
                  <a:schemeClr val="tx1"/>
                </a:solidFill>
                <a:latin typeface="+mn-lt"/>
                <a:ea typeface="+mn-ea"/>
                <a:cs typeface="+mn-cs"/>
              </a:rPr>
              <a:t>Review mechanisms which currently apply to IFO decisions regarding ccTLDs:</a:t>
            </a:r>
          </a:p>
        </p:txBody>
      </p:sp>
      <p:sp>
        <p:nvSpPr>
          <p:cNvPr id="3" name="Content Placeholder 2">
            <a:extLst>
              <a:ext uri="{FF2B5EF4-FFF2-40B4-BE49-F238E27FC236}">
                <a16:creationId xmlns:a16="http://schemas.microsoft.com/office/drawing/2014/main" id="{F01EE93A-BE36-615B-B36D-951C359EFB19}"/>
              </a:ext>
            </a:extLst>
          </p:cNvPr>
          <p:cNvSpPr>
            <a:spLocks noGrp="1"/>
          </p:cNvSpPr>
          <p:nvPr>
            <p:ph idx="1"/>
          </p:nvPr>
        </p:nvSpPr>
        <p:spPr>
          <a:xfrm>
            <a:off x="628650" y="1369219"/>
            <a:ext cx="7886700" cy="3500438"/>
          </a:xfrm>
        </p:spPr>
        <p:txBody>
          <a:bodyPr>
            <a:normAutofit fontScale="85000" lnSpcReduction="10000"/>
          </a:bodyPr>
          <a:lstStyle/>
          <a:p>
            <a:pPr marL="342900" lvl="1" indent="0">
              <a:buNone/>
            </a:pPr>
            <a:r>
              <a:rPr lang="en-US" sz="2625" dirty="0"/>
              <a:t>2 - IANA Customer Service Complaint Resolution Process (IANA Naming Function Contract – section 8.1) – Internal review of decisions with the possibility of escalation but does not offer an independent review of decisions affecting ccTLDs.</a:t>
            </a:r>
          </a:p>
          <a:p>
            <a:pPr marL="342900" lvl="1" indent="0">
              <a:buNone/>
            </a:pPr>
            <a:endParaRPr lang="en-US" sz="2625" dirty="0"/>
          </a:p>
          <a:p>
            <a:pPr marL="342900" lvl="1" indent="0">
              <a:buNone/>
            </a:pPr>
            <a:r>
              <a:rPr lang="en-US" sz="2625" dirty="0"/>
              <a:t>3 – IANA mediation (IANA Naming Function Contract – section 8.1) – Requires completing Customer Service Complaint Resolution Process and Escalation – the Independent mediator cannot make recommendations to the ICANN Board and has the same issues as the Ombudsman option.</a:t>
            </a:r>
          </a:p>
          <a:p>
            <a:pPr lvl="2"/>
            <a:endParaRPr lang="en-US" sz="2100" dirty="0"/>
          </a:p>
        </p:txBody>
      </p:sp>
    </p:spTree>
    <p:extLst>
      <p:ext uri="{BB962C8B-B14F-4D97-AF65-F5344CB8AC3E}">
        <p14:creationId xmlns:p14="http://schemas.microsoft.com/office/powerpoint/2010/main" val="3819568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BEFD7-8CB1-972B-F08E-4A9059F6DF69}"/>
              </a:ext>
            </a:extLst>
          </p:cNvPr>
          <p:cNvSpPr>
            <a:spLocks noGrp="1"/>
          </p:cNvSpPr>
          <p:nvPr>
            <p:ph type="title"/>
          </p:nvPr>
        </p:nvSpPr>
        <p:spPr/>
        <p:txBody>
          <a:bodyPr>
            <a:normAutofit fontScale="90000"/>
          </a:bodyPr>
          <a:lstStyle/>
          <a:p>
            <a:pPr lvl="1"/>
            <a:r>
              <a:rPr lang="en-US" sz="3000" b="1" kern="1200" dirty="0">
                <a:solidFill>
                  <a:schemeClr val="tx1"/>
                </a:solidFill>
                <a:latin typeface="+mn-lt"/>
                <a:ea typeface="+mn-ea"/>
                <a:cs typeface="+mn-cs"/>
              </a:rPr>
              <a:t>Review mechanisms which currently apply to IFO decisions regarding ccTLDs:</a:t>
            </a:r>
          </a:p>
        </p:txBody>
      </p:sp>
      <p:sp>
        <p:nvSpPr>
          <p:cNvPr id="3" name="Content Placeholder 2">
            <a:extLst>
              <a:ext uri="{FF2B5EF4-FFF2-40B4-BE49-F238E27FC236}">
                <a16:creationId xmlns:a16="http://schemas.microsoft.com/office/drawing/2014/main" id="{F01EE93A-BE36-615B-B36D-951C359EFB19}"/>
              </a:ext>
            </a:extLst>
          </p:cNvPr>
          <p:cNvSpPr>
            <a:spLocks noGrp="1"/>
          </p:cNvSpPr>
          <p:nvPr>
            <p:ph idx="1"/>
          </p:nvPr>
        </p:nvSpPr>
        <p:spPr>
          <a:xfrm>
            <a:off x="628650" y="1369219"/>
            <a:ext cx="7886700" cy="3500438"/>
          </a:xfrm>
        </p:spPr>
        <p:txBody>
          <a:bodyPr>
            <a:normAutofit fontScale="92500" lnSpcReduction="10000"/>
          </a:bodyPr>
          <a:lstStyle/>
          <a:p>
            <a:endParaRPr lang="en-US" sz="2400" dirty="0"/>
          </a:p>
          <a:p>
            <a:pPr marL="342900" lvl="1" indent="0">
              <a:buNone/>
            </a:pPr>
            <a:r>
              <a:rPr lang="en-US" sz="2400" dirty="0"/>
              <a:t>It is important to note that:</a:t>
            </a:r>
          </a:p>
          <a:p>
            <a:pPr lvl="2"/>
            <a:r>
              <a:rPr lang="en-US" sz="2400" dirty="0"/>
              <a:t>The ICANN Reconsideration Process does not apply to ccTLDs (ICANN Bylaws section 4.2 d).</a:t>
            </a:r>
          </a:p>
          <a:p>
            <a:pPr lvl="2"/>
            <a:r>
              <a:rPr lang="en-US" sz="2400" dirty="0"/>
              <a:t>The ICANN Independent Review Process (IRP) does not apply to ccTLDs (which implies that the Cooperative Engagement Process  (CEP) also does not apply to ccTLDs) - (ICANN Bylaws section 4.3 (c)).</a:t>
            </a:r>
            <a:endParaRPr lang="en-BE" sz="2400" dirty="0"/>
          </a:p>
          <a:p>
            <a:pPr marL="342900" lvl="1" indent="0">
              <a:buNone/>
            </a:pPr>
            <a:r>
              <a:rPr lang="en-US" sz="2400" dirty="0"/>
              <a:t> </a:t>
            </a:r>
            <a:endParaRPr lang="en-US" sz="2250" dirty="0"/>
          </a:p>
          <a:p>
            <a:pPr lvl="2"/>
            <a:endParaRPr lang="en-US" sz="2100" dirty="0"/>
          </a:p>
        </p:txBody>
      </p:sp>
    </p:spTree>
    <p:extLst>
      <p:ext uri="{BB962C8B-B14F-4D97-AF65-F5344CB8AC3E}">
        <p14:creationId xmlns:p14="http://schemas.microsoft.com/office/powerpoint/2010/main" val="839945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BEFD7-8CB1-972B-F08E-4A9059F6DF69}"/>
              </a:ext>
            </a:extLst>
          </p:cNvPr>
          <p:cNvSpPr>
            <a:spLocks noGrp="1"/>
          </p:cNvSpPr>
          <p:nvPr>
            <p:ph type="title"/>
          </p:nvPr>
        </p:nvSpPr>
        <p:spPr/>
        <p:txBody>
          <a:bodyPr>
            <a:normAutofit fontScale="90000"/>
          </a:bodyPr>
          <a:lstStyle/>
          <a:p>
            <a:pPr lvl="1"/>
            <a:r>
              <a:rPr lang="en-US" sz="3000" b="1" kern="1200" dirty="0">
                <a:solidFill>
                  <a:schemeClr val="tx1"/>
                </a:solidFill>
                <a:latin typeface="+mn-lt"/>
                <a:ea typeface="+mn-ea"/>
                <a:cs typeface="+mn-cs"/>
              </a:rPr>
              <a:t>How does the proposed review mechanism differ from mediation type approaches?</a:t>
            </a:r>
          </a:p>
        </p:txBody>
      </p:sp>
      <p:sp>
        <p:nvSpPr>
          <p:cNvPr id="3" name="Content Placeholder 2">
            <a:extLst>
              <a:ext uri="{FF2B5EF4-FFF2-40B4-BE49-F238E27FC236}">
                <a16:creationId xmlns:a16="http://schemas.microsoft.com/office/drawing/2014/main" id="{F01EE93A-BE36-615B-B36D-951C359EFB19}"/>
              </a:ext>
            </a:extLst>
          </p:cNvPr>
          <p:cNvSpPr>
            <a:spLocks noGrp="1"/>
          </p:cNvSpPr>
          <p:nvPr>
            <p:ph idx="1"/>
          </p:nvPr>
        </p:nvSpPr>
        <p:spPr>
          <a:xfrm>
            <a:off x="628650" y="1707204"/>
            <a:ext cx="7886700" cy="3162452"/>
          </a:xfrm>
        </p:spPr>
        <p:txBody>
          <a:bodyPr>
            <a:normAutofit fontScale="85000" lnSpcReduction="10000"/>
          </a:bodyPr>
          <a:lstStyle/>
          <a:p>
            <a:pPr marL="342900" lvl="1" indent="0">
              <a:buNone/>
            </a:pPr>
            <a:r>
              <a:rPr lang="en-US" sz="2625" dirty="0"/>
              <a:t>Mediation-type approaches are about getting the parties to understand each other’s positions and arrive at a resolution through dialogue.</a:t>
            </a:r>
          </a:p>
          <a:p>
            <a:pPr marL="342900" lvl="1" indent="0">
              <a:buNone/>
            </a:pPr>
            <a:endParaRPr lang="en-US" sz="2625" dirty="0"/>
          </a:p>
          <a:p>
            <a:pPr marL="342900" lvl="1" indent="0">
              <a:buNone/>
            </a:pPr>
            <a:r>
              <a:rPr lang="en-US" sz="2625" dirty="0"/>
              <a:t>Mediation does not provide for a formal review of the decision to identify if there were significant issues with how the decision was made.</a:t>
            </a:r>
          </a:p>
          <a:p>
            <a:pPr marL="342900" lvl="1" indent="0">
              <a:buNone/>
            </a:pPr>
            <a:endParaRPr lang="en-US" sz="2625" dirty="0"/>
          </a:p>
          <a:p>
            <a:pPr marL="342900" lvl="1" indent="0">
              <a:buNone/>
            </a:pPr>
            <a:r>
              <a:rPr lang="en-US" sz="2625" dirty="0"/>
              <a:t>Mediation does not require the IFO to pause its implementation of a contested decision.</a:t>
            </a:r>
          </a:p>
          <a:p>
            <a:pPr lvl="2"/>
            <a:endParaRPr lang="en-US" sz="2100" dirty="0"/>
          </a:p>
        </p:txBody>
      </p:sp>
    </p:spTree>
    <p:extLst>
      <p:ext uri="{BB962C8B-B14F-4D97-AF65-F5344CB8AC3E}">
        <p14:creationId xmlns:p14="http://schemas.microsoft.com/office/powerpoint/2010/main" val="1829171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BEFD7-8CB1-972B-F08E-4A9059F6DF69}"/>
              </a:ext>
            </a:extLst>
          </p:cNvPr>
          <p:cNvSpPr>
            <a:spLocks noGrp="1"/>
          </p:cNvSpPr>
          <p:nvPr>
            <p:ph type="title"/>
          </p:nvPr>
        </p:nvSpPr>
        <p:spPr/>
        <p:txBody>
          <a:bodyPr>
            <a:normAutofit fontScale="90000"/>
          </a:bodyPr>
          <a:lstStyle/>
          <a:p>
            <a:pPr lvl="1"/>
            <a:r>
              <a:rPr lang="en-US" sz="3000" b="1" kern="1200" dirty="0">
                <a:solidFill>
                  <a:schemeClr val="tx1"/>
                </a:solidFill>
                <a:latin typeface="+mn-lt"/>
                <a:ea typeface="+mn-ea"/>
                <a:cs typeface="+mn-cs"/>
              </a:rPr>
              <a:t>Principles which guided the CCPDP-RM WG in developing the CCRM policy:</a:t>
            </a:r>
          </a:p>
        </p:txBody>
      </p:sp>
      <p:sp>
        <p:nvSpPr>
          <p:cNvPr id="3" name="Content Placeholder 2">
            <a:extLst>
              <a:ext uri="{FF2B5EF4-FFF2-40B4-BE49-F238E27FC236}">
                <a16:creationId xmlns:a16="http://schemas.microsoft.com/office/drawing/2014/main" id="{F01EE93A-BE36-615B-B36D-951C359EFB19}"/>
              </a:ext>
            </a:extLst>
          </p:cNvPr>
          <p:cNvSpPr>
            <a:spLocks noGrp="1"/>
          </p:cNvSpPr>
          <p:nvPr>
            <p:ph idx="1"/>
          </p:nvPr>
        </p:nvSpPr>
        <p:spPr/>
        <p:txBody>
          <a:bodyPr>
            <a:normAutofit/>
          </a:bodyPr>
          <a:lstStyle/>
          <a:p>
            <a:pPr lvl="1"/>
            <a:endParaRPr lang="en-US" sz="2400" dirty="0"/>
          </a:p>
          <a:p>
            <a:pPr lvl="1"/>
            <a:r>
              <a:rPr lang="en-US" sz="2400" dirty="0"/>
              <a:t>Low cost of Process </a:t>
            </a:r>
          </a:p>
          <a:p>
            <a:pPr lvl="1"/>
            <a:r>
              <a:rPr lang="en-US" sz="2400" dirty="0"/>
              <a:t>Limited Duration of the process.</a:t>
            </a:r>
          </a:p>
          <a:p>
            <a:pPr lvl="1"/>
            <a:r>
              <a:rPr lang="en-US" sz="2400" dirty="0"/>
              <a:t>Accessibility of the process </a:t>
            </a:r>
          </a:p>
          <a:p>
            <a:pPr lvl="1"/>
            <a:r>
              <a:rPr lang="en-US" sz="2400" dirty="0"/>
              <a:t>Fundamental Fairness</a:t>
            </a:r>
          </a:p>
          <a:p>
            <a:pPr lvl="1"/>
            <a:endParaRPr lang="en-BE" dirty="0"/>
          </a:p>
        </p:txBody>
      </p:sp>
    </p:spTree>
    <p:extLst>
      <p:ext uri="{BB962C8B-B14F-4D97-AF65-F5344CB8AC3E}">
        <p14:creationId xmlns:p14="http://schemas.microsoft.com/office/powerpoint/2010/main" val="3039856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BEFD7-8CB1-972B-F08E-4A9059F6DF69}"/>
              </a:ext>
            </a:extLst>
          </p:cNvPr>
          <p:cNvSpPr>
            <a:spLocks noGrp="1"/>
          </p:cNvSpPr>
          <p:nvPr>
            <p:ph type="title"/>
          </p:nvPr>
        </p:nvSpPr>
        <p:spPr/>
        <p:txBody>
          <a:bodyPr>
            <a:normAutofit fontScale="90000"/>
          </a:bodyPr>
          <a:lstStyle/>
          <a:p>
            <a:pPr lvl="1"/>
            <a:r>
              <a:rPr lang="en-US" sz="3000" b="1" kern="1200" dirty="0">
                <a:solidFill>
                  <a:schemeClr val="tx1"/>
                </a:solidFill>
                <a:latin typeface="+mn-lt"/>
                <a:ea typeface="+mn-ea"/>
                <a:cs typeface="+mn-cs"/>
              </a:rPr>
              <a:t>Decisions covered by the CCRM?</a:t>
            </a:r>
          </a:p>
        </p:txBody>
      </p:sp>
      <p:sp>
        <p:nvSpPr>
          <p:cNvPr id="3" name="Content Placeholder 2">
            <a:extLst>
              <a:ext uri="{FF2B5EF4-FFF2-40B4-BE49-F238E27FC236}">
                <a16:creationId xmlns:a16="http://schemas.microsoft.com/office/drawing/2014/main" id="{F01EE93A-BE36-615B-B36D-951C359EFB19}"/>
              </a:ext>
            </a:extLst>
          </p:cNvPr>
          <p:cNvSpPr>
            <a:spLocks noGrp="1"/>
          </p:cNvSpPr>
          <p:nvPr>
            <p:ph idx="1"/>
          </p:nvPr>
        </p:nvSpPr>
        <p:spPr/>
        <p:txBody>
          <a:bodyPr>
            <a:normAutofit/>
          </a:bodyPr>
          <a:lstStyle/>
          <a:p>
            <a:pPr lvl="1"/>
            <a:endParaRPr lang="en-US" sz="2100" dirty="0"/>
          </a:p>
          <a:p>
            <a:pPr lvl="1"/>
            <a:r>
              <a:rPr lang="en-US" sz="2400" dirty="0"/>
              <a:t>Delegation of a new ccTLD</a:t>
            </a:r>
          </a:p>
          <a:p>
            <a:pPr lvl="1"/>
            <a:r>
              <a:rPr lang="en-US" sz="2400" dirty="0"/>
              <a:t>Transfers</a:t>
            </a:r>
          </a:p>
          <a:p>
            <a:pPr lvl="1"/>
            <a:r>
              <a:rPr lang="en-US" sz="2400" dirty="0"/>
              <a:t>Revocations</a:t>
            </a:r>
          </a:p>
          <a:p>
            <a:pPr lvl="1"/>
            <a:r>
              <a:rPr lang="en-US" sz="2400" dirty="0"/>
              <a:t>Refusal to grant an extension to the retirement deadline.</a:t>
            </a:r>
          </a:p>
          <a:p>
            <a:pPr lvl="1"/>
            <a:r>
              <a:rPr lang="en-US" sz="2400" dirty="0"/>
              <a:t>Notice of Retirement for 2-letter Latin ccTLD which does not correspond to an ISO 3166-1 Alpha-2 Code Element </a:t>
            </a:r>
          </a:p>
          <a:p>
            <a:pPr lvl="1"/>
            <a:endParaRPr lang="en-BE" dirty="0"/>
          </a:p>
        </p:txBody>
      </p:sp>
    </p:spTree>
    <p:extLst>
      <p:ext uri="{BB962C8B-B14F-4D97-AF65-F5344CB8AC3E}">
        <p14:creationId xmlns:p14="http://schemas.microsoft.com/office/powerpoint/2010/main" val="1574106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BEFD7-8CB1-972B-F08E-4A9059F6DF69}"/>
              </a:ext>
            </a:extLst>
          </p:cNvPr>
          <p:cNvSpPr>
            <a:spLocks noGrp="1"/>
          </p:cNvSpPr>
          <p:nvPr>
            <p:ph type="title"/>
          </p:nvPr>
        </p:nvSpPr>
        <p:spPr/>
        <p:txBody>
          <a:bodyPr>
            <a:normAutofit fontScale="90000"/>
          </a:bodyPr>
          <a:lstStyle/>
          <a:p>
            <a:r>
              <a:rPr lang="fr-CA" sz="3000" b="1" dirty="0" err="1">
                <a:latin typeface="+mn-lt"/>
                <a:ea typeface="+mn-ea"/>
                <a:cs typeface="+mn-cs"/>
              </a:rPr>
              <a:t>Recap</a:t>
            </a:r>
            <a:r>
              <a:rPr lang="fr-CA" sz="3000" b="1" dirty="0">
                <a:latin typeface="+mn-lt"/>
                <a:ea typeface="+mn-ea"/>
                <a:cs typeface="+mn-cs"/>
              </a:rPr>
              <a:t> of the key </a:t>
            </a:r>
            <a:r>
              <a:rPr lang="fr-CA" sz="3000" b="1" dirty="0" err="1">
                <a:latin typeface="+mn-lt"/>
                <a:ea typeface="+mn-ea"/>
                <a:cs typeface="+mn-cs"/>
              </a:rPr>
              <a:t>elements</a:t>
            </a:r>
            <a:r>
              <a:rPr lang="fr-CA" sz="3000" b="1" dirty="0">
                <a:latin typeface="+mn-lt"/>
                <a:ea typeface="+mn-ea"/>
                <a:cs typeface="+mn-cs"/>
              </a:rPr>
              <a:t> of the Policy</a:t>
            </a:r>
            <a:endParaRPr lang="en-BE" sz="3000" b="1" dirty="0">
              <a:latin typeface="+mn-lt"/>
              <a:ea typeface="+mn-ea"/>
              <a:cs typeface="+mn-cs"/>
            </a:endParaRPr>
          </a:p>
        </p:txBody>
      </p:sp>
      <p:sp>
        <p:nvSpPr>
          <p:cNvPr id="3" name="Content Placeholder 2">
            <a:extLst>
              <a:ext uri="{FF2B5EF4-FFF2-40B4-BE49-F238E27FC236}">
                <a16:creationId xmlns:a16="http://schemas.microsoft.com/office/drawing/2014/main" id="{F01EE93A-BE36-615B-B36D-951C359EFB19}"/>
              </a:ext>
            </a:extLst>
          </p:cNvPr>
          <p:cNvSpPr>
            <a:spLocks noGrp="1"/>
          </p:cNvSpPr>
          <p:nvPr>
            <p:ph idx="1"/>
          </p:nvPr>
        </p:nvSpPr>
        <p:spPr/>
        <p:txBody>
          <a:bodyPr>
            <a:normAutofit lnSpcReduction="10000"/>
          </a:bodyPr>
          <a:lstStyle/>
          <a:p>
            <a:r>
              <a:rPr lang="en-US" sz="2700" b="1" dirty="0"/>
              <a:t>Who can request a review?</a:t>
            </a:r>
          </a:p>
          <a:p>
            <a:pPr lvl="1"/>
            <a:r>
              <a:rPr lang="en-US" sz="2100" dirty="0"/>
              <a:t>Any of the applicants for a new ccTLD.</a:t>
            </a:r>
          </a:p>
          <a:p>
            <a:pPr lvl="1"/>
            <a:r>
              <a:rPr lang="en-US" sz="2100" dirty="0"/>
              <a:t>A ccTLD manager who is the subject of the transfer, revocation, or retirement decision.</a:t>
            </a:r>
          </a:p>
          <a:p>
            <a:pPr lvl="1"/>
            <a:endParaRPr lang="en-US" sz="2100" dirty="0"/>
          </a:p>
          <a:p>
            <a:r>
              <a:rPr lang="en-US" sz="2700" b="1" dirty="0"/>
              <a:t>Financial Considerations:</a:t>
            </a:r>
          </a:p>
          <a:p>
            <a:pPr lvl="1"/>
            <a:r>
              <a:rPr lang="en-US" sz="2100" dirty="0"/>
              <a:t>There will be a minimum application fee to use the CCRM.</a:t>
            </a:r>
          </a:p>
          <a:p>
            <a:pPr lvl="1"/>
            <a:r>
              <a:rPr lang="en-US" sz="2100" dirty="0"/>
              <a:t>ICANN will pay for implementing and supporting the CCRM as well as all reviewer costs.</a:t>
            </a:r>
          </a:p>
          <a:p>
            <a:pPr lvl="1"/>
            <a:endParaRPr lang="en-BE" dirty="0"/>
          </a:p>
        </p:txBody>
      </p:sp>
    </p:spTree>
    <p:extLst>
      <p:ext uri="{BB962C8B-B14F-4D97-AF65-F5344CB8AC3E}">
        <p14:creationId xmlns:p14="http://schemas.microsoft.com/office/powerpoint/2010/main" val="990436018"/>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833</Words>
  <Application>Microsoft Macintosh PowerPoint</Application>
  <PresentationFormat>On-screen Show (16:9)</PresentationFormat>
  <Paragraphs>68</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Barlow Condensed Medium</vt:lpstr>
      <vt:lpstr>Barlow Condensed</vt:lpstr>
      <vt:lpstr>Simple Light</vt:lpstr>
      <vt:lpstr>ccPDP3- Review Mechanism (CCRM) Webinar to inform ccTLDs  on the vote for approving the policy</vt:lpstr>
      <vt:lpstr>Why is this policy important for ccTLDs?</vt:lpstr>
      <vt:lpstr>Review mechanisms which currently apply to IFO decisions regarding ccTLDs:</vt:lpstr>
      <vt:lpstr>Review mechanisms which currently apply to IFO decisions regarding ccTLDs:</vt:lpstr>
      <vt:lpstr>Review mechanisms which currently apply to IFO decisions regarding ccTLDs:</vt:lpstr>
      <vt:lpstr>How does the proposed review mechanism differ from mediation type approaches?</vt:lpstr>
      <vt:lpstr>Principles which guided the CCPDP-RM WG in developing the CCRM policy:</vt:lpstr>
      <vt:lpstr>Decisions covered by the CCRM?</vt:lpstr>
      <vt:lpstr>Recap of the key elements of the Policy</vt:lpstr>
      <vt:lpstr>Voting details</vt:lpstr>
      <vt:lpstr>Timeline going forward</vt:lpstr>
      <vt:lpstr>Questions?</vt:lpstr>
      <vt:lpstr>References CCPDP-RM WG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Kimberly Carlson</cp:lastModifiedBy>
  <cp:revision>6</cp:revision>
  <dcterms:modified xsi:type="dcterms:W3CDTF">2023-04-18T23:50:15Z</dcterms:modified>
</cp:coreProperties>
</file>