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6858000" cx="12192000"/>
  <p:notesSz cx="6858000" cy="9144000"/>
  <p:embeddedFontLst>
    <p:embeddedFont>
      <p:font typeface="Arial Narrow"/>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FC7C608-A7A4-471F-B297-B287B784B7AA}">
  <a:tblStyle styleId="{FFC7C608-A7A4-471F-B297-B287B784B7AA}" styleName="Table_0">
    <a:wholeTbl>
      <a:tcTxStyle>
        <a:font>
          <a:latin typeface="Arial"/>
          <a:ea typeface="Arial"/>
          <a:cs typeface="Arial"/>
        </a:font>
        <a:srgbClr val="000000"/>
      </a:tcTxStyle>
      <a:tcStyle>
        <a:tcBdr>
          <a:left>
            <a:ln cap="flat" cmpd="sng" w="6350">
              <a:solidFill>
                <a:srgbClr val="000000"/>
              </a:solidFill>
              <a:prstDash val="solid"/>
              <a:round/>
              <a:headEnd len="sm" w="sm" type="none"/>
              <a:tailEnd len="sm" w="sm" type="none"/>
            </a:ln>
          </a:left>
          <a:right>
            <a:ln cap="flat" cmpd="sng" w="6350">
              <a:solidFill>
                <a:srgbClr val="000000"/>
              </a:solidFill>
              <a:prstDash val="solid"/>
              <a:round/>
              <a:headEnd len="sm" w="sm" type="none"/>
              <a:tailEnd len="sm" w="sm" type="none"/>
            </a:ln>
          </a:right>
          <a:top>
            <a:ln cap="flat" cmpd="sng" w="6350">
              <a:solidFill>
                <a:srgbClr val="000000"/>
              </a:solidFill>
              <a:prstDash val="solid"/>
              <a:round/>
              <a:headEnd len="sm" w="sm" type="none"/>
              <a:tailEnd len="sm" w="sm" type="none"/>
            </a:ln>
          </a:top>
          <a:bottom>
            <a:ln cap="flat" cmpd="sng" w="6350">
              <a:solidFill>
                <a:srgbClr val="000000"/>
              </a:solidFill>
              <a:prstDash val="solid"/>
              <a:round/>
              <a:headEnd len="sm" w="sm" type="none"/>
              <a:tailEnd len="sm" w="sm" type="none"/>
            </a:ln>
          </a:bottom>
          <a:insideH>
            <a:ln cap="flat" cmpd="sng" w="6350">
              <a:solidFill>
                <a:srgbClr val="000000"/>
              </a:solidFill>
              <a:prstDash val="solid"/>
              <a:round/>
              <a:headEnd len="sm" w="sm" type="none"/>
              <a:tailEnd len="sm" w="sm" type="none"/>
            </a:ln>
          </a:insideH>
          <a:insideV>
            <a:ln cap="flat" cmpd="sng" w="635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ArialNarrow-bold.fntdata"/><Relationship Id="rId14" Type="http://schemas.openxmlformats.org/officeDocument/2006/relationships/slide" Target="slides/slide9.xml"/><Relationship Id="rId36" Type="http://schemas.openxmlformats.org/officeDocument/2006/relationships/font" Target="fonts/ArialNarrow-regular.fntdata"/><Relationship Id="rId17" Type="http://schemas.openxmlformats.org/officeDocument/2006/relationships/slide" Target="slides/slide12.xml"/><Relationship Id="rId39" Type="http://schemas.openxmlformats.org/officeDocument/2006/relationships/font" Target="fonts/ArialNarrow-boldItalic.fntdata"/><Relationship Id="rId16" Type="http://schemas.openxmlformats.org/officeDocument/2006/relationships/slide" Target="slides/slide11.xml"/><Relationship Id="rId38" Type="http://schemas.openxmlformats.org/officeDocument/2006/relationships/font" Target="fonts/ArialNarrow-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eb4f70660a_2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solidFill>
                  <a:schemeClr val="dk1"/>
                </a:solidFill>
              </a:rPr>
              <a:t>Poll #2: </a:t>
            </a:r>
            <a:r>
              <a:rPr b="1" lang="en-US">
                <a:solidFill>
                  <a:schemeClr val="dk1"/>
                </a:solidFill>
              </a:rPr>
              <a:t>Do you support that the only way members vote is electronically?</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Response: </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Not 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 Opinion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Poll #3: </a:t>
            </a:r>
            <a:r>
              <a:rPr b="1" lang="en-US">
                <a:solidFill>
                  <a:schemeClr val="dk1"/>
                </a:solidFill>
              </a:rPr>
              <a:t>Do you support that the Council, the Chair and Members can ask for an electronic vote?</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Response: </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Not 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 Opinion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Poll #4: </a:t>
            </a:r>
            <a:r>
              <a:rPr b="1" lang="en-US">
                <a:solidFill>
                  <a:schemeClr val="dk1"/>
                </a:solidFill>
              </a:rPr>
              <a:t>Do you support the conditions for Members to request a vote?</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Response: </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Not support</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 Opinion </a:t>
            </a:r>
            <a:endParaRPr/>
          </a:p>
        </p:txBody>
      </p:sp>
      <p:sp>
        <p:nvSpPr>
          <p:cNvPr id="218" name="Google Shape;218;geb4f70660a_2_1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eb4f70660a_2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geb4f70660a_2_1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eb4f70660a_2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#5:</a:t>
            </a:r>
            <a:r>
              <a:rPr lang="en-US"/>
              <a:t> </a:t>
            </a:r>
            <a:r>
              <a:rPr b="1" lang="en-US"/>
              <a:t>Which option do you prefer</a:t>
            </a:r>
            <a:r>
              <a:rPr b="1" lang="en-US"/>
              <a:t>?</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Option 1: FIFTY PERCENT (50%)</a:t>
            </a:r>
            <a:endParaRPr/>
          </a:p>
          <a:p>
            <a:pPr indent="-298450" lvl="0" marL="457200" rtl="0" algn="l">
              <a:spcBef>
                <a:spcPts val="0"/>
              </a:spcBef>
              <a:spcAft>
                <a:spcPts val="0"/>
              </a:spcAft>
              <a:buSzPts val="1100"/>
              <a:buChar char="-"/>
            </a:pPr>
            <a:r>
              <a:rPr lang="en-US"/>
              <a:t>Option 2: THIRTY THREE (33%)</a:t>
            </a:r>
            <a:endParaRPr/>
          </a:p>
          <a:p>
            <a:pPr indent="-298450" lvl="0" marL="457200" rtl="0" algn="l">
              <a:spcBef>
                <a:spcPts val="0"/>
              </a:spcBef>
              <a:spcAft>
                <a:spcPts val="0"/>
              </a:spcAft>
              <a:buSzPts val="1100"/>
              <a:buChar char="-"/>
            </a:pPr>
            <a:r>
              <a:rPr lang="en-US"/>
              <a:t>Option 3: TWENTY FIVE (25%) </a:t>
            </a:r>
            <a:endParaRPr/>
          </a:p>
          <a:p>
            <a:pPr indent="-298450" lvl="0" marL="457200" rtl="0" algn="l">
              <a:spcBef>
                <a:spcPts val="0"/>
              </a:spcBef>
              <a:spcAft>
                <a:spcPts val="0"/>
              </a:spcAft>
              <a:buSzPts val="1100"/>
              <a:buChar char="-"/>
            </a:pPr>
            <a:r>
              <a:rPr lang="en-US"/>
              <a:t>No Opinion </a:t>
            </a:r>
            <a:endParaRPr/>
          </a:p>
          <a:p>
            <a:pPr indent="0" lvl="0" marL="0" rtl="0" algn="l">
              <a:spcBef>
                <a:spcPts val="0"/>
              </a:spcBef>
              <a:spcAft>
                <a:spcPts val="0"/>
              </a:spcAft>
              <a:buNone/>
            </a:pPr>
            <a:r>
              <a:t/>
            </a:r>
            <a:endParaRPr/>
          </a:p>
        </p:txBody>
      </p:sp>
      <p:sp>
        <p:nvSpPr>
          <p:cNvPr id="253" name="Google Shape;253;geb4f70660a_2_1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eb4f70660a_2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#6: </a:t>
            </a:r>
            <a:r>
              <a:rPr b="1" lang="en-US"/>
              <a:t>Which option do you prefer?</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Option 1</a:t>
            </a:r>
            <a:endParaRPr/>
          </a:p>
          <a:p>
            <a:pPr indent="-298450" lvl="0" marL="457200" rtl="0" algn="l">
              <a:spcBef>
                <a:spcPts val="0"/>
              </a:spcBef>
              <a:spcAft>
                <a:spcPts val="0"/>
              </a:spcAft>
              <a:buSzPts val="1100"/>
              <a:buChar char="-"/>
            </a:pPr>
            <a:r>
              <a:rPr lang="en-US"/>
              <a:t>Option 2</a:t>
            </a:r>
            <a:endParaRPr/>
          </a:p>
          <a:p>
            <a:pPr indent="-298450" lvl="0" marL="457200" rtl="0" algn="l">
              <a:spcBef>
                <a:spcPts val="0"/>
              </a:spcBef>
              <a:spcAft>
                <a:spcPts val="0"/>
              </a:spcAft>
              <a:buSzPts val="1100"/>
              <a:buChar char="-"/>
            </a:pPr>
            <a:r>
              <a:rPr lang="en-US"/>
              <a:t>No Opinion </a:t>
            </a:r>
            <a:endParaRPr/>
          </a:p>
          <a:p>
            <a:pPr indent="0" lvl="0" marL="0" rtl="0" algn="l">
              <a:spcBef>
                <a:spcPts val="0"/>
              </a:spcBef>
              <a:spcAft>
                <a:spcPts val="0"/>
              </a:spcAft>
              <a:buNone/>
            </a:pPr>
            <a:r>
              <a:t/>
            </a:r>
            <a:endParaRPr/>
          </a:p>
        </p:txBody>
      </p:sp>
      <p:sp>
        <p:nvSpPr>
          <p:cNvPr id="262" name="Google Shape;262;geb4f70660a_2_16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eb4f70660a_2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geb4f70660a_2_17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eb4f70660a_2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#7: </a:t>
            </a:r>
            <a:r>
              <a:rPr b="1" lang="en-US"/>
              <a:t>D</a:t>
            </a:r>
            <a:r>
              <a:rPr b="1" lang="en-US"/>
              <a:t>o you support that the Council should take a limited set of administrative decisions, which become effective immediately?</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US">
                <a:solidFill>
                  <a:schemeClr val="dk1"/>
                </a:solidFill>
              </a:rPr>
              <a:t>Poll #8: </a:t>
            </a:r>
            <a:r>
              <a:rPr b="1" lang="en-US">
                <a:solidFill>
                  <a:schemeClr val="dk1"/>
                </a:solidFill>
              </a:rPr>
              <a:t>The list of decisions is:</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Response: </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Too broad</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OK</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Too limited</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 Opinion</a:t>
            </a:r>
            <a:endParaRPr>
              <a:solidFill>
                <a:schemeClr val="dk1"/>
              </a:solidFill>
            </a:endParaRPr>
          </a:p>
        </p:txBody>
      </p:sp>
      <p:sp>
        <p:nvSpPr>
          <p:cNvPr id="311" name="Google Shape;311;geb4f70660a_2_19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eb4f70660a_2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geb4f70660a_2_2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eb4f70660a_2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#9: </a:t>
            </a:r>
            <a:r>
              <a:rPr b="1" lang="en-US"/>
              <a:t>Do you support the statement?</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solidFill>
                <a:schemeClr val="dk1"/>
              </a:solidFill>
            </a:endParaRPr>
          </a:p>
        </p:txBody>
      </p:sp>
      <p:sp>
        <p:nvSpPr>
          <p:cNvPr id="345" name="Google Shape;345;geb4f70660a_2_2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eb4f70660a_2_2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geb4f70660a_2_2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eb4f70660a_2_2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#10: </a:t>
            </a:r>
            <a:r>
              <a:rPr b="1" lang="en-US"/>
              <a:t>Do you support the publication of all decisions?</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solidFill>
                <a:schemeClr val="dk1"/>
              </a:solidFill>
            </a:endParaRPr>
          </a:p>
        </p:txBody>
      </p:sp>
      <p:sp>
        <p:nvSpPr>
          <p:cNvPr id="379" name="Google Shape;379;geb4f70660a_2_26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geb4f70660a_2_2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#11: </a:t>
            </a:r>
            <a:r>
              <a:rPr b="1" lang="en-US"/>
              <a:t>D</a:t>
            </a:r>
            <a:r>
              <a:rPr b="1" lang="en-US"/>
              <a:t>o you support that members may request a vote on any Council Resolution or Decision, which is not explicitly reserved to be taken by the Council exclusively?</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solidFill>
                <a:schemeClr val="dk1"/>
              </a:solidFill>
            </a:endParaRPr>
          </a:p>
        </p:txBody>
      </p:sp>
      <p:sp>
        <p:nvSpPr>
          <p:cNvPr id="388" name="Google Shape;388;geb4f70660a_2_26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eb4f70660a_2_2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#12: </a:t>
            </a:r>
            <a:r>
              <a:rPr b="1" lang="en-US"/>
              <a:t>D</a:t>
            </a:r>
            <a:r>
              <a:rPr b="1" lang="en-US"/>
              <a:t>o you support the proposed timeline of maximum 19 days from the publication of Council decision up until the start of the Members vote? </a:t>
            </a:r>
            <a:endParaRPr b="1"/>
          </a:p>
          <a:p>
            <a:pPr indent="0" lvl="0" marL="0" rtl="0" algn="l">
              <a:spcBef>
                <a:spcPts val="0"/>
              </a:spcBef>
              <a:spcAft>
                <a:spcPts val="0"/>
              </a:spcAft>
              <a:buNone/>
            </a:pPr>
            <a:r>
              <a:t/>
            </a:r>
            <a:endParaRPr b="1"/>
          </a:p>
          <a:p>
            <a:pPr indent="0" lvl="0" marL="0" rtl="0" algn="l">
              <a:spcBef>
                <a:spcPts val="0"/>
              </a:spcBef>
              <a:spcAft>
                <a:spcPts val="0"/>
              </a:spcAft>
              <a:buNone/>
            </a:pPr>
            <a:r>
              <a:rPr b="1" lang="en-US"/>
              <a:t>Maximum 19 days: 7 days since publication of decision + 7 days  initiation upon receipt of request for vote days + 5 days to organise the vote</a:t>
            </a:r>
            <a:endParaRPr b="1"/>
          </a:p>
          <a:p>
            <a:pPr indent="0" lvl="0" marL="0" rtl="0" algn="l">
              <a:spcBef>
                <a:spcPts val="0"/>
              </a:spcBef>
              <a:spcAft>
                <a:spcPts val="0"/>
              </a:spcAft>
              <a:buNone/>
            </a:pPr>
            <a:r>
              <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solidFill>
                <a:schemeClr val="dk1"/>
              </a:solidFill>
            </a:endParaRPr>
          </a:p>
        </p:txBody>
      </p:sp>
      <p:sp>
        <p:nvSpPr>
          <p:cNvPr id="397" name="Google Shape;397;geb4f70660a_2_27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eb4f70660a_2_3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#13: </a:t>
            </a:r>
            <a:r>
              <a:rPr b="1" lang="en-US"/>
              <a:t>Who should take the decisions presented</a:t>
            </a:r>
            <a:r>
              <a:rPr b="1" lang="en-US"/>
              <a:t>?</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The Council only</a:t>
            </a:r>
            <a:endParaRPr/>
          </a:p>
          <a:p>
            <a:pPr indent="-298450" lvl="0" marL="457200" rtl="0" algn="l">
              <a:spcBef>
                <a:spcPts val="0"/>
              </a:spcBef>
              <a:spcAft>
                <a:spcPts val="0"/>
              </a:spcAft>
              <a:buSzPts val="1100"/>
              <a:buChar char="-"/>
            </a:pPr>
            <a:r>
              <a:rPr lang="en-US"/>
              <a:t>The Council subject to veto mechanism</a:t>
            </a:r>
            <a:endParaRPr/>
          </a:p>
          <a:p>
            <a:pPr indent="-298450" lvl="0" marL="457200" rtl="0" algn="l">
              <a:spcBef>
                <a:spcPts val="0"/>
              </a:spcBef>
              <a:spcAft>
                <a:spcPts val="0"/>
              </a:spcAft>
              <a:buSzPts val="1100"/>
              <a:buChar char="-"/>
            </a:pPr>
            <a:r>
              <a:rPr lang="en-US">
                <a:solidFill>
                  <a:schemeClr val="dk1"/>
                </a:solidFill>
              </a:rPr>
              <a:t>The Members only</a:t>
            </a:r>
            <a:endParaRPr/>
          </a:p>
          <a:p>
            <a:pPr indent="-298450" lvl="0" marL="457200" rtl="0" algn="l">
              <a:spcBef>
                <a:spcPts val="0"/>
              </a:spcBef>
              <a:spcAft>
                <a:spcPts val="0"/>
              </a:spcAft>
              <a:buSzPts val="1100"/>
              <a:buChar char="-"/>
            </a:pPr>
            <a:r>
              <a:rPr lang="en-US"/>
              <a:t>No opinion</a:t>
            </a:r>
            <a:endParaRPr/>
          </a:p>
          <a:p>
            <a:pPr indent="0" lvl="0" marL="0" rtl="0" algn="l">
              <a:spcBef>
                <a:spcPts val="0"/>
              </a:spcBef>
              <a:spcAft>
                <a:spcPts val="0"/>
              </a:spcAft>
              <a:buNone/>
            </a:pPr>
            <a:r>
              <a:t/>
            </a:r>
            <a:endParaRPr/>
          </a:p>
        </p:txBody>
      </p:sp>
      <p:sp>
        <p:nvSpPr>
          <p:cNvPr id="434" name="Google Shape;434;geb4f70660a_2_3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geb4f70660a_2_3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Poll #14: </a:t>
            </a:r>
            <a:r>
              <a:rPr b="1" lang="en-US"/>
              <a:t>Who should take the decisions presented?</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Clr>
                <a:schemeClr val="dk1"/>
              </a:buClr>
              <a:buSzPts val="1100"/>
              <a:buChar char="-"/>
            </a:pPr>
            <a:r>
              <a:rPr lang="en-US">
                <a:solidFill>
                  <a:schemeClr val="dk1"/>
                </a:solidFill>
              </a:rPr>
              <a:t>The Council only</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The Council subject to veto mechanism</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The Members only</a:t>
            </a:r>
            <a:endParaRPr>
              <a:solidFill>
                <a:schemeClr val="dk1"/>
              </a:solidFill>
            </a:endParaRPr>
          </a:p>
          <a:p>
            <a:pPr indent="-298450" lvl="0" marL="457200" rtl="0" algn="l">
              <a:spcBef>
                <a:spcPts val="0"/>
              </a:spcBef>
              <a:spcAft>
                <a:spcPts val="0"/>
              </a:spcAft>
              <a:buClr>
                <a:schemeClr val="dk1"/>
              </a:buClr>
              <a:buSzPts val="1100"/>
              <a:buChar char="-"/>
            </a:pPr>
            <a:r>
              <a:rPr lang="en-US">
                <a:solidFill>
                  <a:schemeClr val="dk1"/>
                </a:solidFill>
              </a:rPr>
              <a:t>No opinion</a:t>
            </a:r>
            <a:endParaRPr/>
          </a:p>
          <a:p>
            <a:pPr indent="0" lvl="0" marL="0" rtl="0" algn="l">
              <a:spcBef>
                <a:spcPts val="0"/>
              </a:spcBef>
              <a:spcAft>
                <a:spcPts val="0"/>
              </a:spcAft>
              <a:buNone/>
            </a:pPr>
            <a:r>
              <a:t/>
            </a:r>
            <a:endParaRPr/>
          </a:p>
        </p:txBody>
      </p:sp>
      <p:sp>
        <p:nvSpPr>
          <p:cNvPr id="443" name="Google Shape;443;geb4f70660a_2_3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geb4f70660a_2_3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460" name="Google Shape;460;geb4f70660a_2_3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eb4f70660a_2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geb4f70660a_2_6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eb4f70660a_2_3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geb4f70660a_2_3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eb4f70660a_2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Poll #1</a:t>
            </a:r>
            <a:r>
              <a:rPr lang="en-US"/>
              <a:t>: </a:t>
            </a:r>
            <a:r>
              <a:rPr b="1" lang="en-US"/>
              <a:t>Do you support that at a minimum these decisions should be reserved to be taken by  the members?</a:t>
            </a:r>
            <a:endParaRPr b="1"/>
          </a:p>
          <a:p>
            <a:pPr indent="0" lvl="0" marL="0" rtl="0" algn="l">
              <a:spcBef>
                <a:spcPts val="0"/>
              </a:spcBef>
              <a:spcAft>
                <a:spcPts val="0"/>
              </a:spcAft>
              <a:buNone/>
            </a:pPr>
            <a:r>
              <a:rPr lang="en-US"/>
              <a:t>Response: </a:t>
            </a:r>
            <a:endParaRPr/>
          </a:p>
          <a:p>
            <a:pPr indent="-298450" lvl="0" marL="457200" rtl="0" algn="l">
              <a:spcBef>
                <a:spcPts val="0"/>
              </a:spcBef>
              <a:spcAft>
                <a:spcPts val="0"/>
              </a:spcAft>
              <a:buSzPts val="1100"/>
              <a:buChar char="-"/>
            </a:pPr>
            <a:r>
              <a:rPr lang="en-US"/>
              <a:t>Support</a:t>
            </a:r>
            <a:endParaRPr/>
          </a:p>
          <a:p>
            <a:pPr indent="-298450" lvl="0" marL="457200" rtl="0" algn="l">
              <a:spcBef>
                <a:spcPts val="0"/>
              </a:spcBef>
              <a:spcAft>
                <a:spcPts val="0"/>
              </a:spcAft>
              <a:buSzPts val="1100"/>
              <a:buChar char="-"/>
            </a:pPr>
            <a:r>
              <a:rPr lang="en-US"/>
              <a:t>Not support</a:t>
            </a:r>
            <a:endParaRPr/>
          </a:p>
          <a:p>
            <a:pPr indent="-298450" lvl="0" marL="457200" rtl="0" algn="l">
              <a:spcBef>
                <a:spcPts val="0"/>
              </a:spcBef>
              <a:spcAft>
                <a:spcPts val="0"/>
              </a:spcAft>
              <a:buSzPts val="1100"/>
              <a:buChar char="-"/>
            </a:pPr>
            <a:r>
              <a:rPr lang="en-US"/>
              <a:t>No Opinion </a:t>
            </a:r>
            <a:endParaRPr/>
          </a:p>
          <a:p>
            <a:pPr indent="0" lvl="0" marL="0" rtl="0" algn="l">
              <a:spcBef>
                <a:spcPts val="0"/>
              </a:spcBef>
              <a:spcAft>
                <a:spcPts val="0"/>
              </a:spcAft>
              <a:buNone/>
            </a:pPr>
            <a:r>
              <a:t/>
            </a:r>
            <a:endParaRPr/>
          </a:p>
        </p:txBody>
      </p:sp>
      <p:sp>
        <p:nvSpPr>
          <p:cNvPr id="184" name="Google Shape;184;geb4f70660a_2_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eb4f70660a_2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geb4f70660a_2_9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400"/>
            </a:lvl1pPr>
            <a:lvl2pPr indent="0" lvl="1" marL="0" algn="r">
              <a:spcBef>
                <a:spcPts val="0"/>
              </a:spcBef>
              <a:buNone/>
              <a:defRPr sz="1400"/>
            </a:lvl2pPr>
            <a:lvl3pPr indent="0" lvl="2" marL="0" algn="r">
              <a:spcBef>
                <a:spcPts val="0"/>
              </a:spcBef>
              <a:buNone/>
              <a:defRPr sz="1400"/>
            </a:lvl3pPr>
            <a:lvl4pPr indent="0" lvl="3" marL="0" algn="r">
              <a:spcBef>
                <a:spcPts val="0"/>
              </a:spcBef>
              <a:buNone/>
              <a:defRPr sz="1400"/>
            </a:lvl4pPr>
            <a:lvl5pPr indent="0" lvl="4" marL="0" algn="r">
              <a:spcBef>
                <a:spcPts val="0"/>
              </a:spcBef>
              <a:buNone/>
              <a:defRPr sz="1400"/>
            </a:lvl5pPr>
            <a:lvl6pPr indent="0" lvl="5" marL="0" algn="r">
              <a:spcBef>
                <a:spcPts val="0"/>
              </a:spcBef>
              <a:buNone/>
              <a:defRPr sz="1400"/>
            </a:lvl6pPr>
            <a:lvl7pPr indent="0" lvl="6" marL="0" algn="r">
              <a:spcBef>
                <a:spcPts val="0"/>
              </a:spcBef>
              <a:buNone/>
              <a:defRPr sz="1400"/>
            </a:lvl7pPr>
            <a:lvl8pPr indent="0" lvl="7" marL="0" algn="r">
              <a:spcBef>
                <a:spcPts val="0"/>
              </a:spcBef>
              <a:buNone/>
              <a:defRPr sz="1400"/>
            </a:lvl8pPr>
            <a:lvl9pPr indent="0" lvl="8" marL="0" algn="r">
              <a:spcBef>
                <a:spcPts val="0"/>
              </a:spcBef>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None/>
              <a:defRPr i="0" sz="4400" u="none" cap="none" strike="noStrike">
                <a:solidFill>
                  <a:schemeClr val="dk1"/>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Char char="•"/>
              <a:defRPr i="0" sz="2800" u="none" cap="none" strike="noStrike">
                <a:solidFill>
                  <a:schemeClr val="dk1"/>
                </a:solidFill>
              </a:defRPr>
            </a:lvl1pPr>
            <a:lvl2pPr indent="-381000" lvl="1" marL="914400" marR="0" rtl="0" algn="l">
              <a:lnSpc>
                <a:spcPct val="90000"/>
              </a:lnSpc>
              <a:spcBef>
                <a:spcPts val="500"/>
              </a:spcBef>
              <a:spcAft>
                <a:spcPts val="0"/>
              </a:spcAft>
              <a:buClr>
                <a:schemeClr val="dk1"/>
              </a:buClr>
              <a:buSzPts val="2400"/>
              <a:buChar char="•"/>
              <a:defRPr i="0" sz="2400" u="none" cap="none" strike="noStrike">
                <a:solidFill>
                  <a:schemeClr val="dk1"/>
                </a:solidFill>
              </a:defRPr>
            </a:lvl2pPr>
            <a:lvl3pPr indent="-355600" lvl="2" marL="1371600" marR="0" rtl="0" algn="l">
              <a:lnSpc>
                <a:spcPct val="90000"/>
              </a:lnSpc>
              <a:spcBef>
                <a:spcPts val="500"/>
              </a:spcBef>
              <a:spcAft>
                <a:spcPts val="0"/>
              </a:spcAft>
              <a:buClr>
                <a:schemeClr val="dk1"/>
              </a:buClr>
              <a:buSzPts val="2000"/>
              <a:buChar char="•"/>
              <a:defRPr i="0" sz="2000" u="none" cap="none" strike="noStrike">
                <a:solidFill>
                  <a:schemeClr val="dk1"/>
                </a:solidFill>
              </a:defRPr>
            </a:lvl3pPr>
            <a:lvl4pPr indent="-342900" lvl="3" marL="1828800" marR="0" rtl="0" algn="l">
              <a:lnSpc>
                <a:spcPct val="90000"/>
              </a:lnSpc>
              <a:spcBef>
                <a:spcPts val="500"/>
              </a:spcBef>
              <a:spcAft>
                <a:spcPts val="0"/>
              </a:spcAft>
              <a:buClr>
                <a:schemeClr val="dk1"/>
              </a:buClr>
              <a:buSzPts val="1800"/>
              <a:buChar char="•"/>
              <a:defRPr i="0" sz="1800" u="none" cap="none" strike="noStrike">
                <a:solidFill>
                  <a:schemeClr val="dk1"/>
                </a:solidFill>
              </a:defRPr>
            </a:lvl4pPr>
            <a:lvl5pPr indent="-342900" lvl="4" marL="2286000" marR="0" rtl="0" algn="l">
              <a:lnSpc>
                <a:spcPct val="90000"/>
              </a:lnSpc>
              <a:spcBef>
                <a:spcPts val="500"/>
              </a:spcBef>
              <a:spcAft>
                <a:spcPts val="0"/>
              </a:spcAft>
              <a:buClr>
                <a:schemeClr val="dk1"/>
              </a:buClr>
              <a:buSzPts val="1800"/>
              <a:buChar char="•"/>
              <a:defRPr i="0" sz="1800" u="none" cap="none" strike="noStrike">
                <a:solidFill>
                  <a:schemeClr val="dk1"/>
                </a:solidFill>
              </a:defRPr>
            </a:lvl5pPr>
            <a:lvl6pPr indent="-342900" lvl="5" marL="2743200" marR="0" rtl="0" algn="l">
              <a:lnSpc>
                <a:spcPct val="90000"/>
              </a:lnSpc>
              <a:spcBef>
                <a:spcPts val="500"/>
              </a:spcBef>
              <a:spcAft>
                <a:spcPts val="0"/>
              </a:spcAft>
              <a:buClr>
                <a:schemeClr val="dk1"/>
              </a:buClr>
              <a:buSzPts val="1800"/>
              <a:buChar char="•"/>
              <a:defRPr i="0" sz="1800" u="none" cap="none" strike="noStrike">
                <a:solidFill>
                  <a:schemeClr val="dk1"/>
                </a:solidFill>
              </a:defRPr>
            </a:lvl6pPr>
            <a:lvl7pPr indent="-342900" lvl="6" marL="3200400" marR="0" rtl="0" algn="l">
              <a:lnSpc>
                <a:spcPct val="90000"/>
              </a:lnSpc>
              <a:spcBef>
                <a:spcPts val="500"/>
              </a:spcBef>
              <a:spcAft>
                <a:spcPts val="0"/>
              </a:spcAft>
              <a:buClr>
                <a:schemeClr val="dk1"/>
              </a:buClr>
              <a:buSzPts val="1800"/>
              <a:buChar char="•"/>
              <a:defRPr i="0" sz="1800" u="none" cap="none" strike="noStrike">
                <a:solidFill>
                  <a:schemeClr val="dk1"/>
                </a:solidFill>
              </a:defRPr>
            </a:lvl7pPr>
            <a:lvl8pPr indent="-342900" lvl="7" marL="3657600" marR="0" rtl="0" algn="l">
              <a:lnSpc>
                <a:spcPct val="90000"/>
              </a:lnSpc>
              <a:spcBef>
                <a:spcPts val="500"/>
              </a:spcBef>
              <a:spcAft>
                <a:spcPts val="0"/>
              </a:spcAft>
              <a:buClr>
                <a:schemeClr val="dk1"/>
              </a:buClr>
              <a:buSzPts val="1800"/>
              <a:buChar char="•"/>
              <a:defRPr i="0" sz="1800" u="none" cap="none" strike="noStrike">
                <a:solidFill>
                  <a:schemeClr val="dk1"/>
                </a:solidFill>
              </a:defRPr>
            </a:lvl8pPr>
            <a:lvl9pPr indent="-342900" lvl="8" marL="4114800" marR="0" rtl="0" algn="l">
              <a:lnSpc>
                <a:spcPct val="90000"/>
              </a:lnSpc>
              <a:spcBef>
                <a:spcPts val="500"/>
              </a:spcBef>
              <a:spcAft>
                <a:spcPts val="0"/>
              </a:spcAft>
              <a:buClr>
                <a:schemeClr val="dk1"/>
              </a:buClr>
              <a:buSzPts val="1800"/>
              <a:buChar char="•"/>
              <a:defRPr i="0" sz="1800" u="none" cap="none" strike="noStrike">
                <a:solidFill>
                  <a:schemeClr val="dk1"/>
                </a:solidFill>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hyperlink" Target="mailto:ccnso-grc-sg@icann.org" TargetMode="External"/><Relationship Id="rId4" Type="http://schemas.openxmlformats.org/officeDocument/2006/relationships/hyperlink" Target="https://community.icann.org/x/OAA_C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n-US"/>
              <a:t>Structure of ccNSO</a:t>
            </a:r>
            <a:endParaRPr/>
          </a:p>
          <a:p>
            <a:pPr indent="0" lvl="0" marL="0" rtl="0" algn="ctr">
              <a:spcBef>
                <a:spcPts val="0"/>
              </a:spcBef>
              <a:spcAft>
                <a:spcPts val="0"/>
              </a:spcAft>
              <a:buClr>
                <a:schemeClr val="dk1"/>
              </a:buClr>
              <a:buSzPts val="6000"/>
              <a:buFont typeface="Calibri"/>
              <a:buNone/>
            </a:pPr>
            <a:r>
              <a:rPr lang="en-US"/>
              <a:t>Decision Making</a:t>
            </a:r>
            <a:endParaRPr/>
          </a:p>
        </p:txBody>
      </p:sp>
      <p:sp>
        <p:nvSpPr>
          <p:cNvPr id="85" name="Google Shape;85;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US"/>
              <a:t>Members only decisions</a:t>
            </a:r>
            <a:endParaRPr/>
          </a:p>
          <a:p>
            <a:pPr indent="0" lvl="0" marL="0" rtl="0" algn="ctr">
              <a:lnSpc>
                <a:spcPct val="90000"/>
              </a:lnSpc>
              <a:spcBef>
                <a:spcPts val="1000"/>
              </a:spcBef>
              <a:spcAft>
                <a:spcPts val="0"/>
              </a:spcAft>
              <a:buClr>
                <a:schemeClr val="dk1"/>
              </a:buClr>
              <a:buSzPts val="2400"/>
              <a:buNone/>
            </a:pPr>
            <a:r>
              <a:rPr lang="en-US"/>
              <a:t>Council decisions</a:t>
            </a:r>
            <a:endParaRPr/>
          </a:p>
          <a:p>
            <a:pPr indent="0" lvl="0" marL="0" rtl="0" algn="ctr">
              <a:lnSpc>
                <a:spcPct val="90000"/>
              </a:lnSpc>
              <a:spcBef>
                <a:spcPts val="1000"/>
              </a:spcBef>
              <a:spcAft>
                <a:spcPts val="0"/>
              </a:spcAft>
              <a:buClr>
                <a:schemeClr val="dk1"/>
              </a:buClr>
              <a:buSzPts val="2400"/>
              <a:buNone/>
            </a:pPr>
            <a:r>
              <a:rPr lang="en-US"/>
              <a:t>Quorum rules</a:t>
            </a:r>
            <a:endParaRPr/>
          </a:p>
        </p:txBody>
      </p:sp>
      <p:sp>
        <p:nvSpPr>
          <p:cNvPr id="86" name="Google Shape;86;p1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2"/>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9. Members’ vote - Decision-making</a:t>
            </a:r>
            <a:endParaRPr sz="3000">
              <a:solidFill>
                <a:srgbClr val="434343"/>
              </a:solidFill>
            </a:endParaRPr>
          </a:p>
        </p:txBody>
      </p:sp>
      <p:graphicFrame>
        <p:nvGraphicFramePr>
          <p:cNvPr id="221" name="Google Shape;221;p22"/>
          <p:cNvGraphicFramePr/>
          <p:nvPr/>
        </p:nvGraphicFramePr>
        <p:xfrm>
          <a:off x="1209863" y="1978438"/>
          <a:ext cx="3000000" cy="3000000"/>
        </p:xfrm>
        <a:graphic>
          <a:graphicData uri="http://schemas.openxmlformats.org/drawingml/2006/table">
            <a:tbl>
              <a:tblPr>
                <a:noFill/>
                <a:tableStyleId>{FFC7C608-A7A4-471F-B297-B287B784B7AA}</a:tableStyleId>
              </a:tblPr>
              <a:tblGrid>
                <a:gridCol w="9561350"/>
              </a:tblGrid>
              <a:tr h="12700">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The ccNSO Members will always vote electronically. An electronic vote of the Members can be initiated by any of the following: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 The ccNSO Council</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 The Chair of the ccNSO Council</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 </a:t>
                      </a:r>
                      <a:r>
                        <a:rPr lang="en-US" sz="2200">
                          <a:solidFill>
                            <a:srgbClr val="073763"/>
                          </a:solidFill>
                          <a:highlight>
                            <a:srgbClr val="FFFFFF"/>
                          </a:highlight>
                          <a:latin typeface="Arial Narrow"/>
                          <a:ea typeface="Arial Narrow"/>
                          <a:cs typeface="Arial Narrow"/>
                          <a:sym typeface="Arial Narrow"/>
                        </a:rPr>
                        <a:t>Ten (10) Members of the ccNSO from at least ten (10) different Territories and representing no less than three (3) ICANN Geographic Regions</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222" name="Google Shape;222;p2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23" name="Google Shape;223;p22"/>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9 in the Headings document</a:t>
            </a:r>
            <a:endParaRPr sz="2000">
              <a:solidFill>
                <a:schemeClr val="accent2"/>
              </a:solidFill>
            </a:endParaRPr>
          </a:p>
        </p:txBody>
      </p:sp>
      <p:sp>
        <p:nvSpPr>
          <p:cNvPr id="224" name="Google Shape;224;p22"/>
          <p:cNvSpPr txBox="1"/>
          <p:nvPr/>
        </p:nvSpPr>
        <p:spPr>
          <a:xfrm>
            <a:off x="5501725" y="5613250"/>
            <a:ext cx="58521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#2, #3 &amp; #4</a:t>
            </a:r>
            <a:endParaRPr sz="2800">
              <a:highlight>
                <a:srgbClr val="00FF00"/>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3"/>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230" name="Google Shape;230;p23"/>
          <p:cNvSpPr txBox="1"/>
          <p:nvPr/>
        </p:nvSpPr>
        <p:spPr>
          <a:xfrm>
            <a:off x="3195049" y="1406702"/>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231" name="Google Shape;231;p23"/>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Council</a:t>
            </a:r>
            <a:endParaRPr b="1" sz="3200">
              <a:solidFill>
                <a:srgbClr val="A4C2F4"/>
              </a:solidFill>
              <a:latin typeface="Calibri"/>
              <a:ea typeface="Calibri"/>
              <a:cs typeface="Calibri"/>
              <a:sym typeface="Calibri"/>
            </a:endParaRPr>
          </a:p>
        </p:txBody>
      </p:sp>
      <p:sp>
        <p:nvSpPr>
          <p:cNvPr id="232" name="Google Shape;232;p23"/>
          <p:cNvSpPr txBox="1"/>
          <p:nvPr/>
        </p:nvSpPr>
        <p:spPr>
          <a:xfrm>
            <a:off x="5019940" y="2642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Members </a:t>
            </a:r>
            <a:endParaRPr b="1" sz="3200">
              <a:solidFill>
                <a:schemeClr val="dk1"/>
              </a:solidFill>
              <a:latin typeface="Calibri"/>
              <a:ea typeface="Calibri"/>
              <a:cs typeface="Calibri"/>
              <a:sym typeface="Calibri"/>
            </a:endParaRPr>
          </a:p>
        </p:txBody>
      </p:sp>
      <p:cxnSp>
        <p:nvCxnSpPr>
          <p:cNvPr id="233" name="Google Shape;233;p23"/>
          <p:cNvCxnSpPr>
            <a:stCxn id="230" idx="2"/>
            <a:endCxn id="231" idx="0"/>
          </p:cNvCxnSpPr>
          <p:nvPr/>
        </p:nvCxnSpPr>
        <p:spPr>
          <a:xfrm flipH="1">
            <a:off x="2422699" y="1991702"/>
            <a:ext cx="2574300" cy="586500"/>
          </a:xfrm>
          <a:prstGeom prst="straightConnector1">
            <a:avLst/>
          </a:prstGeom>
          <a:noFill/>
          <a:ln cap="flat" cmpd="sng" w="28575">
            <a:solidFill>
              <a:srgbClr val="A4C2F4"/>
            </a:solidFill>
            <a:prstDash val="solid"/>
            <a:miter lim="800000"/>
            <a:headEnd len="sm" w="sm" type="none"/>
            <a:tailEnd len="lg" w="lg" type="triangle"/>
          </a:ln>
        </p:spPr>
      </p:cxnSp>
      <p:cxnSp>
        <p:nvCxnSpPr>
          <p:cNvPr id="234" name="Google Shape;234;p23"/>
          <p:cNvCxnSpPr>
            <a:stCxn id="230" idx="2"/>
            <a:endCxn id="232" idx="0"/>
          </p:cNvCxnSpPr>
          <p:nvPr/>
        </p:nvCxnSpPr>
        <p:spPr>
          <a:xfrm>
            <a:off x="4996999" y="1991702"/>
            <a:ext cx="1824900" cy="650700"/>
          </a:xfrm>
          <a:prstGeom prst="straightConnector1">
            <a:avLst/>
          </a:prstGeom>
          <a:noFill/>
          <a:ln cap="flat" cmpd="sng" w="28575">
            <a:solidFill>
              <a:schemeClr val="accent1"/>
            </a:solidFill>
            <a:prstDash val="solid"/>
            <a:miter lim="800000"/>
            <a:headEnd len="sm" w="sm" type="none"/>
            <a:tailEnd len="lg" w="lg" type="triangle"/>
          </a:ln>
        </p:spPr>
      </p:cxnSp>
      <p:cxnSp>
        <p:nvCxnSpPr>
          <p:cNvPr id="235" name="Google Shape;235;p23"/>
          <p:cNvCxnSpPr>
            <a:stCxn id="231" idx="2"/>
            <a:endCxn id="236" idx="0"/>
          </p:cNvCxnSpPr>
          <p:nvPr/>
        </p:nvCxnSpPr>
        <p:spPr>
          <a:xfrm flipH="1">
            <a:off x="1445888" y="3163111"/>
            <a:ext cx="976800" cy="715200"/>
          </a:xfrm>
          <a:prstGeom prst="straightConnector1">
            <a:avLst/>
          </a:prstGeom>
          <a:noFill/>
          <a:ln cap="flat" cmpd="sng" w="28575">
            <a:solidFill>
              <a:srgbClr val="A4C2F4"/>
            </a:solidFill>
            <a:prstDash val="solid"/>
            <a:miter lim="800000"/>
            <a:headEnd len="sm" w="sm" type="none"/>
            <a:tailEnd len="lg" w="lg" type="triangle"/>
          </a:ln>
        </p:spPr>
      </p:cxnSp>
      <p:sp>
        <p:nvSpPr>
          <p:cNvPr id="237" name="Google Shape;237;p23"/>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Subject to veto</a:t>
            </a:r>
            <a:endParaRPr sz="2600">
              <a:solidFill>
                <a:srgbClr val="A4C2F4"/>
              </a:solidFill>
              <a:latin typeface="Calibri"/>
              <a:ea typeface="Calibri"/>
              <a:cs typeface="Calibri"/>
              <a:sym typeface="Calibri"/>
            </a:endParaRPr>
          </a:p>
        </p:txBody>
      </p:sp>
      <p:sp>
        <p:nvSpPr>
          <p:cNvPr id="236" name="Google Shape;236;p23"/>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NOT Subject to veto</a:t>
            </a:r>
            <a:endParaRPr sz="2600">
              <a:solidFill>
                <a:srgbClr val="A4C2F4"/>
              </a:solidFill>
              <a:latin typeface="Calibri"/>
              <a:ea typeface="Calibri"/>
              <a:cs typeface="Calibri"/>
              <a:sym typeface="Calibri"/>
            </a:endParaRPr>
          </a:p>
        </p:txBody>
      </p:sp>
      <p:cxnSp>
        <p:nvCxnSpPr>
          <p:cNvPr id="238" name="Google Shape;238;p23"/>
          <p:cNvCxnSpPr>
            <a:stCxn id="231" idx="2"/>
            <a:endCxn id="237" idx="0"/>
          </p:cNvCxnSpPr>
          <p:nvPr/>
        </p:nvCxnSpPr>
        <p:spPr>
          <a:xfrm>
            <a:off x="2422688" y="3163111"/>
            <a:ext cx="1262400" cy="715200"/>
          </a:xfrm>
          <a:prstGeom prst="straightConnector1">
            <a:avLst/>
          </a:prstGeom>
          <a:noFill/>
          <a:ln cap="flat" cmpd="sng" w="28575">
            <a:solidFill>
              <a:srgbClr val="A4C2F4"/>
            </a:solidFill>
            <a:prstDash val="solid"/>
            <a:miter lim="800000"/>
            <a:headEnd len="sm" w="sm" type="none"/>
            <a:tailEnd len="lg" w="lg" type="triangle"/>
          </a:ln>
        </p:spPr>
      </p:cxnSp>
      <p:cxnSp>
        <p:nvCxnSpPr>
          <p:cNvPr id="239" name="Google Shape;239;p23"/>
          <p:cNvCxnSpPr>
            <a:stCxn id="240" idx="0"/>
            <a:endCxn id="241"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241" name="Google Shape;241;p23"/>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General Rules for Members Voting</a:t>
            </a:r>
            <a:endParaRPr sz="2600">
              <a:solidFill>
                <a:schemeClr val="dk1"/>
              </a:solidFill>
            </a:endParaRPr>
          </a:p>
        </p:txBody>
      </p:sp>
      <p:sp>
        <p:nvSpPr>
          <p:cNvPr id="240" name="Google Shape;240;p23"/>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242" name="Google Shape;242;p23"/>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Veto Mechanism</a:t>
            </a:r>
            <a:endParaRPr sz="2600">
              <a:solidFill>
                <a:srgbClr val="A4C2F4"/>
              </a:solidFill>
              <a:latin typeface="Calibri"/>
              <a:ea typeface="Calibri"/>
              <a:cs typeface="Calibri"/>
              <a:sym typeface="Calibri"/>
            </a:endParaRPr>
          </a:p>
        </p:txBody>
      </p:sp>
      <p:cxnSp>
        <p:nvCxnSpPr>
          <p:cNvPr id="243" name="Google Shape;243;p23"/>
          <p:cNvCxnSpPr>
            <a:stCxn id="242" idx="0"/>
            <a:endCxn id="237" idx="2"/>
          </p:cNvCxnSpPr>
          <p:nvPr/>
        </p:nvCxnSpPr>
        <p:spPr>
          <a:xfrm rot="10800000">
            <a:off x="3684973" y="4771043"/>
            <a:ext cx="0" cy="631200"/>
          </a:xfrm>
          <a:prstGeom prst="straightConnector1">
            <a:avLst/>
          </a:prstGeom>
          <a:noFill/>
          <a:ln cap="flat" cmpd="sng" w="28575">
            <a:solidFill>
              <a:srgbClr val="A4C2F4"/>
            </a:solidFill>
            <a:prstDash val="solid"/>
            <a:miter lim="800000"/>
            <a:headEnd len="sm" w="sm" type="none"/>
            <a:tailEnd len="med" w="med" type="triangle"/>
          </a:ln>
        </p:spPr>
      </p:cxnSp>
      <p:cxnSp>
        <p:nvCxnSpPr>
          <p:cNvPr id="244" name="Google Shape;244;p23"/>
          <p:cNvCxnSpPr>
            <a:stCxn id="241" idx="0"/>
            <a:endCxn id="232" idx="2"/>
          </p:cNvCxnSpPr>
          <p:nvPr/>
        </p:nvCxnSpPr>
        <p:spPr>
          <a:xfrm rot="10800000">
            <a:off x="6821888" y="3227557"/>
            <a:ext cx="0" cy="650700"/>
          </a:xfrm>
          <a:prstGeom prst="straightConnector1">
            <a:avLst/>
          </a:prstGeom>
          <a:noFill/>
          <a:ln cap="flat" cmpd="sng" w="28575">
            <a:solidFill>
              <a:schemeClr val="accent1"/>
            </a:solidFill>
            <a:prstDash val="solid"/>
            <a:miter lim="800000"/>
            <a:headEnd len="sm" w="sm" type="none"/>
            <a:tailEnd len="med" w="med" type="triangle"/>
          </a:ln>
        </p:spPr>
      </p:cxnSp>
      <p:cxnSp>
        <p:nvCxnSpPr>
          <p:cNvPr id="245" name="Google Shape;245;p23"/>
          <p:cNvCxnSpPr>
            <a:stCxn id="241" idx="1"/>
            <a:endCxn id="237"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246" name="Google Shape;246;p23"/>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Quorum Rule </a:t>
            </a:r>
            <a:endParaRPr sz="2600">
              <a:solidFill>
                <a:schemeClr val="dk1"/>
              </a:solidFill>
            </a:endParaRPr>
          </a:p>
          <a:p>
            <a:pPr indent="0" lvl="0" marL="0" marR="0" rtl="0" algn="ctr">
              <a:spcBef>
                <a:spcPts val="0"/>
              </a:spcBef>
              <a:spcAft>
                <a:spcPts val="0"/>
              </a:spcAft>
              <a:buNone/>
            </a:pPr>
            <a:r>
              <a:rPr lang="en-US" sz="2600">
                <a:solidFill>
                  <a:schemeClr val="dk1"/>
                </a:solidFill>
                <a:latin typeface="Calibri"/>
                <a:ea typeface="Calibri"/>
                <a:cs typeface="Calibri"/>
                <a:sym typeface="Calibri"/>
              </a:rPr>
              <a:t>for voting</a:t>
            </a:r>
            <a:endParaRPr sz="2600">
              <a:solidFill>
                <a:schemeClr val="dk1"/>
              </a:solidFill>
            </a:endParaRPr>
          </a:p>
        </p:txBody>
      </p:sp>
      <p:cxnSp>
        <p:nvCxnSpPr>
          <p:cNvPr id="247" name="Google Shape;247;p23"/>
          <p:cNvCxnSpPr>
            <a:stCxn id="246" idx="0"/>
            <a:endCxn id="241" idx="2"/>
          </p:cNvCxnSpPr>
          <p:nvPr/>
        </p:nvCxnSpPr>
        <p:spPr>
          <a:xfrm rot="10800000">
            <a:off x="6821895" y="4770960"/>
            <a:ext cx="0" cy="539700"/>
          </a:xfrm>
          <a:prstGeom prst="straightConnector1">
            <a:avLst/>
          </a:prstGeom>
          <a:noFill/>
          <a:ln cap="flat" cmpd="sng" w="28575">
            <a:solidFill>
              <a:schemeClr val="accent1"/>
            </a:solidFill>
            <a:prstDash val="solid"/>
            <a:miter lim="800000"/>
            <a:headEnd len="sm" w="sm" type="none"/>
            <a:tailEnd len="med" w="med" type="triangle"/>
          </a:ln>
        </p:spPr>
      </p:cxnSp>
      <p:sp>
        <p:nvSpPr>
          <p:cNvPr id="248" name="Google Shape;248;p2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9" name="Google Shape;249;p23"/>
          <p:cNvSpPr/>
          <p:nvPr/>
        </p:nvSpPr>
        <p:spPr>
          <a:xfrm>
            <a:off x="5523800" y="5015300"/>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23"/>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9 in the Headings document</a:t>
            </a:r>
            <a:endParaRPr sz="2000">
              <a:solidFill>
                <a:schemeClr val="accent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4"/>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8. Quorum rule for voting</a:t>
            </a:r>
            <a:endParaRPr/>
          </a:p>
        </p:txBody>
      </p:sp>
      <p:graphicFrame>
        <p:nvGraphicFramePr>
          <p:cNvPr id="256" name="Google Shape;256;p24"/>
          <p:cNvGraphicFramePr/>
          <p:nvPr/>
        </p:nvGraphicFramePr>
        <p:xfrm>
          <a:off x="455038" y="1556263"/>
          <a:ext cx="3000000" cy="3000000"/>
        </p:xfrm>
        <a:graphic>
          <a:graphicData uri="http://schemas.openxmlformats.org/drawingml/2006/table">
            <a:tbl>
              <a:tblPr>
                <a:noFill/>
                <a:tableStyleId>{FFC7C608-A7A4-471F-B297-B287B784B7AA}</a:tableStyleId>
              </a:tblPr>
              <a:tblGrid>
                <a:gridCol w="11281925"/>
              </a:tblGrid>
              <a:tr h="413325">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3221475">
                <a:tc>
                  <a:txBody>
                    <a:bodyPr/>
                    <a:lstStyle/>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The Members’ quorum requirement shall apply only to the Members’ vote.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lang="en-US" sz="2200">
                          <a:solidFill>
                            <a:srgbClr val="073763"/>
                          </a:solidFill>
                          <a:latin typeface="Arial Narrow"/>
                          <a:ea typeface="Arial Narrow"/>
                          <a:cs typeface="Arial Narrow"/>
                          <a:sym typeface="Arial Narrow"/>
                        </a:rPr>
                        <a:t>The quorum shall be at least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b="1" lang="en-US" sz="2200">
                          <a:solidFill>
                            <a:srgbClr val="FF0000"/>
                          </a:solidFill>
                          <a:highlight>
                            <a:srgbClr val="FFFF00"/>
                          </a:highlight>
                          <a:latin typeface="Arial Narrow"/>
                          <a:ea typeface="Arial Narrow"/>
                          <a:cs typeface="Arial Narrow"/>
                          <a:sym typeface="Arial Narrow"/>
                        </a:rPr>
                        <a:t>Option 1: </a:t>
                      </a:r>
                      <a:r>
                        <a:rPr lang="en-US" sz="2200">
                          <a:solidFill>
                            <a:srgbClr val="FF0000"/>
                          </a:solidFill>
                          <a:highlight>
                            <a:srgbClr val="FFFF00"/>
                          </a:highlight>
                          <a:latin typeface="Arial Narrow"/>
                          <a:ea typeface="Arial Narrow"/>
                          <a:cs typeface="Arial Narrow"/>
                          <a:sym typeface="Arial Narrow"/>
                        </a:rPr>
                        <a:t>FIFTY PERCENT (50%)</a:t>
                      </a:r>
                      <a:r>
                        <a:rPr lang="en-US" sz="2200">
                          <a:solidFill>
                            <a:srgbClr val="073763"/>
                          </a:solidFill>
                          <a:latin typeface="Arial Narrow"/>
                          <a:ea typeface="Arial Narrow"/>
                          <a:cs typeface="Arial Narrow"/>
                          <a:sym typeface="Arial Narrow"/>
                        </a:rPr>
                        <a:t> or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b="1" lang="en-US" sz="2200">
                          <a:solidFill>
                            <a:srgbClr val="FF0000"/>
                          </a:solidFill>
                          <a:highlight>
                            <a:srgbClr val="FFFF00"/>
                          </a:highlight>
                          <a:latin typeface="Arial Narrow"/>
                          <a:ea typeface="Arial Narrow"/>
                          <a:cs typeface="Arial Narrow"/>
                          <a:sym typeface="Arial Narrow"/>
                        </a:rPr>
                        <a:t>Option 2: </a:t>
                      </a:r>
                      <a:r>
                        <a:rPr lang="en-US" sz="2200">
                          <a:solidFill>
                            <a:srgbClr val="FF0000"/>
                          </a:solidFill>
                          <a:highlight>
                            <a:srgbClr val="FFFF00"/>
                          </a:highlight>
                          <a:latin typeface="Arial Narrow"/>
                          <a:ea typeface="Arial Narrow"/>
                          <a:cs typeface="Arial Narrow"/>
                          <a:sym typeface="Arial Narrow"/>
                        </a:rPr>
                        <a:t>THIRTY THREE (33%)</a:t>
                      </a:r>
                      <a:r>
                        <a:rPr lang="en-US" sz="2200">
                          <a:solidFill>
                            <a:srgbClr val="073763"/>
                          </a:solidFill>
                          <a:latin typeface="Arial Narrow"/>
                          <a:ea typeface="Arial Narrow"/>
                          <a:cs typeface="Arial Narrow"/>
                          <a:sym typeface="Arial Narrow"/>
                        </a:rPr>
                        <a:t> or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b="1" lang="en-US" sz="2200">
                          <a:solidFill>
                            <a:srgbClr val="FF0000"/>
                          </a:solidFill>
                          <a:highlight>
                            <a:srgbClr val="FFFF00"/>
                          </a:highlight>
                          <a:latin typeface="Arial Narrow"/>
                          <a:ea typeface="Arial Narrow"/>
                          <a:cs typeface="Arial Narrow"/>
                          <a:sym typeface="Arial Narrow"/>
                        </a:rPr>
                        <a:t>Option 3: </a:t>
                      </a:r>
                      <a:r>
                        <a:rPr lang="en-US" sz="2200">
                          <a:solidFill>
                            <a:srgbClr val="FF0000"/>
                          </a:solidFill>
                          <a:highlight>
                            <a:srgbClr val="FFFF00"/>
                          </a:highlight>
                          <a:latin typeface="Arial Narrow"/>
                          <a:ea typeface="Arial Narrow"/>
                          <a:cs typeface="Arial Narrow"/>
                          <a:sym typeface="Arial Narrow"/>
                        </a:rPr>
                        <a:t>TWENTY FIVE (25%)</a:t>
                      </a:r>
                      <a:r>
                        <a:rPr lang="en-US" sz="2200">
                          <a:solidFill>
                            <a:srgbClr val="073763"/>
                          </a:solidFill>
                          <a:latin typeface="Arial Narrow"/>
                          <a:ea typeface="Arial Narrow"/>
                          <a:cs typeface="Arial Narrow"/>
                          <a:sym typeface="Arial Narrow"/>
                        </a:rPr>
                        <a:t>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of the total Membership of the ccNSO, and at least three (3) Members per ICANN Region.</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In the event that at least [</a:t>
                      </a:r>
                      <a:r>
                        <a:rPr lang="en-US" sz="2200">
                          <a:solidFill>
                            <a:srgbClr val="073763"/>
                          </a:solidFill>
                          <a:highlight>
                            <a:srgbClr val="FFFF00"/>
                          </a:highlight>
                          <a:latin typeface="Arial Narrow"/>
                          <a:ea typeface="Arial Narrow"/>
                          <a:cs typeface="Arial Narrow"/>
                          <a:sym typeface="Arial Narrow"/>
                        </a:rPr>
                        <a:t>INSERT THRESHOLD</a:t>
                      </a:r>
                      <a:r>
                        <a:rPr lang="en-US" sz="2200">
                          <a:solidFill>
                            <a:srgbClr val="073763"/>
                          </a:solidFill>
                          <a:latin typeface="Arial Narrow"/>
                          <a:ea typeface="Arial Narrow"/>
                          <a:cs typeface="Arial Narrow"/>
                          <a:sym typeface="Arial Narrow"/>
                        </a:rPr>
                        <a:t>] of the ccNSO Members vote, the vote shall be valid. </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257" name="Google Shape;257;p2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58" name="Google Shape;258;p24"/>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8 in the Headings document</a:t>
            </a:r>
            <a:endParaRPr sz="2000">
              <a:solidFill>
                <a:schemeClr val="accent2"/>
              </a:solidFill>
            </a:endParaRPr>
          </a:p>
        </p:txBody>
      </p:sp>
      <p:sp>
        <p:nvSpPr>
          <p:cNvPr id="259" name="Google Shape;259;p24"/>
          <p:cNvSpPr txBox="1"/>
          <p:nvPr/>
        </p:nvSpPr>
        <p:spPr>
          <a:xfrm>
            <a:off x="5980950" y="5873800"/>
            <a:ext cx="4600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#5</a:t>
            </a:r>
            <a:endParaRPr sz="2800">
              <a:highlight>
                <a:srgbClr val="00FF00"/>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25"/>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4400"/>
              <a:buFont typeface="Calibri"/>
              <a:buNone/>
            </a:pPr>
            <a:r>
              <a:rPr lang="en-US"/>
              <a:t>8. Quorum rule for voting</a:t>
            </a:r>
            <a:endParaRPr/>
          </a:p>
          <a:p>
            <a:pPr indent="0" lvl="0" marL="0" rtl="0" algn="l">
              <a:spcBef>
                <a:spcPts val="0"/>
              </a:spcBef>
              <a:spcAft>
                <a:spcPts val="0"/>
              </a:spcAft>
              <a:buClr>
                <a:schemeClr val="dk1"/>
              </a:buClr>
              <a:buSzPts val="4400"/>
              <a:buFont typeface="Calibri"/>
              <a:buNone/>
            </a:pPr>
            <a:r>
              <a:rPr lang="en-US" sz="3000">
                <a:solidFill>
                  <a:srgbClr val="666666"/>
                </a:solidFill>
              </a:rPr>
              <a:t>What if quorum is not met in the first round?</a:t>
            </a:r>
            <a:endParaRPr sz="3000">
              <a:solidFill>
                <a:srgbClr val="666666"/>
              </a:solidFill>
            </a:endParaRPr>
          </a:p>
        </p:txBody>
      </p:sp>
      <p:graphicFrame>
        <p:nvGraphicFramePr>
          <p:cNvPr id="265" name="Google Shape;265;p25"/>
          <p:cNvGraphicFramePr/>
          <p:nvPr/>
        </p:nvGraphicFramePr>
        <p:xfrm>
          <a:off x="455038" y="1556263"/>
          <a:ext cx="3000000" cy="3000000"/>
        </p:xfrm>
        <a:graphic>
          <a:graphicData uri="http://schemas.openxmlformats.org/drawingml/2006/table">
            <a:tbl>
              <a:tblPr>
                <a:noFill/>
                <a:tableStyleId>{FFC7C608-A7A4-471F-B297-B287B784B7AA}</a:tableStyleId>
              </a:tblPr>
              <a:tblGrid>
                <a:gridCol w="11281925"/>
              </a:tblGrid>
              <a:tr h="413325">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3221475">
                <a:tc>
                  <a:txBody>
                    <a:bodyPr/>
                    <a:lstStyle/>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In the event the quorum is not met:</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b="1" lang="en-US" sz="2200">
                          <a:solidFill>
                            <a:srgbClr val="FF0000"/>
                          </a:solidFill>
                          <a:latin typeface="Arial Narrow"/>
                          <a:ea typeface="Arial Narrow"/>
                          <a:cs typeface="Arial Narrow"/>
                          <a:sym typeface="Arial Narrow"/>
                        </a:rPr>
                        <a:t>Option 1:</a:t>
                      </a:r>
                      <a:r>
                        <a:rPr lang="en-US" sz="2200">
                          <a:solidFill>
                            <a:srgbClr val="FF0000"/>
                          </a:solidFill>
                          <a:latin typeface="Arial Narrow"/>
                          <a:ea typeface="Arial Narrow"/>
                          <a:cs typeface="Arial Narrow"/>
                          <a:sym typeface="Arial Narrow"/>
                        </a:rPr>
                        <a:t> The Members will be deemed to have abstained and the status quo remains: ccNSO Council Resolutions and Decisions will become effective, amendment to the Rules will not pass and Members’ decisions will not be taken. </a:t>
                      </a:r>
                      <a:endParaRPr sz="2200">
                        <a:solidFill>
                          <a:srgbClr val="FF0000"/>
                        </a:solidFill>
                        <a:latin typeface="Arial Narrow"/>
                        <a:ea typeface="Arial Narrow"/>
                        <a:cs typeface="Arial Narrow"/>
                        <a:sym typeface="Arial Narrow"/>
                      </a:endParaRPr>
                    </a:p>
                    <a:p>
                      <a:pPr indent="0" lvl="0" marL="0" rtl="0" algn="l">
                        <a:lnSpc>
                          <a:spcPct val="115000"/>
                        </a:lnSpc>
                        <a:spcBef>
                          <a:spcPts val="0"/>
                        </a:spcBef>
                        <a:spcAft>
                          <a:spcPts val="0"/>
                        </a:spcAft>
                        <a:buNone/>
                      </a:pPr>
                      <a:r>
                        <a:t/>
                      </a:r>
                      <a:endParaRPr sz="2200">
                        <a:solidFill>
                          <a:srgbClr val="FF0000"/>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b="1" lang="en-US" sz="2200">
                          <a:solidFill>
                            <a:srgbClr val="FF0000"/>
                          </a:solidFill>
                          <a:latin typeface="Arial Narrow"/>
                          <a:ea typeface="Arial Narrow"/>
                          <a:cs typeface="Arial Narrow"/>
                          <a:sym typeface="Arial Narrow"/>
                        </a:rPr>
                        <a:t>Option 2:</a:t>
                      </a:r>
                      <a:r>
                        <a:rPr lang="en-US" sz="2200">
                          <a:solidFill>
                            <a:srgbClr val="FF0000"/>
                          </a:solidFill>
                          <a:latin typeface="Arial Narrow"/>
                          <a:ea typeface="Arial Narrow"/>
                          <a:cs typeface="Arial Narrow"/>
                          <a:sym typeface="Arial Narrow"/>
                        </a:rPr>
                        <a:t> A second vote will automatically commence 14 calendar days after closure of the first round of voting. The results of the second vote will be valid irrespective of whether the quorum has been met.</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266" name="Google Shape;266;p2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67" name="Google Shape;267;p25"/>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8 in the Headings document</a:t>
            </a:r>
            <a:endParaRPr sz="2000">
              <a:solidFill>
                <a:schemeClr val="accent2"/>
              </a:solidFill>
            </a:endParaRPr>
          </a:p>
        </p:txBody>
      </p:sp>
      <p:sp>
        <p:nvSpPr>
          <p:cNvPr id="268" name="Google Shape;268;p25"/>
          <p:cNvSpPr txBox="1"/>
          <p:nvPr/>
        </p:nvSpPr>
        <p:spPr>
          <a:xfrm>
            <a:off x="5980950" y="5873800"/>
            <a:ext cx="4600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#6</a:t>
            </a:r>
            <a:endParaRPr sz="2800">
              <a:highlight>
                <a:srgbClr val="00FF00"/>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26"/>
          <p:cNvSpPr/>
          <p:nvPr/>
        </p:nvSpPr>
        <p:spPr>
          <a:xfrm>
            <a:off x="147775" y="3567500"/>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26"/>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275" name="Google Shape;275;p26"/>
          <p:cNvSpPr txBox="1"/>
          <p:nvPr/>
        </p:nvSpPr>
        <p:spPr>
          <a:xfrm>
            <a:off x="3195049" y="1406702"/>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276" name="Google Shape;276;p26"/>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Council</a:t>
            </a:r>
            <a:endParaRPr b="1" sz="3200">
              <a:solidFill>
                <a:schemeClr val="dk1"/>
              </a:solidFill>
              <a:latin typeface="Calibri"/>
              <a:ea typeface="Calibri"/>
              <a:cs typeface="Calibri"/>
              <a:sym typeface="Calibri"/>
            </a:endParaRPr>
          </a:p>
        </p:txBody>
      </p:sp>
      <p:sp>
        <p:nvSpPr>
          <p:cNvPr id="277" name="Google Shape;277;p26"/>
          <p:cNvSpPr txBox="1"/>
          <p:nvPr/>
        </p:nvSpPr>
        <p:spPr>
          <a:xfrm>
            <a:off x="5019940" y="2642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Members </a:t>
            </a:r>
            <a:endParaRPr b="1" sz="3200">
              <a:solidFill>
                <a:srgbClr val="A4C2F4"/>
              </a:solidFill>
              <a:latin typeface="Calibri"/>
              <a:ea typeface="Calibri"/>
              <a:cs typeface="Calibri"/>
              <a:sym typeface="Calibri"/>
            </a:endParaRPr>
          </a:p>
        </p:txBody>
      </p:sp>
      <p:cxnSp>
        <p:nvCxnSpPr>
          <p:cNvPr id="278" name="Google Shape;278;p26"/>
          <p:cNvCxnSpPr>
            <a:stCxn id="275" idx="2"/>
            <a:endCxn id="276" idx="0"/>
          </p:cNvCxnSpPr>
          <p:nvPr/>
        </p:nvCxnSpPr>
        <p:spPr>
          <a:xfrm flipH="1">
            <a:off x="2422699" y="1991702"/>
            <a:ext cx="2574300" cy="586500"/>
          </a:xfrm>
          <a:prstGeom prst="straightConnector1">
            <a:avLst/>
          </a:prstGeom>
          <a:noFill/>
          <a:ln cap="flat" cmpd="sng" w="28575">
            <a:solidFill>
              <a:schemeClr val="accent1"/>
            </a:solidFill>
            <a:prstDash val="solid"/>
            <a:miter lim="800000"/>
            <a:headEnd len="sm" w="sm" type="none"/>
            <a:tailEnd len="lg" w="lg" type="triangle"/>
          </a:ln>
        </p:spPr>
      </p:cxnSp>
      <p:cxnSp>
        <p:nvCxnSpPr>
          <p:cNvPr id="279" name="Google Shape;279;p26"/>
          <p:cNvCxnSpPr>
            <a:stCxn id="275" idx="2"/>
            <a:endCxn id="277" idx="0"/>
          </p:cNvCxnSpPr>
          <p:nvPr/>
        </p:nvCxnSpPr>
        <p:spPr>
          <a:xfrm>
            <a:off x="4996999" y="1991702"/>
            <a:ext cx="1824900" cy="650700"/>
          </a:xfrm>
          <a:prstGeom prst="straightConnector1">
            <a:avLst/>
          </a:prstGeom>
          <a:noFill/>
          <a:ln cap="flat" cmpd="sng" w="28575">
            <a:solidFill>
              <a:srgbClr val="A4C2F4"/>
            </a:solidFill>
            <a:prstDash val="solid"/>
            <a:miter lim="800000"/>
            <a:headEnd len="sm" w="sm" type="none"/>
            <a:tailEnd len="lg" w="lg" type="triangle"/>
          </a:ln>
        </p:spPr>
      </p:cxnSp>
      <p:cxnSp>
        <p:nvCxnSpPr>
          <p:cNvPr id="280" name="Google Shape;280;p26"/>
          <p:cNvCxnSpPr>
            <a:stCxn id="276" idx="2"/>
            <a:endCxn id="281" idx="0"/>
          </p:cNvCxnSpPr>
          <p:nvPr/>
        </p:nvCxnSpPr>
        <p:spPr>
          <a:xfrm flipH="1">
            <a:off x="1445888" y="3163111"/>
            <a:ext cx="976800" cy="715200"/>
          </a:xfrm>
          <a:prstGeom prst="straightConnector1">
            <a:avLst/>
          </a:prstGeom>
          <a:noFill/>
          <a:ln cap="flat" cmpd="sng" w="28575">
            <a:solidFill>
              <a:schemeClr val="accent1"/>
            </a:solidFill>
            <a:prstDash val="solid"/>
            <a:miter lim="800000"/>
            <a:headEnd len="sm" w="sm" type="none"/>
            <a:tailEnd len="lg" w="lg" type="triangle"/>
          </a:ln>
        </p:spPr>
      </p:cxnSp>
      <p:sp>
        <p:nvSpPr>
          <p:cNvPr id="282" name="Google Shape;282;p26"/>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Subject to veto</a:t>
            </a:r>
            <a:endParaRPr sz="2600">
              <a:solidFill>
                <a:srgbClr val="A4C2F4"/>
              </a:solidFill>
              <a:latin typeface="Calibri"/>
              <a:ea typeface="Calibri"/>
              <a:cs typeface="Calibri"/>
              <a:sym typeface="Calibri"/>
            </a:endParaRPr>
          </a:p>
        </p:txBody>
      </p:sp>
      <p:sp>
        <p:nvSpPr>
          <p:cNvPr id="281" name="Google Shape;281;p26"/>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NOT Subject to veto</a:t>
            </a:r>
            <a:endParaRPr sz="2600">
              <a:solidFill>
                <a:schemeClr val="dk1"/>
              </a:solidFill>
              <a:latin typeface="Calibri"/>
              <a:ea typeface="Calibri"/>
              <a:cs typeface="Calibri"/>
              <a:sym typeface="Calibri"/>
            </a:endParaRPr>
          </a:p>
        </p:txBody>
      </p:sp>
      <p:cxnSp>
        <p:nvCxnSpPr>
          <p:cNvPr id="283" name="Google Shape;283;p26"/>
          <p:cNvCxnSpPr>
            <a:stCxn id="276" idx="2"/>
            <a:endCxn id="282" idx="0"/>
          </p:cNvCxnSpPr>
          <p:nvPr/>
        </p:nvCxnSpPr>
        <p:spPr>
          <a:xfrm>
            <a:off x="2422688" y="3163111"/>
            <a:ext cx="1262400" cy="715200"/>
          </a:xfrm>
          <a:prstGeom prst="straightConnector1">
            <a:avLst/>
          </a:prstGeom>
          <a:noFill/>
          <a:ln cap="flat" cmpd="sng" w="28575">
            <a:solidFill>
              <a:srgbClr val="A4C2F4"/>
            </a:solidFill>
            <a:prstDash val="solid"/>
            <a:miter lim="800000"/>
            <a:headEnd len="sm" w="sm" type="none"/>
            <a:tailEnd len="lg" w="lg" type="triangle"/>
          </a:ln>
        </p:spPr>
      </p:cxnSp>
      <p:cxnSp>
        <p:nvCxnSpPr>
          <p:cNvPr id="284" name="Google Shape;284;p26"/>
          <p:cNvCxnSpPr>
            <a:stCxn id="285" idx="0"/>
            <a:endCxn id="286"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286" name="Google Shape;286;p26"/>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General Rules for Members Voting</a:t>
            </a:r>
            <a:endParaRPr sz="2600">
              <a:solidFill>
                <a:srgbClr val="A4C2F4"/>
              </a:solidFill>
            </a:endParaRPr>
          </a:p>
        </p:txBody>
      </p:sp>
      <p:sp>
        <p:nvSpPr>
          <p:cNvPr id="285" name="Google Shape;285;p26"/>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287" name="Google Shape;287;p26"/>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Veto Mechanism</a:t>
            </a:r>
            <a:endParaRPr sz="2600">
              <a:solidFill>
                <a:srgbClr val="A4C2F4"/>
              </a:solidFill>
              <a:latin typeface="Calibri"/>
              <a:ea typeface="Calibri"/>
              <a:cs typeface="Calibri"/>
              <a:sym typeface="Calibri"/>
            </a:endParaRPr>
          </a:p>
        </p:txBody>
      </p:sp>
      <p:cxnSp>
        <p:nvCxnSpPr>
          <p:cNvPr id="288" name="Google Shape;288;p26"/>
          <p:cNvCxnSpPr>
            <a:stCxn id="287" idx="0"/>
            <a:endCxn id="282" idx="2"/>
          </p:cNvCxnSpPr>
          <p:nvPr/>
        </p:nvCxnSpPr>
        <p:spPr>
          <a:xfrm rot="10800000">
            <a:off x="3684973" y="4771043"/>
            <a:ext cx="0" cy="631200"/>
          </a:xfrm>
          <a:prstGeom prst="straightConnector1">
            <a:avLst/>
          </a:prstGeom>
          <a:noFill/>
          <a:ln cap="flat" cmpd="sng" w="28575">
            <a:solidFill>
              <a:srgbClr val="A4C2F4"/>
            </a:solidFill>
            <a:prstDash val="solid"/>
            <a:miter lim="800000"/>
            <a:headEnd len="sm" w="sm" type="none"/>
            <a:tailEnd len="med" w="med" type="triangle"/>
          </a:ln>
        </p:spPr>
      </p:cxnSp>
      <p:cxnSp>
        <p:nvCxnSpPr>
          <p:cNvPr id="289" name="Google Shape;289;p26"/>
          <p:cNvCxnSpPr>
            <a:stCxn id="286" idx="0"/>
            <a:endCxn id="277" idx="2"/>
          </p:cNvCxnSpPr>
          <p:nvPr/>
        </p:nvCxnSpPr>
        <p:spPr>
          <a:xfrm rot="10800000">
            <a:off x="6821888" y="3227557"/>
            <a:ext cx="0" cy="650700"/>
          </a:xfrm>
          <a:prstGeom prst="straightConnector1">
            <a:avLst/>
          </a:prstGeom>
          <a:noFill/>
          <a:ln cap="flat" cmpd="sng" w="28575">
            <a:solidFill>
              <a:srgbClr val="A4C2F4"/>
            </a:solidFill>
            <a:prstDash val="solid"/>
            <a:miter lim="800000"/>
            <a:headEnd len="sm" w="sm" type="none"/>
            <a:tailEnd len="med" w="med" type="triangle"/>
          </a:ln>
        </p:spPr>
      </p:cxnSp>
      <p:cxnSp>
        <p:nvCxnSpPr>
          <p:cNvPr id="290" name="Google Shape;290;p26"/>
          <p:cNvCxnSpPr>
            <a:stCxn id="286" idx="1"/>
            <a:endCxn id="282"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291" name="Google Shape;291;p26"/>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Quorum Rule </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for voting</a:t>
            </a:r>
            <a:endParaRPr sz="2600">
              <a:solidFill>
                <a:srgbClr val="A4C2F4"/>
              </a:solidFill>
            </a:endParaRPr>
          </a:p>
        </p:txBody>
      </p:sp>
      <p:cxnSp>
        <p:nvCxnSpPr>
          <p:cNvPr id="292" name="Google Shape;292;p26"/>
          <p:cNvCxnSpPr>
            <a:stCxn id="291" idx="0"/>
            <a:endCxn id="286" idx="2"/>
          </p:cNvCxnSpPr>
          <p:nvPr/>
        </p:nvCxnSpPr>
        <p:spPr>
          <a:xfrm rot="10800000">
            <a:off x="6821895" y="4770960"/>
            <a:ext cx="0" cy="539700"/>
          </a:xfrm>
          <a:prstGeom prst="straightConnector1">
            <a:avLst/>
          </a:prstGeom>
          <a:noFill/>
          <a:ln cap="flat" cmpd="sng" w="28575">
            <a:solidFill>
              <a:srgbClr val="A4C2F4"/>
            </a:solidFill>
            <a:prstDash val="solid"/>
            <a:miter lim="800000"/>
            <a:headEnd len="sm" w="sm" type="none"/>
            <a:tailEnd len="med" w="med" type="triangle"/>
          </a:ln>
        </p:spPr>
      </p:cxnSp>
      <p:sp>
        <p:nvSpPr>
          <p:cNvPr id="293" name="Google Shape;293;p26"/>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27"/>
          <p:cNvSpPr txBox="1"/>
          <p:nvPr>
            <p:ph type="title"/>
          </p:nvPr>
        </p:nvSpPr>
        <p:spPr>
          <a:xfrm>
            <a:off x="838200" y="365125"/>
            <a:ext cx="10515600" cy="10086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ccNSO Council only decisions, </a:t>
            </a:r>
            <a:endParaRPr/>
          </a:p>
          <a:p>
            <a:pPr indent="0" lvl="0" marL="0" rtl="0" algn="l">
              <a:lnSpc>
                <a:spcPct val="90000"/>
              </a:lnSpc>
              <a:spcBef>
                <a:spcPts val="0"/>
              </a:spcBef>
              <a:spcAft>
                <a:spcPts val="0"/>
              </a:spcAft>
              <a:buClr>
                <a:schemeClr val="dk1"/>
              </a:buClr>
              <a:buSzPts val="4400"/>
              <a:buFont typeface="Calibri"/>
              <a:buNone/>
            </a:pPr>
            <a:r>
              <a:rPr lang="en-US" sz="3000">
                <a:solidFill>
                  <a:schemeClr val="accent1"/>
                </a:solidFill>
              </a:rPr>
              <a:t>explicitly provided in the ICANN Bylaws </a:t>
            </a:r>
            <a:endParaRPr sz="3000">
              <a:solidFill>
                <a:schemeClr val="accent1"/>
              </a:solidFill>
            </a:endParaRPr>
          </a:p>
        </p:txBody>
      </p:sp>
      <p:sp>
        <p:nvSpPr>
          <p:cNvPr id="299" name="Google Shape;299;p27"/>
          <p:cNvSpPr txBox="1"/>
          <p:nvPr>
            <p:ph idx="1" type="body"/>
          </p:nvPr>
        </p:nvSpPr>
        <p:spPr>
          <a:xfrm>
            <a:off x="838200" y="2046699"/>
            <a:ext cx="10515600" cy="4001400"/>
          </a:xfrm>
          <a:prstGeom prst="rect">
            <a:avLst/>
          </a:prstGeom>
          <a:noFill/>
          <a:ln>
            <a:noFill/>
          </a:ln>
        </p:spPr>
        <p:txBody>
          <a:bodyPr anchorCtr="0" anchor="t" bIns="45700" lIns="91425" spcFirstLastPara="1" rIns="91425" wrap="square" tIns="45700">
            <a:normAutofit/>
          </a:bodyPr>
          <a:lstStyle/>
          <a:p>
            <a:pPr indent="-215900" lvl="0" marL="228600" rtl="0" algn="l">
              <a:lnSpc>
                <a:spcPct val="70000"/>
              </a:lnSpc>
              <a:spcBef>
                <a:spcPts val="1000"/>
              </a:spcBef>
              <a:spcAft>
                <a:spcPts val="0"/>
              </a:spcAft>
              <a:buClr>
                <a:schemeClr val="dk1"/>
              </a:buClr>
              <a:buSzPts val="2600"/>
              <a:buChar char="•"/>
            </a:pPr>
            <a:r>
              <a:rPr b="1" lang="en-US" sz="2600"/>
              <a:t>Section 10.3 (i) </a:t>
            </a:r>
            <a:r>
              <a:rPr lang="en-US" sz="2600"/>
              <a:t>“The ccNSO Council shall nominate individuals to fill Seats 11 and 12 on the Board”</a:t>
            </a:r>
            <a:endParaRPr sz="2600"/>
          </a:p>
          <a:p>
            <a:pPr indent="0" lvl="0" marL="228600" rtl="0" algn="l">
              <a:lnSpc>
                <a:spcPct val="70000"/>
              </a:lnSpc>
              <a:spcBef>
                <a:spcPts val="1000"/>
              </a:spcBef>
              <a:spcAft>
                <a:spcPts val="0"/>
              </a:spcAft>
              <a:buNone/>
            </a:pPr>
            <a:r>
              <a:t/>
            </a:r>
            <a:endParaRPr sz="2600"/>
          </a:p>
          <a:p>
            <a:pPr indent="-215900" lvl="0" marL="228600" rtl="0" algn="l">
              <a:lnSpc>
                <a:spcPct val="70000"/>
              </a:lnSpc>
              <a:spcBef>
                <a:spcPts val="1000"/>
              </a:spcBef>
              <a:spcAft>
                <a:spcPts val="0"/>
              </a:spcAft>
              <a:buClr>
                <a:schemeClr val="dk1"/>
              </a:buClr>
              <a:buSzPts val="2600"/>
              <a:buChar char="•"/>
            </a:pPr>
            <a:r>
              <a:rPr b="1" lang="en-US" sz="2600"/>
              <a:t>Section 10.3 (j) </a:t>
            </a:r>
            <a:r>
              <a:rPr lang="en-US" sz="2600"/>
              <a:t>“The ccNSO Council shall select from among its members the ccNSO Council Chair and such Vice Chair(s) as it deems appropriate”</a:t>
            </a:r>
            <a:endParaRPr sz="2600"/>
          </a:p>
          <a:p>
            <a:pPr indent="0" lvl="0" marL="228600" rtl="0" algn="l">
              <a:lnSpc>
                <a:spcPct val="70000"/>
              </a:lnSpc>
              <a:spcBef>
                <a:spcPts val="1000"/>
              </a:spcBef>
              <a:spcAft>
                <a:spcPts val="0"/>
              </a:spcAft>
              <a:buNone/>
            </a:pPr>
            <a:r>
              <a:t/>
            </a:r>
            <a:endParaRPr sz="2600"/>
          </a:p>
          <a:p>
            <a:pPr indent="-215900" lvl="0" marL="228600" rtl="0" algn="l">
              <a:lnSpc>
                <a:spcPct val="70000"/>
              </a:lnSpc>
              <a:spcBef>
                <a:spcPts val="1000"/>
              </a:spcBef>
              <a:spcAft>
                <a:spcPts val="1000"/>
              </a:spcAft>
              <a:buClr>
                <a:schemeClr val="dk1"/>
              </a:buClr>
              <a:buSzPts val="2600"/>
              <a:buChar char="•"/>
            </a:pPr>
            <a:r>
              <a:rPr b="1" lang="en-US" sz="2600"/>
              <a:t>Section 10.3 (k)</a:t>
            </a:r>
            <a:r>
              <a:rPr lang="en-US" sz="2600"/>
              <a:t> “The ccNSO Council, subject to direction by the ccNSO members, shall adopt such rules and procedures for the ccNSO as it deems necessary, provided they are consistent with these Bylaws”</a:t>
            </a:r>
            <a:endParaRPr sz="2600"/>
          </a:p>
        </p:txBody>
      </p:sp>
      <p:sp>
        <p:nvSpPr>
          <p:cNvPr id="300" name="Google Shape;300;p2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28"/>
          <p:cNvSpPr txBox="1"/>
          <p:nvPr>
            <p:ph type="title"/>
          </p:nvPr>
        </p:nvSpPr>
        <p:spPr>
          <a:xfrm>
            <a:off x="838200" y="365125"/>
            <a:ext cx="10515600" cy="9432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5. Council only decisions, </a:t>
            </a:r>
            <a:br>
              <a:rPr lang="en-US"/>
            </a:br>
            <a:r>
              <a:rPr lang="en-US" sz="3000">
                <a:solidFill>
                  <a:srgbClr val="434343"/>
                </a:solidFill>
              </a:rPr>
              <a:t>other than explicitly provided in the ICANN Bylaws</a:t>
            </a:r>
            <a:endParaRPr sz="3000">
              <a:solidFill>
                <a:srgbClr val="434343"/>
              </a:solidFill>
            </a:endParaRPr>
          </a:p>
        </p:txBody>
      </p:sp>
      <p:sp>
        <p:nvSpPr>
          <p:cNvPr id="306" name="Google Shape;306;p28"/>
          <p:cNvSpPr/>
          <p:nvPr/>
        </p:nvSpPr>
        <p:spPr>
          <a:xfrm>
            <a:off x="2787000" y="2590325"/>
            <a:ext cx="6618000" cy="15837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A</a:t>
            </a:r>
            <a:r>
              <a:rPr b="1" lang="en-US" sz="2800">
                <a:solidFill>
                  <a:schemeClr val="dk1"/>
                </a:solidFill>
                <a:latin typeface="Calibri"/>
                <a:ea typeface="Calibri"/>
                <a:cs typeface="Calibri"/>
                <a:sym typeface="Calibri"/>
              </a:rPr>
              <a:t>.</a:t>
            </a:r>
            <a:r>
              <a:rPr lang="en-US" sz="2800">
                <a:solidFill>
                  <a:schemeClr val="dk1"/>
                </a:solidFill>
                <a:latin typeface="Calibri"/>
                <a:ea typeface="Calibri"/>
                <a:cs typeface="Calibri"/>
                <a:sym typeface="Calibri"/>
              </a:rPr>
              <a:t> Administrative Resolutions and Decisions</a:t>
            </a:r>
            <a:endParaRPr b="0" sz="3200">
              <a:solidFill>
                <a:schemeClr val="dk1"/>
              </a:solidFill>
              <a:latin typeface="Calibri"/>
              <a:ea typeface="Calibri"/>
              <a:cs typeface="Calibri"/>
              <a:sym typeface="Calibri"/>
            </a:endParaRPr>
          </a:p>
        </p:txBody>
      </p:sp>
      <p:sp>
        <p:nvSpPr>
          <p:cNvPr id="307" name="Google Shape;307;p2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08" name="Google Shape;308;p28"/>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5 in the Headings document</a:t>
            </a:r>
            <a:endParaRPr sz="2000">
              <a:solidFill>
                <a:schemeClr val="accent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29"/>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5. Council only decisions, </a:t>
            </a:r>
            <a:br>
              <a:rPr lang="en-US"/>
            </a:br>
            <a:r>
              <a:rPr lang="en-US" sz="3000">
                <a:solidFill>
                  <a:srgbClr val="434343"/>
                </a:solidFill>
              </a:rPr>
              <a:t>other than explicitly provided in the ICANN Bylaws</a:t>
            </a:r>
            <a:endParaRPr/>
          </a:p>
        </p:txBody>
      </p:sp>
      <p:graphicFrame>
        <p:nvGraphicFramePr>
          <p:cNvPr id="314" name="Google Shape;314;p29"/>
          <p:cNvGraphicFramePr/>
          <p:nvPr/>
        </p:nvGraphicFramePr>
        <p:xfrm>
          <a:off x="366375" y="1493238"/>
          <a:ext cx="3000000" cy="3000000"/>
        </p:xfrm>
        <a:graphic>
          <a:graphicData uri="http://schemas.openxmlformats.org/drawingml/2006/table">
            <a:tbl>
              <a:tblPr>
                <a:noFill/>
                <a:tableStyleId>{FFC7C608-A7A4-471F-B297-B287B784B7AA}</a:tableStyleId>
              </a:tblPr>
              <a:tblGrid>
                <a:gridCol w="11459225"/>
              </a:tblGrid>
              <a:tr h="12700">
                <a:tc>
                  <a:txBody>
                    <a:bodyPr/>
                    <a:lstStyle/>
                    <a:p>
                      <a:pPr indent="0" lvl="0" marL="0" rtl="0" algn="ctr">
                        <a:lnSpc>
                          <a:spcPct val="115000"/>
                        </a:lnSpc>
                        <a:spcBef>
                          <a:spcPts val="0"/>
                        </a:spcBef>
                        <a:spcAft>
                          <a:spcPts val="0"/>
                        </a:spcAft>
                        <a:buNone/>
                      </a:pPr>
                      <a:r>
                        <a:rPr b="1" lang="en-US" sz="2100">
                          <a:solidFill>
                            <a:srgbClr val="073763"/>
                          </a:solidFill>
                          <a:latin typeface="Arial Narrow"/>
                          <a:ea typeface="Arial Narrow"/>
                          <a:cs typeface="Arial Narrow"/>
                          <a:sym typeface="Arial Narrow"/>
                        </a:rPr>
                        <a:t>PROPOSED TEXT</a:t>
                      </a:r>
                      <a:endParaRPr b="1" sz="21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Clr>
                          <a:schemeClr val="dk1"/>
                        </a:buClr>
                        <a:buSzPts val="1100"/>
                        <a:buFont typeface="Arial"/>
                        <a:buNone/>
                      </a:pPr>
                      <a:r>
                        <a:rPr lang="en-US" sz="2100">
                          <a:solidFill>
                            <a:srgbClr val="073763"/>
                          </a:solidFill>
                          <a:latin typeface="Arial Narrow"/>
                          <a:ea typeface="Arial Narrow"/>
                          <a:cs typeface="Arial Narrow"/>
                          <a:sym typeface="Arial Narrow"/>
                        </a:rPr>
                        <a:t>The following limited set of Resolutions and Decisions are reserved to be taken exclusively by the ccNSO Council, thus the Members Veto Mechanism does NOT apply:</a:t>
                      </a:r>
                      <a:endParaRPr sz="21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t/>
                      </a:r>
                      <a:endParaRPr sz="21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b="1" lang="en-US" sz="2100">
                          <a:solidFill>
                            <a:srgbClr val="073763"/>
                          </a:solidFill>
                          <a:latin typeface="Arial Narrow"/>
                          <a:ea typeface="Arial Narrow"/>
                          <a:cs typeface="Arial Narrow"/>
                          <a:sym typeface="Arial Narrow"/>
                        </a:rPr>
                        <a:t>A.</a:t>
                      </a:r>
                      <a:r>
                        <a:rPr lang="en-US" sz="2100">
                          <a:solidFill>
                            <a:srgbClr val="073763"/>
                          </a:solidFill>
                          <a:latin typeface="Arial Narrow"/>
                          <a:ea typeface="Arial Narrow"/>
                          <a:cs typeface="Arial Narrow"/>
                          <a:sym typeface="Arial Narrow"/>
                        </a:rPr>
                        <a:t> Administrative Resolutions and Decisions: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Appointment of Members to working groups, committees, study groups and cross community working groups.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Appointment of liaisons.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ccNSO Council meeting schedules, agendas and minutes.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Voting on and Processing of Membership applications.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Request a call for volunteers.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Request the preparation of a timeline for upcoming activities.</a:t>
                      </a:r>
                      <a:endParaRPr sz="2100">
                        <a:solidFill>
                          <a:srgbClr val="073763"/>
                        </a:solidFill>
                        <a:latin typeface="Arial Narrow"/>
                        <a:ea typeface="Arial Narrow"/>
                        <a:cs typeface="Arial Narrow"/>
                        <a:sym typeface="Arial Narrow"/>
                      </a:endParaRPr>
                    </a:p>
                    <a:p>
                      <a:pPr indent="-361950" lvl="0" marL="457200" rtl="0" algn="l">
                        <a:lnSpc>
                          <a:spcPct val="115000"/>
                        </a:lnSpc>
                        <a:spcBef>
                          <a:spcPts val="0"/>
                        </a:spcBef>
                        <a:spcAft>
                          <a:spcPts val="0"/>
                        </a:spcAft>
                        <a:buClr>
                          <a:srgbClr val="073763"/>
                        </a:buClr>
                        <a:buSzPts val="2100"/>
                        <a:buFont typeface="Arial Narrow"/>
                        <a:buChar char="-"/>
                      </a:pPr>
                      <a:r>
                        <a:rPr lang="en-US" sz="2100">
                          <a:solidFill>
                            <a:srgbClr val="073763"/>
                          </a:solidFill>
                          <a:latin typeface="Arial Narrow"/>
                          <a:ea typeface="Arial Narrow"/>
                          <a:cs typeface="Arial Narrow"/>
                          <a:sym typeface="Arial Narrow"/>
                        </a:rPr>
                        <a:t>Request the summary of an activity</a:t>
                      </a:r>
                      <a:endParaRPr sz="21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315" name="Google Shape;315;p2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16" name="Google Shape;316;p29"/>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5 in the Headings document</a:t>
            </a:r>
            <a:endParaRPr sz="2000">
              <a:solidFill>
                <a:schemeClr val="accent2"/>
              </a:solidFill>
            </a:endParaRPr>
          </a:p>
        </p:txBody>
      </p:sp>
      <p:sp>
        <p:nvSpPr>
          <p:cNvPr id="317" name="Google Shape;317;p29"/>
          <p:cNvSpPr txBox="1"/>
          <p:nvPr/>
        </p:nvSpPr>
        <p:spPr>
          <a:xfrm>
            <a:off x="5501725" y="6167350"/>
            <a:ext cx="5386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#7 &amp; #8</a:t>
            </a:r>
            <a:endParaRPr sz="2800">
              <a:highlight>
                <a:srgbClr val="00FF00"/>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30"/>
          <p:cNvSpPr/>
          <p:nvPr/>
        </p:nvSpPr>
        <p:spPr>
          <a:xfrm>
            <a:off x="2357575" y="3567500"/>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30"/>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324" name="Google Shape;324;p30"/>
          <p:cNvSpPr txBox="1"/>
          <p:nvPr/>
        </p:nvSpPr>
        <p:spPr>
          <a:xfrm>
            <a:off x="3195049" y="1406702"/>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325" name="Google Shape;325;p30"/>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Council</a:t>
            </a:r>
            <a:endParaRPr b="1" sz="3200">
              <a:solidFill>
                <a:schemeClr val="dk1"/>
              </a:solidFill>
              <a:latin typeface="Calibri"/>
              <a:ea typeface="Calibri"/>
              <a:cs typeface="Calibri"/>
              <a:sym typeface="Calibri"/>
            </a:endParaRPr>
          </a:p>
        </p:txBody>
      </p:sp>
      <p:sp>
        <p:nvSpPr>
          <p:cNvPr id="326" name="Google Shape;326;p30"/>
          <p:cNvSpPr txBox="1"/>
          <p:nvPr/>
        </p:nvSpPr>
        <p:spPr>
          <a:xfrm>
            <a:off x="5019940" y="2642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Members </a:t>
            </a:r>
            <a:endParaRPr b="1" sz="3200">
              <a:solidFill>
                <a:srgbClr val="A4C2F4"/>
              </a:solidFill>
              <a:latin typeface="Calibri"/>
              <a:ea typeface="Calibri"/>
              <a:cs typeface="Calibri"/>
              <a:sym typeface="Calibri"/>
            </a:endParaRPr>
          </a:p>
        </p:txBody>
      </p:sp>
      <p:cxnSp>
        <p:nvCxnSpPr>
          <p:cNvPr id="327" name="Google Shape;327;p30"/>
          <p:cNvCxnSpPr>
            <a:stCxn id="324" idx="2"/>
            <a:endCxn id="325" idx="0"/>
          </p:cNvCxnSpPr>
          <p:nvPr/>
        </p:nvCxnSpPr>
        <p:spPr>
          <a:xfrm flipH="1">
            <a:off x="2422699" y="1991702"/>
            <a:ext cx="2574300" cy="586500"/>
          </a:xfrm>
          <a:prstGeom prst="straightConnector1">
            <a:avLst/>
          </a:prstGeom>
          <a:noFill/>
          <a:ln cap="flat" cmpd="sng" w="28575">
            <a:solidFill>
              <a:schemeClr val="accent1"/>
            </a:solidFill>
            <a:prstDash val="solid"/>
            <a:miter lim="800000"/>
            <a:headEnd len="sm" w="sm" type="none"/>
            <a:tailEnd len="lg" w="lg" type="triangle"/>
          </a:ln>
        </p:spPr>
      </p:cxnSp>
      <p:cxnSp>
        <p:nvCxnSpPr>
          <p:cNvPr id="328" name="Google Shape;328;p30"/>
          <p:cNvCxnSpPr>
            <a:stCxn id="324" idx="2"/>
            <a:endCxn id="326" idx="0"/>
          </p:cNvCxnSpPr>
          <p:nvPr/>
        </p:nvCxnSpPr>
        <p:spPr>
          <a:xfrm>
            <a:off x="4996999" y="1991702"/>
            <a:ext cx="1824900" cy="650700"/>
          </a:xfrm>
          <a:prstGeom prst="straightConnector1">
            <a:avLst/>
          </a:prstGeom>
          <a:noFill/>
          <a:ln cap="flat" cmpd="sng" w="28575">
            <a:solidFill>
              <a:srgbClr val="A4C2F4"/>
            </a:solidFill>
            <a:prstDash val="solid"/>
            <a:miter lim="800000"/>
            <a:headEnd len="sm" w="sm" type="none"/>
            <a:tailEnd len="lg" w="lg" type="triangle"/>
          </a:ln>
        </p:spPr>
      </p:cxnSp>
      <p:cxnSp>
        <p:nvCxnSpPr>
          <p:cNvPr id="329" name="Google Shape;329;p30"/>
          <p:cNvCxnSpPr>
            <a:stCxn id="325" idx="2"/>
            <a:endCxn id="330" idx="0"/>
          </p:cNvCxnSpPr>
          <p:nvPr/>
        </p:nvCxnSpPr>
        <p:spPr>
          <a:xfrm flipH="1">
            <a:off x="1445888" y="3163111"/>
            <a:ext cx="976800" cy="715200"/>
          </a:xfrm>
          <a:prstGeom prst="straightConnector1">
            <a:avLst/>
          </a:prstGeom>
          <a:noFill/>
          <a:ln cap="flat" cmpd="sng" w="28575">
            <a:solidFill>
              <a:srgbClr val="A4C2F4"/>
            </a:solidFill>
            <a:prstDash val="solid"/>
            <a:miter lim="800000"/>
            <a:headEnd len="sm" w="sm" type="none"/>
            <a:tailEnd len="lg" w="lg" type="triangle"/>
          </a:ln>
        </p:spPr>
      </p:cxnSp>
      <p:sp>
        <p:nvSpPr>
          <p:cNvPr id="331" name="Google Shape;331;p30"/>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Subject to veto</a:t>
            </a:r>
            <a:endParaRPr sz="2600">
              <a:solidFill>
                <a:schemeClr val="dk1"/>
              </a:solidFill>
              <a:latin typeface="Calibri"/>
              <a:ea typeface="Calibri"/>
              <a:cs typeface="Calibri"/>
              <a:sym typeface="Calibri"/>
            </a:endParaRPr>
          </a:p>
        </p:txBody>
      </p:sp>
      <p:sp>
        <p:nvSpPr>
          <p:cNvPr id="330" name="Google Shape;330;p30"/>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NOT Subject to veto</a:t>
            </a:r>
            <a:endParaRPr sz="2600">
              <a:solidFill>
                <a:srgbClr val="A4C2F4"/>
              </a:solidFill>
              <a:latin typeface="Calibri"/>
              <a:ea typeface="Calibri"/>
              <a:cs typeface="Calibri"/>
              <a:sym typeface="Calibri"/>
            </a:endParaRPr>
          </a:p>
        </p:txBody>
      </p:sp>
      <p:cxnSp>
        <p:nvCxnSpPr>
          <p:cNvPr id="332" name="Google Shape;332;p30"/>
          <p:cNvCxnSpPr>
            <a:stCxn id="325" idx="2"/>
            <a:endCxn id="331" idx="0"/>
          </p:cNvCxnSpPr>
          <p:nvPr/>
        </p:nvCxnSpPr>
        <p:spPr>
          <a:xfrm>
            <a:off x="2422688" y="3163111"/>
            <a:ext cx="1262400" cy="715200"/>
          </a:xfrm>
          <a:prstGeom prst="straightConnector1">
            <a:avLst/>
          </a:prstGeom>
          <a:noFill/>
          <a:ln cap="flat" cmpd="sng" w="28575">
            <a:solidFill>
              <a:schemeClr val="accent1"/>
            </a:solidFill>
            <a:prstDash val="solid"/>
            <a:miter lim="800000"/>
            <a:headEnd len="sm" w="sm" type="none"/>
            <a:tailEnd len="lg" w="lg" type="triangle"/>
          </a:ln>
        </p:spPr>
      </p:cxnSp>
      <p:cxnSp>
        <p:nvCxnSpPr>
          <p:cNvPr id="333" name="Google Shape;333;p30"/>
          <p:cNvCxnSpPr>
            <a:stCxn id="334" idx="0"/>
            <a:endCxn id="335"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335" name="Google Shape;335;p30"/>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General Rules for Members Voting</a:t>
            </a:r>
            <a:endParaRPr sz="2600">
              <a:solidFill>
                <a:srgbClr val="A4C2F4"/>
              </a:solidFill>
            </a:endParaRPr>
          </a:p>
        </p:txBody>
      </p:sp>
      <p:sp>
        <p:nvSpPr>
          <p:cNvPr id="334" name="Google Shape;334;p30"/>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336" name="Google Shape;336;p30"/>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Veto Mechanism</a:t>
            </a:r>
            <a:endParaRPr sz="2600">
              <a:solidFill>
                <a:srgbClr val="A4C2F4"/>
              </a:solidFill>
              <a:latin typeface="Calibri"/>
              <a:ea typeface="Calibri"/>
              <a:cs typeface="Calibri"/>
              <a:sym typeface="Calibri"/>
            </a:endParaRPr>
          </a:p>
        </p:txBody>
      </p:sp>
      <p:cxnSp>
        <p:nvCxnSpPr>
          <p:cNvPr id="337" name="Google Shape;337;p30"/>
          <p:cNvCxnSpPr>
            <a:stCxn id="336" idx="0"/>
            <a:endCxn id="331" idx="2"/>
          </p:cNvCxnSpPr>
          <p:nvPr/>
        </p:nvCxnSpPr>
        <p:spPr>
          <a:xfrm rot="10800000">
            <a:off x="3684973" y="4771043"/>
            <a:ext cx="0" cy="631200"/>
          </a:xfrm>
          <a:prstGeom prst="straightConnector1">
            <a:avLst/>
          </a:prstGeom>
          <a:noFill/>
          <a:ln cap="flat" cmpd="sng" w="28575">
            <a:solidFill>
              <a:srgbClr val="A4C2F4"/>
            </a:solidFill>
            <a:prstDash val="solid"/>
            <a:miter lim="800000"/>
            <a:headEnd len="sm" w="sm" type="none"/>
            <a:tailEnd len="med" w="med" type="triangle"/>
          </a:ln>
        </p:spPr>
      </p:cxnSp>
      <p:cxnSp>
        <p:nvCxnSpPr>
          <p:cNvPr id="338" name="Google Shape;338;p30"/>
          <p:cNvCxnSpPr>
            <a:stCxn id="335" idx="0"/>
            <a:endCxn id="326" idx="2"/>
          </p:cNvCxnSpPr>
          <p:nvPr/>
        </p:nvCxnSpPr>
        <p:spPr>
          <a:xfrm rot="10800000">
            <a:off x="6821888" y="3227557"/>
            <a:ext cx="0" cy="650700"/>
          </a:xfrm>
          <a:prstGeom prst="straightConnector1">
            <a:avLst/>
          </a:prstGeom>
          <a:noFill/>
          <a:ln cap="flat" cmpd="sng" w="28575">
            <a:solidFill>
              <a:srgbClr val="A4C2F4"/>
            </a:solidFill>
            <a:prstDash val="solid"/>
            <a:miter lim="800000"/>
            <a:headEnd len="sm" w="sm" type="none"/>
            <a:tailEnd len="med" w="med" type="triangle"/>
          </a:ln>
        </p:spPr>
      </p:cxnSp>
      <p:cxnSp>
        <p:nvCxnSpPr>
          <p:cNvPr id="339" name="Google Shape;339;p30"/>
          <p:cNvCxnSpPr>
            <a:stCxn id="335" idx="1"/>
            <a:endCxn id="331"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340" name="Google Shape;340;p30"/>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Quorum Rule </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for voting</a:t>
            </a:r>
            <a:endParaRPr sz="2600">
              <a:solidFill>
                <a:srgbClr val="A4C2F4"/>
              </a:solidFill>
            </a:endParaRPr>
          </a:p>
        </p:txBody>
      </p:sp>
      <p:cxnSp>
        <p:nvCxnSpPr>
          <p:cNvPr id="341" name="Google Shape;341;p30"/>
          <p:cNvCxnSpPr>
            <a:stCxn id="340" idx="0"/>
            <a:endCxn id="335" idx="2"/>
          </p:cNvCxnSpPr>
          <p:nvPr/>
        </p:nvCxnSpPr>
        <p:spPr>
          <a:xfrm rot="10800000">
            <a:off x="6821895" y="4770960"/>
            <a:ext cx="0" cy="539700"/>
          </a:xfrm>
          <a:prstGeom prst="straightConnector1">
            <a:avLst/>
          </a:prstGeom>
          <a:noFill/>
          <a:ln cap="flat" cmpd="sng" w="28575">
            <a:solidFill>
              <a:srgbClr val="A4C2F4"/>
            </a:solidFill>
            <a:prstDash val="solid"/>
            <a:miter lim="800000"/>
            <a:headEnd len="sm" w="sm" type="none"/>
            <a:tailEnd len="med" w="med" type="triangle"/>
          </a:ln>
        </p:spPr>
      </p:cxnSp>
      <p:sp>
        <p:nvSpPr>
          <p:cNvPr id="342" name="Google Shape;342;p3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31"/>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5. Council only decisions, </a:t>
            </a:r>
            <a:br>
              <a:rPr lang="en-US"/>
            </a:br>
            <a:r>
              <a:rPr lang="en-US" sz="3000">
                <a:solidFill>
                  <a:srgbClr val="434343"/>
                </a:solidFill>
              </a:rPr>
              <a:t>other than explicitly provided in the ICANN Bylaws</a:t>
            </a:r>
            <a:endParaRPr/>
          </a:p>
        </p:txBody>
      </p:sp>
      <p:graphicFrame>
        <p:nvGraphicFramePr>
          <p:cNvPr id="348" name="Google Shape;348;p31"/>
          <p:cNvGraphicFramePr/>
          <p:nvPr/>
        </p:nvGraphicFramePr>
        <p:xfrm>
          <a:off x="366375" y="2202513"/>
          <a:ext cx="3000000" cy="3000000"/>
        </p:xfrm>
        <a:graphic>
          <a:graphicData uri="http://schemas.openxmlformats.org/drawingml/2006/table">
            <a:tbl>
              <a:tblPr>
                <a:noFill/>
                <a:tableStyleId>{FFC7C608-A7A4-471F-B297-B287B784B7AA}</a:tableStyleId>
              </a:tblPr>
              <a:tblGrid>
                <a:gridCol w="11459225"/>
              </a:tblGrid>
              <a:tr h="12700">
                <a:tc>
                  <a:txBody>
                    <a:bodyPr/>
                    <a:lstStyle/>
                    <a:p>
                      <a:pPr indent="0" lvl="0" marL="0" rtl="0" algn="ctr">
                        <a:lnSpc>
                          <a:spcPct val="115000"/>
                        </a:lnSpc>
                        <a:spcBef>
                          <a:spcPts val="0"/>
                        </a:spcBef>
                        <a:spcAft>
                          <a:spcPts val="0"/>
                        </a:spcAft>
                        <a:buNone/>
                      </a:pPr>
                      <a:r>
                        <a:rPr b="1" lang="en-US" sz="2100">
                          <a:solidFill>
                            <a:srgbClr val="073763"/>
                          </a:solidFill>
                          <a:latin typeface="Arial Narrow"/>
                          <a:ea typeface="Arial Narrow"/>
                          <a:cs typeface="Arial Narrow"/>
                          <a:sym typeface="Arial Narrow"/>
                        </a:rPr>
                        <a:t>PROPOSED TEXT</a:t>
                      </a:r>
                      <a:endParaRPr b="1" sz="21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B.</a:t>
                      </a:r>
                      <a:r>
                        <a:rPr lang="en-US" sz="2200">
                          <a:solidFill>
                            <a:srgbClr val="073763"/>
                          </a:solidFill>
                          <a:latin typeface="Arial Narrow"/>
                          <a:ea typeface="Arial Narrow"/>
                          <a:cs typeface="Arial Narrow"/>
                          <a:sym typeface="Arial Narrow"/>
                        </a:rPr>
                        <a:t> All  Resolutions and Decisions as Decisional Participant, with exception of those decisions listed as exclusively to be taken by the ccNSO Membership. Details on the procedures and other aspects of ccNSO as a Decisional Participant are specified in the relevant Operating Procedures. </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349" name="Google Shape;349;p3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50" name="Google Shape;350;p31"/>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5 in the Headings document</a:t>
            </a:r>
            <a:endParaRPr sz="2000">
              <a:solidFill>
                <a:schemeClr val="accent2"/>
              </a:solidFill>
            </a:endParaRPr>
          </a:p>
        </p:txBody>
      </p:sp>
      <p:sp>
        <p:nvSpPr>
          <p:cNvPr id="351" name="Google Shape;351;p31"/>
          <p:cNvSpPr txBox="1"/>
          <p:nvPr/>
        </p:nvSpPr>
        <p:spPr>
          <a:xfrm>
            <a:off x="5482550" y="5189700"/>
            <a:ext cx="5386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#9</a:t>
            </a:r>
            <a:endParaRPr sz="2800">
              <a:highlight>
                <a:srgbClr val="00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4"/>
          <p:cNvSpPr/>
          <p:nvPr/>
        </p:nvSpPr>
        <p:spPr>
          <a:xfrm>
            <a:off x="2081550" y="2844450"/>
            <a:ext cx="7897200" cy="984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dk1"/>
                </a:solidFill>
                <a:latin typeface="Arial"/>
                <a:ea typeface="Arial"/>
                <a:cs typeface="Arial"/>
                <a:sym typeface="Arial"/>
              </a:rPr>
              <a:t>Governance is a collection of mechanisms, processes and relations used by membership, Council and others, to control and operate the ccNSO.</a:t>
            </a:r>
            <a:endParaRPr sz="2400">
              <a:solidFill>
                <a:schemeClr val="dk1"/>
              </a:solidFill>
              <a:latin typeface="Calibri"/>
              <a:ea typeface="Calibri"/>
              <a:cs typeface="Calibri"/>
              <a:sym typeface="Calibri"/>
            </a:endParaRPr>
          </a:p>
        </p:txBody>
      </p:sp>
      <p:sp>
        <p:nvSpPr>
          <p:cNvPr id="92" name="Google Shape;92;p14"/>
          <p:cNvSpPr txBox="1"/>
          <p:nvPr/>
        </p:nvSpPr>
        <p:spPr>
          <a:xfrm>
            <a:off x="2081550" y="1544325"/>
            <a:ext cx="7779900" cy="769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400">
                <a:solidFill>
                  <a:schemeClr val="dk1"/>
                </a:solidFill>
                <a:latin typeface="Calibri"/>
                <a:ea typeface="Calibri"/>
                <a:cs typeface="Calibri"/>
                <a:sym typeface="Calibri"/>
              </a:rPr>
              <a:t>Why the governance sessions? </a:t>
            </a:r>
            <a:endParaRPr sz="2600"/>
          </a:p>
        </p:txBody>
      </p:sp>
      <p:sp>
        <p:nvSpPr>
          <p:cNvPr id="93" name="Google Shape;93;p14"/>
          <p:cNvSpPr txBox="1"/>
          <p:nvPr/>
        </p:nvSpPr>
        <p:spPr>
          <a:xfrm>
            <a:off x="5612544" y="4482675"/>
            <a:ext cx="4497900" cy="8310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i="1" lang="en-US" sz="2400">
                <a:solidFill>
                  <a:schemeClr val="dk1"/>
                </a:solidFill>
                <a:latin typeface="Calibri"/>
                <a:ea typeface="Calibri"/>
                <a:cs typeface="Calibri"/>
                <a:sym typeface="Calibri"/>
              </a:rPr>
              <a:t>-- ccNSO Members Meeting, ICANN 69</a:t>
            </a:r>
            <a:endParaRPr sz="2400"/>
          </a:p>
        </p:txBody>
      </p:sp>
      <p:sp>
        <p:nvSpPr>
          <p:cNvPr id="94" name="Google Shape;94;p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32"/>
          <p:cNvSpPr/>
          <p:nvPr/>
        </p:nvSpPr>
        <p:spPr>
          <a:xfrm>
            <a:off x="2357575" y="5167700"/>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2"/>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358" name="Google Shape;358;p32"/>
          <p:cNvSpPr txBox="1"/>
          <p:nvPr/>
        </p:nvSpPr>
        <p:spPr>
          <a:xfrm>
            <a:off x="3195049" y="1406702"/>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359" name="Google Shape;359;p32"/>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Council</a:t>
            </a:r>
            <a:endParaRPr b="1" sz="3200">
              <a:solidFill>
                <a:schemeClr val="dk1"/>
              </a:solidFill>
              <a:latin typeface="Calibri"/>
              <a:ea typeface="Calibri"/>
              <a:cs typeface="Calibri"/>
              <a:sym typeface="Calibri"/>
            </a:endParaRPr>
          </a:p>
        </p:txBody>
      </p:sp>
      <p:sp>
        <p:nvSpPr>
          <p:cNvPr id="360" name="Google Shape;360;p32"/>
          <p:cNvSpPr txBox="1"/>
          <p:nvPr/>
        </p:nvSpPr>
        <p:spPr>
          <a:xfrm>
            <a:off x="5019940" y="2642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Members </a:t>
            </a:r>
            <a:endParaRPr b="1" sz="3200">
              <a:solidFill>
                <a:srgbClr val="A4C2F4"/>
              </a:solidFill>
              <a:latin typeface="Calibri"/>
              <a:ea typeface="Calibri"/>
              <a:cs typeface="Calibri"/>
              <a:sym typeface="Calibri"/>
            </a:endParaRPr>
          </a:p>
        </p:txBody>
      </p:sp>
      <p:cxnSp>
        <p:nvCxnSpPr>
          <p:cNvPr id="361" name="Google Shape;361;p32"/>
          <p:cNvCxnSpPr>
            <a:stCxn id="358" idx="2"/>
            <a:endCxn id="359" idx="0"/>
          </p:cNvCxnSpPr>
          <p:nvPr/>
        </p:nvCxnSpPr>
        <p:spPr>
          <a:xfrm flipH="1">
            <a:off x="2422699" y="1991702"/>
            <a:ext cx="2574300" cy="586500"/>
          </a:xfrm>
          <a:prstGeom prst="straightConnector1">
            <a:avLst/>
          </a:prstGeom>
          <a:noFill/>
          <a:ln cap="flat" cmpd="sng" w="28575">
            <a:solidFill>
              <a:schemeClr val="accent1"/>
            </a:solidFill>
            <a:prstDash val="solid"/>
            <a:miter lim="800000"/>
            <a:headEnd len="sm" w="sm" type="none"/>
            <a:tailEnd len="lg" w="lg" type="triangle"/>
          </a:ln>
        </p:spPr>
      </p:cxnSp>
      <p:cxnSp>
        <p:nvCxnSpPr>
          <p:cNvPr id="362" name="Google Shape;362;p32"/>
          <p:cNvCxnSpPr>
            <a:stCxn id="358" idx="2"/>
            <a:endCxn id="360" idx="0"/>
          </p:cNvCxnSpPr>
          <p:nvPr/>
        </p:nvCxnSpPr>
        <p:spPr>
          <a:xfrm>
            <a:off x="4996999" y="1991702"/>
            <a:ext cx="1824900" cy="650700"/>
          </a:xfrm>
          <a:prstGeom prst="straightConnector1">
            <a:avLst/>
          </a:prstGeom>
          <a:noFill/>
          <a:ln cap="flat" cmpd="sng" w="28575">
            <a:solidFill>
              <a:srgbClr val="A4C2F4"/>
            </a:solidFill>
            <a:prstDash val="solid"/>
            <a:miter lim="800000"/>
            <a:headEnd len="sm" w="sm" type="none"/>
            <a:tailEnd len="lg" w="lg" type="triangle"/>
          </a:ln>
        </p:spPr>
      </p:cxnSp>
      <p:cxnSp>
        <p:nvCxnSpPr>
          <p:cNvPr id="363" name="Google Shape;363;p32"/>
          <p:cNvCxnSpPr>
            <a:stCxn id="359" idx="2"/>
            <a:endCxn id="364" idx="0"/>
          </p:cNvCxnSpPr>
          <p:nvPr/>
        </p:nvCxnSpPr>
        <p:spPr>
          <a:xfrm flipH="1">
            <a:off x="1445888" y="3163111"/>
            <a:ext cx="976800" cy="715200"/>
          </a:xfrm>
          <a:prstGeom prst="straightConnector1">
            <a:avLst/>
          </a:prstGeom>
          <a:noFill/>
          <a:ln cap="flat" cmpd="sng" w="28575">
            <a:solidFill>
              <a:srgbClr val="A4C2F4"/>
            </a:solidFill>
            <a:prstDash val="solid"/>
            <a:miter lim="800000"/>
            <a:headEnd len="sm" w="sm" type="none"/>
            <a:tailEnd len="lg" w="lg" type="triangle"/>
          </a:ln>
        </p:spPr>
      </p:cxnSp>
      <p:sp>
        <p:nvSpPr>
          <p:cNvPr id="365" name="Google Shape;365;p32"/>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Subject to veto</a:t>
            </a:r>
            <a:endParaRPr sz="2600">
              <a:solidFill>
                <a:schemeClr val="dk1"/>
              </a:solidFill>
              <a:latin typeface="Calibri"/>
              <a:ea typeface="Calibri"/>
              <a:cs typeface="Calibri"/>
              <a:sym typeface="Calibri"/>
            </a:endParaRPr>
          </a:p>
        </p:txBody>
      </p:sp>
      <p:sp>
        <p:nvSpPr>
          <p:cNvPr id="364" name="Google Shape;364;p32"/>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NOT Subject to veto</a:t>
            </a:r>
            <a:endParaRPr sz="2600">
              <a:solidFill>
                <a:srgbClr val="A4C2F4"/>
              </a:solidFill>
              <a:latin typeface="Calibri"/>
              <a:ea typeface="Calibri"/>
              <a:cs typeface="Calibri"/>
              <a:sym typeface="Calibri"/>
            </a:endParaRPr>
          </a:p>
        </p:txBody>
      </p:sp>
      <p:cxnSp>
        <p:nvCxnSpPr>
          <p:cNvPr id="366" name="Google Shape;366;p32"/>
          <p:cNvCxnSpPr>
            <a:stCxn id="359" idx="2"/>
            <a:endCxn id="365" idx="0"/>
          </p:cNvCxnSpPr>
          <p:nvPr/>
        </p:nvCxnSpPr>
        <p:spPr>
          <a:xfrm>
            <a:off x="2422688" y="3163111"/>
            <a:ext cx="1262400" cy="715200"/>
          </a:xfrm>
          <a:prstGeom prst="straightConnector1">
            <a:avLst/>
          </a:prstGeom>
          <a:noFill/>
          <a:ln cap="flat" cmpd="sng" w="28575">
            <a:solidFill>
              <a:schemeClr val="accent1"/>
            </a:solidFill>
            <a:prstDash val="solid"/>
            <a:miter lim="800000"/>
            <a:headEnd len="sm" w="sm" type="none"/>
            <a:tailEnd len="lg" w="lg" type="triangle"/>
          </a:ln>
        </p:spPr>
      </p:cxnSp>
      <p:cxnSp>
        <p:nvCxnSpPr>
          <p:cNvPr id="367" name="Google Shape;367;p32"/>
          <p:cNvCxnSpPr>
            <a:stCxn id="368" idx="0"/>
            <a:endCxn id="369"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369" name="Google Shape;369;p32"/>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General Rules for Members Voting</a:t>
            </a:r>
            <a:endParaRPr sz="2600">
              <a:solidFill>
                <a:srgbClr val="A4C2F4"/>
              </a:solidFill>
            </a:endParaRPr>
          </a:p>
        </p:txBody>
      </p:sp>
      <p:sp>
        <p:nvSpPr>
          <p:cNvPr id="368" name="Google Shape;368;p32"/>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370" name="Google Shape;370;p32"/>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Veto Mechanism</a:t>
            </a:r>
            <a:endParaRPr sz="2600">
              <a:solidFill>
                <a:schemeClr val="dk1"/>
              </a:solidFill>
              <a:latin typeface="Calibri"/>
              <a:ea typeface="Calibri"/>
              <a:cs typeface="Calibri"/>
              <a:sym typeface="Calibri"/>
            </a:endParaRPr>
          </a:p>
        </p:txBody>
      </p:sp>
      <p:cxnSp>
        <p:nvCxnSpPr>
          <p:cNvPr id="371" name="Google Shape;371;p32"/>
          <p:cNvCxnSpPr>
            <a:stCxn id="370" idx="0"/>
            <a:endCxn id="365" idx="2"/>
          </p:cNvCxnSpPr>
          <p:nvPr/>
        </p:nvCxnSpPr>
        <p:spPr>
          <a:xfrm rot="10800000">
            <a:off x="3684973" y="4771043"/>
            <a:ext cx="0" cy="631200"/>
          </a:xfrm>
          <a:prstGeom prst="straightConnector1">
            <a:avLst/>
          </a:prstGeom>
          <a:noFill/>
          <a:ln cap="flat" cmpd="sng" w="28575">
            <a:solidFill>
              <a:schemeClr val="accent1"/>
            </a:solidFill>
            <a:prstDash val="solid"/>
            <a:miter lim="800000"/>
            <a:headEnd len="sm" w="sm" type="none"/>
            <a:tailEnd len="med" w="med" type="triangle"/>
          </a:ln>
        </p:spPr>
      </p:cxnSp>
      <p:cxnSp>
        <p:nvCxnSpPr>
          <p:cNvPr id="372" name="Google Shape;372;p32"/>
          <p:cNvCxnSpPr>
            <a:stCxn id="369" idx="0"/>
            <a:endCxn id="360" idx="2"/>
          </p:cNvCxnSpPr>
          <p:nvPr/>
        </p:nvCxnSpPr>
        <p:spPr>
          <a:xfrm rot="10800000">
            <a:off x="6821888" y="3227557"/>
            <a:ext cx="0" cy="650700"/>
          </a:xfrm>
          <a:prstGeom prst="straightConnector1">
            <a:avLst/>
          </a:prstGeom>
          <a:noFill/>
          <a:ln cap="flat" cmpd="sng" w="28575">
            <a:solidFill>
              <a:srgbClr val="A4C2F4"/>
            </a:solidFill>
            <a:prstDash val="solid"/>
            <a:miter lim="800000"/>
            <a:headEnd len="sm" w="sm" type="none"/>
            <a:tailEnd len="med" w="med" type="triangle"/>
          </a:ln>
        </p:spPr>
      </p:cxnSp>
      <p:cxnSp>
        <p:nvCxnSpPr>
          <p:cNvPr id="373" name="Google Shape;373;p32"/>
          <p:cNvCxnSpPr>
            <a:stCxn id="369" idx="1"/>
            <a:endCxn id="365"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374" name="Google Shape;374;p32"/>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Quorum Rule </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for voting</a:t>
            </a:r>
            <a:endParaRPr sz="2600">
              <a:solidFill>
                <a:srgbClr val="A4C2F4"/>
              </a:solidFill>
            </a:endParaRPr>
          </a:p>
        </p:txBody>
      </p:sp>
      <p:cxnSp>
        <p:nvCxnSpPr>
          <p:cNvPr id="375" name="Google Shape;375;p32"/>
          <p:cNvCxnSpPr>
            <a:stCxn id="374" idx="0"/>
            <a:endCxn id="369" idx="2"/>
          </p:cNvCxnSpPr>
          <p:nvPr/>
        </p:nvCxnSpPr>
        <p:spPr>
          <a:xfrm rot="10800000">
            <a:off x="6821895" y="4770960"/>
            <a:ext cx="0" cy="539700"/>
          </a:xfrm>
          <a:prstGeom prst="straightConnector1">
            <a:avLst/>
          </a:prstGeom>
          <a:noFill/>
          <a:ln cap="flat" cmpd="sng" w="28575">
            <a:solidFill>
              <a:srgbClr val="A4C2F4"/>
            </a:solidFill>
            <a:prstDash val="solid"/>
            <a:miter lim="800000"/>
            <a:headEnd len="sm" w="sm" type="none"/>
            <a:tailEnd len="med" w="med" type="triangle"/>
          </a:ln>
        </p:spPr>
      </p:cxnSp>
      <p:sp>
        <p:nvSpPr>
          <p:cNvPr id="376" name="Google Shape;376;p3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33"/>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7. Members Veto Mechanism</a:t>
            </a:r>
            <a:endParaRPr/>
          </a:p>
          <a:p>
            <a:pPr indent="0" lvl="0" marL="0" rtl="0" algn="l">
              <a:spcBef>
                <a:spcPts val="0"/>
              </a:spcBef>
              <a:spcAft>
                <a:spcPts val="0"/>
              </a:spcAft>
              <a:buClr>
                <a:schemeClr val="dk1"/>
              </a:buClr>
              <a:buSzPts val="4400"/>
              <a:buFont typeface="Calibri"/>
              <a:buNone/>
            </a:pPr>
            <a:r>
              <a:rPr lang="en-US" sz="3000">
                <a:solidFill>
                  <a:srgbClr val="666666"/>
                </a:solidFill>
              </a:rPr>
              <a:t>Effectiveness of Council’s Decisions</a:t>
            </a:r>
            <a:endParaRPr sz="3000">
              <a:solidFill>
                <a:srgbClr val="666666"/>
              </a:solidFill>
            </a:endParaRPr>
          </a:p>
        </p:txBody>
      </p:sp>
      <p:graphicFrame>
        <p:nvGraphicFramePr>
          <p:cNvPr id="382" name="Google Shape;382;p33"/>
          <p:cNvGraphicFramePr/>
          <p:nvPr/>
        </p:nvGraphicFramePr>
        <p:xfrm>
          <a:off x="366375" y="2202513"/>
          <a:ext cx="3000000" cy="3000000"/>
        </p:xfrm>
        <a:graphic>
          <a:graphicData uri="http://schemas.openxmlformats.org/drawingml/2006/table">
            <a:tbl>
              <a:tblPr>
                <a:noFill/>
                <a:tableStyleId>{FFC7C608-A7A4-471F-B297-B287B784B7AA}</a:tableStyleId>
              </a:tblPr>
              <a:tblGrid>
                <a:gridCol w="11459225"/>
              </a:tblGrid>
              <a:tr h="12700">
                <a:tc>
                  <a:txBody>
                    <a:bodyPr/>
                    <a:lstStyle/>
                    <a:p>
                      <a:pPr indent="0" lvl="0" marL="0" rtl="0" algn="ctr">
                        <a:lnSpc>
                          <a:spcPct val="115000"/>
                        </a:lnSpc>
                        <a:spcBef>
                          <a:spcPts val="0"/>
                        </a:spcBef>
                        <a:spcAft>
                          <a:spcPts val="0"/>
                        </a:spcAft>
                        <a:buNone/>
                      </a:pPr>
                      <a:r>
                        <a:rPr b="1" lang="en-US" sz="2100">
                          <a:solidFill>
                            <a:srgbClr val="073763"/>
                          </a:solidFill>
                          <a:latin typeface="Arial Narrow"/>
                          <a:ea typeface="Arial Narrow"/>
                          <a:cs typeface="Arial Narrow"/>
                          <a:sym typeface="Arial Narrow"/>
                        </a:rPr>
                        <a:t>PROPOSED TEXT</a:t>
                      </a:r>
                      <a:endParaRPr b="1" sz="21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Clr>
                          <a:schemeClr val="dk1"/>
                        </a:buClr>
                        <a:buSzPts val="1100"/>
                        <a:buFont typeface="Arial"/>
                        <a:buNone/>
                      </a:pPr>
                      <a:r>
                        <a:rPr lang="en-US" sz="2200">
                          <a:solidFill>
                            <a:srgbClr val="073763"/>
                          </a:solidFill>
                          <a:highlight>
                            <a:srgbClr val="FFFFFF"/>
                          </a:highlight>
                          <a:latin typeface="Arial Narrow"/>
                          <a:ea typeface="Arial Narrow"/>
                          <a:cs typeface="Arial Narrow"/>
                          <a:sym typeface="Arial Narrow"/>
                        </a:rPr>
                        <a:t>The ccNSO Council must publish all of its Resolutions and Decisions as soon as possible to the appropriate ccNSO list(s) and on the website of the ccNSO, but in any case within seven (7) calendar days after the  Resolution or Decision was passed. Each Resolution and Decision shall include the date it becomes effective. </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383" name="Google Shape;383;p3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84" name="Google Shape;384;p33"/>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7 in the Headings document</a:t>
            </a:r>
            <a:endParaRPr sz="2000">
              <a:solidFill>
                <a:schemeClr val="accent2"/>
              </a:solidFill>
            </a:endParaRPr>
          </a:p>
        </p:txBody>
      </p:sp>
      <p:sp>
        <p:nvSpPr>
          <p:cNvPr id="385" name="Google Shape;385;p33"/>
          <p:cNvSpPr txBox="1"/>
          <p:nvPr/>
        </p:nvSpPr>
        <p:spPr>
          <a:xfrm>
            <a:off x="5482550" y="5189700"/>
            <a:ext cx="5386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#10</a:t>
            </a:r>
            <a:endParaRPr sz="2800">
              <a:highlight>
                <a:srgbClr val="00FF00"/>
              </a:highlight>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34"/>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7. Members Veto Mechanism</a:t>
            </a:r>
            <a:endParaRPr/>
          </a:p>
          <a:p>
            <a:pPr indent="0" lvl="0" marL="0" rtl="0" algn="l">
              <a:spcBef>
                <a:spcPts val="0"/>
              </a:spcBef>
              <a:spcAft>
                <a:spcPts val="0"/>
              </a:spcAft>
              <a:buClr>
                <a:schemeClr val="dk1"/>
              </a:buClr>
              <a:buSzPts val="4400"/>
              <a:buFont typeface="Calibri"/>
              <a:buNone/>
            </a:pPr>
            <a:r>
              <a:rPr lang="en-US" sz="3000">
                <a:solidFill>
                  <a:srgbClr val="666666"/>
                </a:solidFill>
              </a:rPr>
              <a:t>Effective date of Decisions</a:t>
            </a:r>
            <a:endParaRPr/>
          </a:p>
        </p:txBody>
      </p:sp>
      <p:graphicFrame>
        <p:nvGraphicFramePr>
          <p:cNvPr id="391" name="Google Shape;391;p34"/>
          <p:cNvGraphicFramePr/>
          <p:nvPr/>
        </p:nvGraphicFramePr>
        <p:xfrm>
          <a:off x="366388" y="1493238"/>
          <a:ext cx="3000000" cy="3000000"/>
        </p:xfrm>
        <a:graphic>
          <a:graphicData uri="http://schemas.openxmlformats.org/drawingml/2006/table">
            <a:tbl>
              <a:tblPr>
                <a:noFill/>
                <a:tableStyleId>{FFC7C608-A7A4-471F-B297-B287B784B7AA}</a:tableStyleId>
              </a:tblPr>
              <a:tblGrid>
                <a:gridCol w="11459225"/>
              </a:tblGrid>
              <a:tr h="12700">
                <a:tc>
                  <a:txBody>
                    <a:bodyPr/>
                    <a:lstStyle/>
                    <a:p>
                      <a:pPr indent="0" lvl="0" marL="0" rtl="0" algn="ctr">
                        <a:lnSpc>
                          <a:spcPct val="115000"/>
                        </a:lnSpc>
                        <a:spcBef>
                          <a:spcPts val="0"/>
                        </a:spcBef>
                        <a:spcAft>
                          <a:spcPts val="0"/>
                        </a:spcAft>
                        <a:buNone/>
                      </a:pPr>
                      <a:r>
                        <a:rPr b="1" lang="en-US" sz="2100">
                          <a:solidFill>
                            <a:srgbClr val="073763"/>
                          </a:solidFill>
                          <a:latin typeface="Arial Narrow"/>
                          <a:ea typeface="Arial Narrow"/>
                          <a:cs typeface="Arial Narrow"/>
                          <a:sym typeface="Arial Narrow"/>
                        </a:rPr>
                        <a:t>PROPOSED TEXT</a:t>
                      </a:r>
                      <a:endParaRPr b="1" sz="21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None/>
                      </a:pPr>
                      <a:r>
                        <a:rPr lang="en-US" sz="2200">
                          <a:solidFill>
                            <a:srgbClr val="073763"/>
                          </a:solidFill>
                          <a:highlight>
                            <a:srgbClr val="FFFFFF"/>
                          </a:highlight>
                          <a:latin typeface="Arial Narrow"/>
                          <a:ea typeface="Arial Narrow"/>
                          <a:cs typeface="Arial Narrow"/>
                          <a:sym typeface="Arial Narrow"/>
                        </a:rPr>
                        <a:t>The effective date is determined as follows: </a:t>
                      </a:r>
                      <a:endParaRPr sz="2200">
                        <a:solidFill>
                          <a:srgbClr val="073763"/>
                        </a:solidFill>
                        <a:highlight>
                          <a:srgbClr val="FFFFFF"/>
                        </a:highlight>
                        <a:latin typeface="Arial Narrow"/>
                        <a:ea typeface="Arial Narrow"/>
                        <a:cs typeface="Arial Narrow"/>
                        <a:sym typeface="Arial Narrow"/>
                      </a:endParaRPr>
                    </a:p>
                    <a:p>
                      <a:pPr indent="0" lvl="0" marL="0" rtl="0" algn="l">
                        <a:lnSpc>
                          <a:spcPct val="115000"/>
                        </a:lnSpc>
                        <a:spcBef>
                          <a:spcPts val="1000"/>
                        </a:spcBef>
                        <a:spcAft>
                          <a:spcPts val="0"/>
                        </a:spcAft>
                        <a:buNone/>
                      </a:pPr>
                      <a:r>
                        <a:rPr b="1" lang="en-US" sz="2200">
                          <a:solidFill>
                            <a:srgbClr val="073763"/>
                          </a:solidFill>
                          <a:highlight>
                            <a:srgbClr val="FFFFFF"/>
                          </a:highlight>
                          <a:latin typeface="Arial Narrow"/>
                          <a:ea typeface="Arial Narrow"/>
                          <a:cs typeface="Arial Narrow"/>
                          <a:sym typeface="Arial Narrow"/>
                        </a:rPr>
                        <a:t>i. </a:t>
                      </a:r>
                      <a:r>
                        <a:rPr lang="en-US" sz="2200">
                          <a:solidFill>
                            <a:srgbClr val="073763"/>
                          </a:solidFill>
                          <a:highlight>
                            <a:srgbClr val="FFFFFF"/>
                          </a:highlight>
                          <a:latin typeface="Arial Narrow"/>
                          <a:ea typeface="Arial Narrow"/>
                          <a:cs typeface="Arial Narrow"/>
                          <a:sym typeface="Arial Narrow"/>
                        </a:rPr>
                        <a:t>Resolutions and Decisions which are exclusively reserved to be taken by the ccNSO Council, upon date of publication.</a:t>
                      </a:r>
                      <a:endParaRPr b="1" sz="2200">
                        <a:solidFill>
                          <a:srgbClr val="073763"/>
                        </a:solidFill>
                        <a:highlight>
                          <a:srgbClr val="FFFFFF"/>
                        </a:highlight>
                        <a:latin typeface="Arial Narrow"/>
                        <a:ea typeface="Arial Narrow"/>
                        <a:cs typeface="Arial Narrow"/>
                        <a:sym typeface="Arial Narrow"/>
                      </a:endParaRPr>
                    </a:p>
                    <a:p>
                      <a:pPr indent="0" lvl="0" marL="0" rtl="0" algn="l">
                        <a:lnSpc>
                          <a:spcPct val="115000"/>
                        </a:lnSpc>
                        <a:spcBef>
                          <a:spcPts val="1000"/>
                        </a:spcBef>
                        <a:spcAft>
                          <a:spcPts val="0"/>
                        </a:spcAft>
                        <a:buNone/>
                      </a:pPr>
                      <a:r>
                        <a:rPr b="1" lang="en-US" sz="2200">
                          <a:solidFill>
                            <a:srgbClr val="073763"/>
                          </a:solidFill>
                          <a:highlight>
                            <a:srgbClr val="FFFFFF"/>
                          </a:highlight>
                          <a:latin typeface="Arial Narrow"/>
                          <a:ea typeface="Arial Narrow"/>
                          <a:cs typeface="Arial Narrow"/>
                          <a:sym typeface="Arial Narrow"/>
                        </a:rPr>
                        <a:t>ii.</a:t>
                      </a:r>
                      <a:r>
                        <a:rPr lang="en-US" sz="2200">
                          <a:solidFill>
                            <a:srgbClr val="073763"/>
                          </a:solidFill>
                          <a:highlight>
                            <a:srgbClr val="FFFFFF"/>
                          </a:highlight>
                          <a:latin typeface="Arial Narrow"/>
                          <a:ea typeface="Arial Narrow"/>
                          <a:cs typeface="Arial Narrow"/>
                          <a:sym typeface="Arial Narrow"/>
                        </a:rPr>
                        <a:t> All other Resolutions and Decisions seven (7) calendar days after publication, subject however to the following:</a:t>
                      </a:r>
                      <a:endParaRPr sz="2200">
                        <a:solidFill>
                          <a:srgbClr val="073763"/>
                        </a:solidFill>
                        <a:highlight>
                          <a:srgbClr val="FFFFFF"/>
                        </a:highlight>
                        <a:latin typeface="Arial Narrow"/>
                        <a:ea typeface="Arial Narrow"/>
                        <a:cs typeface="Arial Narrow"/>
                        <a:sym typeface="Arial Narrow"/>
                      </a:endParaRPr>
                    </a:p>
                    <a:p>
                      <a:pPr indent="0" lvl="0" marL="171450" rtl="0" algn="l">
                        <a:lnSpc>
                          <a:spcPct val="115000"/>
                        </a:lnSpc>
                        <a:spcBef>
                          <a:spcPts val="1000"/>
                        </a:spcBef>
                        <a:spcAft>
                          <a:spcPts val="0"/>
                        </a:spcAft>
                        <a:buNone/>
                      </a:pPr>
                      <a:r>
                        <a:rPr lang="en-US" sz="2200">
                          <a:solidFill>
                            <a:srgbClr val="073763"/>
                          </a:solidFill>
                          <a:highlight>
                            <a:srgbClr val="FFFFFF"/>
                          </a:highlight>
                          <a:latin typeface="Arial Narrow"/>
                          <a:ea typeface="Arial Narrow"/>
                          <a:cs typeface="Arial Narrow"/>
                          <a:sym typeface="Arial Narrow"/>
                        </a:rPr>
                        <a:t>Ten (10) Members of the ccNSO from at least ten (10) different Territories and representing no less than three (3) ICANN Geographic regions may request a veto vote on Resolutions and Decisions under ii. </a:t>
                      </a:r>
                      <a:endParaRPr sz="2200">
                        <a:solidFill>
                          <a:srgbClr val="073763"/>
                        </a:solidFill>
                        <a:highlight>
                          <a:srgbClr val="FFFFFF"/>
                        </a:highlight>
                        <a:latin typeface="Arial Narrow"/>
                        <a:ea typeface="Arial Narrow"/>
                        <a:cs typeface="Arial Narrow"/>
                        <a:sym typeface="Arial Narrow"/>
                      </a:endParaRPr>
                    </a:p>
                    <a:p>
                      <a:pPr indent="0" lvl="0" marL="171450" rtl="0" algn="l">
                        <a:lnSpc>
                          <a:spcPct val="115000"/>
                        </a:lnSpc>
                        <a:spcBef>
                          <a:spcPts val="1000"/>
                        </a:spcBef>
                        <a:spcAft>
                          <a:spcPts val="1000"/>
                        </a:spcAft>
                        <a:buNone/>
                      </a:pPr>
                      <a:r>
                        <a:rPr lang="en-US" sz="2200">
                          <a:solidFill>
                            <a:srgbClr val="073763"/>
                          </a:solidFill>
                          <a:highlight>
                            <a:srgbClr val="FFFFFF"/>
                          </a:highlight>
                          <a:latin typeface="Arial Narrow"/>
                          <a:ea typeface="Arial Narrow"/>
                          <a:cs typeface="Arial Narrow"/>
                          <a:sym typeface="Arial Narrow"/>
                        </a:rPr>
                        <a:t>The written request (Members’ Notification) must be sent to the ccNSO Secretariat or the ccNSO Council Chair  during seven (7) calendar days mentioned under ii.</a:t>
                      </a:r>
                      <a:endParaRPr sz="2200">
                        <a:solidFill>
                          <a:srgbClr val="073763"/>
                        </a:solidFill>
                        <a:highlight>
                          <a:srgbClr val="FFFFFF"/>
                        </a:highlight>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392" name="Google Shape;392;p3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393" name="Google Shape;393;p34"/>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7 in the Headings document</a:t>
            </a:r>
            <a:endParaRPr sz="2000">
              <a:solidFill>
                <a:schemeClr val="accent2"/>
              </a:solidFill>
            </a:endParaRPr>
          </a:p>
        </p:txBody>
      </p:sp>
      <p:sp>
        <p:nvSpPr>
          <p:cNvPr id="394" name="Google Shape;394;p34"/>
          <p:cNvSpPr txBox="1"/>
          <p:nvPr/>
        </p:nvSpPr>
        <p:spPr>
          <a:xfrm>
            <a:off x="5482550" y="6027900"/>
            <a:ext cx="5386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#11</a:t>
            </a:r>
            <a:endParaRPr sz="2800">
              <a:highlight>
                <a:srgbClr val="00FF00"/>
              </a:highlight>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35"/>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7. Members Veto Mechanism</a:t>
            </a:r>
            <a:endParaRPr/>
          </a:p>
        </p:txBody>
      </p:sp>
      <p:graphicFrame>
        <p:nvGraphicFramePr>
          <p:cNvPr id="400" name="Google Shape;400;p35"/>
          <p:cNvGraphicFramePr/>
          <p:nvPr/>
        </p:nvGraphicFramePr>
        <p:xfrm>
          <a:off x="366388" y="1493238"/>
          <a:ext cx="3000000" cy="3000000"/>
        </p:xfrm>
        <a:graphic>
          <a:graphicData uri="http://schemas.openxmlformats.org/drawingml/2006/table">
            <a:tbl>
              <a:tblPr>
                <a:noFill/>
                <a:tableStyleId>{FFC7C608-A7A4-471F-B297-B287B784B7AA}</a:tableStyleId>
              </a:tblPr>
              <a:tblGrid>
                <a:gridCol w="11459225"/>
              </a:tblGrid>
              <a:tr h="12700">
                <a:tc>
                  <a:txBody>
                    <a:bodyPr/>
                    <a:lstStyle/>
                    <a:p>
                      <a:pPr indent="0" lvl="0" marL="0" rtl="0" algn="ctr">
                        <a:lnSpc>
                          <a:spcPct val="115000"/>
                        </a:lnSpc>
                        <a:spcBef>
                          <a:spcPts val="0"/>
                        </a:spcBef>
                        <a:spcAft>
                          <a:spcPts val="0"/>
                        </a:spcAft>
                        <a:buNone/>
                      </a:pPr>
                      <a:r>
                        <a:rPr b="1" lang="en-US" sz="2100">
                          <a:solidFill>
                            <a:srgbClr val="073763"/>
                          </a:solidFill>
                          <a:latin typeface="Arial Narrow"/>
                          <a:ea typeface="Arial Narrow"/>
                          <a:cs typeface="Arial Narrow"/>
                          <a:sym typeface="Arial Narrow"/>
                        </a:rPr>
                        <a:t>PROPOSED TEXT</a:t>
                      </a:r>
                      <a:endParaRPr b="1" sz="21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171450" rtl="0" algn="l">
                        <a:lnSpc>
                          <a:spcPct val="115000"/>
                        </a:lnSpc>
                        <a:spcBef>
                          <a:spcPts val="0"/>
                        </a:spcBef>
                        <a:spcAft>
                          <a:spcPts val="0"/>
                        </a:spcAft>
                        <a:buNone/>
                      </a:pPr>
                      <a:r>
                        <a:rPr lang="en-US" sz="2000">
                          <a:solidFill>
                            <a:srgbClr val="073763"/>
                          </a:solidFill>
                          <a:highlight>
                            <a:srgbClr val="FFFFFF"/>
                          </a:highlight>
                          <a:latin typeface="Arial Narrow"/>
                          <a:ea typeface="Arial Narrow"/>
                          <a:cs typeface="Arial Narrow"/>
                          <a:sym typeface="Arial Narrow"/>
                        </a:rPr>
                        <a:t>If the ccNSO Council believes the Resolution or Decision should become effective:</a:t>
                      </a:r>
                      <a:endParaRPr sz="2000">
                        <a:solidFill>
                          <a:srgbClr val="073763"/>
                        </a:solidFill>
                        <a:highlight>
                          <a:srgbClr val="FFFFFF"/>
                        </a:highlight>
                        <a:latin typeface="Arial Narrow"/>
                        <a:ea typeface="Arial Narrow"/>
                        <a:cs typeface="Arial Narrow"/>
                        <a:sym typeface="Arial Narrow"/>
                      </a:endParaRPr>
                    </a:p>
                    <a:p>
                      <a:pPr indent="0" lvl="0" marL="457200" rtl="0" algn="l">
                        <a:lnSpc>
                          <a:spcPct val="115000"/>
                        </a:lnSpc>
                        <a:spcBef>
                          <a:spcPts val="0"/>
                        </a:spcBef>
                        <a:spcAft>
                          <a:spcPts val="0"/>
                        </a:spcAft>
                        <a:buNone/>
                      </a:pPr>
                      <a:r>
                        <a:rPr b="1" lang="en-US" sz="2000">
                          <a:solidFill>
                            <a:srgbClr val="073763"/>
                          </a:solidFill>
                          <a:highlight>
                            <a:srgbClr val="FFFFFF"/>
                          </a:highlight>
                          <a:latin typeface="Arial Narrow"/>
                          <a:ea typeface="Arial Narrow"/>
                          <a:cs typeface="Arial Narrow"/>
                          <a:sym typeface="Arial Narrow"/>
                        </a:rPr>
                        <a:t>i.</a:t>
                      </a:r>
                      <a:r>
                        <a:rPr lang="en-US" sz="2000">
                          <a:solidFill>
                            <a:srgbClr val="073763"/>
                          </a:solidFill>
                          <a:highlight>
                            <a:srgbClr val="FFFFFF"/>
                          </a:highlight>
                          <a:latin typeface="Arial Narrow"/>
                          <a:ea typeface="Arial Narrow"/>
                          <a:cs typeface="Arial Narrow"/>
                          <a:sym typeface="Arial Narrow"/>
                        </a:rPr>
                        <a:t> Council will prepare a statement as to why it believes the Resolution or Decision should become effective (Council’s Notification). </a:t>
                      </a:r>
                      <a:endParaRPr sz="2000">
                        <a:solidFill>
                          <a:srgbClr val="073763"/>
                        </a:solidFill>
                        <a:highlight>
                          <a:srgbClr val="FFFFFF"/>
                        </a:highlight>
                        <a:latin typeface="Arial Narrow"/>
                        <a:ea typeface="Arial Narrow"/>
                        <a:cs typeface="Arial Narrow"/>
                        <a:sym typeface="Arial Narrow"/>
                      </a:endParaRPr>
                    </a:p>
                    <a:p>
                      <a:pPr indent="0" lvl="0" marL="457200" rtl="0" algn="l">
                        <a:lnSpc>
                          <a:spcPct val="115000"/>
                        </a:lnSpc>
                        <a:spcBef>
                          <a:spcPts val="0"/>
                        </a:spcBef>
                        <a:spcAft>
                          <a:spcPts val="0"/>
                        </a:spcAft>
                        <a:buNone/>
                      </a:pPr>
                      <a:r>
                        <a:rPr b="1" lang="en-US" sz="2000">
                          <a:solidFill>
                            <a:srgbClr val="073763"/>
                          </a:solidFill>
                          <a:highlight>
                            <a:srgbClr val="FFFFFF"/>
                          </a:highlight>
                          <a:latin typeface="Arial Narrow"/>
                          <a:ea typeface="Arial Narrow"/>
                          <a:cs typeface="Arial Narrow"/>
                          <a:sym typeface="Arial Narrow"/>
                        </a:rPr>
                        <a:t>ii.</a:t>
                      </a:r>
                      <a:r>
                        <a:rPr lang="en-US" sz="2000">
                          <a:solidFill>
                            <a:srgbClr val="073763"/>
                          </a:solidFill>
                          <a:highlight>
                            <a:srgbClr val="FFFFFF"/>
                          </a:highlight>
                          <a:latin typeface="Arial Narrow"/>
                          <a:ea typeface="Arial Narrow"/>
                          <a:cs typeface="Arial Narrow"/>
                          <a:sym typeface="Arial Narrow"/>
                        </a:rPr>
                        <a:t> The ccNSO Council Chair shall send </a:t>
                      </a:r>
                      <a:r>
                        <a:rPr b="1" lang="en-US" sz="2000">
                          <a:solidFill>
                            <a:srgbClr val="073763"/>
                          </a:solidFill>
                          <a:highlight>
                            <a:srgbClr val="FFFFFF"/>
                          </a:highlight>
                          <a:latin typeface="Arial Narrow"/>
                          <a:ea typeface="Arial Narrow"/>
                          <a:cs typeface="Arial Narrow"/>
                          <a:sym typeface="Arial Narrow"/>
                        </a:rPr>
                        <a:t>both the Members’ Notification and the Council’s Notification</a:t>
                      </a:r>
                      <a:r>
                        <a:rPr lang="en-US" sz="2000">
                          <a:solidFill>
                            <a:srgbClr val="073763"/>
                          </a:solidFill>
                          <a:highlight>
                            <a:srgbClr val="FFFFFF"/>
                          </a:highlight>
                          <a:latin typeface="Arial Narrow"/>
                          <a:ea typeface="Arial Narrow"/>
                          <a:cs typeface="Arial Narrow"/>
                          <a:sym typeface="Arial Narrow"/>
                        </a:rPr>
                        <a:t> to the Members list and publish both on the ccNSO Website no later than 7 days after receipt of the Members’ Notification.</a:t>
                      </a:r>
                      <a:endParaRPr sz="2000">
                        <a:solidFill>
                          <a:srgbClr val="073763"/>
                        </a:solidFill>
                        <a:highlight>
                          <a:srgbClr val="FFFFFF"/>
                        </a:highlight>
                        <a:latin typeface="Arial Narrow"/>
                        <a:ea typeface="Arial Narrow"/>
                        <a:cs typeface="Arial Narrow"/>
                        <a:sym typeface="Arial Narrow"/>
                      </a:endParaRPr>
                    </a:p>
                    <a:p>
                      <a:pPr indent="0" lvl="0" marL="457200" rtl="0" algn="l">
                        <a:lnSpc>
                          <a:spcPct val="115000"/>
                        </a:lnSpc>
                        <a:spcBef>
                          <a:spcPts val="0"/>
                        </a:spcBef>
                        <a:spcAft>
                          <a:spcPts val="0"/>
                        </a:spcAft>
                        <a:buNone/>
                      </a:pPr>
                      <a:r>
                        <a:rPr b="1" lang="en-US" sz="2000">
                          <a:solidFill>
                            <a:srgbClr val="073763"/>
                          </a:solidFill>
                          <a:highlight>
                            <a:srgbClr val="FFFFFF"/>
                          </a:highlight>
                          <a:latin typeface="Arial Narrow"/>
                          <a:ea typeface="Arial Narrow"/>
                          <a:cs typeface="Arial Narrow"/>
                          <a:sym typeface="Arial Narrow"/>
                        </a:rPr>
                        <a:t>iii.</a:t>
                      </a:r>
                      <a:r>
                        <a:rPr lang="en-US" sz="2000">
                          <a:solidFill>
                            <a:srgbClr val="073763"/>
                          </a:solidFill>
                          <a:highlight>
                            <a:srgbClr val="FFFFFF"/>
                          </a:highlight>
                          <a:latin typeface="Arial Narrow"/>
                          <a:ea typeface="Arial Narrow"/>
                          <a:cs typeface="Arial Narrow"/>
                          <a:sym typeface="Arial Narrow"/>
                        </a:rPr>
                        <a:t> The ccNSO Council Chair or a person designated by the Chair shall </a:t>
                      </a:r>
                      <a:r>
                        <a:rPr b="1" lang="en-US" sz="2000">
                          <a:solidFill>
                            <a:srgbClr val="073763"/>
                          </a:solidFill>
                          <a:highlight>
                            <a:srgbClr val="FFFFFF"/>
                          </a:highlight>
                          <a:latin typeface="Arial Narrow"/>
                          <a:ea typeface="Arial Narrow"/>
                          <a:cs typeface="Arial Narrow"/>
                          <a:sym typeface="Arial Narrow"/>
                        </a:rPr>
                        <a:t>initiate an electronic voting </a:t>
                      </a:r>
                      <a:r>
                        <a:rPr lang="en-US" sz="2000">
                          <a:solidFill>
                            <a:srgbClr val="073763"/>
                          </a:solidFill>
                          <a:highlight>
                            <a:srgbClr val="FFFFFF"/>
                          </a:highlight>
                          <a:latin typeface="Arial Narrow"/>
                          <a:ea typeface="Arial Narrow"/>
                          <a:cs typeface="Arial Narrow"/>
                          <a:sym typeface="Arial Narrow"/>
                        </a:rPr>
                        <a:t>process by the ccNSO Members within </a:t>
                      </a:r>
                      <a:r>
                        <a:rPr b="1" lang="en-US" sz="2000">
                          <a:solidFill>
                            <a:srgbClr val="073763"/>
                          </a:solidFill>
                          <a:highlight>
                            <a:srgbClr val="FFFF00"/>
                          </a:highlight>
                          <a:latin typeface="Arial Narrow"/>
                          <a:ea typeface="Arial Narrow"/>
                          <a:cs typeface="Arial Narrow"/>
                          <a:sym typeface="Arial Narrow"/>
                        </a:rPr>
                        <a:t>7 days upon receipt of the Members’ Notification</a:t>
                      </a:r>
                      <a:r>
                        <a:rPr lang="en-US" sz="2000">
                          <a:solidFill>
                            <a:srgbClr val="073763"/>
                          </a:solidFill>
                          <a:highlight>
                            <a:srgbClr val="FFFF00"/>
                          </a:highlight>
                          <a:latin typeface="Arial Narrow"/>
                          <a:ea typeface="Arial Narrow"/>
                          <a:cs typeface="Arial Narrow"/>
                          <a:sym typeface="Arial Narrow"/>
                        </a:rPr>
                        <a:t>.</a:t>
                      </a:r>
                      <a:endParaRPr sz="2000">
                        <a:solidFill>
                          <a:srgbClr val="073763"/>
                        </a:solidFill>
                        <a:highlight>
                          <a:srgbClr val="FFFF00"/>
                        </a:highlight>
                        <a:latin typeface="Arial Narrow"/>
                        <a:ea typeface="Arial Narrow"/>
                        <a:cs typeface="Arial Narrow"/>
                        <a:sym typeface="Arial Narrow"/>
                      </a:endParaRPr>
                    </a:p>
                    <a:p>
                      <a:pPr indent="0" lvl="0" marL="457200" rtl="0" algn="l">
                        <a:lnSpc>
                          <a:spcPct val="115000"/>
                        </a:lnSpc>
                        <a:spcBef>
                          <a:spcPts val="0"/>
                        </a:spcBef>
                        <a:spcAft>
                          <a:spcPts val="0"/>
                        </a:spcAft>
                        <a:buNone/>
                      </a:pPr>
                      <a:r>
                        <a:rPr b="1" lang="en-US" sz="2000">
                          <a:solidFill>
                            <a:srgbClr val="073763"/>
                          </a:solidFill>
                          <a:highlight>
                            <a:srgbClr val="FFFFFF"/>
                          </a:highlight>
                          <a:latin typeface="Arial Narrow"/>
                          <a:ea typeface="Arial Narrow"/>
                          <a:cs typeface="Arial Narrow"/>
                          <a:sym typeface="Arial Narrow"/>
                        </a:rPr>
                        <a:t>iv.</a:t>
                      </a:r>
                      <a:r>
                        <a:rPr lang="en-US" sz="2000">
                          <a:solidFill>
                            <a:srgbClr val="073763"/>
                          </a:solidFill>
                          <a:highlight>
                            <a:srgbClr val="FFFFFF"/>
                          </a:highlight>
                          <a:latin typeface="Arial Narrow"/>
                          <a:ea typeface="Arial Narrow"/>
                          <a:cs typeface="Arial Narrow"/>
                          <a:sym typeface="Arial Narrow"/>
                        </a:rPr>
                        <a:t> The electronic vote by the Members shall start </a:t>
                      </a:r>
                      <a:r>
                        <a:rPr b="1" lang="en-US" sz="2000">
                          <a:solidFill>
                            <a:srgbClr val="073763"/>
                          </a:solidFill>
                          <a:highlight>
                            <a:srgbClr val="FFFF00"/>
                          </a:highlight>
                          <a:latin typeface="Arial Narrow"/>
                          <a:ea typeface="Arial Narrow"/>
                          <a:cs typeface="Arial Narrow"/>
                          <a:sym typeface="Arial Narrow"/>
                        </a:rPr>
                        <a:t>five (5) calendar days</a:t>
                      </a:r>
                      <a:r>
                        <a:rPr lang="en-US" sz="2000">
                          <a:solidFill>
                            <a:srgbClr val="073763"/>
                          </a:solidFill>
                          <a:highlight>
                            <a:srgbClr val="FFFFFF"/>
                          </a:highlight>
                          <a:latin typeface="Arial Narrow"/>
                          <a:ea typeface="Arial Narrow"/>
                          <a:cs typeface="Arial Narrow"/>
                          <a:sym typeface="Arial Narrow"/>
                        </a:rPr>
                        <a:t> after initiation of the vote by the Council.</a:t>
                      </a:r>
                      <a:endParaRPr sz="2000">
                        <a:solidFill>
                          <a:srgbClr val="073763"/>
                        </a:solidFill>
                        <a:highlight>
                          <a:srgbClr val="FFFFFF"/>
                        </a:highlight>
                        <a:latin typeface="Arial Narrow"/>
                        <a:ea typeface="Arial Narrow"/>
                        <a:cs typeface="Arial Narrow"/>
                        <a:sym typeface="Arial Narrow"/>
                      </a:endParaRPr>
                    </a:p>
                    <a:p>
                      <a:pPr indent="0" lvl="0" marL="0" rtl="0" algn="l">
                        <a:lnSpc>
                          <a:spcPct val="115000"/>
                        </a:lnSpc>
                        <a:spcBef>
                          <a:spcPts val="0"/>
                        </a:spcBef>
                        <a:spcAft>
                          <a:spcPts val="0"/>
                        </a:spcAft>
                        <a:buNone/>
                      </a:pPr>
                      <a:r>
                        <a:t/>
                      </a:r>
                      <a:endParaRPr sz="2000">
                        <a:solidFill>
                          <a:srgbClr val="073763"/>
                        </a:solidFill>
                        <a:highlight>
                          <a:srgbClr val="FFFFFF"/>
                        </a:highlight>
                        <a:latin typeface="Arial Narrow"/>
                        <a:ea typeface="Arial Narrow"/>
                        <a:cs typeface="Arial Narrow"/>
                        <a:sym typeface="Arial Narrow"/>
                      </a:endParaRPr>
                    </a:p>
                    <a:p>
                      <a:pPr indent="0" lvl="0" marL="171450" rtl="0" algn="l">
                        <a:lnSpc>
                          <a:spcPct val="115000"/>
                        </a:lnSpc>
                        <a:spcBef>
                          <a:spcPts val="0"/>
                        </a:spcBef>
                        <a:spcAft>
                          <a:spcPts val="0"/>
                        </a:spcAft>
                        <a:buNone/>
                      </a:pPr>
                      <a:r>
                        <a:rPr lang="en-US" sz="2000">
                          <a:solidFill>
                            <a:srgbClr val="073763"/>
                          </a:solidFill>
                          <a:highlight>
                            <a:srgbClr val="FFFFFF"/>
                          </a:highlight>
                          <a:latin typeface="Arial Narrow"/>
                          <a:ea typeface="Arial Narrow"/>
                          <a:cs typeface="Arial Narrow"/>
                          <a:sym typeface="Arial Narrow"/>
                        </a:rPr>
                        <a:t>If the Council believes the Resolution or Decision should NOT become effective following the Members’ Notification, the ccNSO Council Chair shall inform the Members accordingly, and the Resolution or Decision shall be rescinded. </a:t>
                      </a:r>
                      <a:endParaRPr sz="2000">
                        <a:solidFill>
                          <a:srgbClr val="073763"/>
                        </a:solidFill>
                        <a:highlight>
                          <a:srgbClr val="FFFFFF"/>
                        </a:highlight>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401" name="Google Shape;401;p3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402" name="Google Shape;402;p35"/>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7 in the Headings document</a:t>
            </a:r>
            <a:endParaRPr sz="2000">
              <a:solidFill>
                <a:schemeClr val="accent2"/>
              </a:solidFill>
            </a:endParaRPr>
          </a:p>
        </p:txBody>
      </p:sp>
      <p:sp>
        <p:nvSpPr>
          <p:cNvPr id="403" name="Google Shape;403;p35"/>
          <p:cNvSpPr txBox="1"/>
          <p:nvPr/>
        </p:nvSpPr>
        <p:spPr>
          <a:xfrm>
            <a:off x="5482550" y="6027900"/>
            <a:ext cx="5386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#12</a:t>
            </a:r>
            <a:endParaRPr sz="2800">
              <a:highlight>
                <a:srgbClr val="00FF00"/>
              </a:high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36"/>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Members decisions vs Council decisions </a:t>
            </a:r>
            <a:br>
              <a:rPr lang="en-US"/>
            </a:br>
            <a:r>
              <a:rPr lang="en-US" sz="3000">
                <a:solidFill>
                  <a:srgbClr val="434343"/>
                </a:solidFill>
              </a:rPr>
              <a:t>other than explicitly provided in the ICANN Bylaws</a:t>
            </a:r>
            <a:endParaRPr sz="3000">
              <a:solidFill>
                <a:srgbClr val="434343"/>
              </a:solidFill>
            </a:endParaRPr>
          </a:p>
        </p:txBody>
      </p:sp>
      <p:sp>
        <p:nvSpPr>
          <p:cNvPr id="409" name="Google Shape;409;p36"/>
          <p:cNvSpPr/>
          <p:nvPr/>
        </p:nvSpPr>
        <p:spPr>
          <a:xfrm>
            <a:off x="1055925" y="2032350"/>
            <a:ext cx="5190900" cy="27933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Members Only</a:t>
            </a:r>
            <a:endParaRPr b="1" sz="1800"/>
          </a:p>
          <a:p>
            <a:pPr indent="0" lvl="0" marL="0" marR="0" rtl="0" algn="ctr">
              <a:spcBef>
                <a:spcPts val="0"/>
              </a:spcBef>
              <a:spcAft>
                <a:spcPts val="0"/>
              </a:spcAft>
              <a:buNone/>
            </a:pPr>
            <a:r>
              <a:t/>
            </a:r>
            <a:endParaRPr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A.</a:t>
            </a:r>
            <a:r>
              <a:rPr lang="en-US" sz="28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Change of the Rules</a:t>
            </a:r>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B.</a:t>
            </a:r>
            <a:r>
              <a:rPr lang="en-US" sz="28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Veto vote on ccNSO Council Resolutions and Decisions</a:t>
            </a:r>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C.</a:t>
            </a:r>
            <a:r>
              <a:rPr lang="en-US" sz="28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Board Seats 11 and 12 Elections</a:t>
            </a:r>
            <a:endParaRPr/>
          </a:p>
        </p:txBody>
      </p:sp>
      <p:sp>
        <p:nvSpPr>
          <p:cNvPr id="410" name="Google Shape;410;p36"/>
          <p:cNvSpPr/>
          <p:nvPr/>
        </p:nvSpPr>
        <p:spPr>
          <a:xfrm>
            <a:off x="6648075" y="2032351"/>
            <a:ext cx="4488000" cy="27933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Council Only</a:t>
            </a:r>
            <a:endParaRPr b="1"/>
          </a:p>
          <a:p>
            <a:pPr indent="0" lvl="0" marL="0" marR="0" rtl="0" algn="ctr">
              <a:spcBef>
                <a:spcPts val="0"/>
              </a:spcBef>
              <a:spcAft>
                <a:spcPts val="0"/>
              </a:spcAft>
              <a:buNone/>
            </a:pPr>
            <a:r>
              <a:t/>
            </a:r>
            <a:endParaRPr sz="12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800">
                <a:solidFill>
                  <a:schemeClr val="dk1"/>
                </a:solidFill>
                <a:latin typeface="Calibri"/>
                <a:ea typeface="Calibri"/>
                <a:cs typeface="Calibri"/>
                <a:sym typeface="Calibri"/>
              </a:rPr>
              <a:t>A</a:t>
            </a:r>
            <a:r>
              <a:rPr b="1" lang="en-US" sz="2800">
                <a:solidFill>
                  <a:schemeClr val="dk1"/>
                </a:solidFill>
                <a:latin typeface="Calibri"/>
                <a:ea typeface="Calibri"/>
                <a:cs typeface="Calibri"/>
                <a:sym typeface="Calibri"/>
              </a:rPr>
              <a:t>.</a:t>
            </a:r>
            <a:r>
              <a:rPr lang="en-US" sz="2800">
                <a:solidFill>
                  <a:schemeClr val="dk1"/>
                </a:solidFill>
                <a:latin typeface="Calibri"/>
                <a:ea typeface="Calibri"/>
                <a:cs typeface="Calibri"/>
                <a:sym typeface="Calibri"/>
              </a:rPr>
              <a:t> Administrative Resolutions and Decisions</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p:txBody>
      </p:sp>
      <p:sp>
        <p:nvSpPr>
          <p:cNvPr id="411" name="Google Shape;411;p36"/>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37"/>
          <p:cNvSpPr txBox="1"/>
          <p:nvPr>
            <p:ph type="title"/>
          </p:nvPr>
        </p:nvSpPr>
        <p:spPr>
          <a:xfrm>
            <a:off x="838200" y="365125"/>
            <a:ext cx="10515600" cy="18714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lang="en-US"/>
            </a:br>
            <a:br>
              <a:rPr lang="en-US"/>
            </a:br>
            <a:r>
              <a:rPr lang="en-US"/>
              <a:t>To be decided</a:t>
            </a:r>
            <a:br>
              <a:rPr lang="en-US"/>
            </a:br>
            <a:r>
              <a:rPr lang="en-US"/>
              <a:t>Members decisions vs Council decisions</a:t>
            </a:r>
            <a:br>
              <a:rPr lang="en-US"/>
            </a:br>
            <a:r>
              <a:rPr lang="en-US"/>
              <a:t>Decisional Participant powers</a:t>
            </a:r>
            <a:br>
              <a:rPr lang="en-US"/>
            </a:br>
            <a:r>
              <a:rPr lang="en-US"/>
              <a:t> </a:t>
            </a:r>
            <a:br>
              <a:rPr lang="en-US"/>
            </a:br>
            <a:endParaRPr/>
          </a:p>
        </p:txBody>
      </p:sp>
      <p:sp>
        <p:nvSpPr>
          <p:cNvPr id="417" name="Google Shape;417;p37"/>
          <p:cNvSpPr/>
          <p:nvPr/>
        </p:nvSpPr>
        <p:spPr>
          <a:xfrm>
            <a:off x="3571050" y="2699450"/>
            <a:ext cx="5049900" cy="23697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406400" lvl="0" marL="45720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Board Recall</a:t>
            </a:r>
            <a:endParaRPr/>
          </a:p>
          <a:p>
            <a:pPr indent="-406400" lvl="0" marL="457200" marR="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NomCom Director Removal</a:t>
            </a:r>
            <a:endParaRPr sz="2800">
              <a:solidFill>
                <a:schemeClr val="dk1"/>
              </a:solidFill>
              <a:latin typeface="Calibri"/>
              <a:ea typeface="Calibri"/>
              <a:cs typeface="Calibri"/>
              <a:sym typeface="Calibri"/>
            </a:endParaRPr>
          </a:p>
          <a:p>
            <a:pPr indent="-406400" lvl="0" marL="45720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ccNSO Director Removal</a:t>
            </a:r>
            <a:endParaRPr sz="2800">
              <a:solidFill>
                <a:schemeClr val="dk1"/>
              </a:solidFill>
              <a:latin typeface="Calibri"/>
              <a:ea typeface="Calibri"/>
              <a:cs typeface="Calibri"/>
              <a:sym typeface="Calibri"/>
            </a:endParaRPr>
          </a:p>
          <a:p>
            <a:pPr indent="-406400" lvl="0" marL="45720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Rejection Action </a:t>
            </a:r>
            <a:endParaRPr>
              <a:solidFill>
                <a:schemeClr val="dk1"/>
              </a:solidFill>
            </a:endParaRPr>
          </a:p>
          <a:p>
            <a:pPr indent="-406400" lvl="0" marL="457200" rtl="0" algn="l">
              <a:spcBef>
                <a:spcPts val="0"/>
              </a:spcBef>
              <a:spcAft>
                <a:spcPts val="0"/>
              </a:spcAft>
              <a:buClr>
                <a:schemeClr val="dk1"/>
              </a:buClr>
              <a:buSzPts val="2800"/>
              <a:buFont typeface="Calibri"/>
              <a:buAutoNum type="arabicPeriod"/>
            </a:pPr>
            <a:r>
              <a:rPr lang="en-US" sz="2800">
                <a:solidFill>
                  <a:schemeClr val="dk1"/>
                </a:solidFill>
                <a:latin typeface="Calibri"/>
                <a:ea typeface="Calibri"/>
                <a:cs typeface="Calibri"/>
                <a:sym typeface="Calibri"/>
              </a:rPr>
              <a:t>Approval Action </a:t>
            </a:r>
            <a:endParaRPr sz="2800">
              <a:solidFill>
                <a:schemeClr val="dk1"/>
              </a:solidFill>
              <a:latin typeface="Calibri"/>
              <a:ea typeface="Calibri"/>
              <a:cs typeface="Calibri"/>
              <a:sym typeface="Calibri"/>
            </a:endParaRPr>
          </a:p>
        </p:txBody>
      </p:sp>
      <p:sp>
        <p:nvSpPr>
          <p:cNvPr id="418" name="Google Shape;418;p3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38"/>
          <p:cNvSpPr/>
          <p:nvPr/>
        </p:nvSpPr>
        <p:spPr>
          <a:xfrm>
            <a:off x="464775" y="1697675"/>
            <a:ext cx="7446000" cy="1246200"/>
          </a:xfrm>
          <a:prstGeom prst="rect">
            <a:avLst/>
          </a:prstGeom>
          <a:noFill/>
          <a:ln cap="flat" cmpd="sng" w="381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38"/>
          <p:cNvSpPr txBox="1"/>
          <p:nvPr>
            <p:ph type="title"/>
          </p:nvPr>
        </p:nvSpPr>
        <p:spPr>
          <a:xfrm>
            <a:off x="838200" y="260301"/>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Empowered Community timeline</a:t>
            </a:r>
            <a:endParaRPr/>
          </a:p>
        </p:txBody>
      </p:sp>
      <p:sp>
        <p:nvSpPr>
          <p:cNvPr id="425" name="Google Shape;425;p38"/>
          <p:cNvSpPr txBox="1"/>
          <p:nvPr>
            <p:ph idx="1" type="body"/>
          </p:nvPr>
        </p:nvSpPr>
        <p:spPr>
          <a:xfrm>
            <a:off x="464775" y="1795900"/>
            <a:ext cx="7485900" cy="36831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Initiate &amp; accept petition within SO – 21 days</a:t>
            </a:r>
            <a:endParaRPr/>
          </a:p>
          <a:p>
            <a:pPr indent="-228600" lvl="0" marL="228600" rtl="0" algn="l">
              <a:lnSpc>
                <a:spcPct val="90000"/>
              </a:lnSpc>
              <a:spcBef>
                <a:spcPts val="1800"/>
              </a:spcBef>
              <a:spcAft>
                <a:spcPts val="0"/>
              </a:spcAft>
              <a:buClr>
                <a:schemeClr val="dk1"/>
              </a:buClr>
              <a:buSzPts val="2800"/>
              <a:buChar char="•"/>
            </a:pPr>
            <a:r>
              <a:rPr lang="en-US"/>
              <a:t>Support petition from other SO/AC – 7 days</a:t>
            </a:r>
            <a:endParaRPr/>
          </a:p>
          <a:p>
            <a:pPr indent="-228600" lvl="0" marL="228600" rtl="0" algn="l">
              <a:lnSpc>
                <a:spcPct val="90000"/>
              </a:lnSpc>
              <a:spcBef>
                <a:spcPts val="1800"/>
              </a:spcBef>
              <a:spcAft>
                <a:spcPts val="0"/>
              </a:spcAft>
              <a:buClr>
                <a:schemeClr val="dk1"/>
              </a:buClr>
              <a:buSzPts val="2800"/>
              <a:buChar char="•"/>
            </a:pPr>
            <a:r>
              <a:rPr lang="en-US"/>
              <a:t>Community forum  - 21 days</a:t>
            </a:r>
            <a:endParaRPr/>
          </a:p>
          <a:p>
            <a:pPr indent="-228600" lvl="0" marL="228600" rtl="0" algn="l">
              <a:lnSpc>
                <a:spcPct val="90000"/>
              </a:lnSpc>
              <a:spcBef>
                <a:spcPts val="1800"/>
              </a:spcBef>
              <a:spcAft>
                <a:spcPts val="0"/>
              </a:spcAft>
              <a:buClr>
                <a:schemeClr val="dk1"/>
              </a:buClr>
              <a:buSzPts val="2800"/>
              <a:buChar char="•"/>
            </a:pPr>
            <a:r>
              <a:rPr lang="en-US"/>
              <a:t>Decision to use the EC power – 21 days</a:t>
            </a:r>
            <a:endParaRPr/>
          </a:p>
          <a:p>
            <a:pPr indent="-228600" lvl="1" marL="685800" rtl="0" algn="l">
              <a:lnSpc>
                <a:spcPct val="90000"/>
              </a:lnSpc>
              <a:spcBef>
                <a:spcPts val="1800"/>
              </a:spcBef>
              <a:spcAft>
                <a:spcPts val="0"/>
              </a:spcAft>
              <a:buClr>
                <a:schemeClr val="dk1"/>
              </a:buClr>
              <a:buSzPts val="2400"/>
              <a:buChar char="•"/>
            </a:pPr>
            <a:r>
              <a:rPr lang="en-US"/>
              <a:t>Make decision within SO</a:t>
            </a:r>
            <a:endParaRPr/>
          </a:p>
          <a:p>
            <a:pPr indent="-228600" lvl="1" marL="685800" rtl="0" algn="l">
              <a:lnSpc>
                <a:spcPct val="90000"/>
              </a:lnSpc>
              <a:spcBef>
                <a:spcPts val="1800"/>
              </a:spcBef>
              <a:spcAft>
                <a:spcPts val="0"/>
              </a:spcAft>
              <a:buClr>
                <a:schemeClr val="dk1"/>
              </a:buClr>
              <a:buSzPts val="2400"/>
              <a:buChar char="•"/>
            </a:pPr>
            <a:r>
              <a:rPr lang="en-US"/>
              <a:t>Submit the decision to other DCs &amp; ECA</a:t>
            </a:r>
            <a:endParaRPr/>
          </a:p>
        </p:txBody>
      </p:sp>
      <p:sp>
        <p:nvSpPr>
          <p:cNvPr id="426" name="Google Shape;426;p38"/>
          <p:cNvSpPr/>
          <p:nvPr/>
        </p:nvSpPr>
        <p:spPr>
          <a:xfrm>
            <a:off x="464775" y="3590025"/>
            <a:ext cx="7446000" cy="11406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38"/>
          <p:cNvSpPr txBox="1"/>
          <p:nvPr/>
        </p:nvSpPr>
        <p:spPr>
          <a:xfrm>
            <a:off x="8986676" y="1905271"/>
            <a:ext cx="2717100" cy="831000"/>
          </a:xfrm>
          <a:prstGeom prst="rect">
            <a:avLst/>
          </a:prstGeom>
          <a:noFill/>
          <a:ln cap="flat" cmpd="sng" w="38100">
            <a:solidFill>
              <a:srgbClr val="C0000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400">
                <a:solidFill>
                  <a:schemeClr val="dk1"/>
                </a:solidFill>
                <a:latin typeface="Calibri"/>
                <a:ea typeface="Calibri"/>
                <a:cs typeface="Calibri"/>
                <a:sym typeface="Calibri"/>
              </a:rPr>
              <a:t>Council decision, </a:t>
            </a:r>
            <a:endParaRPr/>
          </a:p>
          <a:p>
            <a:pPr indent="0" lvl="0" marL="0" marR="0" rtl="0" algn="ctr">
              <a:spcBef>
                <a:spcPts val="0"/>
              </a:spcBef>
              <a:spcAft>
                <a:spcPts val="0"/>
              </a:spcAft>
              <a:buNone/>
            </a:pPr>
            <a:r>
              <a:rPr lang="en-US" sz="2400">
                <a:solidFill>
                  <a:schemeClr val="dk1"/>
                </a:solidFill>
                <a:latin typeface="Calibri"/>
                <a:ea typeface="Calibri"/>
                <a:cs typeface="Calibri"/>
                <a:sym typeface="Calibri"/>
              </a:rPr>
              <a:t>NOT subject to veto</a:t>
            </a:r>
            <a:endParaRPr sz="2400">
              <a:solidFill>
                <a:schemeClr val="dk1"/>
              </a:solidFill>
              <a:latin typeface="Calibri"/>
              <a:ea typeface="Calibri"/>
              <a:cs typeface="Calibri"/>
              <a:sym typeface="Calibri"/>
            </a:endParaRPr>
          </a:p>
        </p:txBody>
      </p:sp>
      <p:sp>
        <p:nvSpPr>
          <p:cNvPr id="428" name="Google Shape;428;p38"/>
          <p:cNvSpPr txBox="1"/>
          <p:nvPr/>
        </p:nvSpPr>
        <p:spPr>
          <a:xfrm>
            <a:off x="8985751" y="3744837"/>
            <a:ext cx="2717100" cy="831000"/>
          </a:xfrm>
          <a:prstGeom prst="rect">
            <a:avLst/>
          </a:prstGeom>
          <a:noFill/>
          <a:ln cap="flat" cmpd="sng" w="38100">
            <a:solidFill>
              <a:srgbClr val="00B05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400">
                <a:solidFill>
                  <a:schemeClr val="dk1"/>
                </a:solidFill>
                <a:latin typeface="Calibri"/>
                <a:ea typeface="Calibri"/>
                <a:cs typeface="Calibri"/>
                <a:sym typeface="Calibri"/>
              </a:rPr>
              <a:t>Members or Council decision</a:t>
            </a:r>
            <a:endParaRPr sz="2400">
              <a:solidFill>
                <a:schemeClr val="dk1"/>
              </a:solidFill>
              <a:latin typeface="Calibri"/>
              <a:ea typeface="Calibri"/>
              <a:cs typeface="Calibri"/>
              <a:sym typeface="Calibri"/>
            </a:endParaRPr>
          </a:p>
        </p:txBody>
      </p:sp>
      <p:sp>
        <p:nvSpPr>
          <p:cNvPr id="429" name="Google Shape;429;p38"/>
          <p:cNvSpPr/>
          <p:nvPr/>
        </p:nvSpPr>
        <p:spPr>
          <a:xfrm rot="10800000">
            <a:off x="8260623" y="2076769"/>
            <a:ext cx="497400" cy="484500"/>
          </a:xfrm>
          <a:prstGeom prst="rightArrow">
            <a:avLst>
              <a:gd fmla="val 50000" name="adj1"/>
              <a:gd fmla="val 50000" name="adj2"/>
            </a:avLst>
          </a:prstGeom>
          <a:solidFill>
            <a:srgbClr val="C00000"/>
          </a:solidFill>
          <a:ln cap="flat" cmpd="sng" w="127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38"/>
          <p:cNvSpPr/>
          <p:nvPr/>
        </p:nvSpPr>
        <p:spPr>
          <a:xfrm rot="10800000">
            <a:off x="8261548" y="3899440"/>
            <a:ext cx="497400" cy="484500"/>
          </a:xfrm>
          <a:prstGeom prst="rightArrow">
            <a:avLst>
              <a:gd fmla="val 50000" name="adj1"/>
              <a:gd fmla="val 50000" name="adj2"/>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3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39"/>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Who should take the following decisions?</a:t>
            </a:r>
            <a:endParaRPr sz="3000">
              <a:solidFill>
                <a:srgbClr val="434343"/>
              </a:solidFill>
            </a:endParaRPr>
          </a:p>
        </p:txBody>
      </p:sp>
      <p:graphicFrame>
        <p:nvGraphicFramePr>
          <p:cNvPr id="437" name="Google Shape;437;p39"/>
          <p:cNvGraphicFramePr/>
          <p:nvPr/>
        </p:nvGraphicFramePr>
        <p:xfrm>
          <a:off x="1209863" y="1978438"/>
          <a:ext cx="3000000" cy="3000000"/>
        </p:xfrm>
        <a:graphic>
          <a:graphicData uri="http://schemas.openxmlformats.org/drawingml/2006/table">
            <a:tbl>
              <a:tblPr>
                <a:noFill/>
                <a:tableStyleId>{FFC7C608-A7A4-471F-B297-B287B784B7AA}</a:tableStyleId>
              </a:tblPr>
              <a:tblGrid>
                <a:gridCol w="9561350"/>
              </a:tblGrid>
              <a:tr h="12700">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Clr>
                          <a:schemeClr val="dk1"/>
                        </a:buClr>
                        <a:buSzPts val="1100"/>
                        <a:buFont typeface="Arial"/>
                        <a:buNone/>
                      </a:pPr>
                      <a:r>
                        <a:rPr lang="en-US" sz="2200">
                          <a:solidFill>
                            <a:srgbClr val="FF0000"/>
                          </a:solidFill>
                          <a:latin typeface="Arial Narrow"/>
                          <a:ea typeface="Arial Narrow"/>
                          <a:cs typeface="Arial Narrow"/>
                          <a:sym typeface="Arial Narrow"/>
                        </a:rPr>
                        <a:t>A Simple Majority Members vote to support a: </a:t>
                      </a:r>
                      <a:endParaRPr sz="2200">
                        <a:solidFill>
                          <a:srgbClr val="FF0000"/>
                        </a:solidFill>
                        <a:latin typeface="Arial Narrow"/>
                        <a:ea typeface="Arial Narrow"/>
                        <a:cs typeface="Arial Narrow"/>
                        <a:sym typeface="Arial Narrow"/>
                      </a:endParaRPr>
                    </a:p>
                    <a:p>
                      <a:pPr indent="-368300" lvl="0" marL="457200" rtl="0" algn="l">
                        <a:lnSpc>
                          <a:spcPct val="115000"/>
                        </a:lnSpc>
                        <a:spcBef>
                          <a:spcPts val="0"/>
                        </a:spcBef>
                        <a:spcAft>
                          <a:spcPts val="0"/>
                        </a:spcAft>
                        <a:buClr>
                          <a:srgbClr val="FF0000"/>
                        </a:buClr>
                        <a:buSzPts val="2200"/>
                        <a:buFont typeface="Arial Narrow"/>
                        <a:buChar char="-"/>
                      </a:pPr>
                      <a:r>
                        <a:rPr lang="en-US" sz="2200">
                          <a:solidFill>
                            <a:srgbClr val="FF0000"/>
                          </a:solidFill>
                          <a:latin typeface="Arial Narrow"/>
                          <a:ea typeface="Arial Narrow"/>
                          <a:cs typeface="Arial Narrow"/>
                          <a:sym typeface="Arial Narrow"/>
                        </a:rPr>
                        <a:t>Board Recall Supported Petition</a:t>
                      </a:r>
                      <a:endParaRPr sz="2200">
                        <a:solidFill>
                          <a:srgbClr val="FF0000"/>
                        </a:solidFill>
                        <a:latin typeface="Arial Narrow"/>
                        <a:ea typeface="Arial Narrow"/>
                        <a:cs typeface="Arial Narrow"/>
                        <a:sym typeface="Arial Narrow"/>
                      </a:endParaRPr>
                    </a:p>
                    <a:p>
                      <a:pPr indent="-368300" lvl="0" marL="457200" rtl="0" algn="l">
                        <a:spcBef>
                          <a:spcPts val="0"/>
                        </a:spcBef>
                        <a:spcAft>
                          <a:spcPts val="0"/>
                        </a:spcAft>
                        <a:buClr>
                          <a:srgbClr val="FF0000"/>
                        </a:buClr>
                        <a:buSzPts val="2200"/>
                        <a:buFont typeface="Arial Narrow"/>
                        <a:buChar char="-"/>
                      </a:pPr>
                      <a:r>
                        <a:rPr lang="en-US" sz="2200">
                          <a:solidFill>
                            <a:srgbClr val="FF0000"/>
                          </a:solidFill>
                          <a:latin typeface="Arial Narrow"/>
                          <a:ea typeface="Arial Narrow"/>
                          <a:cs typeface="Arial Narrow"/>
                          <a:sym typeface="Arial Narrow"/>
                        </a:rPr>
                        <a:t>Nominating Committee Director Removal Supported Petition</a:t>
                      </a:r>
                      <a:endParaRPr sz="2200">
                        <a:solidFill>
                          <a:srgbClr val="FF0000"/>
                        </a:solidFill>
                        <a:latin typeface="Arial Narrow"/>
                        <a:ea typeface="Arial Narrow"/>
                        <a:cs typeface="Arial Narrow"/>
                        <a:sym typeface="Arial Narrow"/>
                      </a:endParaRPr>
                    </a:p>
                    <a:p>
                      <a:pPr indent="-368300" lvl="0" marL="457200" rtl="0" algn="l">
                        <a:spcBef>
                          <a:spcPts val="0"/>
                        </a:spcBef>
                        <a:spcAft>
                          <a:spcPts val="0"/>
                        </a:spcAft>
                        <a:buClr>
                          <a:srgbClr val="FF0000"/>
                        </a:buClr>
                        <a:buSzPts val="2200"/>
                        <a:buChar char="-"/>
                      </a:pPr>
                      <a:r>
                        <a:rPr lang="en-US" sz="2200">
                          <a:solidFill>
                            <a:srgbClr val="FF0000"/>
                          </a:solidFill>
                          <a:latin typeface="Arial Narrow"/>
                          <a:ea typeface="Arial Narrow"/>
                          <a:cs typeface="Arial Narrow"/>
                          <a:sym typeface="Arial Narrow"/>
                        </a:rPr>
                        <a:t>Rejection Action</a:t>
                      </a:r>
                      <a:endParaRPr sz="2200">
                        <a:solidFill>
                          <a:srgbClr val="FF0000"/>
                        </a:solidFill>
                        <a:latin typeface="Arial Narrow"/>
                        <a:ea typeface="Arial Narrow"/>
                        <a:cs typeface="Arial Narrow"/>
                        <a:sym typeface="Arial Narrow"/>
                      </a:endParaRPr>
                    </a:p>
                    <a:p>
                      <a:pPr indent="-368300" lvl="0" marL="457200" rtl="0" algn="l">
                        <a:spcBef>
                          <a:spcPts val="0"/>
                        </a:spcBef>
                        <a:spcAft>
                          <a:spcPts val="0"/>
                        </a:spcAft>
                        <a:buClr>
                          <a:srgbClr val="FF0000"/>
                        </a:buClr>
                        <a:buSzPts val="2200"/>
                        <a:buChar char="-"/>
                      </a:pPr>
                      <a:r>
                        <a:rPr lang="en-US" sz="2200">
                          <a:solidFill>
                            <a:srgbClr val="FF0000"/>
                          </a:solidFill>
                          <a:latin typeface="Arial Narrow"/>
                          <a:ea typeface="Arial Narrow"/>
                          <a:cs typeface="Arial Narrow"/>
                          <a:sym typeface="Arial Narrow"/>
                        </a:rPr>
                        <a:t>Approval Action </a:t>
                      </a:r>
                      <a:endParaRPr sz="2200">
                        <a:solidFill>
                          <a:srgbClr val="FF0000"/>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t/>
                      </a:r>
                      <a:endParaRPr sz="2200">
                        <a:solidFill>
                          <a:srgbClr val="FF0000"/>
                        </a:solidFill>
                        <a:latin typeface="Arial Narrow"/>
                        <a:ea typeface="Arial Narrow"/>
                        <a:cs typeface="Arial Narrow"/>
                        <a:sym typeface="Arial Narrow"/>
                      </a:endParaRPr>
                    </a:p>
                    <a:p>
                      <a:pPr indent="0" lvl="0" marL="0" rtl="0" algn="l">
                        <a:lnSpc>
                          <a:spcPct val="115000"/>
                        </a:lnSpc>
                        <a:spcBef>
                          <a:spcPts val="0"/>
                        </a:spcBef>
                        <a:spcAft>
                          <a:spcPts val="0"/>
                        </a:spcAft>
                        <a:buClr>
                          <a:schemeClr val="dk1"/>
                        </a:buClr>
                        <a:buSzPts val="1100"/>
                        <a:buFont typeface="Arial"/>
                        <a:buNone/>
                      </a:pPr>
                      <a:r>
                        <a:rPr lang="en-US" sz="2200">
                          <a:solidFill>
                            <a:srgbClr val="FF0000"/>
                          </a:solidFill>
                          <a:latin typeface="Arial Narrow"/>
                          <a:ea typeface="Arial Narrow"/>
                          <a:cs typeface="Arial Narrow"/>
                          <a:sym typeface="Arial Narrow"/>
                        </a:rPr>
                        <a:t>An Extraordinary Super Majority Members vote to support a Removal Petition Notice of a Board Member nominated by the ccNSO.</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438" name="Google Shape;438;p3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439" name="Google Shape;439;p39"/>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4 in the Headings document</a:t>
            </a:r>
            <a:endParaRPr sz="2000">
              <a:solidFill>
                <a:schemeClr val="accent2"/>
              </a:solidFill>
            </a:endParaRPr>
          </a:p>
        </p:txBody>
      </p:sp>
      <p:sp>
        <p:nvSpPr>
          <p:cNvPr id="440" name="Google Shape;440;p39"/>
          <p:cNvSpPr txBox="1"/>
          <p:nvPr/>
        </p:nvSpPr>
        <p:spPr>
          <a:xfrm>
            <a:off x="5501725" y="5613250"/>
            <a:ext cx="4888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#13</a:t>
            </a:r>
            <a:endParaRPr sz="2800">
              <a:highlight>
                <a:srgbClr val="00FF00"/>
              </a:highlight>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40"/>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Who should take the following decisions?</a:t>
            </a:r>
            <a:endParaRPr sz="3000">
              <a:solidFill>
                <a:srgbClr val="434343"/>
              </a:solidFill>
            </a:endParaRPr>
          </a:p>
        </p:txBody>
      </p:sp>
      <p:graphicFrame>
        <p:nvGraphicFramePr>
          <p:cNvPr id="446" name="Google Shape;446;p40"/>
          <p:cNvGraphicFramePr/>
          <p:nvPr/>
        </p:nvGraphicFramePr>
        <p:xfrm>
          <a:off x="1209863" y="1978438"/>
          <a:ext cx="3000000" cy="3000000"/>
        </p:xfrm>
        <a:graphic>
          <a:graphicData uri="http://schemas.openxmlformats.org/drawingml/2006/table">
            <a:tbl>
              <a:tblPr>
                <a:noFill/>
                <a:tableStyleId>{FFC7C608-A7A4-471F-B297-B287B784B7AA}</a:tableStyleId>
              </a:tblPr>
              <a:tblGrid>
                <a:gridCol w="9561350"/>
              </a:tblGrid>
              <a:tr h="12700">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All  Resolutions and Decisions as Decisional Participant, with exception of those decisions listed as exclusively to be taken by the ccNSO Membership.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Details on the procedures and other aspects of ccNSO as a Decisional Participant are specified in the relevant Operating Procedures. </a:t>
                      </a:r>
                      <a:endParaRPr sz="2200">
                        <a:solidFill>
                          <a:srgbClr val="073763"/>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447" name="Google Shape;447;p4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448" name="Google Shape;448;p40"/>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5 in the Headings document</a:t>
            </a:r>
            <a:endParaRPr sz="2000">
              <a:solidFill>
                <a:schemeClr val="accent2"/>
              </a:solidFill>
            </a:endParaRPr>
          </a:p>
        </p:txBody>
      </p:sp>
      <p:sp>
        <p:nvSpPr>
          <p:cNvPr id="449" name="Google Shape;449;p40"/>
          <p:cNvSpPr txBox="1"/>
          <p:nvPr/>
        </p:nvSpPr>
        <p:spPr>
          <a:xfrm>
            <a:off x="5501725" y="5613250"/>
            <a:ext cx="4888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#14</a:t>
            </a:r>
            <a:endParaRPr sz="2800">
              <a:highlight>
                <a:srgbClr val="00FF00"/>
              </a:highlight>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sp>
        <p:nvSpPr>
          <p:cNvPr id="454" name="Google Shape;454;p41"/>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a:t>Members decisions vs Council decisions</a:t>
            </a:r>
            <a:endParaRPr/>
          </a:p>
          <a:p>
            <a:pPr indent="0" lvl="0" marL="0" rtl="0" algn="l">
              <a:spcBef>
                <a:spcPts val="0"/>
              </a:spcBef>
              <a:spcAft>
                <a:spcPts val="0"/>
              </a:spcAft>
              <a:buClr>
                <a:schemeClr val="dk1"/>
              </a:buClr>
              <a:buSzPts val="4400"/>
              <a:buFont typeface="Calibri"/>
              <a:buNone/>
            </a:pPr>
            <a:r>
              <a:rPr lang="en-US" sz="3000">
                <a:solidFill>
                  <a:srgbClr val="434343"/>
                </a:solidFill>
              </a:rPr>
              <a:t>Decisional Participant powers</a:t>
            </a:r>
            <a:endParaRPr sz="3000">
              <a:solidFill>
                <a:srgbClr val="434343"/>
              </a:solidFill>
            </a:endParaRPr>
          </a:p>
        </p:txBody>
      </p:sp>
      <p:sp>
        <p:nvSpPr>
          <p:cNvPr id="455" name="Google Shape;455;p41"/>
          <p:cNvSpPr/>
          <p:nvPr/>
        </p:nvSpPr>
        <p:spPr>
          <a:xfrm>
            <a:off x="572450" y="1955125"/>
            <a:ext cx="7402800" cy="33354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500">
                <a:solidFill>
                  <a:schemeClr val="dk1"/>
                </a:solidFill>
                <a:latin typeface="Calibri"/>
                <a:ea typeface="Calibri"/>
                <a:cs typeface="Calibri"/>
                <a:sym typeface="Calibri"/>
              </a:rPr>
              <a:t>Members</a:t>
            </a:r>
            <a:endParaRPr b="1" sz="2500">
              <a:solidFill>
                <a:schemeClr val="dk1"/>
              </a:solidFill>
              <a:latin typeface="Calibri"/>
              <a:ea typeface="Calibri"/>
              <a:cs typeface="Calibri"/>
              <a:sym typeface="Calibri"/>
            </a:endParaRPr>
          </a:p>
          <a:p>
            <a:pPr indent="0" lvl="0" marL="0" marR="0" rtl="0" algn="ctr">
              <a:spcBef>
                <a:spcPts val="0"/>
              </a:spcBef>
              <a:spcAft>
                <a:spcPts val="0"/>
              </a:spcAft>
              <a:buNone/>
            </a:pPr>
            <a:r>
              <a:t/>
            </a:r>
            <a:endParaRPr sz="2500">
              <a:solidFill>
                <a:schemeClr val="dk1"/>
              </a:solidFill>
              <a:latin typeface="Calibri"/>
              <a:ea typeface="Calibri"/>
              <a:cs typeface="Calibri"/>
              <a:sym typeface="Calibri"/>
            </a:endParaRPr>
          </a:p>
          <a:p>
            <a:pPr indent="0" lvl="0" marL="0" marR="0" rtl="0" algn="l">
              <a:spcBef>
                <a:spcPts val="0"/>
              </a:spcBef>
              <a:spcAft>
                <a:spcPts val="0"/>
              </a:spcAft>
              <a:buNone/>
            </a:pPr>
            <a:r>
              <a:rPr lang="en-US" sz="2500">
                <a:solidFill>
                  <a:schemeClr val="dk1"/>
                </a:solidFill>
                <a:latin typeface="Calibri"/>
                <a:ea typeface="Calibri"/>
                <a:cs typeface="Calibri"/>
                <a:sym typeface="Calibri"/>
              </a:rPr>
              <a:t>Final Decisions on:</a:t>
            </a:r>
            <a:endParaRPr sz="1100"/>
          </a:p>
          <a:p>
            <a:pPr indent="-438150" lvl="0" marL="457200" marR="0" rtl="0" algn="l">
              <a:spcBef>
                <a:spcPts val="0"/>
              </a:spcBef>
              <a:spcAft>
                <a:spcPts val="0"/>
              </a:spcAft>
              <a:buClr>
                <a:schemeClr val="dk1"/>
              </a:buClr>
              <a:buSzPts val="2500"/>
              <a:buFont typeface="Arial"/>
              <a:buChar char="•"/>
            </a:pPr>
            <a:r>
              <a:rPr lang="en-US" sz="2500">
                <a:solidFill>
                  <a:schemeClr val="dk1"/>
                </a:solidFill>
                <a:latin typeface="Calibri"/>
                <a:ea typeface="Calibri"/>
                <a:cs typeface="Calibri"/>
                <a:sym typeface="Calibri"/>
              </a:rPr>
              <a:t>Support Board Recall Petition</a:t>
            </a:r>
            <a:endParaRPr sz="2500">
              <a:solidFill>
                <a:schemeClr val="dk1"/>
              </a:solidFill>
              <a:latin typeface="Calibri"/>
              <a:ea typeface="Calibri"/>
              <a:cs typeface="Calibri"/>
              <a:sym typeface="Calibri"/>
            </a:endParaRPr>
          </a:p>
          <a:p>
            <a:pPr indent="-387350" lvl="0" marL="457200" rtl="0" algn="l">
              <a:spcBef>
                <a:spcPts val="0"/>
              </a:spcBef>
              <a:spcAft>
                <a:spcPts val="0"/>
              </a:spcAft>
              <a:buClr>
                <a:schemeClr val="dk1"/>
              </a:buClr>
              <a:buSzPts val="2500"/>
              <a:buFont typeface="Calibri"/>
              <a:buChar char="•"/>
            </a:pPr>
            <a:r>
              <a:rPr lang="en-US" sz="2500">
                <a:solidFill>
                  <a:schemeClr val="dk1"/>
                </a:solidFill>
                <a:latin typeface="Calibri"/>
                <a:ea typeface="Calibri"/>
                <a:cs typeface="Calibri"/>
                <a:sym typeface="Calibri"/>
              </a:rPr>
              <a:t>Support NomCom Board member Removal Petition</a:t>
            </a:r>
            <a:endParaRPr sz="2500">
              <a:solidFill>
                <a:schemeClr val="dk1"/>
              </a:solidFill>
              <a:latin typeface="Calibri"/>
              <a:ea typeface="Calibri"/>
              <a:cs typeface="Calibri"/>
              <a:sym typeface="Calibri"/>
            </a:endParaRPr>
          </a:p>
          <a:p>
            <a:pPr indent="-438150" lvl="0" marL="457200" marR="0" rtl="0" algn="l">
              <a:spcBef>
                <a:spcPts val="0"/>
              </a:spcBef>
              <a:spcAft>
                <a:spcPts val="0"/>
              </a:spcAft>
              <a:buClr>
                <a:schemeClr val="dk1"/>
              </a:buClr>
              <a:buSzPts val="2500"/>
              <a:buFont typeface="Arial"/>
              <a:buChar char="•"/>
            </a:pPr>
            <a:r>
              <a:rPr lang="en-US" sz="2500">
                <a:solidFill>
                  <a:schemeClr val="dk1"/>
                </a:solidFill>
                <a:latin typeface="Calibri"/>
                <a:ea typeface="Calibri"/>
                <a:cs typeface="Calibri"/>
                <a:sym typeface="Calibri"/>
              </a:rPr>
              <a:t>Support ccNSO appointed Board member removal</a:t>
            </a:r>
            <a:endParaRPr sz="2500">
              <a:solidFill>
                <a:schemeClr val="dk1"/>
              </a:solidFill>
              <a:latin typeface="Calibri"/>
              <a:ea typeface="Calibri"/>
              <a:cs typeface="Calibri"/>
              <a:sym typeface="Calibri"/>
            </a:endParaRPr>
          </a:p>
          <a:p>
            <a:pPr indent="-438150" lvl="0" marL="457200" marR="0" rtl="0" algn="l">
              <a:spcBef>
                <a:spcPts val="0"/>
              </a:spcBef>
              <a:spcAft>
                <a:spcPts val="0"/>
              </a:spcAft>
              <a:buClr>
                <a:schemeClr val="dk1"/>
              </a:buClr>
              <a:buSzPts val="2500"/>
              <a:buFont typeface="Arial"/>
              <a:buChar char="•"/>
            </a:pPr>
            <a:r>
              <a:rPr lang="en-US" sz="2500">
                <a:solidFill>
                  <a:schemeClr val="dk1"/>
                </a:solidFill>
                <a:latin typeface="Calibri"/>
                <a:ea typeface="Calibri"/>
                <a:cs typeface="Calibri"/>
                <a:sym typeface="Calibri"/>
              </a:rPr>
              <a:t>Support Rejection Action</a:t>
            </a:r>
            <a:endParaRPr sz="1100"/>
          </a:p>
          <a:p>
            <a:pPr indent="-438150" lvl="0" marL="457200" marR="0" rtl="0" algn="l">
              <a:spcBef>
                <a:spcPts val="0"/>
              </a:spcBef>
              <a:spcAft>
                <a:spcPts val="0"/>
              </a:spcAft>
              <a:buClr>
                <a:schemeClr val="dk1"/>
              </a:buClr>
              <a:buSzPts val="2500"/>
              <a:buFont typeface="Arial"/>
              <a:buChar char="•"/>
            </a:pPr>
            <a:r>
              <a:rPr lang="en-US" sz="2500">
                <a:solidFill>
                  <a:schemeClr val="dk1"/>
                </a:solidFill>
                <a:latin typeface="Calibri"/>
                <a:ea typeface="Calibri"/>
                <a:cs typeface="Calibri"/>
                <a:sym typeface="Calibri"/>
              </a:rPr>
              <a:t>Support Approval Action</a:t>
            </a:r>
            <a:endParaRPr sz="2500">
              <a:solidFill>
                <a:schemeClr val="dk1"/>
              </a:solidFill>
              <a:latin typeface="Calibri"/>
              <a:ea typeface="Calibri"/>
              <a:cs typeface="Calibri"/>
              <a:sym typeface="Calibri"/>
            </a:endParaRPr>
          </a:p>
        </p:txBody>
      </p:sp>
      <p:sp>
        <p:nvSpPr>
          <p:cNvPr id="456" name="Google Shape;456;p41"/>
          <p:cNvSpPr/>
          <p:nvPr/>
        </p:nvSpPr>
        <p:spPr>
          <a:xfrm>
            <a:off x="8477675" y="1976575"/>
            <a:ext cx="2952300" cy="32925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500">
                <a:solidFill>
                  <a:schemeClr val="dk1"/>
                </a:solidFill>
                <a:latin typeface="Calibri"/>
                <a:ea typeface="Calibri"/>
                <a:cs typeface="Calibri"/>
                <a:sym typeface="Calibri"/>
              </a:rPr>
              <a:t>Council</a:t>
            </a:r>
            <a:endParaRPr b="1" sz="2500"/>
          </a:p>
          <a:p>
            <a:pPr indent="0" lvl="0" marL="0" marR="0" rtl="0" algn="ctr">
              <a:spcBef>
                <a:spcPts val="0"/>
              </a:spcBef>
              <a:spcAft>
                <a:spcPts val="0"/>
              </a:spcAft>
              <a:buNone/>
            </a:pPr>
            <a:r>
              <a:t/>
            </a:r>
            <a:endParaRPr sz="2500">
              <a:solidFill>
                <a:schemeClr val="dk1"/>
              </a:solidFill>
              <a:latin typeface="Calibri"/>
              <a:ea typeface="Calibri"/>
              <a:cs typeface="Calibri"/>
              <a:sym typeface="Calibri"/>
            </a:endParaRPr>
          </a:p>
          <a:p>
            <a:pPr indent="0" lvl="0" marL="0" marR="0" rtl="0" algn="l">
              <a:spcBef>
                <a:spcPts val="0"/>
              </a:spcBef>
              <a:spcAft>
                <a:spcPts val="0"/>
              </a:spcAft>
              <a:buNone/>
            </a:pPr>
            <a:r>
              <a:rPr lang="en-US" sz="2500">
                <a:solidFill>
                  <a:schemeClr val="dk1"/>
                </a:solidFill>
                <a:latin typeface="Calibri"/>
                <a:ea typeface="Calibri"/>
                <a:cs typeface="Calibri"/>
                <a:sym typeface="Calibri"/>
              </a:rPr>
              <a:t>All administrative Resolutions and Decisions during the various processes.</a:t>
            </a:r>
            <a:endParaRPr sz="25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5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500">
              <a:solidFill>
                <a:schemeClr val="dk1"/>
              </a:solidFill>
              <a:latin typeface="Calibri"/>
              <a:ea typeface="Calibri"/>
              <a:cs typeface="Calibri"/>
              <a:sym typeface="Calibri"/>
            </a:endParaRPr>
          </a:p>
        </p:txBody>
      </p:sp>
      <p:sp>
        <p:nvSpPr>
          <p:cNvPr id="457" name="Google Shape;457;p4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p:nvPr/>
        </p:nvSpPr>
        <p:spPr>
          <a:xfrm>
            <a:off x="643927" y="2668071"/>
            <a:ext cx="1438500" cy="1438500"/>
          </a:xfrm>
          <a:prstGeom prst="donut">
            <a:avLst>
              <a:gd fmla="val 20000" name="adj"/>
            </a:avLst>
          </a:prstGeom>
          <a:solidFill>
            <a:srgbClr val="ED7D31">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00" name="Google Shape;100;p15"/>
          <p:cNvSpPr txBox="1"/>
          <p:nvPr/>
        </p:nvSpPr>
        <p:spPr>
          <a:xfrm>
            <a:off x="698386" y="1675200"/>
            <a:ext cx="1329600" cy="861900"/>
          </a:xfrm>
          <a:prstGeom prst="rect">
            <a:avLst/>
          </a:prstGeom>
          <a:noFill/>
          <a:ln>
            <a:noFill/>
          </a:ln>
        </p:spPr>
        <p:txBody>
          <a:bodyPr anchorCtr="0" anchor="ctr" bIns="0" lIns="25400" spcFirstLastPara="1" rIns="0" wrap="square" tIns="0">
            <a:noAutofit/>
          </a:bodyPr>
          <a:lstStyle/>
          <a:p>
            <a:pPr indent="0" lvl="0" marL="0" marR="0" rtl="0" algn="ctr">
              <a:lnSpc>
                <a:spcPct val="90000"/>
              </a:lnSpc>
              <a:spcBef>
                <a:spcPts val="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ICANN69: </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Identify issues</a:t>
            </a:r>
            <a:endParaRPr sz="2000">
              <a:solidFill>
                <a:srgbClr val="434343"/>
              </a:solidFill>
            </a:endParaRPr>
          </a:p>
        </p:txBody>
      </p:sp>
      <p:sp>
        <p:nvSpPr>
          <p:cNvPr id="101" name="Google Shape;101;p15"/>
          <p:cNvSpPr/>
          <p:nvPr/>
        </p:nvSpPr>
        <p:spPr>
          <a:xfrm>
            <a:off x="2267138" y="3014020"/>
            <a:ext cx="746700" cy="746700"/>
          </a:xfrm>
          <a:prstGeom prst="ellipse">
            <a:avLst/>
          </a:prstGeom>
          <a:solidFill>
            <a:srgbClr val="4372C3">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02" name="Google Shape;102;p15"/>
          <p:cNvSpPr txBox="1"/>
          <p:nvPr/>
        </p:nvSpPr>
        <p:spPr>
          <a:xfrm rot="-3900315">
            <a:off x="1382569" y="4129607"/>
            <a:ext cx="1547090" cy="745825"/>
          </a:xfrm>
          <a:prstGeom prst="rect">
            <a:avLst/>
          </a:prstGeom>
          <a:noFill/>
          <a:ln>
            <a:noFill/>
          </a:ln>
        </p:spPr>
        <p:txBody>
          <a:bodyPr anchorCtr="0" anchor="ctr" bIns="0" lIns="0" spcFirstLastPara="1" rIns="25400" wrap="square" tIns="0">
            <a:noAutofit/>
          </a:bodyPr>
          <a:lstStyle/>
          <a:p>
            <a:pPr indent="0" lvl="0" marL="0" marR="0" rtl="0" algn="r">
              <a:lnSpc>
                <a:spcPct val="90000"/>
              </a:lnSpc>
              <a:spcBef>
                <a:spcPts val="0"/>
              </a:spcBef>
              <a:spcAft>
                <a:spcPts val="0"/>
              </a:spcAft>
              <a:buClr>
                <a:srgbClr val="7F7F7F"/>
              </a:buClr>
              <a:buSzPts val="1000"/>
              <a:buFont typeface="Calibri"/>
              <a:buNone/>
            </a:pPr>
            <a:r>
              <a:rPr lang="en-US">
                <a:solidFill>
                  <a:srgbClr val="434343"/>
                </a:solidFill>
                <a:latin typeface="Calibri"/>
                <a:ea typeface="Calibri"/>
                <a:cs typeface="Calibri"/>
                <a:sym typeface="Calibri"/>
              </a:rPr>
              <a:t>Need to change the Rules of the ccNSO</a:t>
            </a:r>
            <a:endParaRPr>
              <a:solidFill>
                <a:srgbClr val="434343"/>
              </a:solidFill>
              <a:latin typeface="Calibri"/>
              <a:ea typeface="Calibri"/>
              <a:cs typeface="Calibri"/>
              <a:sym typeface="Calibri"/>
            </a:endParaRPr>
          </a:p>
        </p:txBody>
      </p:sp>
      <p:sp>
        <p:nvSpPr>
          <p:cNvPr id="103" name="Google Shape;103;p15"/>
          <p:cNvSpPr/>
          <p:nvPr/>
        </p:nvSpPr>
        <p:spPr>
          <a:xfrm>
            <a:off x="3122135" y="3014020"/>
            <a:ext cx="746700" cy="746700"/>
          </a:xfrm>
          <a:prstGeom prst="ellipse">
            <a:avLst/>
          </a:prstGeom>
          <a:solidFill>
            <a:srgbClr val="4372C3">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04" name="Google Shape;104;p15"/>
          <p:cNvSpPr txBox="1"/>
          <p:nvPr/>
        </p:nvSpPr>
        <p:spPr>
          <a:xfrm rot="-3900315">
            <a:off x="2237567" y="4129607"/>
            <a:ext cx="1547090" cy="745825"/>
          </a:xfrm>
          <a:prstGeom prst="rect">
            <a:avLst/>
          </a:prstGeom>
          <a:noFill/>
          <a:ln>
            <a:noFill/>
          </a:ln>
        </p:spPr>
        <p:txBody>
          <a:bodyPr anchorCtr="0" anchor="ctr" bIns="0" lIns="0" spcFirstLastPara="1" rIns="25400" wrap="square" tIns="0">
            <a:noAutofit/>
          </a:bodyPr>
          <a:lstStyle/>
          <a:p>
            <a:pPr indent="0" lvl="0" marL="0" marR="0" rtl="0" algn="r">
              <a:lnSpc>
                <a:spcPct val="90000"/>
              </a:lnSpc>
              <a:spcBef>
                <a:spcPts val="0"/>
              </a:spcBef>
              <a:spcAft>
                <a:spcPts val="0"/>
              </a:spcAft>
              <a:buClr>
                <a:srgbClr val="7F7F7F"/>
              </a:buClr>
              <a:buSzPts val="1000"/>
              <a:buFont typeface="Calibri"/>
              <a:buNone/>
            </a:pPr>
            <a:r>
              <a:rPr lang="en-US">
                <a:solidFill>
                  <a:srgbClr val="434343"/>
                </a:solidFill>
                <a:latin typeface="Calibri"/>
                <a:ea typeface="Calibri"/>
                <a:cs typeface="Calibri"/>
                <a:sym typeface="Calibri"/>
              </a:rPr>
              <a:t>Basic principles still relevant</a:t>
            </a:r>
            <a:endParaRPr sz="1800">
              <a:solidFill>
                <a:srgbClr val="434343"/>
              </a:solidFill>
            </a:endParaRPr>
          </a:p>
        </p:txBody>
      </p:sp>
      <p:sp>
        <p:nvSpPr>
          <p:cNvPr id="105" name="Google Shape;105;p15"/>
          <p:cNvSpPr/>
          <p:nvPr/>
        </p:nvSpPr>
        <p:spPr>
          <a:xfrm>
            <a:off x="4041460" y="2668121"/>
            <a:ext cx="1438500" cy="1438500"/>
          </a:xfrm>
          <a:prstGeom prst="donut">
            <a:avLst>
              <a:gd fmla="val 20000" name="adj"/>
            </a:avLst>
          </a:prstGeom>
          <a:solidFill>
            <a:srgbClr val="ED7D31">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06" name="Google Shape;106;p15"/>
          <p:cNvSpPr txBox="1"/>
          <p:nvPr/>
        </p:nvSpPr>
        <p:spPr>
          <a:xfrm>
            <a:off x="3866566" y="1675188"/>
            <a:ext cx="1788300" cy="861900"/>
          </a:xfrm>
          <a:prstGeom prst="rect">
            <a:avLst/>
          </a:prstGeom>
          <a:noFill/>
          <a:ln>
            <a:noFill/>
          </a:ln>
        </p:spPr>
        <p:txBody>
          <a:bodyPr anchorCtr="0" anchor="ctr" bIns="0" lIns="25400" spcFirstLastPara="1" rIns="0" wrap="square" tIns="0">
            <a:noAutofit/>
          </a:bodyPr>
          <a:lstStyle/>
          <a:p>
            <a:pPr indent="0" lvl="0" marL="0" marR="0" rtl="0" algn="ctr">
              <a:lnSpc>
                <a:spcPct val="90000"/>
              </a:lnSpc>
              <a:spcBef>
                <a:spcPts val="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ICANN70:</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Identify what needs to be included</a:t>
            </a:r>
            <a:endParaRPr sz="2000">
              <a:solidFill>
                <a:srgbClr val="434343"/>
              </a:solidFill>
            </a:endParaRPr>
          </a:p>
        </p:txBody>
      </p:sp>
      <p:sp>
        <p:nvSpPr>
          <p:cNvPr id="107" name="Google Shape;107;p15"/>
          <p:cNvSpPr/>
          <p:nvPr/>
        </p:nvSpPr>
        <p:spPr>
          <a:xfrm>
            <a:off x="5611984" y="3014020"/>
            <a:ext cx="746700" cy="746700"/>
          </a:xfrm>
          <a:prstGeom prst="ellipse">
            <a:avLst/>
          </a:prstGeom>
          <a:solidFill>
            <a:srgbClr val="4372C3">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08" name="Google Shape;108;p15"/>
          <p:cNvSpPr txBox="1"/>
          <p:nvPr/>
        </p:nvSpPr>
        <p:spPr>
          <a:xfrm rot="-3900315">
            <a:off x="4727415" y="4129607"/>
            <a:ext cx="1547090" cy="745825"/>
          </a:xfrm>
          <a:prstGeom prst="rect">
            <a:avLst/>
          </a:prstGeom>
          <a:noFill/>
          <a:ln>
            <a:noFill/>
          </a:ln>
        </p:spPr>
        <p:txBody>
          <a:bodyPr anchorCtr="0" anchor="ctr" bIns="0" lIns="0" spcFirstLastPara="1" rIns="25400" wrap="square" tIns="0">
            <a:noAutofit/>
          </a:bodyPr>
          <a:lstStyle/>
          <a:p>
            <a:pPr indent="0" lvl="0" marL="0" marR="0" rtl="0" algn="r">
              <a:lnSpc>
                <a:spcPct val="90000"/>
              </a:lnSpc>
              <a:spcBef>
                <a:spcPts val="0"/>
              </a:spcBef>
              <a:spcAft>
                <a:spcPts val="0"/>
              </a:spcAft>
              <a:buClr>
                <a:srgbClr val="7F7F7F"/>
              </a:buClr>
              <a:buSzPts val="1000"/>
              <a:buFont typeface="Calibri"/>
              <a:buNone/>
            </a:pPr>
            <a:r>
              <a:rPr lang="en-US">
                <a:solidFill>
                  <a:srgbClr val="434343"/>
                </a:solidFill>
                <a:latin typeface="Calibri"/>
                <a:ea typeface="Calibri"/>
                <a:cs typeface="Calibri"/>
                <a:sym typeface="Calibri"/>
              </a:rPr>
              <a:t>Call for Volunteers</a:t>
            </a:r>
            <a:endParaRPr sz="1800">
              <a:solidFill>
                <a:srgbClr val="434343"/>
              </a:solidFill>
            </a:endParaRPr>
          </a:p>
        </p:txBody>
      </p:sp>
      <p:sp>
        <p:nvSpPr>
          <p:cNvPr id="109" name="Google Shape;109;p15"/>
          <p:cNvSpPr/>
          <p:nvPr/>
        </p:nvSpPr>
        <p:spPr>
          <a:xfrm>
            <a:off x="6507568" y="2629731"/>
            <a:ext cx="1438500" cy="1438500"/>
          </a:xfrm>
          <a:prstGeom prst="donut">
            <a:avLst>
              <a:gd fmla="val 20000" name="adj"/>
            </a:avLst>
          </a:prstGeom>
          <a:solidFill>
            <a:srgbClr val="ED7D31">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10" name="Google Shape;110;p15"/>
          <p:cNvSpPr txBox="1"/>
          <p:nvPr/>
        </p:nvSpPr>
        <p:spPr>
          <a:xfrm>
            <a:off x="6689658" y="1628400"/>
            <a:ext cx="1074300" cy="955500"/>
          </a:xfrm>
          <a:prstGeom prst="rect">
            <a:avLst/>
          </a:prstGeom>
          <a:noFill/>
          <a:ln>
            <a:noFill/>
          </a:ln>
        </p:spPr>
        <p:txBody>
          <a:bodyPr anchorCtr="0" anchor="ctr" bIns="0" lIns="25400" spcFirstLastPara="1" rIns="0" wrap="square" tIns="0">
            <a:noAutofit/>
          </a:bodyPr>
          <a:lstStyle/>
          <a:p>
            <a:pPr indent="0" lvl="0" marL="0" marR="0" rtl="0" algn="ctr">
              <a:lnSpc>
                <a:spcPct val="90000"/>
              </a:lnSpc>
              <a:spcBef>
                <a:spcPts val="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ICANN71:</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Headings</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 new Rules</a:t>
            </a:r>
            <a:endParaRPr sz="2000">
              <a:solidFill>
                <a:srgbClr val="434343"/>
              </a:solidFill>
            </a:endParaRPr>
          </a:p>
        </p:txBody>
      </p:sp>
      <p:sp>
        <p:nvSpPr>
          <p:cNvPr id="111" name="Google Shape;111;p15"/>
          <p:cNvSpPr/>
          <p:nvPr/>
        </p:nvSpPr>
        <p:spPr>
          <a:xfrm>
            <a:off x="10109566" y="2573999"/>
            <a:ext cx="1438500" cy="1438500"/>
          </a:xfrm>
          <a:prstGeom prst="donut">
            <a:avLst>
              <a:gd fmla="val 20000" name="adj"/>
            </a:avLst>
          </a:prstGeom>
          <a:solidFill>
            <a:srgbClr val="ED7D31">
              <a:alpha val="62750"/>
            </a:srgbClr>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12" name="Google Shape;112;p15"/>
          <p:cNvSpPr txBox="1"/>
          <p:nvPr/>
        </p:nvSpPr>
        <p:spPr>
          <a:xfrm>
            <a:off x="10215463" y="1675200"/>
            <a:ext cx="1226700" cy="831000"/>
          </a:xfrm>
          <a:prstGeom prst="rect">
            <a:avLst/>
          </a:prstGeom>
          <a:noFill/>
          <a:ln>
            <a:noFill/>
          </a:ln>
        </p:spPr>
        <p:txBody>
          <a:bodyPr anchorCtr="0" anchor="ctr" bIns="0" lIns="25400" spcFirstLastPara="1" rIns="0" wrap="square" tIns="0">
            <a:noAutofit/>
          </a:bodyPr>
          <a:lstStyle/>
          <a:p>
            <a:pPr indent="0" lvl="0" marL="0" marR="0" rtl="0" algn="ctr">
              <a:lnSpc>
                <a:spcPct val="90000"/>
              </a:lnSpc>
              <a:spcBef>
                <a:spcPts val="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ICANN72: </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Final draft </a:t>
            </a:r>
            <a:endParaRPr sz="2000">
              <a:solidFill>
                <a:srgbClr val="434343"/>
              </a:solidFill>
            </a:endParaRPr>
          </a:p>
          <a:p>
            <a:pPr indent="0" lvl="0" marL="0" marR="0" rtl="0" algn="ctr">
              <a:lnSpc>
                <a:spcPct val="90000"/>
              </a:lnSpc>
              <a:spcBef>
                <a:spcPts val="350"/>
              </a:spcBef>
              <a:spcAft>
                <a:spcPts val="0"/>
              </a:spcAft>
              <a:buClr>
                <a:schemeClr val="dk1"/>
              </a:buClr>
              <a:buSzPts val="1000"/>
              <a:buFont typeface="Calibri"/>
              <a:buNone/>
            </a:pPr>
            <a:r>
              <a:rPr lang="en-US" sz="1600">
                <a:solidFill>
                  <a:srgbClr val="434343"/>
                </a:solidFill>
                <a:latin typeface="Calibri"/>
                <a:ea typeface="Calibri"/>
                <a:cs typeface="Calibri"/>
                <a:sym typeface="Calibri"/>
              </a:rPr>
              <a:t>new Rules</a:t>
            </a:r>
            <a:endParaRPr sz="2000">
              <a:solidFill>
                <a:srgbClr val="434343"/>
              </a:solidFill>
            </a:endParaRPr>
          </a:p>
        </p:txBody>
      </p:sp>
      <p:sp>
        <p:nvSpPr>
          <p:cNvPr id="113" name="Google Shape;113;p15"/>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en-US"/>
              <a:t>The Roadmap</a:t>
            </a:r>
            <a:endParaRPr/>
          </a:p>
        </p:txBody>
      </p:sp>
      <p:sp>
        <p:nvSpPr>
          <p:cNvPr id="114" name="Google Shape;114;p15"/>
          <p:cNvSpPr/>
          <p:nvPr/>
        </p:nvSpPr>
        <p:spPr>
          <a:xfrm>
            <a:off x="8842248" y="4163036"/>
            <a:ext cx="484500" cy="978300"/>
          </a:xfrm>
          <a:prstGeom prst="upArrow">
            <a:avLst>
              <a:gd fmla="val 50000" name="adj1"/>
              <a:gd fmla="val 50000" name="adj2"/>
            </a:avLst>
          </a:prstGeom>
          <a:solidFill>
            <a:schemeClr val="accent6"/>
          </a:solid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5" name="Google Shape;115;p15"/>
          <p:cNvSpPr/>
          <p:nvPr/>
        </p:nvSpPr>
        <p:spPr>
          <a:xfrm>
            <a:off x="8365241" y="2629726"/>
            <a:ext cx="1438500" cy="1398300"/>
          </a:xfrm>
          <a:prstGeom prst="donut">
            <a:avLst>
              <a:gd fmla="val 20000" name="adj"/>
            </a:avLst>
          </a:prstGeom>
          <a:solidFill>
            <a:schemeClr val="accent2"/>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16" name="Google Shape;116;p15"/>
          <p:cNvSpPr txBox="1"/>
          <p:nvPr/>
        </p:nvSpPr>
        <p:spPr>
          <a:xfrm>
            <a:off x="8094937" y="1736550"/>
            <a:ext cx="1979100" cy="831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400">
                <a:solidFill>
                  <a:schemeClr val="dk1"/>
                </a:solidFill>
                <a:latin typeface="Calibri"/>
                <a:ea typeface="Calibri"/>
                <a:cs typeface="Calibri"/>
                <a:sym typeface="Calibri"/>
              </a:rPr>
              <a:t>Intersessional Consultation</a:t>
            </a:r>
            <a:endParaRPr sz="2000">
              <a:solidFill>
                <a:schemeClr val="dk1"/>
              </a:solidFill>
            </a:endParaRPr>
          </a:p>
        </p:txBody>
      </p:sp>
      <p:sp>
        <p:nvSpPr>
          <p:cNvPr id="117" name="Google Shape;117;p1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sp>
        <p:nvSpPr>
          <p:cNvPr id="462" name="Google Shape;462;p42"/>
          <p:cNvSpPr txBox="1"/>
          <p:nvPr>
            <p:ph type="ctrTitle"/>
          </p:nvPr>
        </p:nvSpPr>
        <p:spPr>
          <a:xfrm>
            <a:off x="1524000" y="738963"/>
            <a:ext cx="9144000" cy="2387700"/>
          </a:xfrm>
          <a:prstGeom prst="rect">
            <a:avLst/>
          </a:prstGeom>
        </p:spPr>
        <p:txBody>
          <a:bodyPr anchorCtr="0" anchor="b" bIns="45700" lIns="91425" spcFirstLastPara="1" rIns="91425" wrap="square" tIns="45700">
            <a:noAutofit/>
          </a:bodyPr>
          <a:lstStyle/>
          <a:p>
            <a:pPr indent="0" lvl="0" marL="0" rtl="0" algn="ctr">
              <a:spcBef>
                <a:spcPts val="0"/>
              </a:spcBef>
              <a:spcAft>
                <a:spcPts val="0"/>
              </a:spcAft>
              <a:buSzPts val="990"/>
              <a:buNone/>
            </a:pPr>
            <a:r>
              <a:rPr lang="en-US" sz="5800"/>
              <a:t>Thank you for your participation!</a:t>
            </a:r>
            <a:endParaRPr sz="5800"/>
          </a:p>
        </p:txBody>
      </p:sp>
      <p:sp>
        <p:nvSpPr>
          <p:cNvPr id="463" name="Google Shape;463;p42"/>
          <p:cNvSpPr txBox="1"/>
          <p:nvPr>
            <p:ph idx="1" type="subTitle"/>
          </p:nvPr>
        </p:nvSpPr>
        <p:spPr>
          <a:xfrm>
            <a:off x="1524000" y="3602038"/>
            <a:ext cx="9144000" cy="1655700"/>
          </a:xfrm>
          <a:prstGeom prst="rect">
            <a:avLst/>
          </a:prstGeom>
        </p:spPr>
        <p:txBody>
          <a:bodyPr anchorCtr="0" anchor="t" bIns="45700" lIns="91425" spcFirstLastPara="1" rIns="91425" wrap="square" tIns="45700">
            <a:normAutofit/>
          </a:bodyPr>
          <a:lstStyle/>
          <a:p>
            <a:pPr indent="0" lvl="0" marL="0" rtl="0" algn="ctr">
              <a:spcBef>
                <a:spcPts val="1000"/>
              </a:spcBef>
              <a:spcAft>
                <a:spcPts val="0"/>
              </a:spcAft>
              <a:buNone/>
            </a:pPr>
            <a:r>
              <a:rPr lang="en-US" sz="3000"/>
              <a:t>GRC Sub-group email: </a:t>
            </a:r>
            <a:r>
              <a:rPr lang="en-US" sz="3000" u="sng">
                <a:solidFill>
                  <a:schemeClr val="hlink"/>
                </a:solidFill>
                <a:hlinkClick r:id="rId3"/>
              </a:rPr>
              <a:t>ccnso-grc-sg@icann.org</a:t>
            </a:r>
            <a:r>
              <a:rPr lang="en-US" sz="3000"/>
              <a:t> </a:t>
            </a:r>
            <a:endParaRPr sz="3000"/>
          </a:p>
          <a:p>
            <a:pPr indent="0" lvl="0" marL="0" rtl="0" algn="ctr">
              <a:spcBef>
                <a:spcPts val="1000"/>
              </a:spcBef>
              <a:spcAft>
                <a:spcPts val="0"/>
              </a:spcAft>
              <a:buNone/>
            </a:pPr>
            <a:r>
              <a:rPr lang="en-US" sz="3000"/>
              <a:t>Wiki: </a:t>
            </a:r>
            <a:r>
              <a:rPr lang="en-US" sz="3000" u="sng">
                <a:solidFill>
                  <a:schemeClr val="hlink"/>
                </a:solidFill>
                <a:hlinkClick r:id="rId4"/>
              </a:rPr>
              <a:t>https://community.icann.org/x/OAA_Cg</a:t>
            </a:r>
            <a:r>
              <a:rPr lang="en-US" sz="3000"/>
              <a:t> </a:t>
            </a:r>
            <a:endParaRPr sz="3000"/>
          </a:p>
        </p:txBody>
      </p:sp>
      <p:sp>
        <p:nvSpPr>
          <p:cNvPr id="464" name="Google Shape;464;p4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200"/>
              <a:t>‹#›</a:t>
            </a:fld>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6"/>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123" name="Google Shape;123;p16"/>
          <p:cNvSpPr txBox="1"/>
          <p:nvPr/>
        </p:nvSpPr>
        <p:spPr>
          <a:xfrm>
            <a:off x="3195049" y="1406727"/>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124" name="Google Shape;124;p16"/>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Council</a:t>
            </a:r>
            <a:endParaRPr b="1" sz="3200">
              <a:solidFill>
                <a:schemeClr val="dk1"/>
              </a:solidFill>
              <a:latin typeface="Calibri"/>
              <a:ea typeface="Calibri"/>
              <a:cs typeface="Calibri"/>
              <a:sym typeface="Calibri"/>
            </a:endParaRPr>
          </a:p>
        </p:txBody>
      </p:sp>
      <p:sp>
        <p:nvSpPr>
          <p:cNvPr id="125" name="Google Shape;125;p16"/>
          <p:cNvSpPr txBox="1"/>
          <p:nvPr/>
        </p:nvSpPr>
        <p:spPr>
          <a:xfrm>
            <a:off x="5019940" y="2483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Members </a:t>
            </a:r>
            <a:endParaRPr b="1" sz="3200">
              <a:solidFill>
                <a:schemeClr val="dk1"/>
              </a:solidFill>
              <a:latin typeface="Calibri"/>
              <a:ea typeface="Calibri"/>
              <a:cs typeface="Calibri"/>
              <a:sym typeface="Calibri"/>
            </a:endParaRPr>
          </a:p>
        </p:txBody>
      </p:sp>
      <p:cxnSp>
        <p:nvCxnSpPr>
          <p:cNvPr id="126" name="Google Shape;126;p16"/>
          <p:cNvCxnSpPr>
            <a:stCxn id="123" idx="2"/>
            <a:endCxn id="124" idx="0"/>
          </p:cNvCxnSpPr>
          <p:nvPr/>
        </p:nvCxnSpPr>
        <p:spPr>
          <a:xfrm flipH="1">
            <a:off x="2422699" y="1991727"/>
            <a:ext cx="2574300" cy="586500"/>
          </a:xfrm>
          <a:prstGeom prst="straightConnector1">
            <a:avLst/>
          </a:prstGeom>
          <a:noFill/>
          <a:ln cap="flat" cmpd="sng" w="28575">
            <a:solidFill>
              <a:schemeClr val="accent1"/>
            </a:solidFill>
            <a:prstDash val="solid"/>
            <a:miter lim="800000"/>
            <a:headEnd len="sm" w="sm" type="none"/>
            <a:tailEnd len="lg" w="lg" type="triangle"/>
          </a:ln>
        </p:spPr>
      </p:cxnSp>
      <p:cxnSp>
        <p:nvCxnSpPr>
          <p:cNvPr id="127" name="Google Shape;127;p16"/>
          <p:cNvCxnSpPr>
            <a:stCxn id="123" idx="2"/>
            <a:endCxn id="125" idx="0"/>
          </p:cNvCxnSpPr>
          <p:nvPr/>
        </p:nvCxnSpPr>
        <p:spPr>
          <a:xfrm>
            <a:off x="4996999" y="1991727"/>
            <a:ext cx="1824900" cy="491700"/>
          </a:xfrm>
          <a:prstGeom prst="straightConnector1">
            <a:avLst/>
          </a:prstGeom>
          <a:noFill/>
          <a:ln cap="flat" cmpd="sng" w="28575">
            <a:solidFill>
              <a:schemeClr val="accent1"/>
            </a:solidFill>
            <a:prstDash val="solid"/>
            <a:miter lim="800000"/>
            <a:headEnd len="sm" w="sm" type="none"/>
            <a:tailEnd len="lg" w="lg" type="triangle"/>
          </a:ln>
        </p:spPr>
      </p:cxnSp>
      <p:cxnSp>
        <p:nvCxnSpPr>
          <p:cNvPr id="128" name="Google Shape;128;p16"/>
          <p:cNvCxnSpPr>
            <a:stCxn id="124" idx="2"/>
            <a:endCxn id="129" idx="0"/>
          </p:cNvCxnSpPr>
          <p:nvPr/>
        </p:nvCxnSpPr>
        <p:spPr>
          <a:xfrm flipH="1">
            <a:off x="1445888" y="3163111"/>
            <a:ext cx="976800" cy="715200"/>
          </a:xfrm>
          <a:prstGeom prst="straightConnector1">
            <a:avLst/>
          </a:prstGeom>
          <a:noFill/>
          <a:ln cap="flat" cmpd="sng" w="28575">
            <a:solidFill>
              <a:schemeClr val="accent1"/>
            </a:solidFill>
            <a:prstDash val="solid"/>
            <a:miter lim="800000"/>
            <a:headEnd len="sm" w="sm" type="none"/>
            <a:tailEnd len="lg" w="lg" type="triangle"/>
          </a:ln>
        </p:spPr>
      </p:cxnSp>
      <p:sp>
        <p:nvSpPr>
          <p:cNvPr id="130" name="Google Shape;130;p16"/>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Subject to veto</a:t>
            </a:r>
            <a:endParaRPr sz="2600">
              <a:solidFill>
                <a:schemeClr val="dk1"/>
              </a:solidFill>
              <a:latin typeface="Calibri"/>
              <a:ea typeface="Calibri"/>
              <a:cs typeface="Calibri"/>
              <a:sym typeface="Calibri"/>
            </a:endParaRPr>
          </a:p>
        </p:txBody>
      </p:sp>
      <p:sp>
        <p:nvSpPr>
          <p:cNvPr id="129" name="Google Shape;129;p16"/>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NOT Subject to veto</a:t>
            </a:r>
            <a:endParaRPr sz="2600">
              <a:solidFill>
                <a:schemeClr val="dk1"/>
              </a:solidFill>
              <a:latin typeface="Calibri"/>
              <a:ea typeface="Calibri"/>
              <a:cs typeface="Calibri"/>
              <a:sym typeface="Calibri"/>
            </a:endParaRPr>
          </a:p>
        </p:txBody>
      </p:sp>
      <p:cxnSp>
        <p:nvCxnSpPr>
          <p:cNvPr id="131" name="Google Shape;131;p16"/>
          <p:cNvCxnSpPr>
            <a:stCxn id="124" idx="2"/>
            <a:endCxn id="130" idx="0"/>
          </p:cNvCxnSpPr>
          <p:nvPr/>
        </p:nvCxnSpPr>
        <p:spPr>
          <a:xfrm>
            <a:off x="2422688" y="3163111"/>
            <a:ext cx="1262400" cy="715200"/>
          </a:xfrm>
          <a:prstGeom prst="straightConnector1">
            <a:avLst/>
          </a:prstGeom>
          <a:noFill/>
          <a:ln cap="flat" cmpd="sng" w="28575">
            <a:solidFill>
              <a:schemeClr val="accent1"/>
            </a:solidFill>
            <a:prstDash val="solid"/>
            <a:miter lim="800000"/>
            <a:headEnd len="sm" w="sm" type="none"/>
            <a:tailEnd len="lg" w="lg" type="triangle"/>
          </a:ln>
        </p:spPr>
      </p:cxnSp>
      <p:cxnSp>
        <p:nvCxnSpPr>
          <p:cNvPr id="132" name="Google Shape;132;p16"/>
          <p:cNvCxnSpPr>
            <a:stCxn id="133" idx="0"/>
            <a:endCxn id="134" idx="3"/>
          </p:cNvCxnSpPr>
          <p:nvPr/>
        </p:nvCxnSpPr>
        <p:spPr>
          <a:xfrm rot="10800000">
            <a:off x="8229601" y="4324550"/>
            <a:ext cx="1593600" cy="786000"/>
          </a:xfrm>
          <a:prstGeom prst="straightConnector1">
            <a:avLst/>
          </a:prstGeom>
          <a:noFill/>
          <a:ln cap="flat" cmpd="sng" w="28575">
            <a:solidFill>
              <a:schemeClr val="accent1"/>
            </a:solidFill>
            <a:prstDash val="solid"/>
            <a:miter lim="800000"/>
            <a:headEnd len="sm" w="sm" type="none"/>
            <a:tailEnd len="lg" w="lg" type="triangle"/>
          </a:ln>
        </p:spPr>
      </p:cxnSp>
      <p:sp>
        <p:nvSpPr>
          <p:cNvPr id="134" name="Google Shape;134;p16"/>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General Rules for Members Voting</a:t>
            </a:r>
            <a:endParaRPr sz="2600"/>
          </a:p>
        </p:txBody>
      </p:sp>
      <p:sp>
        <p:nvSpPr>
          <p:cNvPr id="133" name="Google Shape;133;p16"/>
          <p:cNvSpPr txBox="1"/>
          <p:nvPr/>
        </p:nvSpPr>
        <p:spPr>
          <a:xfrm>
            <a:off x="82296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V</a:t>
            </a:r>
            <a:r>
              <a:rPr lang="en-US" sz="2600">
                <a:solidFill>
                  <a:schemeClr val="dk1"/>
                </a:solidFill>
                <a:latin typeface="Calibri"/>
                <a:ea typeface="Calibri"/>
                <a:cs typeface="Calibri"/>
                <a:sym typeface="Calibri"/>
              </a:rPr>
              <a:t>oting requirements</a:t>
            </a:r>
            <a:endParaRPr sz="2600"/>
          </a:p>
          <a:p>
            <a:pPr indent="0" lvl="0" marL="0" marR="0" rtl="0" algn="ctr">
              <a:spcBef>
                <a:spcPts val="0"/>
              </a:spcBef>
              <a:spcAft>
                <a:spcPts val="0"/>
              </a:spcAft>
              <a:buNone/>
            </a:pPr>
            <a:r>
              <a:rPr lang="en-US" sz="2600">
                <a:solidFill>
                  <a:schemeClr val="dk1"/>
                </a:solidFill>
                <a:latin typeface="Calibri"/>
                <a:ea typeface="Calibri"/>
                <a:cs typeface="Calibri"/>
                <a:sym typeface="Calibri"/>
              </a:rPr>
              <a:t>Majorities</a:t>
            </a:r>
            <a:endParaRPr sz="2600"/>
          </a:p>
          <a:p>
            <a:pPr indent="0" lvl="0" marL="0" marR="0" rtl="0" algn="ctr">
              <a:spcBef>
                <a:spcPts val="0"/>
              </a:spcBef>
              <a:spcAft>
                <a:spcPts val="0"/>
              </a:spcAft>
              <a:buNone/>
            </a:pPr>
            <a:r>
              <a:rPr lang="en-US" sz="2600">
                <a:solidFill>
                  <a:schemeClr val="dk1"/>
                </a:solidFill>
                <a:latin typeface="Calibri"/>
                <a:ea typeface="Calibri"/>
                <a:cs typeface="Calibri"/>
                <a:sym typeface="Calibri"/>
              </a:rPr>
              <a:t>Timelines</a:t>
            </a:r>
            <a:endParaRPr sz="2600"/>
          </a:p>
        </p:txBody>
      </p:sp>
      <p:sp>
        <p:nvSpPr>
          <p:cNvPr id="135" name="Google Shape;135;p16"/>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Veto Mechanism</a:t>
            </a:r>
            <a:endParaRPr sz="2600">
              <a:solidFill>
                <a:schemeClr val="dk1"/>
              </a:solidFill>
              <a:latin typeface="Calibri"/>
              <a:ea typeface="Calibri"/>
              <a:cs typeface="Calibri"/>
              <a:sym typeface="Calibri"/>
            </a:endParaRPr>
          </a:p>
        </p:txBody>
      </p:sp>
      <p:cxnSp>
        <p:nvCxnSpPr>
          <p:cNvPr id="136" name="Google Shape;136;p16"/>
          <p:cNvCxnSpPr>
            <a:stCxn id="135" idx="0"/>
            <a:endCxn id="130" idx="2"/>
          </p:cNvCxnSpPr>
          <p:nvPr/>
        </p:nvCxnSpPr>
        <p:spPr>
          <a:xfrm rot="10800000">
            <a:off x="3684973" y="4771043"/>
            <a:ext cx="0" cy="631200"/>
          </a:xfrm>
          <a:prstGeom prst="straightConnector1">
            <a:avLst/>
          </a:prstGeom>
          <a:noFill/>
          <a:ln cap="flat" cmpd="sng" w="28575">
            <a:solidFill>
              <a:schemeClr val="accent1"/>
            </a:solidFill>
            <a:prstDash val="solid"/>
            <a:miter lim="800000"/>
            <a:headEnd len="sm" w="sm" type="none"/>
            <a:tailEnd len="med" w="med" type="triangle"/>
          </a:ln>
        </p:spPr>
      </p:cxnSp>
      <p:cxnSp>
        <p:nvCxnSpPr>
          <p:cNvPr id="137" name="Google Shape;137;p16"/>
          <p:cNvCxnSpPr>
            <a:stCxn id="134" idx="0"/>
            <a:endCxn id="125" idx="2"/>
          </p:cNvCxnSpPr>
          <p:nvPr/>
        </p:nvCxnSpPr>
        <p:spPr>
          <a:xfrm rot="10800000">
            <a:off x="6821888" y="3068557"/>
            <a:ext cx="0" cy="809700"/>
          </a:xfrm>
          <a:prstGeom prst="straightConnector1">
            <a:avLst/>
          </a:prstGeom>
          <a:noFill/>
          <a:ln cap="flat" cmpd="sng" w="28575">
            <a:solidFill>
              <a:schemeClr val="accent1"/>
            </a:solidFill>
            <a:prstDash val="solid"/>
            <a:miter lim="800000"/>
            <a:headEnd len="sm" w="sm" type="none"/>
            <a:tailEnd len="med" w="med" type="triangle"/>
          </a:ln>
        </p:spPr>
      </p:cxnSp>
      <p:cxnSp>
        <p:nvCxnSpPr>
          <p:cNvPr id="138" name="Google Shape;138;p16"/>
          <p:cNvCxnSpPr>
            <a:stCxn id="134" idx="1"/>
            <a:endCxn id="130" idx="3"/>
          </p:cNvCxnSpPr>
          <p:nvPr/>
        </p:nvCxnSpPr>
        <p:spPr>
          <a:xfrm rot="10800000">
            <a:off x="4579688" y="4324657"/>
            <a:ext cx="834600" cy="0"/>
          </a:xfrm>
          <a:prstGeom prst="straightConnector1">
            <a:avLst/>
          </a:prstGeom>
          <a:noFill/>
          <a:ln cap="flat" cmpd="sng" w="28575">
            <a:solidFill>
              <a:schemeClr val="accent1"/>
            </a:solidFill>
            <a:prstDash val="solid"/>
            <a:miter lim="800000"/>
            <a:headEnd len="sm" w="sm" type="none"/>
            <a:tailEnd len="med" w="med" type="triangle"/>
          </a:ln>
        </p:spPr>
      </p:cxnSp>
      <p:sp>
        <p:nvSpPr>
          <p:cNvPr id="139" name="Google Shape;139;p16"/>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Quorum Rule </a:t>
            </a:r>
            <a:endParaRPr sz="2600"/>
          </a:p>
          <a:p>
            <a:pPr indent="0" lvl="0" marL="0" marR="0" rtl="0" algn="ctr">
              <a:spcBef>
                <a:spcPts val="0"/>
              </a:spcBef>
              <a:spcAft>
                <a:spcPts val="0"/>
              </a:spcAft>
              <a:buNone/>
            </a:pPr>
            <a:r>
              <a:rPr lang="en-US" sz="2600">
                <a:solidFill>
                  <a:schemeClr val="dk1"/>
                </a:solidFill>
                <a:latin typeface="Calibri"/>
                <a:ea typeface="Calibri"/>
                <a:cs typeface="Calibri"/>
                <a:sym typeface="Calibri"/>
              </a:rPr>
              <a:t>for voting</a:t>
            </a:r>
            <a:endParaRPr sz="2600"/>
          </a:p>
        </p:txBody>
      </p:sp>
      <p:cxnSp>
        <p:nvCxnSpPr>
          <p:cNvPr id="140" name="Google Shape;140;p16"/>
          <p:cNvCxnSpPr>
            <a:stCxn id="139" idx="0"/>
            <a:endCxn id="134" idx="2"/>
          </p:cNvCxnSpPr>
          <p:nvPr/>
        </p:nvCxnSpPr>
        <p:spPr>
          <a:xfrm rot="10800000">
            <a:off x="6821895" y="4770960"/>
            <a:ext cx="0" cy="539700"/>
          </a:xfrm>
          <a:prstGeom prst="straightConnector1">
            <a:avLst/>
          </a:prstGeom>
          <a:noFill/>
          <a:ln cap="flat" cmpd="sng" w="28575">
            <a:solidFill>
              <a:schemeClr val="accent1"/>
            </a:solidFill>
            <a:prstDash val="solid"/>
            <a:miter lim="800000"/>
            <a:headEnd len="sm" w="sm" type="none"/>
            <a:tailEnd len="med" w="med" type="triangle"/>
          </a:ln>
        </p:spPr>
      </p:cxnSp>
      <p:sp>
        <p:nvSpPr>
          <p:cNvPr id="141" name="Google Shape;141;p16"/>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7"/>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147" name="Google Shape;147;p17"/>
          <p:cNvSpPr txBox="1"/>
          <p:nvPr/>
        </p:nvSpPr>
        <p:spPr>
          <a:xfrm>
            <a:off x="3195049" y="1410064"/>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148" name="Google Shape;148;p17"/>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Council</a:t>
            </a:r>
            <a:endParaRPr b="1" sz="3200">
              <a:solidFill>
                <a:srgbClr val="A4C2F4"/>
              </a:solidFill>
              <a:latin typeface="Calibri"/>
              <a:ea typeface="Calibri"/>
              <a:cs typeface="Calibri"/>
              <a:sym typeface="Calibri"/>
            </a:endParaRPr>
          </a:p>
        </p:txBody>
      </p:sp>
      <p:sp>
        <p:nvSpPr>
          <p:cNvPr id="149" name="Google Shape;149;p17"/>
          <p:cNvSpPr txBox="1"/>
          <p:nvPr/>
        </p:nvSpPr>
        <p:spPr>
          <a:xfrm>
            <a:off x="5019940" y="248342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Members </a:t>
            </a:r>
            <a:endParaRPr b="1" sz="3200">
              <a:solidFill>
                <a:schemeClr val="dk1"/>
              </a:solidFill>
              <a:latin typeface="Calibri"/>
              <a:ea typeface="Calibri"/>
              <a:cs typeface="Calibri"/>
              <a:sym typeface="Calibri"/>
            </a:endParaRPr>
          </a:p>
        </p:txBody>
      </p:sp>
      <p:cxnSp>
        <p:nvCxnSpPr>
          <p:cNvPr id="150" name="Google Shape;150;p17"/>
          <p:cNvCxnSpPr>
            <a:stCxn id="147" idx="2"/>
            <a:endCxn id="148" idx="0"/>
          </p:cNvCxnSpPr>
          <p:nvPr/>
        </p:nvCxnSpPr>
        <p:spPr>
          <a:xfrm flipH="1">
            <a:off x="2422699" y="1995064"/>
            <a:ext cx="2574300" cy="582900"/>
          </a:xfrm>
          <a:prstGeom prst="straightConnector1">
            <a:avLst/>
          </a:prstGeom>
          <a:noFill/>
          <a:ln cap="flat" cmpd="sng" w="28575">
            <a:solidFill>
              <a:srgbClr val="A4C2F4"/>
            </a:solidFill>
            <a:prstDash val="solid"/>
            <a:miter lim="800000"/>
            <a:headEnd len="sm" w="sm" type="none"/>
            <a:tailEnd len="lg" w="lg" type="triangle"/>
          </a:ln>
        </p:spPr>
      </p:cxnSp>
      <p:cxnSp>
        <p:nvCxnSpPr>
          <p:cNvPr id="151" name="Google Shape;151;p17"/>
          <p:cNvCxnSpPr>
            <a:stCxn id="147" idx="2"/>
            <a:endCxn id="149" idx="0"/>
          </p:cNvCxnSpPr>
          <p:nvPr/>
        </p:nvCxnSpPr>
        <p:spPr>
          <a:xfrm>
            <a:off x="4996999" y="1995064"/>
            <a:ext cx="1824900" cy="488400"/>
          </a:xfrm>
          <a:prstGeom prst="straightConnector1">
            <a:avLst/>
          </a:prstGeom>
          <a:noFill/>
          <a:ln cap="flat" cmpd="sng" w="28575">
            <a:solidFill>
              <a:schemeClr val="accent1"/>
            </a:solidFill>
            <a:prstDash val="solid"/>
            <a:miter lim="800000"/>
            <a:headEnd len="sm" w="sm" type="none"/>
            <a:tailEnd len="lg" w="lg" type="triangle"/>
          </a:ln>
        </p:spPr>
      </p:cxnSp>
      <p:cxnSp>
        <p:nvCxnSpPr>
          <p:cNvPr id="152" name="Google Shape;152;p17"/>
          <p:cNvCxnSpPr>
            <a:stCxn id="148" idx="2"/>
            <a:endCxn id="153" idx="0"/>
          </p:cNvCxnSpPr>
          <p:nvPr/>
        </p:nvCxnSpPr>
        <p:spPr>
          <a:xfrm flipH="1">
            <a:off x="1445888" y="3163111"/>
            <a:ext cx="976800" cy="715200"/>
          </a:xfrm>
          <a:prstGeom prst="straightConnector1">
            <a:avLst/>
          </a:prstGeom>
          <a:noFill/>
          <a:ln cap="flat" cmpd="sng" w="28575">
            <a:solidFill>
              <a:srgbClr val="A4C2F4"/>
            </a:solidFill>
            <a:prstDash val="solid"/>
            <a:miter lim="800000"/>
            <a:headEnd len="sm" w="sm" type="none"/>
            <a:tailEnd len="lg" w="lg" type="triangle"/>
          </a:ln>
        </p:spPr>
      </p:cxnSp>
      <p:sp>
        <p:nvSpPr>
          <p:cNvPr id="154" name="Google Shape;154;p17"/>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Subject to veto</a:t>
            </a:r>
            <a:endParaRPr sz="2600">
              <a:solidFill>
                <a:srgbClr val="A4C2F4"/>
              </a:solidFill>
              <a:latin typeface="Calibri"/>
              <a:ea typeface="Calibri"/>
              <a:cs typeface="Calibri"/>
              <a:sym typeface="Calibri"/>
            </a:endParaRPr>
          </a:p>
        </p:txBody>
      </p:sp>
      <p:sp>
        <p:nvSpPr>
          <p:cNvPr id="153" name="Google Shape;153;p17"/>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NOT Subject to veto</a:t>
            </a:r>
            <a:endParaRPr sz="2600">
              <a:solidFill>
                <a:srgbClr val="A4C2F4"/>
              </a:solidFill>
              <a:latin typeface="Calibri"/>
              <a:ea typeface="Calibri"/>
              <a:cs typeface="Calibri"/>
              <a:sym typeface="Calibri"/>
            </a:endParaRPr>
          </a:p>
        </p:txBody>
      </p:sp>
      <p:cxnSp>
        <p:nvCxnSpPr>
          <p:cNvPr id="155" name="Google Shape;155;p17"/>
          <p:cNvCxnSpPr>
            <a:stCxn id="148" idx="2"/>
            <a:endCxn id="154" idx="0"/>
          </p:cNvCxnSpPr>
          <p:nvPr/>
        </p:nvCxnSpPr>
        <p:spPr>
          <a:xfrm>
            <a:off x="2422688" y="3163111"/>
            <a:ext cx="1262400" cy="715200"/>
          </a:xfrm>
          <a:prstGeom prst="straightConnector1">
            <a:avLst/>
          </a:prstGeom>
          <a:noFill/>
          <a:ln cap="flat" cmpd="sng" w="28575">
            <a:solidFill>
              <a:srgbClr val="A4C2F4"/>
            </a:solidFill>
            <a:prstDash val="solid"/>
            <a:miter lim="800000"/>
            <a:headEnd len="sm" w="sm" type="none"/>
            <a:tailEnd len="lg" w="lg" type="triangle"/>
          </a:ln>
        </p:spPr>
      </p:cxnSp>
      <p:cxnSp>
        <p:nvCxnSpPr>
          <p:cNvPr id="156" name="Google Shape;156;p17"/>
          <p:cNvCxnSpPr>
            <a:stCxn id="157" idx="0"/>
            <a:endCxn id="158"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158" name="Google Shape;158;p17"/>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General Rules for Members Voting</a:t>
            </a:r>
            <a:endParaRPr sz="2600">
              <a:solidFill>
                <a:srgbClr val="A4C2F4"/>
              </a:solidFill>
            </a:endParaRPr>
          </a:p>
        </p:txBody>
      </p:sp>
      <p:sp>
        <p:nvSpPr>
          <p:cNvPr id="157" name="Google Shape;157;p17"/>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159" name="Google Shape;159;p17"/>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Veto Mechanism</a:t>
            </a:r>
            <a:endParaRPr sz="2600">
              <a:solidFill>
                <a:srgbClr val="A4C2F4"/>
              </a:solidFill>
              <a:latin typeface="Calibri"/>
              <a:ea typeface="Calibri"/>
              <a:cs typeface="Calibri"/>
              <a:sym typeface="Calibri"/>
            </a:endParaRPr>
          </a:p>
        </p:txBody>
      </p:sp>
      <p:cxnSp>
        <p:nvCxnSpPr>
          <p:cNvPr id="160" name="Google Shape;160;p17"/>
          <p:cNvCxnSpPr>
            <a:stCxn id="159" idx="0"/>
            <a:endCxn id="154" idx="2"/>
          </p:cNvCxnSpPr>
          <p:nvPr/>
        </p:nvCxnSpPr>
        <p:spPr>
          <a:xfrm rot="10800000">
            <a:off x="3684973" y="4771043"/>
            <a:ext cx="0" cy="631200"/>
          </a:xfrm>
          <a:prstGeom prst="straightConnector1">
            <a:avLst/>
          </a:prstGeom>
          <a:noFill/>
          <a:ln cap="flat" cmpd="sng" w="28575">
            <a:solidFill>
              <a:srgbClr val="A4C2F4"/>
            </a:solidFill>
            <a:prstDash val="solid"/>
            <a:miter lim="800000"/>
            <a:headEnd len="sm" w="sm" type="none"/>
            <a:tailEnd len="med" w="med" type="triangle"/>
          </a:ln>
        </p:spPr>
      </p:cxnSp>
      <p:cxnSp>
        <p:nvCxnSpPr>
          <p:cNvPr id="161" name="Google Shape;161;p17"/>
          <p:cNvCxnSpPr>
            <a:stCxn id="158" idx="0"/>
            <a:endCxn id="149" idx="2"/>
          </p:cNvCxnSpPr>
          <p:nvPr/>
        </p:nvCxnSpPr>
        <p:spPr>
          <a:xfrm rot="10800000">
            <a:off x="6821888" y="3068557"/>
            <a:ext cx="0" cy="809700"/>
          </a:xfrm>
          <a:prstGeom prst="straightConnector1">
            <a:avLst/>
          </a:prstGeom>
          <a:noFill/>
          <a:ln cap="flat" cmpd="sng" w="28575">
            <a:solidFill>
              <a:srgbClr val="A4C2F4"/>
            </a:solidFill>
            <a:prstDash val="solid"/>
            <a:miter lim="800000"/>
            <a:headEnd len="sm" w="sm" type="none"/>
            <a:tailEnd len="med" w="med" type="triangle"/>
          </a:ln>
        </p:spPr>
      </p:cxnSp>
      <p:cxnSp>
        <p:nvCxnSpPr>
          <p:cNvPr id="162" name="Google Shape;162;p17"/>
          <p:cNvCxnSpPr>
            <a:stCxn id="158" idx="1"/>
            <a:endCxn id="154"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163" name="Google Shape;163;p17"/>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Quorum Rule </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for voting</a:t>
            </a:r>
            <a:endParaRPr sz="2600">
              <a:solidFill>
                <a:srgbClr val="A4C2F4"/>
              </a:solidFill>
            </a:endParaRPr>
          </a:p>
        </p:txBody>
      </p:sp>
      <p:cxnSp>
        <p:nvCxnSpPr>
          <p:cNvPr id="164" name="Google Shape;164;p17"/>
          <p:cNvCxnSpPr>
            <a:stCxn id="163" idx="0"/>
            <a:endCxn id="158" idx="2"/>
          </p:cNvCxnSpPr>
          <p:nvPr/>
        </p:nvCxnSpPr>
        <p:spPr>
          <a:xfrm rot="10800000">
            <a:off x="6821895" y="4770960"/>
            <a:ext cx="0" cy="539700"/>
          </a:xfrm>
          <a:prstGeom prst="straightConnector1">
            <a:avLst/>
          </a:prstGeom>
          <a:noFill/>
          <a:ln cap="flat" cmpd="sng" w="28575">
            <a:solidFill>
              <a:srgbClr val="A4C2F4"/>
            </a:solidFill>
            <a:prstDash val="solid"/>
            <a:miter lim="800000"/>
            <a:headEnd len="sm" w="sm" type="none"/>
            <a:tailEnd len="med" w="med" type="triangle"/>
          </a:ln>
        </p:spPr>
      </p:cxnSp>
      <p:sp>
        <p:nvSpPr>
          <p:cNvPr id="165" name="Google Shape;165;p1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6" name="Google Shape;166;p17"/>
          <p:cNvSpPr/>
          <p:nvPr/>
        </p:nvSpPr>
        <p:spPr>
          <a:xfrm>
            <a:off x="5523800" y="2177788"/>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8"/>
          <p:cNvSpPr txBox="1"/>
          <p:nvPr>
            <p:ph type="title"/>
          </p:nvPr>
        </p:nvSpPr>
        <p:spPr>
          <a:xfrm>
            <a:off x="838200" y="365125"/>
            <a:ext cx="10515600" cy="811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ccNSO Members only decisions, </a:t>
            </a:r>
            <a:endParaRPr/>
          </a:p>
          <a:p>
            <a:pPr indent="0" lvl="0" marL="0" rtl="0" algn="l">
              <a:lnSpc>
                <a:spcPct val="90000"/>
              </a:lnSpc>
              <a:spcBef>
                <a:spcPts val="0"/>
              </a:spcBef>
              <a:spcAft>
                <a:spcPts val="0"/>
              </a:spcAft>
              <a:buClr>
                <a:schemeClr val="dk1"/>
              </a:buClr>
              <a:buSzPct val="133333"/>
              <a:buFont typeface="Calibri"/>
              <a:buNone/>
            </a:pPr>
            <a:r>
              <a:rPr lang="en-US" sz="3300">
                <a:solidFill>
                  <a:schemeClr val="accent1"/>
                </a:solidFill>
              </a:rPr>
              <a:t>explicitly provided in the ICANN Bylaws (some examples)</a:t>
            </a:r>
            <a:endParaRPr sz="3300">
              <a:solidFill>
                <a:schemeClr val="accent1"/>
              </a:solidFill>
            </a:endParaRPr>
          </a:p>
        </p:txBody>
      </p:sp>
      <p:sp>
        <p:nvSpPr>
          <p:cNvPr id="172" name="Google Shape;172;p18"/>
          <p:cNvSpPr txBox="1"/>
          <p:nvPr>
            <p:ph idx="1" type="body"/>
          </p:nvPr>
        </p:nvSpPr>
        <p:spPr>
          <a:xfrm>
            <a:off x="838200" y="1664925"/>
            <a:ext cx="10515600" cy="4747200"/>
          </a:xfrm>
          <a:prstGeom prst="rect">
            <a:avLst/>
          </a:prstGeom>
          <a:noFill/>
          <a:ln>
            <a:noFill/>
          </a:ln>
        </p:spPr>
        <p:txBody>
          <a:bodyPr anchorCtr="0" anchor="t" bIns="45700" lIns="91425" spcFirstLastPara="1" rIns="91425" wrap="square" tIns="45700">
            <a:normAutofit lnSpcReduction="20000"/>
          </a:bodyPr>
          <a:lstStyle/>
          <a:p>
            <a:pPr indent="-216534" lvl="0" marL="228600" rtl="0" algn="l">
              <a:lnSpc>
                <a:spcPct val="100000"/>
              </a:lnSpc>
              <a:spcBef>
                <a:spcPts val="0"/>
              </a:spcBef>
              <a:spcAft>
                <a:spcPts val="0"/>
              </a:spcAft>
              <a:buClr>
                <a:schemeClr val="dk1"/>
              </a:buClr>
              <a:buSzPts val="2400"/>
              <a:buChar char="•"/>
            </a:pPr>
            <a:r>
              <a:rPr b="1" lang="en-US" sz="2400"/>
              <a:t>Section 10.4 (e)</a:t>
            </a:r>
            <a:r>
              <a:rPr lang="en-US" sz="2400"/>
              <a:t> “Each ccTLD manager may designate in writing a person, organization, or entity to represent the ccTLD manager.”</a:t>
            </a:r>
            <a:endParaRPr sz="2400"/>
          </a:p>
          <a:p>
            <a:pPr indent="0" lvl="0" marL="228600" rtl="0" algn="l">
              <a:lnSpc>
                <a:spcPct val="100000"/>
              </a:lnSpc>
              <a:spcBef>
                <a:spcPts val="1000"/>
              </a:spcBef>
              <a:spcAft>
                <a:spcPts val="0"/>
              </a:spcAft>
              <a:buNone/>
            </a:pPr>
            <a:r>
              <a:t/>
            </a:r>
            <a:endParaRPr sz="2400"/>
          </a:p>
          <a:p>
            <a:pPr indent="-216534" lvl="0" marL="228600" rtl="0" algn="l">
              <a:lnSpc>
                <a:spcPct val="100000"/>
              </a:lnSpc>
              <a:spcBef>
                <a:spcPts val="1000"/>
              </a:spcBef>
              <a:spcAft>
                <a:spcPts val="0"/>
              </a:spcAft>
              <a:buClr>
                <a:schemeClr val="dk1"/>
              </a:buClr>
              <a:buSzPts val="2400"/>
              <a:buChar char="•"/>
            </a:pPr>
            <a:r>
              <a:rPr b="1" lang="en-US" sz="2400"/>
              <a:t>Section 10.4 (g)</a:t>
            </a:r>
            <a:r>
              <a:rPr lang="en-US" sz="2400"/>
              <a:t> “The ccNSO Council members … shall be selected through nomination, and if necessary election, by the ccNSO members within that Geographic Region”</a:t>
            </a:r>
            <a:endParaRPr sz="2400"/>
          </a:p>
          <a:p>
            <a:pPr indent="0" lvl="0" marL="228600" rtl="0" algn="l">
              <a:lnSpc>
                <a:spcPct val="100000"/>
              </a:lnSpc>
              <a:spcBef>
                <a:spcPts val="1000"/>
              </a:spcBef>
              <a:spcAft>
                <a:spcPts val="0"/>
              </a:spcAft>
              <a:buNone/>
            </a:pPr>
            <a:r>
              <a:t/>
            </a:r>
            <a:endParaRPr sz="2400"/>
          </a:p>
          <a:p>
            <a:pPr indent="-216534" lvl="0" marL="228600" rtl="0" algn="l">
              <a:lnSpc>
                <a:spcPct val="100000"/>
              </a:lnSpc>
              <a:spcBef>
                <a:spcPts val="1000"/>
              </a:spcBef>
              <a:spcAft>
                <a:spcPts val="0"/>
              </a:spcAft>
              <a:buClr>
                <a:schemeClr val="dk1"/>
              </a:buClr>
              <a:buSzPts val="2400"/>
              <a:buChar char="•"/>
            </a:pPr>
            <a:r>
              <a:rPr b="1" lang="en-US" sz="2400"/>
              <a:t>Annex B Section 1 (e)</a:t>
            </a:r>
            <a:r>
              <a:rPr lang="en-US" sz="2400"/>
              <a:t> “The members of the ccNSO may call for the creation of an Issue Report by an affirmative vote of at least ten members”</a:t>
            </a:r>
            <a:endParaRPr sz="2400"/>
          </a:p>
          <a:p>
            <a:pPr indent="0" lvl="0" marL="228600" rtl="0" algn="l">
              <a:lnSpc>
                <a:spcPct val="100000"/>
              </a:lnSpc>
              <a:spcBef>
                <a:spcPts val="1000"/>
              </a:spcBef>
              <a:spcAft>
                <a:spcPts val="0"/>
              </a:spcAft>
              <a:buNone/>
            </a:pPr>
            <a:r>
              <a:t/>
            </a:r>
            <a:endParaRPr sz="2400"/>
          </a:p>
          <a:p>
            <a:pPr indent="-216534" lvl="0" marL="228600" rtl="0" algn="l">
              <a:lnSpc>
                <a:spcPct val="100000"/>
              </a:lnSpc>
              <a:spcBef>
                <a:spcPts val="1000"/>
              </a:spcBef>
              <a:spcAft>
                <a:spcPts val="1000"/>
              </a:spcAft>
              <a:buClr>
                <a:schemeClr val="dk1"/>
              </a:buClr>
              <a:buSzPts val="2400"/>
              <a:buChar char="•"/>
            </a:pPr>
            <a:r>
              <a:rPr b="1" lang="en-US" sz="2400"/>
              <a:t>Annex B Section 13</a:t>
            </a:r>
            <a:r>
              <a:rPr lang="en-US" sz="2400"/>
              <a:t> “Following the submission of the Members Report and within the time designated by the PDP Timeline, the ccNSO members shall be given an opportunity to vote on the Council Recommendation”</a:t>
            </a:r>
            <a:endParaRPr sz="2400"/>
          </a:p>
        </p:txBody>
      </p:sp>
      <p:sp>
        <p:nvSpPr>
          <p:cNvPr id="173" name="Google Shape;173;p1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9"/>
          <p:cNvSpPr txBox="1"/>
          <p:nvPr>
            <p:ph type="title"/>
          </p:nvPr>
        </p:nvSpPr>
        <p:spPr>
          <a:xfrm>
            <a:off x="838200" y="365125"/>
            <a:ext cx="10515600" cy="943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4400"/>
              <a:buFont typeface="Calibri"/>
              <a:buNone/>
            </a:pPr>
            <a:r>
              <a:rPr lang="en-US"/>
              <a:t>4. Members only decisions,</a:t>
            </a:r>
            <a:br>
              <a:rPr lang="en-US"/>
            </a:br>
            <a:r>
              <a:rPr lang="en-US" sz="3000">
                <a:solidFill>
                  <a:srgbClr val="434343"/>
                </a:solidFill>
              </a:rPr>
              <a:t>other than explicitly provided in the ICANN Bylaws</a:t>
            </a:r>
            <a:endParaRPr/>
          </a:p>
        </p:txBody>
      </p:sp>
      <p:sp>
        <p:nvSpPr>
          <p:cNvPr id="179" name="Google Shape;179;p19"/>
          <p:cNvSpPr/>
          <p:nvPr/>
        </p:nvSpPr>
        <p:spPr>
          <a:xfrm>
            <a:off x="1715700" y="2595438"/>
            <a:ext cx="8760600" cy="2346300"/>
          </a:xfrm>
          <a:prstGeom prst="rect">
            <a:avLst/>
          </a:prstGeom>
          <a:solidFill>
            <a:schemeClr val="l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800">
                <a:solidFill>
                  <a:schemeClr val="dk1"/>
                </a:solidFill>
                <a:latin typeface="Calibri"/>
                <a:ea typeface="Calibri"/>
                <a:cs typeface="Calibri"/>
                <a:sym typeface="Calibri"/>
              </a:rPr>
              <a:t>A.</a:t>
            </a:r>
            <a:r>
              <a:rPr lang="en-US" sz="2800">
                <a:solidFill>
                  <a:schemeClr val="dk1"/>
                </a:solidFill>
                <a:latin typeface="Calibri"/>
                <a:ea typeface="Calibri"/>
                <a:cs typeface="Calibri"/>
                <a:sym typeface="Calibri"/>
              </a:rPr>
              <a:t> Change of the Rules</a:t>
            </a:r>
            <a:endParaRPr>
              <a:solidFill>
                <a:schemeClr val="dk1"/>
              </a:solidFill>
            </a:endParaRPr>
          </a:p>
          <a:p>
            <a:pPr indent="0" lvl="0" marL="0" rtl="0" algn="l">
              <a:spcBef>
                <a:spcPts val="0"/>
              </a:spcBef>
              <a:spcAft>
                <a:spcPts val="0"/>
              </a:spcAft>
              <a:buClr>
                <a:schemeClr val="dk1"/>
              </a:buClr>
              <a:buSzPts val="1100"/>
              <a:buFont typeface="Arial"/>
              <a:buNone/>
            </a:pPr>
            <a:r>
              <a:rPr b="1" lang="en-US" sz="2800">
                <a:solidFill>
                  <a:schemeClr val="dk1"/>
                </a:solidFill>
                <a:latin typeface="Calibri"/>
                <a:ea typeface="Calibri"/>
                <a:cs typeface="Calibri"/>
                <a:sym typeface="Calibri"/>
              </a:rPr>
              <a:t>B.</a:t>
            </a:r>
            <a:r>
              <a:rPr lang="en-US" sz="2800">
                <a:solidFill>
                  <a:schemeClr val="dk1"/>
                </a:solidFill>
                <a:latin typeface="Calibri"/>
                <a:ea typeface="Calibri"/>
                <a:cs typeface="Calibri"/>
                <a:sym typeface="Calibri"/>
              </a:rPr>
              <a:t> Veto vote on ccNSO Council Resolutions and Decisions</a:t>
            </a:r>
            <a:endParaRPr>
              <a:solidFill>
                <a:schemeClr val="dk1"/>
              </a:solidFill>
            </a:endParaRPr>
          </a:p>
          <a:p>
            <a:pPr indent="0" lvl="0" marL="0" rtl="0" algn="l">
              <a:spcBef>
                <a:spcPts val="0"/>
              </a:spcBef>
              <a:spcAft>
                <a:spcPts val="0"/>
              </a:spcAft>
              <a:buClr>
                <a:schemeClr val="dk1"/>
              </a:buClr>
              <a:buSzPts val="1100"/>
              <a:buFont typeface="Arial"/>
              <a:buNone/>
            </a:pPr>
            <a:r>
              <a:rPr b="1" lang="en-US" sz="2800">
                <a:solidFill>
                  <a:schemeClr val="dk1"/>
                </a:solidFill>
                <a:latin typeface="Calibri"/>
                <a:ea typeface="Calibri"/>
                <a:cs typeface="Calibri"/>
                <a:sym typeface="Calibri"/>
              </a:rPr>
              <a:t>C.</a:t>
            </a:r>
            <a:r>
              <a:rPr lang="en-US" sz="2800">
                <a:solidFill>
                  <a:schemeClr val="dk1"/>
                </a:solidFill>
                <a:latin typeface="Calibri"/>
                <a:ea typeface="Calibri"/>
                <a:cs typeface="Calibri"/>
                <a:sym typeface="Calibri"/>
              </a:rPr>
              <a:t> Board Set 11 and 12 Election</a:t>
            </a:r>
            <a:endParaRPr b="1" sz="2800">
              <a:solidFill>
                <a:schemeClr val="dk1"/>
              </a:solidFill>
              <a:latin typeface="Calibri"/>
              <a:ea typeface="Calibri"/>
              <a:cs typeface="Calibri"/>
              <a:sym typeface="Calibri"/>
            </a:endParaRPr>
          </a:p>
        </p:txBody>
      </p:sp>
      <p:sp>
        <p:nvSpPr>
          <p:cNvPr id="180" name="Google Shape;180;p1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1" name="Google Shape;181;p19"/>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4 in the Headings document</a:t>
            </a:r>
            <a:endParaRPr sz="2000">
              <a:solidFill>
                <a:schemeClr val="accent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0"/>
          <p:cNvSpPr txBox="1"/>
          <p:nvPr>
            <p:ph type="title"/>
          </p:nvPr>
        </p:nvSpPr>
        <p:spPr>
          <a:xfrm>
            <a:off x="838200" y="167550"/>
            <a:ext cx="10515600" cy="13257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a:t>4. Members only decisions,</a:t>
            </a:r>
            <a:br>
              <a:rPr lang="en-US"/>
            </a:br>
            <a:r>
              <a:rPr lang="en-US" sz="3000">
                <a:solidFill>
                  <a:srgbClr val="434343"/>
                </a:solidFill>
              </a:rPr>
              <a:t>other than explicitly provided in the ICANN Bylaws</a:t>
            </a:r>
            <a:endParaRPr sz="3000">
              <a:solidFill>
                <a:srgbClr val="434343"/>
              </a:solidFill>
            </a:endParaRPr>
          </a:p>
        </p:txBody>
      </p:sp>
      <p:graphicFrame>
        <p:nvGraphicFramePr>
          <p:cNvPr id="187" name="Google Shape;187;p20"/>
          <p:cNvGraphicFramePr/>
          <p:nvPr/>
        </p:nvGraphicFramePr>
        <p:xfrm>
          <a:off x="1209863" y="1978438"/>
          <a:ext cx="3000000" cy="3000000"/>
        </p:xfrm>
        <a:graphic>
          <a:graphicData uri="http://schemas.openxmlformats.org/drawingml/2006/table">
            <a:tbl>
              <a:tblPr>
                <a:noFill/>
                <a:tableStyleId>{FFC7C608-A7A4-471F-B297-B287B784B7AA}</a:tableStyleId>
              </a:tblPr>
              <a:tblGrid>
                <a:gridCol w="9561350"/>
              </a:tblGrid>
              <a:tr h="12700">
                <a:tc>
                  <a:txBody>
                    <a:bodyPr/>
                    <a:lstStyle/>
                    <a:p>
                      <a:pPr indent="0" lvl="0" marL="0" rtl="0" algn="ctr">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PROPOSED TEXT</a:t>
                      </a:r>
                      <a:endParaRPr b="1" sz="2200">
                        <a:solidFill>
                          <a:srgbClr val="073763"/>
                        </a:solidFill>
                        <a:latin typeface="Arial Narrow"/>
                        <a:ea typeface="Arial Narrow"/>
                        <a:cs typeface="Arial Narrow"/>
                        <a:sym typeface="Arial Narrow"/>
                      </a:endParaRPr>
                    </a:p>
                  </a:txBody>
                  <a:tcPr marT="25400" marB="25400" marR="25400" marL="254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700">
                <a:tc>
                  <a:txBody>
                    <a:bodyPr/>
                    <a:lstStyle/>
                    <a:p>
                      <a:pPr indent="0" lvl="0" marL="0" rtl="0" algn="l">
                        <a:lnSpc>
                          <a:spcPct val="115000"/>
                        </a:lnSpc>
                        <a:spcBef>
                          <a:spcPts val="0"/>
                        </a:spcBef>
                        <a:spcAft>
                          <a:spcPts val="0"/>
                        </a:spcAft>
                        <a:buNone/>
                      </a:pPr>
                      <a:r>
                        <a:rPr lang="en-US" sz="2200">
                          <a:solidFill>
                            <a:srgbClr val="073763"/>
                          </a:solidFill>
                          <a:latin typeface="Arial Narrow"/>
                          <a:ea typeface="Arial Narrow"/>
                          <a:cs typeface="Arial Narrow"/>
                          <a:sym typeface="Arial Narrow"/>
                        </a:rPr>
                        <a:t>In addition to the decisions in the Bylaws, which have been reserved to be taken by the ccNSO Membership, the following Resolutions and Decisions are reserved to be taken  by the ccNSO Members exclusively:</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A.</a:t>
                      </a:r>
                      <a:r>
                        <a:rPr lang="en-US" sz="2200">
                          <a:solidFill>
                            <a:srgbClr val="073763"/>
                          </a:solidFill>
                          <a:latin typeface="Arial Narrow"/>
                          <a:ea typeface="Arial Narrow"/>
                          <a:cs typeface="Arial Narrow"/>
                          <a:sym typeface="Arial Narrow"/>
                        </a:rPr>
                        <a:t> Change of the Rules. </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B.</a:t>
                      </a:r>
                      <a:r>
                        <a:rPr lang="en-US" sz="2200">
                          <a:solidFill>
                            <a:srgbClr val="073763"/>
                          </a:solidFill>
                          <a:latin typeface="Arial Narrow"/>
                          <a:ea typeface="Arial Narrow"/>
                          <a:cs typeface="Arial Narrow"/>
                          <a:sym typeface="Arial Narrow"/>
                        </a:rPr>
                        <a:t> Veto vote on ccNSO Council Resolutions and Decisions as provided for in the Rules.</a:t>
                      </a:r>
                      <a:endParaRPr sz="2200">
                        <a:solidFill>
                          <a:srgbClr val="073763"/>
                        </a:solidFill>
                        <a:latin typeface="Arial Narrow"/>
                        <a:ea typeface="Arial Narrow"/>
                        <a:cs typeface="Arial Narrow"/>
                        <a:sym typeface="Arial Narrow"/>
                      </a:endParaRPr>
                    </a:p>
                    <a:p>
                      <a:pPr indent="0" lvl="0" marL="0" rtl="0" algn="l">
                        <a:lnSpc>
                          <a:spcPct val="115000"/>
                        </a:lnSpc>
                        <a:spcBef>
                          <a:spcPts val="0"/>
                        </a:spcBef>
                        <a:spcAft>
                          <a:spcPts val="0"/>
                        </a:spcAft>
                        <a:buNone/>
                      </a:pPr>
                      <a:r>
                        <a:rPr b="1" lang="en-US" sz="2200">
                          <a:solidFill>
                            <a:srgbClr val="073763"/>
                          </a:solidFill>
                          <a:latin typeface="Arial Narrow"/>
                          <a:ea typeface="Arial Narrow"/>
                          <a:cs typeface="Arial Narrow"/>
                          <a:sym typeface="Arial Narrow"/>
                        </a:rPr>
                        <a:t>C.</a:t>
                      </a:r>
                      <a:r>
                        <a:rPr lang="en-US" sz="2200">
                          <a:solidFill>
                            <a:srgbClr val="073763"/>
                          </a:solidFill>
                          <a:latin typeface="Arial Narrow"/>
                          <a:ea typeface="Arial Narrow"/>
                          <a:cs typeface="Arial Narrow"/>
                          <a:sym typeface="Arial Narrow"/>
                        </a:rPr>
                        <a:t> Board Seats 11 and 12 elections</a:t>
                      </a:r>
                      <a:endParaRPr sz="2200">
                        <a:solidFill>
                          <a:srgbClr val="FF0000"/>
                        </a:solidFill>
                        <a:latin typeface="Arial Narrow"/>
                        <a:ea typeface="Arial Narrow"/>
                        <a:cs typeface="Arial Narrow"/>
                        <a:sym typeface="Arial Narrow"/>
                      </a:endParaRPr>
                    </a:p>
                  </a:txBody>
                  <a:tcPr marT="25400" marB="25400" marR="25400" marL="25400">
                    <a:lnT cap="flat" cmpd="sng" w="6350">
                      <a:solidFill>
                        <a:srgbClr val="000000"/>
                      </a:solidFill>
                      <a:prstDash val="solid"/>
                      <a:round/>
                      <a:headEnd len="sm" w="sm" type="none"/>
                      <a:tailEnd len="sm" w="sm" type="none"/>
                    </a:lnT>
                  </a:tcPr>
                </a:tc>
              </a:tr>
            </a:tbl>
          </a:graphicData>
        </a:graphic>
      </p:graphicFrame>
      <p:sp>
        <p:nvSpPr>
          <p:cNvPr id="188" name="Google Shape;188;p2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89" name="Google Shape;189;p20"/>
          <p:cNvSpPr txBox="1"/>
          <p:nvPr/>
        </p:nvSpPr>
        <p:spPr>
          <a:xfrm>
            <a:off x="364225" y="6228850"/>
            <a:ext cx="4754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accent2"/>
                </a:solidFill>
              </a:rPr>
              <a:t>Item 4 in the Headings document</a:t>
            </a:r>
            <a:endParaRPr sz="2000">
              <a:solidFill>
                <a:schemeClr val="accent2"/>
              </a:solidFill>
            </a:endParaRPr>
          </a:p>
        </p:txBody>
      </p:sp>
      <p:sp>
        <p:nvSpPr>
          <p:cNvPr id="190" name="Google Shape;190;p20"/>
          <p:cNvSpPr txBox="1"/>
          <p:nvPr/>
        </p:nvSpPr>
        <p:spPr>
          <a:xfrm>
            <a:off x="5501725" y="5613250"/>
            <a:ext cx="46008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What do you think? </a:t>
            </a:r>
            <a:r>
              <a:rPr lang="en-US" sz="2800">
                <a:highlight>
                  <a:srgbClr val="00FF00"/>
                </a:highlight>
              </a:rPr>
              <a:t>Poll #1</a:t>
            </a:r>
            <a:endParaRPr sz="2800">
              <a:highlight>
                <a:srgbClr val="00FF00"/>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1"/>
          <p:cNvSpPr txBox="1"/>
          <p:nvPr>
            <p:ph type="title"/>
          </p:nvPr>
        </p:nvSpPr>
        <p:spPr>
          <a:xfrm>
            <a:off x="146322" y="365125"/>
            <a:ext cx="11961900" cy="862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 Structure of ccNSO decision making</a:t>
            </a:r>
            <a:endParaRPr/>
          </a:p>
        </p:txBody>
      </p:sp>
      <p:sp>
        <p:nvSpPr>
          <p:cNvPr id="196" name="Google Shape;196;p21"/>
          <p:cNvSpPr txBox="1"/>
          <p:nvPr/>
        </p:nvSpPr>
        <p:spPr>
          <a:xfrm>
            <a:off x="3195049" y="1406702"/>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Decision by</a:t>
            </a:r>
            <a:endParaRPr b="1" sz="3200">
              <a:solidFill>
                <a:schemeClr val="dk1"/>
              </a:solidFill>
              <a:latin typeface="Calibri"/>
              <a:ea typeface="Calibri"/>
              <a:cs typeface="Calibri"/>
              <a:sym typeface="Calibri"/>
            </a:endParaRPr>
          </a:p>
        </p:txBody>
      </p:sp>
      <p:sp>
        <p:nvSpPr>
          <p:cNvPr id="197" name="Google Shape;197;p21"/>
          <p:cNvSpPr txBox="1"/>
          <p:nvPr/>
        </p:nvSpPr>
        <p:spPr>
          <a:xfrm>
            <a:off x="1362638" y="2578111"/>
            <a:ext cx="21201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A4C2F4"/>
                </a:solidFill>
                <a:latin typeface="Calibri"/>
                <a:ea typeface="Calibri"/>
                <a:cs typeface="Calibri"/>
                <a:sym typeface="Calibri"/>
              </a:rPr>
              <a:t>Council</a:t>
            </a:r>
            <a:endParaRPr b="1" sz="3200">
              <a:solidFill>
                <a:srgbClr val="A4C2F4"/>
              </a:solidFill>
              <a:latin typeface="Calibri"/>
              <a:ea typeface="Calibri"/>
              <a:cs typeface="Calibri"/>
              <a:sym typeface="Calibri"/>
            </a:endParaRPr>
          </a:p>
        </p:txBody>
      </p:sp>
      <p:sp>
        <p:nvSpPr>
          <p:cNvPr id="198" name="Google Shape;198;p21"/>
          <p:cNvSpPr txBox="1"/>
          <p:nvPr/>
        </p:nvSpPr>
        <p:spPr>
          <a:xfrm>
            <a:off x="5019940" y="2642479"/>
            <a:ext cx="3603900" cy="585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dk1"/>
                </a:solidFill>
                <a:latin typeface="Calibri"/>
                <a:ea typeface="Calibri"/>
                <a:cs typeface="Calibri"/>
                <a:sym typeface="Calibri"/>
              </a:rPr>
              <a:t>Members </a:t>
            </a:r>
            <a:endParaRPr b="1" sz="3200">
              <a:solidFill>
                <a:schemeClr val="dk1"/>
              </a:solidFill>
              <a:latin typeface="Calibri"/>
              <a:ea typeface="Calibri"/>
              <a:cs typeface="Calibri"/>
              <a:sym typeface="Calibri"/>
            </a:endParaRPr>
          </a:p>
        </p:txBody>
      </p:sp>
      <p:cxnSp>
        <p:nvCxnSpPr>
          <p:cNvPr id="199" name="Google Shape;199;p21"/>
          <p:cNvCxnSpPr>
            <a:stCxn id="196" idx="2"/>
            <a:endCxn id="197" idx="0"/>
          </p:cNvCxnSpPr>
          <p:nvPr/>
        </p:nvCxnSpPr>
        <p:spPr>
          <a:xfrm flipH="1">
            <a:off x="2422699" y="1991702"/>
            <a:ext cx="2574300" cy="586500"/>
          </a:xfrm>
          <a:prstGeom prst="straightConnector1">
            <a:avLst/>
          </a:prstGeom>
          <a:noFill/>
          <a:ln cap="flat" cmpd="sng" w="28575">
            <a:solidFill>
              <a:srgbClr val="A4C2F4"/>
            </a:solidFill>
            <a:prstDash val="solid"/>
            <a:miter lim="800000"/>
            <a:headEnd len="sm" w="sm" type="none"/>
            <a:tailEnd len="lg" w="lg" type="triangle"/>
          </a:ln>
        </p:spPr>
      </p:cxnSp>
      <p:cxnSp>
        <p:nvCxnSpPr>
          <p:cNvPr id="200" name="Google Shape;200;p21"/>
          <p:cNvCxnSpPr>
            <a:stCxn id="196" idx="2"/>
            <a:endCxn id="198" idx="0"/>
          </p:cNvCxnSpPr>
          <p:nvPr/>
        </p:nvCxnSpPr>
        <p:spPr>
          <a:xfrm>
            <a:off x="4996999" y="1991702"/>
            <a:ext cx="1824900" cy="650700"/>
          </a:xfrm>
          <a:prstGeom prst="straightConnector1">
            <a:avLst/>
          </a:prstGeom>
          <a:noFill/>
          <a:ln cap="flat" cmpd="sng" w="28575">
            <a:solidFill>
              <a:schemeClr val="accent1"/>
            </a:solidFill>
            <a:prstDash val="solid"/>
            <a:miter lim="800000"/>
            <a:headEnd len="sm" w="sm" type="none"/>
            <a:tailEnd len="lg" w="lg" type="triangle"/>
          </a:ln>
        </p:spPr>
      </p:cxnSp>
      <p:cxnSp>
        <p:nvCxnSpPr>
          <p:cNvPr id="201" name="Google Shape;201;p21"/>
          <p:cNvCxnSpPr>
            <a:stCxn id="197" idx="2"/>
            <a:endCxn id="202" idx="0"/>
          </p:cNvCxnSpPr>
          <p:nvPr/>
        </p:nvCxnSpPr>
        <p:spPr>
          <a:xfrm flipH="1">
            <a:off x="1445888" y="3163111"/>
            <a:ext cx="976800" cy="715200"/>
          </a:xfrm>
          <a:prstGeom prst="straightConnector1">
            <a:avLst/>
          </a:prstGeom>
          <a:noFill/>
          <a:ln cap="flat" cmpd="sng" w="28575">
            <a:solidFill>
              <a:srgbClr val="A4C2F4"/>
            </a:solidFill>
            <a:prstDash val="solid"/>
            <a:miter lim="800000"/>
            <a:headEnd len="sm" w="sm" type="none"/>
            <a:tailEnd len="lg" w="lg" type="triangle"/>
          </a:ln>
        </p:spPr>
      </p:cxnSp>
      <p:sp>
        <p:nvSpPr>
          <p:cNvPr id="203" name="Google Shape;203;p21"/>
          <p:cNvSpPr txBox="1"/>
          <p:nvPr/>
        </p:nvSpPr>
        <p:spPr>
          <a:xfrm>
            <a:off x="2790375" y="3878300"/>
            <a:ext cx="1789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Subject to veto</a:t>
            </a:r>
            <a:endParaRPr sz="2600">
              <a:solidFill>
                <a:srgbClr val="A4C2F4"/>
              </a:solidFill>
              <a:latin typeface="Calibri"/>
              <a:ea typeface="Calibri"/>
              <a:cs typeface="Calibri"/>
              <a:sym typeface="Calibri"/>
            </a:endParaRPr>
          </a:p>
        </p:txBody>
      </p:sp>
      <p:sp>
        <p:nvSpPr>
          <p:cNvPr id="202" name="Google Shape;202;p21"/>
          <p:cNvSpPr txBox="1"/>
          <p:nvPr/>
        </p:nvSpPr>
        <p:spPr>
          <a:xfrm>
            <a:off x="280522" y="3878294"/>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NOT Subject to veto</a:t>
            </a:r>
            <a:endParaRPr sz="2600">
              <a:solidFill>
                <a:srgbClr val="A4C2F4"/>
              </a:solidFill>
              <a:latin typeface="Calibri"/>
              <a:ea typeface="Calibri"/>
              <a:cs typeface="Calibri"/>
              <a:sym typeface="Calibri"/>
            </a:endParaRPr>
          </a:p>
        </p:txBody>
      </p:sp>
      <p:cxnSp>
        <p:nvCxnSpPr>
          <p:cNvPr id="204" name="Google Shape;204;p21"/>
          <p:cNvCxnSpPr>
            <a:stCxn id="197" idx="2"/>
            <a:endCxn id="203" idx="0"/>
          </p:cNvCxnSpPr>
          <p:nvPr/>
        </p:nvCxnSpPr>
        <p:spPr>
          <a:xfrm>
            <a:off x="2422688" y="3163111"/>
            <a:ext cx="1262400" cy="715200"/>
          </a:xfrm>
          <a:prstGeom prst="straightConnector1">
            <a:avLst/>
          </a:prstGeom>
          <a:noFill/>
          <a:ln cap="flat" cmpd="sng" w="28575">
            <a:solidFill>
              <a:srgbClr val="A4C2F4"/>
            </a:solidFill>
            <a:prstDash val="solid"/>
            <a:miter lim="800000"/>
            <a:headEnd len="sm" w="sm" type="none"/>
            <a:tailEnd len="lg" w="lg" type="triangle"/>
          </a:ln>
        </p:spPr>
      </p:cxnSp>
      <p:cxnSp>
        <p:nvCxnSpPr>
          <p:cNvPr id="205" name="Google Shape;205;p21"/>
          <p:cNvCxnSpPr>
            <a:stCxn id="206" idx="0"/>
            <a:endCxn id="207" idx="3"/>
          </p:cNvCxnSpPr>
          <p:nvPr/>
        </p:nvCxnSpPr>
        <p:spPr>
          <a:xfrm rot="10800000">
            <a:off x="8229501" y="4324550"/>
            <a:ext cx="1593600" cy="786000"/>
          </a:xfrm>
          <a:prstGeom prst="straightConnector1">
            <a:avLst/>
          </a:prstGeom>
          <a:noFill/>
          <a:ln cap="flat" cmpd="sng" w="28575">
            <a:solidFill>
              <a:srgbClr val="A4C2F4"/>
            </a:solidFill>
            <a:prstDash val="solid"/>
            <a:miter lim="800000"/>
            <a:headEnd len="sm" w="sm" type="none"/>
            <a:tailEnd len="lg" w="lg" type="triangle"/>
          </a:ln>
        </p:spPr>
      </p:cxnSp>
      <p:sp>
        <p:nvSpPr>
          <p:cNvPr id="207" name="Google Shape;207;p21"/>
          <p:cNvSpPr txBox="1"/>
          <p:nvPr/>
        </p:nvSpPr>
        <p:spPr>
          <a:xfrm>
            <a:off x="5414288" y="3878257"/>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chemeClr val="dk1"/>
                </a:solidFill>
                <a:latin typeface="Calibri"/>
                <a:ea typeface="Calibri"/>
                <a:cs typeface="Calibri"/>
                <a:sym typeface="Calibri"/>
              </a:rPr>
              <a:t>General Rules for Members Voting</a:t>
            </a:r>
            <a:endParaRPr sz="2600">
              <a:solidFill>
                <a:schemeClr val="dk1"/>
              </a:solidFill>
            </a:endParaRPr>
          </a:p>
        </p:txBody>
      </p:sp>
      <p:sp>
        <p:nvSpPr>
          <p:cNvPr id="206" name="Google Shape;206;p21"/>
          <p:cNvSpPr txBox="1"/>
          <p:nvPr/>
        </p:nvSpPr>
        <p:spPr>
          <a:xfrm>
            <a:off x="8229501" y="5110550"/>
            <a:ext cx="3187200" cy="1293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Voting requirements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Majorities</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Timelines</a:t>
            </a:r>
            <a:endParaRPr sz="2600">
              <a:solidFill>
                <a:srgbClr val="A4C2F4"/>
              </a:solidFill>
            </a:endParaRPr>
          </a:p>
        </p:txBody>
      </p:sp>
      <p:sp>
        <p:nvSpPr>
          <p:cNvPr id="208" name="Google Shape;208;p21"/>
          <p:cNvSpPr txBox="1"/>
          <p:nvPr/>
        </p:nvSpPr>
        <p:spPr>
          <a:xfrm>
            <a:off x="2519623" y="5402243"/>
            <a:ext cx="23307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Veto Mechanism</a:t>
            </a:r>
            <a:endParaRPr sz="2600">
              <a:solidFill>
                <a:srgbClr val="A4C2F4"/>
              </a:solidFill>
              <a:latin typeface="Calibri"/>
              <a:ea typeface="Calibri"/>
              <a:cs typeface="Calibri"/>
              <a:sym typeface="Calibri"/>
            </a:endParaRPr>
          </a:p>
        </p:txBody>
      </p:sp>
      <p:cxnSp>
        <p:nvCxnSpPr>
          <p:cNvPr id="209" name="Google Shape;209;p21"/>
          <p:cNvCxnSpPr>
            <a:stCxn id="208" idx="0"/>
            <a:endCxn id="203" idx="2"/>
          </p:cNvCxnSpPr>
          <p:nvPr/>
        </p:nvCxnSpPr>
        <p:spPr>
          <a:xfrm rot="10800000">
            <a:off x="3684973" y="4771043"/>
            <a:ext cx="0" cy="631200"/>
          </a:xfrm>
          <a:prstGeom prst="straightConnector1">
            <a:avLst/>
          </a:prstGeom>
          <a:noFill/>
          <a:ln cap="flat" cmpd="sng" w="28575">
            <a:solidFill>
              <a:srgbClr val="A4C2F4"/>
            </a:solidFill>
            <a:prstDash val="solid"/>
            <a:miter lim="800000"/>
            <a:headEnd len="sm" w="sm" type="none"/>
            <a:tailEnd len="med" w="med" type="triangle"/>
          </a:ln>
        </p:spPr>
      </p:cxnSp>
      <p:cxnSp>
        <p:nvCxnSpPr>
          <p:cNvPr id="210" name="Google Shape;210;p21"/>
          <p:cNvCxnSpPr>
            <a:stCxn id="207" idx="0"/>
            <a:endCxn id="198" idx="2"/>
          </p:cNvCxnSpPr>
          <p:nvPr/>
        </p:nvCxnSpPr>
        <p:spPr>
          <a:xfrm rot="10800000">
            <a:off x="6821888" y="3227557"/>
            <a:ext cx="0" cy="650700"/>
          </a:xfrm>
          <a:prstGeom prst="straightConnector1">
            <a:avLst/>
          </a:prstGeom>
          <a:noFill/>
          <a:ln cap="flat" cmpd="sng" w="28575">
            <a:solidFill>
              <a:schemeClr val="accent1"/>
            </a:solidFill>
            <a:prstDash val="solid"/>
            <a:miter lim="800000"/>
            <a:headEnd len="sm" w="sm" type="none"/>
            <a:tailEnd len="med" w="med" type="triangle"/>
          </a:ln>
        </p:spPr>
      </p:cxnSp>
      <p:cxnSp>
        <p:nvCxnSpPr>
          <p:cNvPr id="211" name="Google Shape;211;p21"/>
          <p:cNvCxnSpPr>
            <a:stCxn id="207" idx="1"/>
            <a:endCxn id="203" idx="3"/>
          </p:cNvCxnSpPr>
          <p:nvPr/>
        </p:nvCxnSpPr>
        <p:spPr>
          <a:xfrm rot="10800000">
            <a:off x="4579688" y="4324657"/>
            <a:ext cx="834600" cy="0"/>
          </a:xfrm>
          <a:prstGeom prst="straightConnector1">
            <a:avLst/>
          </a:prstGeom>
          <a:noFill/>
          <a:ln cap="flat" cmpd="sng" w="28575">
            <a:solidFill>
              <a:srgbClr val="A4C2F4"/>
            </a:solidFill>
            <a:prstDash val="solid"/>
            <a:miter lim="800000"/>
            <a:headEnd len="sm" w="sm" type="none"/>
            <a:tailEnd len="med" w="med" type="triangle"/>
          </a:ln>
        </p:spPr>
      </p:cxnSp>
      <p:sp>
        <p:nvSpPr>
          <p:cNvPr id="212" name="Google Shape;212;p21"/>
          <p:cNvSpPr txBox="1"/>
          <p:nvPr/>
        </p:nvSpPr>
        <p:spPr>
          <a:xfrm>
            <a:off x="5414295" y="5310660"/>
            <a:ext cx="2815200" cy="892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600">
                <a:solidFill>
                  <a:srgbClr val="A4C2F4"/>
                </a:solidFill>
                <a:latin typeface="Calibri"/>
                <a:ea typeface="Calibri"/>
                <a:cs typeface="Calibri"/>
                <a:sym typeface="Calibri"/>
              </a:rPr>
              <a:t>Quorum Rule </a:t>
            </a:r>
            <a:endParaRPr sz="2600">
              <a:solidFill>
                <a:srgbClr val="A4C2F4"/>
              </a:solidFill>
            </a:endParaRPr>
          </a:p>
          <a:p>
            <a:pPr indent="0" lvl="0" marL="0" marR="0" rtl="0" algn="ctr">
              <a:spcBef>
                <a:spcPts val="0"/>
              </a:spcBef>
              <a:spcAft>
                <a:spcPts val="0"/>
              </a:spcAft>
              <a:buNone/>
            </a:pPr>
            <a:r>
              <a:rPr lang="en-US" sz="2600">
                <a:solidFill>
                  <a:srgbClr val="A4C2F4"/>
                </a:solidFill>
                <a:latin typeface="Calibri"/>
                <a:ea typeface="Calibri"/>
                <a:cs typeface="Calibri"/>
                <a:sym typeface="Calibri"/>
              </a:rPr>
              <a:t>for voting</a:t>
            </a:r>
            <a:endParaRPr sz="2600">
              <a:solidFill>
                <a:srgbClr val="A4C2F4"/>
              </a:solidFill>
            </a:endParaRPr>
          </a:p>
        </p:txBody>
      </p:sp>
      <p:cxnSp>
        <p:nvCxnSpPr>
          <p:cNvPr id="213" name="Google Shape;213;p21"/>
          <p:cNvCxnSpPr>
            <a:stCxn id="212" idx="0"/>
            <a:endCxn id="207" idx="2"/>
          </p:cNvCxnSpPr>
          <p:nvPr/>
        </p:nvCxnSpPr>
        <p:spPr>
          <a:xfrm rot="10800000">
            <a:off x="6821895" y="4770960"/>
            <a:ext cx="0" cy="539700"/>
          </a:xfrm>
          <a:prstGeom prst="straightConnector1">
            <a:avLst/>
          </a:prstGeom>
          <a:noFill/>
          <a:ln cap="flat" cmpd="sng" w="28575">
            <a:solidFill>
              <a:srgbClr val="A4C2F4"/>
            </a:solidFill>
            <a:prstDash val="solid"/>
            <a:miter lim="800000"/>
            <a:headEnd len="sm" w="sm" type="none"/>
            <a:tailEnd len="med" w="med" type="triangle"/>
          </a:ln>
        </p:spPr>
      </p:cxnSp>
      <p:sp>
        <p:nvSpPr>
          <p:cNvPr id="214" name="Google Shape;214;p2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5" name="Google Shape;215;p21"/>
          <p:cNvSpPr/>
          <p:nvPr/>
        </p:nvSpPr>
        <p:spPr>
          <a:xfrm>
            <a:off x="5523800" y="3567500"/>
            <a:ext cx="2596200" cy="1514400"/>
          </a:xfrm>
          <a:prstGeom prst="ellipse">
            <a:avLst/>
          </a:prstGeom>
          <a:noFill/>
          <a:ln cap="flat" cmpd="sng" w="19050">
            <a:solidFill>
              <a:srgbClr val="E0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