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4"/>
  </p:notesMasterIdLst>
  <p:sldIdLst>
    <p:sldId id="256" r:id="rId2"/>
    <p:sldId id="357" r:id="rId3"/>
    <p:sldId id="417" r:id="rId4"/>
    <p:sldId id="352" r:id="rId5"/>
    <p:sldId id="355" r:id="rId6"/>
    <p:sldId id="308" r:id="rId7"/>
    <p:sldId id="382" r:id="rId8"/>
    <p:sldId id="394" r:id="rId9"/>
    <p:sldId id="393" r:id="rId10"/>
    <p:sldId id="416" r:id="rId11"/>
    <p:sldId id="419" r:id="rId12"/>
    <p:sldId id="418" r:id="rId13"/>
  </p:sldIdLst>
  <p:sldSz cx="12192000" cy="6858000"/>
  <p:notesSz cx="6799263" cy="99298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90CCAEF-CDEF-460F-B87A-4E980F533ABC}" v="4" dt="2026-05-26T12:13:21.98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554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84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cholte, J.A. (Jan Aart)" userId="4a17dd8c-03e0-4525-9edc-7e00213ce383" providerId="ADAL" clId="{78FA5C27-D08B-495E-9DBF-C79E6E4CFBF8}"/>
    <pc:docChg chg="undo custSel addSld delSld modSld sldOrd">
      <pc:chgData name="Scholte, J.A. (Jan Aart)" userId="4a17dd8c-03e0-4525-9edc-7e00213ce383" providerId="ADAL" clId="{78FA5C27-D08B-495E-9DBF-C79E6E4CFBF8}" dt="2026-05-26T17:13:34.326" v="532" actId="20577"/>
      <pc:docMkLst>
        <pc:docMk/>
      </pc:docMkLst>
      <pc:sldChg chg="modSp mod">
        <pc:chgData name="Scholte, J.A. (Jan Aart)" userId="4a17dd8c-03e0-4525-9edc-7e00213ce383" providerId="ADAL" clId="{78FA5C27-D08B-495E-9DBF-C79E6E4CFBF8}" dt="2026-05-26T12:13:48.247" v="427" actId="20577"/>
        <pc:sldMkLst>
          <pc:docMk/>
          <pc:sldMk cId="2125929597" sldId="256"/>
        </pc:sldMkLst>
        <pc:spChg chg="mod">
          <ac:chgData name="Scholte, J.A. (Jan Aart)" userId="4a17dd8c-03e0-4525-9edc-7e00213ce383" providerId="ADAL" clId="{78FA5C27-D08B-495E-9DBF-C79E6E4CFBF8}" dt="2026-05-26T12:13:48.247" v="427" actId="20577"/>
          <ac:spMkLst>
            <pc:docMk/>
            <pc:sldMk cId="2125929597" sldId="256"/>
            <ac:spMk id="7" creationId="{00000000-0000-0000-0000-000000000000}"/>
          </ac:spMkLst>
        </pc:spChg>
      </pc:sldChg>
      <pc:sldChg chg="modSp mod">
        <pc:chgData name="Scholte, J.A. (Jan Aart)" userId="4a17dd8c-03e0-4525-9edc-7e00213ce383" providerId="ADAL" clId="{78FA5C27-D08B-495E-9DBF-C79E6E4CFBF8}" dt="2026-05-26T17:11:27.115" v="495" actId="255"/>
        <pc:sldMkLst>
          <pc:docMk/>
          <pc:sldMk cId="1044445651" sldId="352"/>
        </pc:sldMkLst>
        <pc:spChg chg="mod">
          <ac:chgData name="Scholte, J.A. (Jan Aart)" userId="4a17dd8c-03e0-4525-9edc-7e00213ce383" providerId="ADAL" clId="{78FA5C27-D08B-495E-9DBF-C79E6E4CFBF8}" dt="2026-05-26T17:11:27.115" v="495" actId="255"/>
          <ac:spMkLst>
            <pc:docMk/>
            <pc:sldMk cId="1044445651" sldId="352"/>
            <ac:spMk id="2" creationId="{2E0957D2-2FA1-4DE1-99FD-52846D967B6D}"/>
          </ac:spMkLst>
        </pc:spChg>
      </pc:sldChg>
      <pc:sldChg chg="modSp mod">
        <pc:chgData name="Scholte, J.A. (Jan Aart)" userId="4a17dd8c-03e0-4525-9edc-7e00213ce383" providerId="ADAL" clId="{78FA5C27-D08B-495E-9DBF-C79E6E4CFBF8}" dt="2026-05-26T17:12:09.202" v="499" actId="14100"/>
        <pc:sldMkLst>
          <pc:docMk/>
          <pc:sldMk cId="2253098731" sldId="355"/>
        </pc:sldMkLst>
        <pc:spChg chg="mod">
          <ac:chgData name="Scholte, J.A. (Jan Aart)" userId="4a17dd8c-03e0-4525-9edc-7e00213ce383" providerId="ADAL" clId="{78FA5C27-D08B-495E-9DBF-C79E6E4CFBF8}" dt="2026-05-26T17:12:09.202" v="499" actId="14100"/>
          <ac:spMkLst>
            <pc:docMk/>
            <pc:sldMk cId="2253098731" sldId="355"/>
            <ac:spMk id="2" creationId="{2E0957D2-2FA1-4DE1-99FD-52846D967B6D}"/>
          </ac:spMkLst>
        </pc:spChg>
      </pc:sldChg>
      <pc:sldChg chg="modSp mod">
        <pc:chgData name="Scholte, J.A. (Jan Aart)" userId="4a17dd8c-03e0-4525-9edc-7e00213ce383" providerId="ADAL" clId="{78FA5C27-D08B-495E-9DBF-C79E6E4CFBF8}" dt="2026-05-26T17:11:47.315" v="497" actId="255"/>
        <pc:sldMkLst>
          <pc:docMk/>
          <pc:sldMk cId="2399793613" sldId="357"/>
        </pc:sldMkLst>
        <pc:spChg chg="mod">
          <ac:chgData name="Scholte, J.A. (Jan Aart)" userId="4a17dd8c-03e0-4525-9edc-7e00213ce383" providerId="ADAL" clId="{78FA5C27-D08B-495E-9DBF-C79E6E4CFBF8}" dt="2026-05-26T17:11:47.315" v="497" actId="255"/>
          <ac:spMkLst>
            <pc:docMk/>
            <pc:sldMk cId="2399793613" sldId="357"/>
            <ac:spMk id="2" creationId="{2E0957D2-2FA1-4DE1-99FD-52846D967B6D}"/>
          </ac:spMkLst>
        </pc:spChg>
      </pc:sldChg>
      <pc:sldChg chg="modSp add del mod ord">
        <pc:chgData name="Scholte, J.A. (Jan Aart)" userId="4a17dd8c-03e0-4525-9edc-7e00213ce383" providerId="ADAL" clId="{78FA5C27-D08B-495E-9DBF-C79E6E4CFBF8}" dt="2026-05-26T17:12:21.019" v="500" actId="255"/>
        <pc:sldMkLst>
          <pc:docMk/>
          <pc:sldMk cId="153803348" sldId="382"/>
        </pc:sldMkLst>
        <pc:spChg chg="mod">
          <ac:chgData name="Scholte, J.A. (Jan Aart)" userId="4a17dd8c-03e0-4525-9edc-7e00213ce383" providerId="ADAL" clId="{78FA5C27-D08B-495E-9DBF-C79E6E4CFBF8}" dt="2026-05-26T17:12:21.019" v="500" actId="255"/>
          <ac:spMkLst>
            <pc:docMk/>
            <pc:sldMk cId="153803348" sldId="382"/>
            <ac:spMk id="2" creationId="{2E0957D2-2FA1-4DE1-99FD-52846D967B6D}"/>
          </ac:spMkLst>
        </pc:spChg>
      </pc:sldChg>
      <pc:sldChg chg="modSp mod">
        <pc:chgData name="Scholte, J.A. (Jan Aart)" userId="4a17dd8c-03e0-4525-9edc-7e00213ce383" providerId="ADAL" clId="{78FA5C27-D08B-495E-9DBF-C79E6E4CFBF8}" dt="2026-05-26T17:12:44.149" v="504" actId="14100"/>
        <pc:sldMkLst>
          <pc:docMk/>
          <pc:sldMk cId="3709128314" sldId="393"/>
        </pc:sldMkLst>
        <pc:spChg chg="mod">
          <ac:chgData name="Scholte, J.A. (Jan Aart)" userId="4a17dd8c-03e0-4525-9edc-7e00213ce383" providerId="ADAL" clId="{78FA5C27-D08B-495E-9DBF-C79E6E4CFBF8}" dt="2026-05-26T17:12:44.149" v="504" actId="14100"/>
          <ac:spMkLst>
            <pc:docMk/>
            <pc:sldMk cId="3709128314" sldId="393"/>
            <ac:spMk id="2" creationId="{2E0957D2-2FA1-4DE1-99FD-52846D967B6D}"/>
          </ac:spMkLst>
        </pc:spChg>
      </pc:sldChg>
      <pc:sldChg chg="modSp add del mod ord">
        <pc:chgData name="Scholte, J.A. (Jan Aart)" userId="4a17dd8c-03e0-4525-9edc-7e00213ce383" providerId="ADAL" clId="{78FA5C27-D08B-495E-9DBF-C79E6E4CFBF8}" dt="2026-05-26T17:12:29.899" v="501" actId="255"/>
        <pc:sldMkLst>
          <pc:docMk/>
          <pc:sldMk cId="1660761296" sldId="394"/>
        </pc:sldMkLst>
        <pc:spChg chg="mod">
          <ac:chgData name="Scholte, J.A. (Jan Aart)" userId="4a17dd8c-03e0-4525-9edc-7e00213ce383" providerId="ADAL" clId="{78FA5C27-D08B-495E-9DBF-C79E6E4CFBF8}" dt="2026-05-26T17:12:29.899" v="501" actId="255"/>
          <ac:spMkLst>
            <pc:docMk/>
            <pc:sldMk cId="1660761296" sldId="394"/>
            <ac:spMk id="2" creationId="{2E0957D2-2FA1-4DE1-99FD-52846D967B6D}"/>
          </ac:spMkLst>
        </pc:spChg>
        <pc:spChg chg="mod">
          <ac:chgData name="Scholte, J.A. (Jan Aart)" userId="4a17dd8c-03e0-4525-9edc-7e00213ce383" providerId="ADAL" clId="{78FA5C27-D08B-495E-9DBF-C79E6E4CFBF8}" dt="2026-05-26T11:59:36.554" v="192" actId="20577"/>
          <ac:spMkLst>
            <pc:docMk/>
            <pc:sldMk cId="1660761296" sldId="394"/>
            <ac:spMk id="9" creationId="{50F735D4-62C7-4A85-84CC-3ADBB0FBA045}"/>
          </ac:spMkLst>
        </pc:spChg>
      </pc:sldChg>
      <pc:sldChg chg="modSp mod">
        <pc:chgData name="Scholte, J.A. (Jan Aart)" userId="4a17dd8c-03e0-4525-9edc-7e00213ce383" providerId="ADAL" clId="{78FA5C27-D08B-495E-9DBF-C79E6E4CFBF8}" dt="2026-05-26T17:13:05.152" v="507" actId="20577"/>
        <pc:sldMkLst>
          <pc:docMk/>
          <pc:sldMk cId="3200606915" sldId="416"/>
        </pc:sldMkLst>
        <pc:spChg chg="mod">
          <ac:chgData name="Scholte, J.A. (Jan Aart)" userId="4a17dd8c-03e0-4525-9edc-7e00213ce383" providerId="ADAL" clId="{78FA5C27-D08B-495E-9DBF-C79E6E4CFBF8}" dt="2026-05-26T17:13:05.152" v="507" actId="20577"/>
          <ac:spMkLst>
            <pc:docMk/>
            <pc:sldMk cId="3200606915" sldId="416"/>
            <ac:spMk id="2" creationId="{974A0EA0-7747-D097-B889-E2C40F6D3BD1}"/>
          </ac:spMkLst>
        </pc:spChg>
        <pc:spChg chg="mod">
          <ac:chgData name="Scholte, J.A. (Jan Aart)" userId="4a17dd8c-03e0-4525-9edc-7e00213ce383" providerId="ADAL" clId="{78FA5C27-D08B-495E-9DBF-C79E6E4CFBF8}" dt="2026-05-17T12:40:30.504" v="12" actId="20577"/>
          <ac:spMkLst>
            <pc:docMk/>
            <pc:sldMk cId="3200606915" sldId="416"/>
            <ac:spMk id="3" creationId="{78B4B140-ED14-3703-6468-8A82882537E4}"/>
          </ac:spMkLst>
        </pc:spChg>
      </pc:sldChg>
      <pc:sldChg chg="modSp mod ord">
        <pc:chgData name="Scholte, J.A. (Jan Aart)" userId="4a17dd8c-03e0-4525-9edc-7e00213ce383" providerId="ADAL" clId="{78FA5C27-D08B-495E-9DBF-C79E6E4CFBF8}" dt="2026-05-26T17:11:40.820" v="496" actId="255"/>
        <pc:sldMkLst>
          <pc:docMk/>
          <pc:sldMk cId="3486975652" sldId="417"/>
        </pc:sldMkLst>
        <pc:spChg chg="mod">
          <ac:chgData name="Scholte, J.A. (Jan Aart)" userId="4a17dd8c-03e0-4525-9edc-7e00213ce383" providerId="ADAL" clId="{78FA5C27-D08B-495E-9DBF-C79E6E4CFBF8}" dt="2026-05-26T17:11:40.820" v="496" actId="255"/>
          <ac:spMkLst>
            <pc:docMk/>
            <pc:sldMk cId="3486975652" sldId="417"/>
            <ac:spMk id="2" creationId="{3C4B4EEF-9DBA-2B38-474D-E4F82DDD86AE}"/>
          </ac:spMkLst>
        </pc:spChg>
        <pc:spChg chg="mod">
          <ac:chgData name="Scholte, J.A. (Jan Aart)" userId="4a17dd8c-03e0-4525-9edc-7e00213ce383" providerId="ADAL" clId="{78FA5C27-D08B-495E-9DBF-C79E6E4CFBF8}" dt="2026-05-17T12:41:38.284" v="70" actId="20577"/>
          <ac:spMkLst>
            <pc:docMk/>
            <pc:sldMk cId="3486975652" sldId="417"/>
            <ac:spMk id="3" creationId="{EB2377A3-D781-919D-F80A-765F11642B4E}"/>
          </ac:spMkLst>
        </pc:spChg>
      </pc:sldChg>
      <pc:sldChg chg="modSp mod">
        <pc:chgData name="Scholte, J.A. (Jan Aart)" userId="4a17dd8c-03e0-4525-9edc-7e00213ce383" providerId="ADAL" clId="{78FA5C27-D08B-495E-9DBF-C79E6E4CFBF8}" dt="2026-05-26T17:13:34.326" v="532" actId="20577"/>
        <pc:sldMkLst>
          <pc:docMk/>
          <pc:sldMk cId="19611162" sldId="418"/>
        </pc:sldMkLst>
        <pc:spChg chg="mod">
          <ac:chgData name="Scholte, J.A. (Jan Aart)" userId="4a17dd8c-03e0-4525-9edc-7e00213ce383" providerId="ADAL" clId="{78FA5C27-D08B-495E-9DBF-C79E6E4CFBF8}" dt="2026-05-26T17:13:34.326" v="532" actId="20577"/>
          <ac:spMkLst>
            <pc:docMk/>
            <pc:sldMk cId="19611162" sldId="418"/>
            <ac:spMk id="2" creationId="{72770725-55E9-E1CB-889E-04864820542E}"/>
          </ac:spMkLst>
        </pc:spChg>
        <pc:spChg chg="mod">
          <ac:chgData name="Scholte, J.A. (Jan Aart)" userId="4a17dd8c-03e0-4525-9edc-7e00213ce383" providerId="ADAL" clId="{78FA5C27-D08B-495E-9DBF-C79E6E4CFBF8}" dt="2026-05-17T12:43:33.291" v="92" actId="20577"/>
          <ac:spMkLst>
            <pc:docMk/>
            <pc:sldMk cId="19611162" sldId="418"/>
            <ac:spMk id="3" creationId="{FC449032-02C5-F866-32EF-A9A6E9B34C8C}"/>
          </ac:spMkLst>
        </pc:spChg>
      </pc:sldChg>
      <pc:sldChg chg="addSp delSp modSp mod ord">
        <pc:chgData name="Scholte, J.A. (Jan Aart)" userId="4a17dd8c-03e0-4525-9edc-7e00213ce383" providerId="ADAL" clId="{78FA5C27-D08B-495E-9DBF-C79E6E4CFBF8}" dt="2026-05-17T12:47:18.080" v="133"/>
        <pc:sldMkLst>
          <pc:docMk/>
          <pc:sldMk cId="2997880039" sldId="419"/>
        </pc:sldMkLst>
        <pc:graphicFrameChg chg="add mod modGraphic">
          <ac:chgData name="Scholte, J.A. (Jan Aart)" userId="4a17dd8c-03e0-4525-9edc-7e00213ce383" providerId="ADAL" clId="{78FA5C27-D08B-495E-9DBF-C79E6E4CFBF8}" dt="2026-05-17T12:46:48.062" v="131"/>
          <ac:graphicFrameMkLst>
            <pc:docMk/>
            <pc:sldMk cId="2997880039" sldId="419"/>
            <ac:graphicFrameMk id="7" creationId="{6C4DC7D9-F57C-1CB1-4E24-20CF3DE5D10C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566D1ED-25C4-4C94-94F5-7D9559745B8E}" type="doc">
      <dgm:prSet loTypeId="urn:microsoft.com/office/officeart/2005/8/layout/cycle7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7C53B0C-3A4F-43ED-BACF-599989CAB504}">
      <dgm:prSet phldrT="[Text]" phldr="0"/>
      <dgm:spPr/>
      <dgm:t>
        <a:bodyPr/>
        <a:lstStyle/>
        <a:p>
          <a:r>
            <a:rPr lang="en-US" dirty="0"/>
            <a:t>CAPACITY</a:t>
          </a:r>
        </a:p>
      </dgm:t>
    </dgm:pt>
    <dgm:pt modelId="{78D235A8-4077-48F5-B47A-837A15342701}" type="parTrans" cxnId="{E5BC9DB9-2901-4EA7-A07A-38AF6A044640}">
      <dgm:prSet/>
      <dgm:spPr/>
      <dgm:t>
        <a:bodyPr/>
        <a:lstStyle/>
        <a:p>
          <a:endParaRPr lang="en-US"/>
        </a:p>
      </dgm:t>
    </dgm:pt>
    <dgm:pt modelId="{11571C83-F0CD-42EC-94B4-2167A88BFD27}" type="sibTrans" cxnId="{E5BC9DB9-2901-4EA7-A07A-38AF6A044640}">
      <dgm:prSet/>
      <dgm:spPr/>
      <dgm:t>
        <a:bodyPr/>
        <a:lstStyle/>
        <a:p>
          <a:endParaRPr lang="en-US"/>
        </a:p>
      </dgm:t>
    </dgm:pt>
    <dgm:pt modelId="{7E78662F-D198-41CE-970E-F5AB7836FDE7}">
      <dgm:prSet phldrT="[Text]" phldr="0"/>
      <dgm:spPr/>
      <dgm:t>
        <a:bodyPr/>
        <a:lstStyle/>
        <a:p>
          <a:r>
            <a:rPr lang="en-US" dirty="0"/>
            <a:t>LEGITIMACY</a:t>
          </a:r>
        </a:p>
      </dgm:t>
    </dgm:pt>
    <dgm:pt modelId="{97D4B073-A848-4589-979C-FC1E97D8901D}" type="parTrans" cxnId="{D1459713-C36B-4D90-9C60-6FE26F28EAA3}">
      <dgm:prSet/>
      <dgm:spPr/>
      <dgm:t>
        <a:bodyPr/>
        <a:lstStyle/>
        <a:p>
          <a:endParaRPr lang="en-US"/>
        </a:p>
      </dgm:t>
    </dgm:pt>
    <dgm:pt modelId="{DE3C1D27-A663-459B-A38E-6AC08FDE9509}" type="sibTrans" cxnId="{D1459713-C36B-4D90-9C60-6FE26F28EAA3}">
      <dgm:prSet/>
      <dgm:spPr/>
      <dgm:t>
        <a:bodyPr/>
        <a:lstStyle/>
        <a:p>
          <a:endParaRPr lang="en-US"/>
        </a:p>
      </dgm:t>
    </dgm:pt>
    <dgm:pt modelId="{B0F4625B-7246-4162-9F0B-CB1BC553ABAB}">
      <dgm:prSet phldrT="[Text]" phldr="0"/>
      <dgm:spPr/>
      <dgm:t>
        <a:bodyPr/>
        <a:lstStyle/>
        <a:p>
          <a:r>
            <a:rPr lang="en-US" dirty="0"/>
            <a:t>EFFECTIVENESS</a:t>
          </a:r>
        </a:p>
      </dgm:t>
    </dgm:pt>
    <dgm:pt modelId="{56337A6B-F291-46D1-A188-45A7D95D631E}" type="parTrans" cxnId="{E8BF39A1-9410-4246-A819-167E4AECFF46}">
      <dgm:prSet/>
      <dgm:spPr/>
      <dgm:t>
        <a:bodyPr/>
        <a:lstStyle/>
        <a:p>
          <a:endParaRPr lang="en-US"/>
        </a:p>
      </dgm:t>
    </dgm:pt>
    <dgm:pt modelId="{3F6062ED-EC7F-4AF2-A32C-A1D99A645EA0}" type="sibTrans" cxnId="{E8BF39A1-9410-4246-A819-167E4AECFF46}">
      <dgm:prSet/>
      <dgm:spPr/>
      <dgm:t>
        <a:bodyPr/>
        <a:lstStyle/>
        <a:p>
          <a:endParaRPr lang="en-US"/>
        </a:p>
      </dgm:t>
    </dgm:pt>
    <dgm:pt modelId="{88F7300B-F553-4FBD-A65F-9FD5D13AA2A3}" type="pres">
      <dgm:prSet presAssocID="{9566D1ED-25C4-4C94-94F5-7D9559745B8E}" presName="Name0" presStyleCnt="0">
        <dgm:presLayoutVars>
          <dgm:dir/>
          <dgm:resizeHandles val="exact"/>
        </dgm:presLayoutVars>
      </dgm:prSet>
      <dgm:spPr/>
    </dgm:pt>
    <dgm:pt modelId="{E27DCF90-1A2B-41A6-A788-B83F81BFD7B5}" type="pres">
      <dgm:prSet presAssocID="{17C53B0C-3A4F-43ED-BACF-599989CAB504}" presName="node" presStyleLbl="node1" presStyleIdx="0" presStyleCnt="3">
        <dgm:presLayoutVars>
          <dgm:bulletEnabled val="1"/>
        </dgm:presLayoutVars>
      </dgm:prSet>
      <dgm:spPr/>
    </dgm:pt>
    <dgm:pt modelId="{D37145D6-94A5-4EAA-8413-0A56B6327AF4}" type="pres">
      <dgm:prSet presAssocID="{11571C83-F0CD-42EC-94B4-2167A88BFD27}" presName="sibTrans" presStyleLbl="sibTrans2D1" presStyleIdx="0" presStyleCnt="3"/>
      <dgm:spPr/>
    </dgm:pt>
    <dgm:pt modelId="{85DC65BA-AA25-4949-8244-4A8DE7D48120}" type="pres">
      <dgm:prSet presAssocID="{11571C83-F0CD-42EC-94B4-2167A88BFD27}" presName="connectorText" presStyleLbl="sibTrans2D1" presStyleIdx="0" presStyleCnt="3"/>
      <dgm:spPr/>
    </dgm:pt>
    <dgm:pt modelId="{99D68A17-3276-4DD3-89C9-B44EC730F07F}" type="pres">
      <dgm:prSet presAssocID="{7E78662F-D198-41CE-970E-F5AB7836FDE7}" presName="node" presStyleLbl="node1" presStyleIdx="1" presStyleCnt="3">
        <dgm:presLayoutVars>
          <dgm:bulletEnabled val="1"/>
        </dgm:presLayoutVars>
      </dgm:prSet>
      <dgm:spPr/>
    </dgm:pt>
    <dgm:pt modelId="{53F01815-09E7-4B3E-A7E2-8D47D8E41307}" type="pres">
      <dgm:prSet presAssocID="{DE3C1D27-A663-459B-A38E-6AC08FDE9509}" presName="sibTrans" presStyleLbl="sibTrans2D1" presStyleIdx="1" presStyleCnt="3"/>
      <dgm:spPr/>
    </dgm:pt>
    <dgm:pt modelId="{BDB44753-B12C-4012-8CDA-34EE887BD750}" type="pres">
      <dgm:prSet presAssocID="{DE3C1D27-A663-459B-A38E-6AC08FDE9509}" presName="connectorText" presStyleLbl="sibTrans2D1" presStyleIdx="1" presStyleCnt="3"/>
      <dgm:spPr/>
    </dgm:pt>
    <dgm:pt modelId="{0345CFC4-6EE9-46DC-B6E1-F2018A9CE2A8}" type="pres">
      <dgm:prSet presAssocID="{B0F4625B-7246-4162-9F0B-CB1BC553ABAB}" presName="node" presStyleLbl="node1" presStyleIdx="2" presStyleCnt="3" custRadScaleRad="99720" custRadScaleInc="-155">
        <dgm:presLayoutVars>
          <dgm:bulletEnabled val="1"/>
        </dgm:presLayoutVars>
      </dgm:prSet>
      <dgm:spPr/>
    </dgm:pt>
    <dgm:pt modelId="{64B5E09D-FB01-4AF8-9474-54FF62D9438D}" type="pres">
      <dgm:prSet presAssocID="{3F6062ED-EC7F-4AF2-A32C-A1D99A645EA0}" presName="sibTrans" presStyleLbl="sibTrans2D1" presStyleIdx="2" presStyleCnt="3"/>
      <dgm:spPr/>
    </dgm:pt>
    <dgm:pt modelId="{70EC2D02-B25B-4D7F-908F-D21A86F22B31}" type="pres">
      <dgm:prSet presAssocID="{3F6062ED-EC7F-4AF2-A32C-A1D99A645EA0}" presName="connectorText" presStyleLbl="sibTrans2D1" presStyleIdx="2" presStyleCnt="3"/>
      <dgm:spPr/>
    </dgm:pt>
  </dgm:ptLst>
  <dgm:cxnLst>
    <dgm:cxn modelId="{8B62730C-653A-4DEF-8A9E-90A8B669D68F}" type="presOf" srcId="{11571C83-F0CD-42EC-94B4-2167A88BFD27}" destId="{85DC65BA-AA25-4949-8244-4A8DE7D48120}" srcOrd="1" destOrd="0" presId="urn:microsoft.com/office/officeart/2005/8/layout/cycle7"/>
    <dgm:cxn modelId="{D1459713-C36B-4D90-9C60-6FE26F28EAA3}" srcId="{9566D1ED-25C4-4C94-94F5-7D9559745B8E}" destId="{7E78662F-D198-41CE-970E-F5AB7836FDE7}" srcOrd="1" destOrd="0" parTransId="{97D4B073-A848-4589-979C-FC1E97D8901D}" sibTransId="{DE3C1D27-A663-459B-A38E-6AC08FDE9509}"/>
    <dgm:cxn modelId="{C2C84227-7160-4123-AFDB-277F036B606D}" type="presOf" srcId="{DE3C1D27-A663-459B-A38E-6AC08FDE9509}" destId="{53F01815-09E7-4B3E-A7E2-8D47D8E41307}" srcOrd="0" destOrd="0" presId="urn:microsoft.com/office/officeart/2005/8/layout/cycle7"/>
    <dgm:cxn modelId="{A631D427-B80D-4BA9-9016-E01554FA383A}" type="presOf" srcId="{9566D1ED-25C4-4C94-94F5-7D9559745B8E}" destId="{88F7300B-F553-4FBD-A65F-9FD5D13AA2A3}" srcOrd="0" destOrd="0" presId="urn:microsoft.com/office/officeart/2005/8/layout/cycle7"/>
    <dgm:cxn modelId="{CB9F9D8D-7C3A-416A-ADDB-5956196B64FF}" type="presOf" srcId="{7E78662F-D198-41CE-970E-F5AB7836FDE7}" destId="{99D68A17-3276-4DD3-89C9-B44EC730F07F}" srcOrd="0" destOrd="0" presId="urn:microsoft.com/office/officeart/2005/8/layout/cycle7"/>
    <dgm:cxn modelId="{C5052E96-16D8-47E4-80D8-2A3615F11546}" type="presOf" srcId="{3F6062ED-EC7F-4AF2-A32C-A1D99A645EA0}" destId="{64B5E09D-FB01-4AF8-9474-54FF62D9438D}" srcOrd="0" destOrd="0" presId="urn:microsoft.com/office/officeart/2005/8/layout/cycle7"/>
    <dgm:cxn modelId="{E8BF39A1-9410-4246-A819-167E4AECFF46}" srcId="{9566D1ED-25C4-4C94-94F5-7D9559745B8E}" destId="{B0F4625B-7246-4162-9F0B-CB1BC553ABAB}" srcOrd="2" destOrd="0" parTransId="{56337A6B-F291-46D1-A188-45A7D95D631E}" sibTransId="{3F6062ED-EC7F-4AF2-A32C-A1D99A645EA0}"/>
    <dgm:cxn modelId="{43C390A1-B4CC-4C41-A356-A607C30E5E4F}" type="presOf" srcId="{B0F4625B-7246-4162-9F0B-CB1BC553ABAB}" destId="{0345CFC4-6EE9-46DC-B6E1-F2018A9CE2A8}" srcOrd="0" destOrd="0" presId="urn:microsoft.com/office/officeart/2005/8/layout/cycle7"/>
    <dgm:cxn modelId="{CC8F2FAE-F735-4CD1-AC15-9BE3D4145FE3}" type="presOf" srcId="{11571C83-F0CD-42EC-94B4-2167A88BFD27}" destId="{D37145D6-94A5-4EAA-8413-0A56B6327AF4}" srcOrd="0" destOrd="0" presId="urn:microsoft.com/office/officeart/2005/8/layout/cycle7"/>
    <dgm:cxn modelId="{BE78D1B3-5EC5-4D4A-8DB3-9B14DA43DC95}" type="presOf" srcId="{17C53B0C-3A4F-43ED-BACF-599989CAB504}" destId="{E27DCF90-1A2B-41A6-A788-B83F81BFD7B5}" srcOrd="0" destOrd="0" presId="urn:microsoft.com/office/officeart/2005/8/layout/cycle7"/>
    <dgm:cxn modelId="{E5BC9DB9-2901-4EA7-A07A-38AF6A044640}" srcId="{9566D1ED-25C4-4C94-94F5-7D9559745B8E}" destId="{17C53B0C-3A4F-43ED-BACF-599989CAB504}" srcOrd="0" destOrd="0" parTransId="{78D235A8-4077-48F5-B47A-837A15342701}" sibTransId="{11571C83-F0CD-42EC-94B4-2167A88BFD27}"/>
    <dgm:cxn modelId="{DC92D6DC-4663-4C5A-AB34-20DF0CCEEE94}" type="presOf" srcId="{DE3C1D27-A663-459B-A38E-6AC08FDE9509}" destId="{BDB44753-B12C-4012-8CDA-34EE887BD750}" srcOrd="1" destOrd="0" presId="urn:microsoft.com/office/officeart/2005/8/layout/cycle7"/>
    <dgm:cxn modelId="{13EAA5F9-B0F7-4AEF-8489-884496074143}" type="presOf" srcId="{3F6062ED-EC7F-4AF2-A32C-A1D99A645EA0}" destId="{70EC2D02-B25B-4D7F-908F-D21A86F22B31}" srcOrd="1" destOrd="0" presId="urn:microsoft.com/office/officeart/2005/8/layout/cycle7"/>
    <dgm:cxn modelId="{DA1140F9-51A6-4BC4-91D1-CDE6A4AAC014}" type="presParOf" srcId="{88F7300B-F553-4FBD-A65F-9FD5D13AA2A3}" destId="{E27DCF90-1A2B-41A6-A788-B83F81BFD7B5}" srcOrd="0" destOrd="0" presId="urn:microsoft.com/office/officeart/2005/8/layout/cycle7"/>
    <dgm:cxn modelId="{8B3088AC-8E5E-43D5-B1F8-A7BA0AF8C352}" type="presParOf" srcId="{88F7300B-F553-4FBD-A65F-9FD5D13AA2A3}" destId="{D37145D6-94A5-4EAA-8413-0A56B6327AF4}" srcOrd="1" destOrd="0" presId="urn:microsoft.com/office/officeart/2005/8/layout/cycle7"/>
    <dgm:cxn modelId="{C04BB321-5F11-46A9-A125-0E186FAF77D3}" type="presParOf" srcId="{D37145D6-94A5-4EAA-8413-0A56B6327AF4}" destId="{85DC65BA-AA25-4949-8244-4A8DE7D48120}" srcOrd="0" destOrd="0" presId="urn:microsoft.com/office/officeart/2005/8/layout/cycle7"/>
    <dgm:cxn modelId="{9AB8EF21-5FFF-4226-A774-5A2026E5B6F2}" type="presParOf" srcId="{88F7300B-F553-4FBD-A65F-9FD5D13AA2A3}" destId="{99D68A17-3276-4DD3-89C9-B44EC730F07F}" srcOrd="2" destOrd="0" presId="urn:microsoft.com/office/officeart/2005/8/layout/cycle7"/>
    <dgm:cxn modelId="{E5C67F57-D474-4D74-8D6E-96F746658EA0}" type="presParOf" srcId="{88F7300B-F553-4FBD-A65F-9FD5D13AA2A3}" destId="{53F01815-09E7-4B3E-A7E2-8D47D8E41307}" srcOrd="3" destOrd="0" presId="urn:microsoft.com/office/officeart/2005/8/layout/cycle7"/>
    <dgm:cxn modelId="{6359968B-CC61-4538-B1F8-530D0456FD98}" type="presParOf" srcId="{53F01815-09E7-4B3E-A7E2-8D47D8E41307}" destId="{BDB44753-B12C-4012-8CDA-34EE887BD750}" srcOrd="0" destOrd="0" presId="urn:microsoft.com/office/officeart/2005/8/layout/cycle7"/>
    <dgm:cxn modelId="{C8B3F1EB-8957-4CEF-99D4-6F6211D3F24A}" type="presParOf" srcId="{88F7300B-F553-4FBD-A65F-9FD5D13AA2A3}" destId="{0345CFC4-6EE9-46DC-B6E1-F2018A9CE2A8}" srcOrd="4" destOrd="0" presId="urn:microsoft.com/office/officeart/2005/8/layout/cycle7"/>
    <dgm:cxn modelId="{BABA181E-5FFD-471F-8460-84DC3BD65AA2}" type="presParOf" srcId="{88F7300B-F553-4FBD-A65F-9FD5D13AA2A3}" destId="{64B5E09D-FB01-4AF8-9474-54FF62D9438D}" srcOrd="5" destOrd="0" presId="urn:microsoft.com/office/officeart/2005/8/layout/cycle7"/>
    <dgm:cxn modelId="{45F36DB7-200A-4202-8EE6-B7F7D2FF66CE}" type="presParOf" srcId="{64B5E09D-FB01-4AF8-9474-54FF62D9438D}" destId="{70EC2D02-B25B-4D7F-908F-D21A86F22B31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7DCF90-1A2B-41A6-A788-B83F81BFD7B5}">
      <dsp:nvSpPr>
        <dsp:cNvPr id="0" name=""/>
        <dsp:cNvSpPr/>
      </dsp:nvSpPr>
      <dsp:spPr>
        <a:xfrm>
          <a:off x="3858629" y="2273"/>
          <a:ext cx="2798340" cy="139917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/>
            <a:t>CAPACITY</a:t>
          </a:r>
        </a:p>
      </dsp:txBody>
      <dsp:txXfrm>
        <a:off x="3899609" y="43253"/>
        <a:ext cx="2716380" cy="1317210"/>
      </dsp:txXfrm>
    </dsp:sp>
    <dsp:sp modelId="{D37145D6-94A5-4EAA-8413-0A56B6327AF4}">
      <dsp:nvSpPr>
        <dsp:cNvPr id="0" name=""/>
        <dsp:cNvSpPr/>
      </dsp:nvSpPr>
      <dsp:spPr>
        <a:xfrm rot="3600000">
          <a:off x="5686820" y="2459751"/>
          <a:ext cx="1454532" cy="489709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100" kern="1200"/>
        </a:p>
      </dsp:txBody>
      <dsp:txXfrm>
        <a:off x="5833733" y="2557693"/>
        <a:ext cx="1160706" cy="293825"/>
      </dsp:txXfrm>
    </dsp:sp>
    <dsp:sp modelId="{99D68A17-3276-4DD3-89C9-B44EC730F07F}">
      <dsp:nvSpPr>
        <dsp:cNvPr id="0" name=""/>
        <dsp:cNvSpPr/>
      </dsp:nvSpPr>
      <dsp:spPr>
        <a:xfrm>
          <a:off x="6171202" y="4007767"/>
          <a:ext cx="2798340" cy="139917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/>
            <a:t>LEGITIMACY</a:t>
          </a:r>
        </a:p>
      </dsp:txBody>
      <dsp:txXfrm>
        <a:off x="6212182" y="4048747"/>
        <a:ext cx="2716380" cy="1317210"/>
      </dsp:txXfrm>
    </dsp:sp>
    <dsp:sp modelId="{53F01815-09E7-4B3E-A7E2-8D47D8E41307}">
      <dsp:nvSpPr>
        <dsp:cNvPr id="0" name=""/>
        <dsp:cNvSpPr/>
      </dsp:nvSpPr>
      <dsp:spPr>
        <a:xfrm rot="10799998">
          <a:off x="4534853" y="4462499"/>
          <a:ext cx="1454532" cy="489709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100" kern="1200"/>
        </a:p>
      </dsp:txBody>
      <dsp:txXfrm rot="10800000">
        <a:off x="4681766" y="4560441"/>
        <a:ext cx="1160706" cy="293825"/>
      </dsp:txXfrm>
    </dsp:sp>
    <dsp:sp modelId="{0345CFC4-6EE9-46DC-B6E1-F2018A9CE2A8}">
      <dsp:nvSpPr>
        <dsp:cNvPr id="0" name=""/>
        <dsp:cNvSpPr/>
      </dsp:nvSpPr>
      <dsp:spPr>
        <a:xfrm>
          <a:off x="1554695" y="4007770"/>
          <a:ext cx="2798340" cy="139917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/>
            <a:t>EFFECTIVENESS</a:t>
          </a:r>
        </a:p>
      </dsp:txBody>
      <dsp:txXfrm>
        <a:off x="1595675" y="4048750"/>
        <a:ext cx="2716380" cy="1317210"/>
      </dsp:txXfrm>
    </dsp:sp>
    <dsp:sp modelId="{64B5E09D-FB01-4AF8-9474-54FF62D9438D}">
      <dsp:nvSpPr>
        <dsp:cNvPr id="0" name=""/>
        <dsp:cNvSpPr/>
      </dsp:nvSpPr>
      <dsp:spPr>
        <a:xfrm rot="17994433">
          <a:off x="3378566" y="2459752"/>
          <a:ext cx="1454532" cy="489709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100" kern="1200"/>
        </a:p>
      </dsp:txBody>
      <dsp:txXfrm>
        <a:off x="3525479" y="2557694"/>
        <a:ext cx="1160706" cy="29382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1275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7EEC6E-E441-4816-BB7C-48E52EF902FC}" type="datetimeFigureOut">
              <a:rPr lang="en-US" smtClean="0"/>
              <a:t>5/26/2026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4713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40363" cy="39100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1338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1275" y="9431338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913EBC-D317-4EC8-9D38-03F24ADC45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5711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B863A3-F6DA-432C-A68C-0B1EB56ED58E}" type="slidenum">
              <a:rPr lang="sv-SE" smtClean="0"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69580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86071-7D19-4ADF-8C73-E642E57AA020}" type="datetimeFigureOut">
              <a:rPr lang="sv-SE" smtClean="0"/>
              <a:t>2026-05-26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8E240-64A4-454C-B250-C4FAC6E5522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57655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86071-7D19-4ADF-8C73-E642E57AA020}" type="datetimeFigureOut">
              <a:rPr lang="sv-SE" smtClean="0"/>
              <a:t>2026-05-26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8E240-64A4-454C-B250-C4FAC6E5522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350100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86071-7D19-4ADF-8C73-E642E57AA020}" type="datetimeFigureOut">
              <a:rPr lang="sv-SE" smtClean="0"/>
              <a:t>2026-05-26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8E240-64A4-454C-B250-C4FAC6E5522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722810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/>
          <p:cNvSpPr>
            <a:spLocks noGrp="1"/>
          </p:cNvSpPr>
          <p:nvPr>
            <p:ph type="title"/>
          </p:nvPr>
        </p:nvSpPr>
        <p:spPr>
          <a:xfrm>
            <a:off x="294696" y="1615370"/>
            <a:ext cx="2456817" cy="612000"/>
          </a:xfrm>
        </p:spPr>
        <p:txBody>
          <a:bodyPr/>
          <a:lstStyle>
            <a:lvl1pPr>
              <a:defRPr sz="2400"/>
            </a:lvl1pPr>
          </a:lstStyle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8" name="Platshållare för datum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D376C-A337-437F-B942-D3049F1E44BD}" type="datetime1">
              <a:rPr lang="sv-SE" smtClean="0"/>
              <a:t>2026-05-26</a:t>
            </a:fld>
            <a:endParaRPr lang="sv-SE" dirty="0"/>
          </a:p>
        </p:txBody>
      </p:sp>
      <p:sp>
        <p:nvSpPr>
          <p:cNvPr id="9" name="Platshållare för sidfot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Information om medlemskap</a:t>
            </a:r>
            <a:endParaRPr lang="sv-SE" dirty="0"/>
          </a:p>
        </p:txBody>
      </p:sp>
      <p:sp>
        <p:nvSpPr>
          <p:cNvPr id="10" name="Platshållare för bild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45303-2AAE-45D1-913A-B06AE6474513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11" name="Platshållare för innehåll 2">
            <a:extLst>
              <a:ext uri="{FF2B5EF4-FFF2-40B4-BE49-F238E27FC236}">
                <a16:creationId xmlns:a16="http://schemas.microsoft.com/office/drawing/2014/main" id="{C0414B1B-0A49-49BF-AED0-F0D4D12648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9099" y="1576476"/>
            <a:ext cx="6684652" cy="4989424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2" name="textruta 11">
            <a:extLst>
              <a:ext uri="{FF2B5EF4-FFF2-40B4-BE49-F238E27FC236}">
                <a16:creationId xmlns:a16="http://schemas.microsoft.com/office/drawing/2014/main" id="{9A653BD4-5EF2-437F-921C-57D59E2A02CD}"/>
              </a:ext>
            </a:extLst>
          </p:cNvPr>
          <p:cNvSpPr txBox="1"/>
          <p:nvPr userDrawn="1"/>
        </p:nvSpPr>
        <p:spPr>
          <a:xfrm>
            <a:off x="304800" y="239668"/>
            <a:ext cx="453189" cy="108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750" dirty="0">
                <a:solidFill>
                  <a:schemeClr val="accent3"/>
                </a:solidFill>
                <a:latin typeface="Neue Haas Unica W1G" panose="020B0504030206020203" pitchFamily="34" charset="0"/>
                <a:cs typeface="Arial" panose="020B0604020202020204" pitchFamily="34" charset="0"/>
              </a:rPr>
              <a:t>SNS</a:t>
            </a:r>
          </a:p>
        </p:txBody>
      </p:sp>
    </p:spTree>
    <p:extLst>
      <p:ext uri="{BB962C8B-B14F-4D97-AF65-F5344CB8AC3E}">
        <p14:creationId xmlns:p14="http://schemas.microsoft.com/office/powerpoint/2010/main" val="2843782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86071-7D19-4ADF-8C73-E642E57AA020}" type="datetimeFigureOut">
              <a:rPr lang="sv-SE" smtClean="0"/>
              <a:t>2026-05-26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8E240-64A4-454C-B250-C4FAC6E5522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180050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86071-7D19-4ADF-8C73-E642E57AA020}" type="datetimeFigureOut">
              <a:rPr lang="sv-SE" smtClean="0"/>
              <a:t>2026-05-26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8E240-64A4-454C-B250-C4FAC6E5522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775507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86071-7D19-4ADF-8C73-E642E57AA020}" type="datetimeFigureOut">
              <a:rPr lang="sv-SE" smtClean="0"/>
              <a:t>2026-05-26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8E240-64A4-454C-B250-C4FAC6E5522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662970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86071-7D19-4ADF-8C73-E642E57AA020}" type="datetimeFigureOut">
              <a:rPr lang="sv-SE" smtClean="0"/>
              <a:t>2026-05-26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8E240-64A4-454C-B250-C4FAC6E5522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84466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86071-7D19-4ADF-8C73-E642E57AA020}" type="datetimeFigureOut">
              <a:rPr lang="sv-SE" smtClean="0"/>
              <a:t>2026-05-26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8E240-64A4-454C-B250-C4FAC6E5522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424804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86071-7D19-4ADF-8C73-E642E57AA020}" type="datetimeFigureOut">
              <a:rPr lang="sv-SE" smtClean="0"/>
              <a:t>2026-05-26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8E240-64A4-454C-B250-C4FAC6E5522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119293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86071-7D19-4ADF-8C73-E642E57AA020}" type="datetimeFigureOut">
              <a:rPr lang="sv-SE" smtClean="0"/>
              <a:t>2026-05-26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8E240-64A4-454C-B250-C4FAC6E5522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91399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86071-7D19-4ADF-8C73-E642E57AA020}" type="datetimeFigureOut">
              <a:rPr lang="sv-SE" smtClean="0"/>
              <a:t>2026-05-26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8E240-64A4-454C-B250-C4FAC6E5522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99132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286071-7D19-4ADF-8C73-E642E57AA020}" type="datetimeFigureOut">
              <a:rPr lang="sv-SE" smtClean="0"/>
              <a:t>2026-05-26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68E240-64A4-454C-B250-C4FAC6E5522D}" type="slidenum">
              <a:rPr lang="sv-SE" smtClean="0"/>
              <a:t>‹#›</a:t>
            </a:fld>
            <a:endParaRPr lang="sv-SE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F9D96AD-12FD-F22A-2CA1-F6FE85808B78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63500" y="6642100"/>
            <a:ext cx="1590675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US" sz="1000">
                <a:solidFill>
                  <a:srgbClr val="000000">
                    <a:alpha val="50000"/>
                  </a:srgbClr>
                </a:solidFill>
                <a:latin typeface="Aptos" panose="020B0004020202020204" pitchFamily="34" charset="0"/>
              </a:rPr>
              <a:t>Classified as Internal | Intern</a:t>
            </a:r>
          </a:p>
        </p:txBody>
      </p:sp>
    </p:spTree>
    <p:extLst>
      <p:ext uri="{BB962C8B-B14F-4D97-AF65-F5344CB8AC3E}">
        <p14:creationId xmlns:p14="http://schemas.microsoft.com/office/powerpoint/2010/main" val="730300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373341" y="2112953"/>
            <a:ext cx="3291133" cy="3387497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sz="44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MULTI-</a:t>
            </a:r>
            <a:br>
              <a:rPr lang="en-US" sz="44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44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STAKEHOLDER GLOBAL GOVERNANCE</a:t>
            </a:r>
            <a:br>
              <a:rPr lang="en-US" sz="44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br>
              <a:rPr lang="en-US" sz="44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44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CAPACITY</a:t>
            </a:r>
            <a:br>
              <a:rPr lang="en-US" sz="4400" b="1" dirty="0">
                <a:solidFill>
                  <a:srgbClr val="FFFFFF"/>
                </a:solidFill>
              </a:rPr>
            </a:br>
            <a:r>
              <a:rPr lang="en-US" sz="4400" b="1" dirty="0">
                <a:solidFill>
                  <a:srgbClr val="FFFFFF"/>
                </a:solidFill>
              </a:rPr>
              <a:t>EFFECTIVENESS</a:t>
            </a:r>
            <a:r>
              <a:rPr lang="en-US" sz="44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LEGITIMACY</a:t>
            </a: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4810259" y="649480"/>
            <a:ext cx="6555347" cy="554604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4400" b="1" dirty="0"/>
              <a:t>Project Presentation</a:t>
            </a:r>
          </a:p>
          <a:p>
            <a:pPr algn="l"/>
            <a:r>
              <a:rPr lang="en-US" sz="4400" b="1" dirty="0"/>
              <a:t>ICANN 86, Seville</a:t>
            </a:r>
          </a:p>
          <a:p>
            <a:pPr algn="l"/>
            <a:endParaRPr lang="en-US" b="1" dirty="0"/>
          </a:p>
          <a:p>
            <a:pPr algn="l"/>
            <a:endParaRPr lang="en-US" b="1" dirty="0"/>
          </a:p>
          <a:p>
            <a:pPr algn="l"/>
            <a:r>
              <a:rPr lang="en-US" dirty="0">
                <a:latin typeface="+mj-lt"/>
              </a:rPr>
              <a:t>Jan Aart Scholte, Leiden University</a:t>
            </a:r>
          </a:p>
          <a:p>
            <a:pPr algn="l"/>
            <a:endParaRPr lang="en-US" dirty="0">
              <a:latin typeface="+mj-lt"/>
            </a:endParaRPr>
          </a:p>
          <a:p>
            <a:pPr algn="l"/>
            <a:r>
              <a:rPr lang="en-US" dirty="0">
                <a:latin typeface="+mj-lt"/>
              </a:rPr>
              <a:t>June 2026</a:t>
            </a:r>
          </a:p>
          <a:p>
            <a:pPr algn="l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1259295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4A0EA0-7747-D097-B889-E2C40F6D3B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  <a:solidFill>
            <a:schemeClr val="accent1">
              <a:lumMod val="5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  <a:latin typeface="+mn-lt"/>
              </a:rPr>
              <a:t>A DYNAMIC OF TRILATERAL INTERCONNECTION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B4B140-ED14-3703-6468-8A82882537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more capacity (resources) tends to facilitate more effectiveness (results)</a:t>
            </a:r>
          </a:p>
          <a:p>
            <a:endParaRPr lang="en-US" sz="800" dirty="0"/>
          </a:p>
          <a:p>
            <a:r>
              <a:rPr lang="en-US" dirty="0"/>
              <a:t>more effectiveness (results) tends to attract more legitimacy (approval)</a:t>
            </a:r>
          </a:p>
          <a:p>
            <a:endParaRPr lang="en-US" sz="800" dirty="0"/>
          </a:p>
          <a:p>
            <a:r>
              <a:rPr lang="en-US" dirty="0"/>
              <a:t>more legitimacy (approval) tends to encourage increases in capacity</a:t>
            </a:r>
          </a:p>
          <a:p>
            <a:endParaRPr lang="en-US" sz="800" dirty="0"/>
          </a:p>
          <a:p>
            <a:r>
              <a:rPr lang="en-US" dirty="0"/>
              <a:t>which in turn enables still more effectiveness</a:t>
            </a:r>
          </a:p>
          <a:p>
            <a:endParaRPr lang="en-US" sz="800" dirty="0"/>
          </a:p>
          <a:p>
            <a:r>
              <a:rPr lang="en-US" dirty="0"/>
              <a:t>which in turn generates still more legitimacy</a:t>
            </a:r>
          </a:p>
          <a:p>
            <a:endParaRPr lang="en-US" sz="800" dirty="0"/>
          </a:p>
          <a:p>
            <a:r>
              <a:rPr lang="en-US" dirty="0"/>
              <a:t>and so on …</a:t>
            </a:r>
          </a:p>
          <a:p>
            <a:endParaRPr lang="en-US" sz="900" dirty="0"/>
          </a:p>
          <a:p>
            <a:r>
              <a:rPr lang="en-US" dirty="0"/>
              <a:t>although the dynamic can also work in a reverse downward spiral</a:t>
            </a:r>
          </a:p>
        </p:txBody>
      </p:sp>
    </p:spTree>
    <p:extLst>
      <p:ext uri="{BB962C8B-B14F-4D97-AF65-F5344CB8AC3E}">
        <p14:creationId xmlns:p14="http://schemas.microsoft.com/office/powerpoint/2010/main" val="32006069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6C4DC7D9-F57C-1CB1-4E24-20CF3DE5D10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44719099"/>
              </p:ext>
            </p:extLst>
          </p:nvPr>
        </p:nvGraphicFramePr>
        <p:xfrm>
          <a:off x="838200" y="767751"/>
          <a:ext cx="10515600" cy="54092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978800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A462C7-6BE8-96E6-C90C-9AA4E3FD38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770725-55E9-E1CB-889E-0486482054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  <a:solidFill>
            <a:schemeClr val="accent1">
              <a:lumMod val="50000"/>
            </a:schemeClr>
          </a:solidFill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  <a:latin typeface="+mn-lt"/>
              </a:rPr>
              <a:t> INTENDED </a:t>
            </a:r>
            <a:r>
              <a:rPr lang="en-US">
                <a:solidFill>
                  <a:schemeClr val="bg1"/>
                </a:solidFill>
                <a:latin typeface="+mn-lt"/>
              </a:rPr>
              <a:t>USER IMPACT: WHAT’S IN IT FOR YOU?</a:t>
            </a:r>
            <a:endParaRPr lang="en-US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449032-02C5-F866-32EF-A9A6E9B34C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7045" y="1980900"/>
            <a:ext cx="10877910" cy="4678692"/>
          </a:xfrm>
        </p:spPr>
        <p:txBody>
          <a:bodyPr>
            <a:normAutofit/>
          </a:bodyPr>
          <a:lstStyle/>
          <a:p>
            <a:r>
              <a:rPr lang="en-US" dirty="0"/>
              <a:t>sharper understanding and use of key concepts (e.g. ‘effectiveness’, ‘legitimacy’, ‘accountability’) so as better to shape policy to desired ends</a:t>
            </a:r>
          </a:p>
          <a:p>
            <a:endParaRPr lang="en-US" sz="800" dirty="0"/>
          </a:p>
          <a:p>
            <a:r>
              <a:rPr lang="en-US" dirty="0"/>
              <a:t>carefully collected and analyzed data to establish where MGG is stronger and weaker in respect of capacity, effectiveness and legitimacy – helps to build on what works well and to address what works less well</a:t>
            </a:r>
          </a:p>
          <a:p>
            <a:endParaRPr lang="en-US" sz="800" dirty="0"/>
          </a:p>
          <a:p>
            <a:r>
              <a:rPr lang="en-US" dirty="0"/>
              <a:t>systematic comparison cross policy fields – become aware of and learn from multistakeholder global governance in other issue-areas</a:t>
            </a:r>
          </a:p>
          <a:p>
            <a:endParaRPr lang="en-US" sz="800" dirty="0"/>
          </a:p>
          <a:p>
            <a:r>
              <a:rPr lang="en-US" dirty="0"/>
              <a:t>creative proposals for organizational and policy adjustments, thereby stimulating debate and helping to sustain policy dynamism </a:t>
            </a:r>
          </a:p>
        </p:txBody>
      </p:sp>
    </p:spTree>
    <p:extLst>
      <p:ext uri="{BB962C8B-B14F-4D97-AF65-F5344CB8AC3E}">
        <p14:creationId xmlns:p14="http://schemas.microsoft.com/office/powerpoint/2010/main" val="196111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E0957D2-2FA1-4DE1-99FD-52846D967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7751" y="294538"/>
            <a:ext cx="6974170" cy="1033669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  <a:latin typeface="+mn-lt"/>
              </a:rPr>
              <a:t>MGG </a:t>
            </a:r>
            <a:r>
              <a:rPr lang="en-US" dirty="0">
                <a:solidFill>
                  <a:srgbClr val="FFFFFF"/>
                </a:solidFill>
                <a:latin typeface="+mn-lt"/>
              </a:rPr>
              <a:t>PROJECT</a:t>
            </a:r>
            <a:r>
              <a:rPr lang="en-US" sz="4000" dirty="0">
                <a:solidFill>
                  <a:srgbClr val="FFFFFF"/>
                </a:solidFill>
                <a:latin typeface="+mn-lt"/>
              </a:rPr>
              <a:t> 2025-2028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42C9207D-856E-4474-A6DF-F83694FBD9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588" y="1702399"/>
            <a:ext cx="11132820" cy="4797461"/>
          </a:xfrm>
        </p:spPr>
        <p:txBody>
          <a:bodyPr>
            <a:noAutofit/>
          </a:bodyPr>
          <a:lstStyle/>
          <a:p>
            <a:pPr algn="just"/>
            <a:r>
              <a:rPr lang="en-US" sz="2700" dirty="0"/>
              <a:t>based at Leiden University, Netherlands</a:t>
            </a:r>
          </a:p>
          <a:p>
            <a:pPr algn="just"/>
            <a:endParaRPr lang="en-US" sz="800" dirty="0"/>
          </a:p>
          <a:p>
            <a:r>
              <a:rPr lang="en-US" sz="2700" dirty="0"/>
              <a:t>funded with a grant of €813,000 from the Dutch Research Council (NWO)</a:t>
            </a:r>
          </a:p>
          <a:p>
            <a:pPr algn="just"/>
            <a:endParaRPr lang="en-US" sz="800" dirty="0"/>
          </a:p>
          <a:p>
            <a:pPr algn="just"/>
            <a:r>
              <a:rPr lang="en-US" sz="2700" dirty="0"/>
              <a:t>research team</a:t>
            </a:r>
          </a:p>
          <a:p>
            <a:pPr lvl="1" algn="just">
              <a:buSzPct val="75000"/>
              <a:buFont typeface="Courier New" panose="02070309020205020404" pitchFamily="49" charset="0"/>
              <a:buChar char="o"/>
            </a:pPr>
            <a:r>
              <a:rPr lang="en-US" sz="2000" dirty="0"/>
              <a:t>Jan Aart Scholte, coordinator</a:t>
            </a:r>
          </a:p>
          <a:p>
            <a:pPr lvl="1" algn="just">
              <a:buSzPct val="75000"/>
              <a:buFont typeface="Courier New" panose="02070309020205020404" pitchFamily="49" charset="0"/>
              <a:buChar char="o"/>
            </a:pPr>
            <a:r>
              <a:rPr lang="en-US" sz="2000" dirty="0"/>
              <a:t>Hortense Jongen, senior researcher</a:t>
            </a:r>
          </a:p>
          <a:p>
            <a:pPr lvl="1" algn="just">
              <a:buSzPct val="75000"/>
              <a:buFont typeface="Courier New" panose="02070309020205020404" pitchFamily="49" charset="0"/>
              <a:buChar char="o"/>
            </a:pPr>
            <a:r>
              <a:rPr lang="en-US" sz="2000" dirty="0"/>
              <a:t>Laura Birbalaite, researcher</a:t>
            </a:r>
          </a:p>
          <a:p>
            <a:pPr lvl="1" algn="just">
              <a:buSzPct val="75000"/>
              <a:buFont typeface="Courier New" panose="02070309020205020404" pitchFamily="49" charset="0"/>
              <a:buChar char="o"/>
            </a:pPr>
            <a:r>
              <a:rPr lang="en-US" sz="2000" dirty="0"/>
              <a:t>Sarah Anne Stevens, researcher</a:t>
            </a:r>
          </a:p>
          <a:p>
            <a:pPr algn="just"/>
            <a:endParaRPr lang="en-US" sz="800" dirty="0"/>
          </a:p>
          <a:p>
            <a:pPr algn="just"/>
            <a:r>
              <a:rPr lang="en-US" sz="2700" dirty="0"/>
              <a:t>advisory board (in personal capacity)</a:t>
            </a:r>
          </a:p>
          <a:p>
            <a:pPr lvl="1" algn="just">
              <a:buSzPct val="75000"/>
              <a:buFont typeface="Courier New" panose="02070309020205020404" pitchFamily="49" charset="0"/>
              <a:buChar char="o"/>
            </a:pPr>
            <a:r>
              <a:rPr lang="en-US" sz="2000" dirty="0"/>
              <a:t>Liliana Andonova and Anakarina Pérez Oropeza regarding FSC</a:t>
            </a:r>
          </a:p>
          <a:p>
            <a:pPr lvl="1" algn="just">
              <a:buSzPct val="75000"/>
              <a:buFont typeface="Courier New" panose="02070309020205020404" pitchFamily="49" charset="0"/>
              <a:buChar char="o"/>
            </a:pPr>
            <a:r>
              <a:rPr lang="en-US" sz="2000" dirty="0"/>
              <a:t>Sophie Harman and Marijke Wijnroks regarding GFATM</a:t>
            </a:r>
          </a:p>
          <a:p>
            <a:pPr lvl="1" algn="just">
              <a:buSzPct val="75000"/>
              <a:buFont typeface="Courier New" panose="02070309020205020404" pitchFamily="49" charset="0"/>
              <a:buChar char="o"/>
            </a:pPr>
            <a:r>
              <a:rPr lang="en-US" sz="2000" dirty="0"/>
              <a:t>Milton Mueller and Tripti Sinha regarding ICANN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97936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4B4EEF-9DBA-2B38-474D-E4F82DDD86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  <a:solidFill>
            <a:schemeClr val="accent1">
              <a:lumMod val="50000"/>
            </a:schemeClr>
          </a:solidFill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  <a:latin typeface="+mn-lt"/>
              </a:rPr>
              <a:t>      MOTIVATION OF THE PROJECT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2377A3-D781-919D-F80A-765F11642B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78692"/>
          </a:xfrm>
        </p:spPr>
        <p:txBody>
          <a:bodyPr>
            <a:normAutofit/>
          </a:bodyPr>
          <a:lstStyle/>
          <a:p>
            <a:r>
              <a:rPr lang="en-US" dirty="0"/>
              <a:t>Aim to advance governance of planetary problems to become maximally democratic, effective, fair, peaceful and sustainable</a:t>
            </a:r>
          </a:p>
          <a:p>
            <a:endParaRPr lang="en-US" sz="800" dirty="0"/>
          </a:p>
          <a:p>
            <a:r>
              <a:rPr lang="en-US" dirty="0"/>
              <a:t>Conventional intergovernmental multilateral global governance is generally falling short in quantity and quality</a:t>
            </a:r>
          </a:p>
          <a:p>
            <a:endParaRPr lang="en-US" sz="800" dirty="0"/>
          </a:p>
          <a:p>
            <a:r>
              <a:rPr lang="en-US" dirty="0"/>
              <a:t>Multistakeholder constructions prima facie have significant potentials for democratic, effective, fair, peaceful and sustainable governance</a:t>
            </a:r>
          </a:p>
          <a:p>
            <a:endParaRPr lang="en-US" sz="800" dirty="0"/>
          </a:p>
          <a:p>
            <a:r>
              <a:rPr lang="en-US" dirty="0"/>
              <a:t>But when and how do they realize these potentials in practice?</a:t>
            </a:r>
          </a:p>
          <a:p>
            <a:endParaRPr lang="en-US" sz="800" dirty="0"/>
          </a:p>
          <a:p>
            <a:r>
              <a:rPr lang="en-US" dirty="0"/>
              <a:t>Knowing this can improve existing MGG and inspire new MGG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69756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E0957D2-2FA1-4DE1-99FD-52846D967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9181" y="294538"/>
            <a:ext cx="10208370" cy="1033669"/>
          </a:xfrm>
        </p:spPr>
        <p:txBody>
          <a:bodyPr>
            <a:normAutofit/>
          </a:bodyPr>
          <a:lstStyle/>
          <a:p>
            <a:r>
              <a:rPr lang="sv-SE" dirty="0">
                <a:solidFill>
                  <a:srgbClr val="FFFFFF"/>
                </a:solidFill>
                <a:latin typeface="+mn-lt"/>
              </a:rPr>
              <a:t>CORE QUESTION OF THE PROJECT</a:t>
            </a:r>
            <a:endParaRPr lang="en-US" dirty="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2A8E35D-2D18-4812-9371-AE4D8F3B5E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8" y="1891970"/>
            <a:ext cx="10515600" cy="5143469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3200" dirty="0"/>
              <a:t>Central question: </a:t>
            </a:r>
          </a:p>
          <a:p>
            <a:pPr algn="just"/>
            <a:r>
              <a:rPr lang="en-US" i="1" dirty="0"/>
              <a:t>how can multistakeholder global governance operate well?</a:t>
            </a:r>
          </a:p>
          <a:p>
            <a:r>
              <a:rPr lang="en-US" i="1" dirty="0"/>
              <a:t>how far, and under what circumstances, does multistakeholder global governance at the FSC, GFATM, and ICANN attain capacity, effectiveness, and legitimacy? </a:t>
            </a:r>
            <a:endParaRPr lang="en-US" sz="2400" dirty="0"/>
          </a:p>
          <a:p>
            <a:pPr marL="0" indent="0" algn="just">
              <a:buNone/>
            </a:pPr>
            <a:endParaRPr lang="en-US" sz="800" dirty="0"/>
          </a:p>
          <a:p>
            <a:pPr marL="0" indent="0" algn="just">
              <a:buNone/>
            </a:pPr>
            <a:endParaRPr lang="en-US" sz="800" dirty="0"/>
          </a:p>
          <a:p>
            <a:pPr marL="0" indent="0" algn="just">
              <a:buNone/>
            </a:pPr>
            <a:r>
              <a:rPr lang="en-US" sz="3200" dirty="0"/>
              <a:t>Significance:</a:t>
            </a:r>
          </a:p>
          <a:p>
            <a:r>
              <a:rPr lang="en-US" i="1" dirty="0"/>
              <a:t>The first </a:t>
            </a:r>
            <a:r>
              <a:rPr lang="en-US" i="1" dirty="0">
                <a:solidFill>
                  <a:srgbClr val="C00000"/>
                </a:solidFill>
              </a:rPr>
              <a:t>comprehensive</a:t>
            </a:r>
            <a:r>
              <a:rPr lang="en-US" i="1" dirty="0"/>
              <a:t> </a:t>
            </a:r>
            <a:r>
              <a:rPr lang="en-US" i="1" dirty="0">
                <a:solidFill>
                  <a:srgbClr val="C00000"/>
                </a:solidFill>
              </a:rPr>
              <a:t>detailed systematic comparative</a:t>
            </a:r>
            <a:r>
              <a:rPr lang="en-US" i="1" dirty="0"/>
              <a:t> analysis of the promises and pitfalls of multistakeholder arrangements for global governance.</a:t>
            </a:r>
            <a:endParaRPr lang="en-US" b="1" i="1" dirty="0"/>
          </a:p>
          <a:p>
            <a:pPr marL="457200" lvl="1" indent="0" algn="just">
              <a:buNone/>
            </a:pPr>
            <a:endParaRPr lang="sv-SE" sz="2200" dirty="0"/>
          </a:p>
          <a:p>
            <a:pPr lvl="1" algn="just">
              <a:buFont typeface="Courier New" panose="02070309020205020404" pitchFamily="49" charset="0"/>
              <a:buChar char="o"/>
            </a:pPr>
            <a:endParaRPr lang="sv-SE" sz="2200" b="1" dirty="0"/>
          </a:p>
          <a:p>
            <a:pPr marL="0" indent="0">
              <a:buNone/>
            </a:pP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10444456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E0957D2-2FA1-4DE1-99FD-52846D967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6321" y="294538"/>
            <a:ext cx="7840260" cy="1033669"/>
          </a:xfrm>
        </p:spPr>
        <p:txBody>
          <a:bodyPr>
            <a:noAutofit/>
          </a:bodyPr>
          <a:lstStyle/>
          <a:p>
            <a:r>
              <a:rPr lang="sv-SE" dirty="0">
                <a:solidFill>
                  <a:srgbClr val="FFFFFF"/>
                </a:solidFill>
                <a:latin typeface="+mn-lt"/>
              </a:rPr>
              <a:t>MULTISTAKEHOLDER PRINCIPLE</a:t>
            </a:r>
            <a:endParaRPr lang="en-US" dirty="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FCE3C2C2-FE97-48D0-962F-CCA18353B326}"/>
              </a:ext>
            </a:extLst>
          </p:cNvPr>
          <p:cNvSpPr txBox="1">
            <a:spLocks/>
          </p:cNvSpPr>
          <p:nvPr/>
        </p:nvSpPr>
        <p:spPr>
          <a:xfrm>
            <a:off x="838198" y="1885279"/>
            <a:ext cx="10515600" cy="50297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govern through an institutional architecture and policy process that assembles ‘multiple’ parties who ‘have a stake’ in (i.e. affect and are affected by) a given societal problem</a:t>
            </a:r>
          </a:p>
          <a:p>
            <a:r>
              <a:rPr lang="en-US" dirty="0"/>
              <a:t>an alternative to multilateral architecture that brings together multiple states (e.g. United Nations)</a:t>
            </a:r>
          </a:p>
          <a:p>
            <a:r>
              <a:rPr lang="en-US" dirty="0"/>
              <a:t>also different from private governance through a business association (e.g. International Organization of Security Commissions)</a:t>
            </a:r>
          </a:p>
          <a:p>
            <a:pPr algn="just"/>
            <a:endParaRPr lang="en-US" sz="1800" dirty="0"/>
          </a:p>
          <a:p>
            <a:pPr algn="just"/>
            <a:r>
              <a:rPr lang="en-US" dirty="0"/>
              <a:t>MGG traces back to the International </a:t>
            </a:r>
            <a:r>
              <a:rPr lang="en-US" dirty="0" err="1"/>
              <a:t>Labour</a:t>
            </a:r>
            <a:r>
              <a:rPr lang="en-US" dirty="0"/>
              <a:t> </a:t>
            </a:r>
            <a:r>
              <a:rPr lang="en-US" dirty="0" err="1"/>
              <a:t>Organisation</a:t>
            </a:r>
            <a:r>
              <a:rPr lang="en-US" dirty="0"/>
              <a:t> (ILO, 1920) and the International </a:t>
            </a:r>
            <a:r>
              <a:rPr lang="en-US" dirty="0" err="1"/>
              <a:t>Organisation</a:t>
            </a:r>
            <a:r>
              <a:rPr lang="en-US" dirty="0"/>
              <a:t> for </a:t>
            </a:r>
            <a:r>
              <a:rPr lang="en-US" dirty="0" err="1"/>
              <a:t>Standardisation</a:t>
            </a:r>
            <a:r>
              <a:rPr lang="en-US" dirty="0"/>
              <a:t> (ISO, 1947)</a:t>
            </a:r>
          </a:p>
          <a:p>
            <a:pPr algn="just"/>
            <a:r>
              <a:rPr lang="en-US" dirty="0"/>
              <a:t>main spread of MGG since the 1990s</a:t>
            </a:r>
          </a:p>
        </p:txBody>
      </p:sp>
    </p:spTree>
    <p:extLst>
      <p:ext uri="{BB962C8B-B14F-4D97-AF65-F5344CB8AC3E}">
        <p14:creationId xmlns:p14="http://schemas.microsoft.com/office/powerpoint/2010/main" val="22530987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ubrik 9">
            <a:extLst>
              <a:ext uri="{FF2B5EF4-FFF2-40B4-BE49-F238E27FC236}">
                <a16:creationId xmlns:a16="http://schemas.microsoft.com/office/drawing/2014/main" id="{4B8B3D3B-4F0F-40B3-8C67-558BFB221C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696" y="1615370"/>
            <a:ext cx="1715259" cy="1930718"/>
          </a:xfrm>
        </p:spPr>
        <p:txBody>
          <a:bodyPr>
            <a:normAutofit/>
          </a:bodyPr>
          <a:lstStyle/>
          <a:p>
            <a:br>
              <a:rPr lang="de-DE" dirty="0">
                <a:effectLst/>
                <a:latin typeface="Times"/>
              </a:rPr>
            </a:br>
            <a:r>
              <a:rPr lang="de-DE" dirty="0">
                <a:effectLst/>
                <a:latin typeface="Times"/>
              </a:rPr>
              <a:t> </a:t>
            </a:r>
            <a:br>
              <a:rPr lang="de-DE" dirty="0">
                <a:effectLst/>
                <a:latin typeface="Times"/>
              </a:rPr>
            </a:br>
            <a:br>
              <a:rPr lang="de-DE" dirty="0">
                <a:effectLst/>
                <a:latin typeface="Times"/>
              </a:rPr>
            </a:br>
            <a:endParaRPr lang="sv-SE" dirty="0"/>
          </a:p>
        </p:txBody>
      </p:sp>
      <p:pic>
        <p:nvPicPr>
          <p:cNvPr id="2" name="Bildobjekt 1" descr="En bild som visar diagram&#10;&#10;Automatiskt genererad beskrivning">
            <a:extLst>
              <a:ext uri="{FF2B5EF4-FFF2-40B4-BE49-F238E27FC236}">
                <a16:creationId xmlns:a16="http://schemas.microsoft.com/office/drawing/2014/main" id="{DDDA5F12-ECCB-EB2F-380A-51B5725A3E4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5668" y="395806"/>
            <a:ext cx="8103581" cy="5898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91057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E0957D2-2FA1-4DE1-99FD-52846D967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9125" y="278535"/>
            <a:ext cx="6756400" cy="1033669"/>
          </a:xfrm>
        </p:spPr>
        <p:txBody>
          <a:bodyPr>
            <a:normAutofit/>
          </a:bodyPr>
          <a:lstStyle/>
          <a:p>
            <a:r>
              <a:rPr lang="sv-SE" dirty="0">
                <a:solidFill>
                  <a:srgbClr val="FFFFFF"/>
                </a:solidFill>
                <a:latin typeface="+mn-lt"/>
              </a:rPr>
              <a:t>THREE CASE STUDIES</a:t>
            </a:r>
            <a:endParaRPr lang="en-US" dirty="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6245831B-7C07-4972-BDE4-B4DA908136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8" y="1824483"/>
            <a:ext cx="10515600" cy="4754982"/>
          </a:xfrm>
        </p:spPr>
        <p:txBody>
          <a:bodyPr>
            <a:noAutofit/>
          </a:bodyPr>
          <a:lstStyle/>
          <a:p>
            <a:r>
              <a:rPr lang="sv-SE" sz="3200" dirty="0">
                <a:solidFill>
                  <a:srgbClr val="000000"/>
                </a:solidFill>
              </a:rPr>
              <a:t>Forest Stewardship Council (FSC, established in 1993) – governs certification of sustainable forestry worldwide</a:t>
            </a:r>
          </a:p>
          <a:p>
            <a:pPr algn="just"/>
            <a:endParaRPr lang="sv-SE" sz="1400" dirty="0">
              <a:solidFill>
                <a:srgbClr val="000000"/>
              </a:solidFill>
            </a:endParaRPr>
          </a:p>
          <a:p>
            <a:r>
              <a:rPr lang="sv-SE" sz="3200" dirty="0">
                <a:solidFill>
                  <a:srgbClr val="000000"/>
                </a:solidFill>
              </a:rPr>
              <a:t>Internet Corporation for Assigned Names and Numbers (ICANN, 1998) – governs the system of unique identifiers for the global internet</a:t>
            </a:r>
          </a:p>
          <a:p>
            <a:endParaRPr lang="sv-SE" sz="1400" dirty="0">
              <a:solidFill>
                <a:srgbClr val="000000"/>
              </a:solidFill>
            </a:endParaRPr>
          </a:p>
          <a:p>
            <a:r>
              <a:rPr lang="sv-SE" sz="3200" dirty="0">
                <a:solidFill>
                  <a:srgbClr val="000000"/>
                </a:solidFill>
              </a:rPr>
              <a:t>Global Fund to Fight AIDS, Tuberculosis and Malaria (GFATM, 2001) – governs campaigns against these diseases worldwide</a:t>
            </a:r>
          </a:p>
          <a:p>
            <a:pPr marL="0" indent="0" algn="just">
              <a:buNone/>
            </a:pPr>
            <a:endParaRPr lang="en-US" sz="2600" dirty="0">
              <a:solidFill>
                <a:srgbClr val="000000"/>
              </a:solidFill>
            </a:endParaRPr>
          </a:p>
          <a:p>
            <a:pPr marL="0" indent="0" algn="just">
              <a:buNone/>
            </a:pPr>
            <a:endParaRPr lang="en-US" dirty="0"/>
          </a:p>
          <a:p>
            <a:pPr marL="0" indent="0" algn="just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8033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E0957D2-2FA1-4DE1-99FD-52846D967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713" y="248038"/>
            <a:ext cx="7063721" cy="11592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>
                <a:solidFill>
                  <a:srgbClr val="FFFFFF"/>
                </a:solidFill>
                <a:latin typeface="+mn-lt"/>
              </a:rPr>
              <a:t>THREE CASE STUDIES</a:t>
            </a:r>
            <a:endParaRPr lang="en-US" kern="1200" dirty="0">
              <a:solidFill>
                <a:srgbClr val="FFFFFF"/>
              </a:solidFill>
              <a:latin typeface="+mn-lt"/>
              <a:ea typeface="+mj-ea"/>
              <a:cs typeface="+mj-cs"/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50F735D4-62C7-4A85-84CC-3ADBB0FBA0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9713" y="2103018"/>
            <a:ext cx="10515600" cy="4754982"/>
          </a:xfrm>
        </p:spPr>
        <p:txBody>
          <a:bodyPr>
            <a:noAutofit/>
          </a:bodyPr>
          <a:lstStyle/>
          <a:p>
            <a:pPr lvl="1"/>
            <a:r>
              <a:rPr lang="en-US" sz="2600" dirty="0">
                <a:solidFill>
                  <a:srgbClr val="000000"/>
                </a:solidFill>
              </a:rPr>
              <a:t>three longstanding, highly developed, and widely lauded MGG arrangements → good cases to establish what has worked in the past</a:t>
            </a:r>
          </a:p>
          <a:p>
            <a:pPr lvl="1"/>
            <a:endParaRPr lang="en-US" sz="800" dirty="0">
              <a:solidFill>
                <a:srgbClr val="000000"/>
              </a:solidFill>
            </a:endParaRPr>
          </a:p>
          <a:p>
            <a:pPr lvl="1"/>
            <a:r>
              <a:rPr lang="en-US" sz="2600" dirty="0">
                <a:solidFill>
                  <a:srgbClr val="000000"/>
                </a:solidFill>
              </a:rPr>
              <a:t>all three borne of the neoliberal heyday of the late twentieth century and face challenging world-order shifts today → good cases to explore what might (need to) change in the future</a:t>
            </a:r>
          </a:p>
          <a:p>
            <a:pPr lvl="1" algn="just"/>
            <a:endParaRPr lang="en-US" sz="800" dirty="0">
              <a:solidFill>
                <a:srgbClr val="000000"/>
              </a:solidFill>
            </a:endParaRPr>
          </a:p>
          <a:p>
            <a:pPr lvl="1" algn="just"/>
            <a:r>
              <a:rPr lang="en-US" sz="2600" dirty="0">
                <a:solidFill>
                  <a:srgbClr val="000000"/>
                </a:solidFill>
              </a:rPr>
              <a:t>different issue-areas (communication, environment, health)</a:t>
            </a:r>
          </a:p>
          <a:p>
            <a:pPr lvl="1" algn="just"/>
            <a:r>
              <a:rPr lang="en-US" sz="2600" dirty="0">
                <a:solidFill>
                  <a:srgbClr val="000000"/>
                </a:solidFill>
              </a:rPr>
              <a:t>different organizational setups (including for stakeholder groups)</a:t>
            </a:r>
          </a:p>
          <a:p>
            <a:pPr lvl="1" algn="just"/>
            <a:r>
              <a:rPr lang="en-US" sz="2600" dirty="0">
                <a:solidFill>
                  <a:srgbClr val="000000"/>
                </a:solidFill>
              </a:rPr>
              <a:t>different involvements of government</a:t>
            </a:r>
          </a:p>
          <a:p>
            <a:pPr marL="457200" lvl="1" indent="0" algn="just">
              <a:buNone/>
            </a:pPr>
            <a:endParaRPr lang="en-US" sz="800" dirty="0">
              <a:solidFill>
                <a:srgbClr val="000000"/>
              </a:solidFill>
            </a:endParaRPr>
          </a:p>
          <a:p>
            <a:pPr lvl="1" algn="just"/>
            <a:r>
              <a:rPr lang="en-US" sz="2600" dirty="0">
                <a:solidFill>
                  <a:srgbClr val="000000"/>
                </a:solidFill>
              </a:rPr>
              <a:t>similar and/or different capacity, effectiveness and legitimacy?</a:t>
            </a:r>
          </a:p>
          <a:p>
            <a:pPr lvl="1" algn="just"/>
            <a:endParaRPr lang="en-US" sz="2600" dirty="0">
              <a:solidFill>
                <a:srgbClr val="000000"/>
              </a:solidFill>
            </a:endParaRPr>
          </a:p>
          <a:p>
            <a:pPr marL="0" indent="0" algn="just">
              <a:buNone/>
            </a:pPr>
            <a:endParaRPr lang="en-US" dirty="0"/>
          </a:p>
          <a:p>
            <a:pPr marL="0" indent="0" algn="just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07612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E0957D2-2FA1-4DE1-99FD-52846D967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712" y="248038"/>
            <a:ext cx="9151653" cy="1159200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kern="1200" dirty="0">
                <a:solidFill>
                  <a:srgbClr val="FFFFFF"/>
                </a:solidFill>
                <a:latin typeface="+mn-lt"/>
                <a:ea typeface="+mj-ea"/>
                <a:cs typeface="+mj-cs"/>
              </a:rPr>
              <a:t>MGG: A GOOD WAY OF GOVERNING?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50F735D4-62C7-4A85-84CC-3ADBB0FBA0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9713" y="1854980"/>
            <a:ext cx="10515600" cy="4754982"/>
          </a:xfrm>
        </p:spPr>
        <p:txBody>
          <a:bodyPr>
            <a:noAutofit/>
          </a:bodyPr>
          <a:lstStyle/>
          <a:p>
            <a:r>
              <a:rPr lang="en-US" dirty="0"/>
              <a:t>What types, amounts and qualities of </a:t>
            </a:r>
            <a:r>
              <a:rPr lang="en-US" dirty="0">
                <a:solidFill>
                  <a:srgbClr val="00B0F0"/>
                </a:solidFill>
              </a:rPr>
              <a:t>capacity</a:t>
            </a:r>
            <a:r>
              <a:rPr lang="en-US" dirty="0"/>
              <a:t> do multistakeholder global governance regimes obtain?</a:t>
            </a:r>
          </a:p>
          <a:p>
            <a:pPr algn="just"/>
            <a:endParaRPr lang="en-US" sz="800" dirty="0"/>
          </a:p>
          <a:p>
            <a:r>
              <a:rPr lang="en-US" dirty="0"/>
              <a:t>In what ways and to what extents are multistakeholder global governance regimes </a:t>
            </a:r>
            <a:r>
              <a:rPr lang="en-US" dirty="0">
                <a:solidFill>
                  <a:srgbClr val="00B0F0"/>
                </a:solidFill>
              </a:rPr>
              <a:t>effective</a:t>
            </a:r>
            <a:r>
              <a:rPr lang="en-US" dirty="0"/>
              <a:t> in fulfilling their purposes?</a:t>
            </a:r>
          </a:p>
          <a:p>
            <a:pPr algn="just"/>
            <a:endParaRPr lang="en-US" sz="800" dirty="0"/>
          </a:p>
          <a:p>
            <a:r>
              <a:rPr lang="en-US" dirty="0"/>
              <a:t>How far and on what grounds do multistakeholder global governance regimes secure </a:t>
            </a:r>
            <a:r>
              <a:rPr lang="en-US" dirty="0">
                <a:solidFill>
                  <a:srgbClr val="00B0F0"/>
                </a:solidFill>
              </a:rPr>
              <a:t>legitimacy</a:t>
            </a:r>
            <a:r>
              <a:rPr lang="en-US" dirty="0"/>
              <a:t>?</a:t>
            </a:r>
          </a:p>
          <a:p>
            <a:endParaRPr lang="en-US" sz="800" dirty="0"/>
          </a:p>
          <a:p>
            <a:r>
              <a:rPr lang="en-US" dirty="0"/>
              <a:t>In sum, in what ways, to what degree, and under what conditions are multistakeholder arrangements promising (or not) for governing global challenges?</a:t>
            </a:r>
          </a:p>
        </p:txBody>
      </p:sp>
    </p:spTree>
    <p:extLst>
      <p:ext uri="{BB962C8B-B14F-4D97-AF65-F5344CB8AC3E}">
        <p14:creationId xmlns:p14="http://schemas.microsoft.com/office/powerpoint/2010/main" val="37091283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d465f887-04a9-4c17-8b62-103eddccf68b}" enabled="1" method="Standard" siteId="{ca2a7f76-dbd7-4ec0-9108-6b3d524fb7c8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777</Words>
  <Application>Microsoft Office PowerPoint</Application>
  <PresentationFormat>Widescreen</PresentationFormat>
  <Paragraphs>102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Aptos</vt:lpstr>
      <vt:lpstr>Arial</vt:lpstr>
      <vt:lpstr>Calibri</vt:lpstr>
      <vt:lpstr>Calibri Light</vt:lpstr>
      <vt:lpstr>Courier New</vt:lpstr>
      <vt:lpstr>Neue Haas Unica W1G</vt:lpstr>
      <vt:lpstr>Times</vt:lpstr>
      <vt:lpstr>Office Theme</vt:lpstr>
      <vt:lpstr>MULTI- STAKEHOLDER GLOBAL GOVERNANCE  CAPACITY EFFECTIVENESS LEGITIMACY</vt:lpstr>
      <vt:lpstr>MGG PROJECT 2025-2028</vt:lpstr>
      <vt:lpstr>      MOTIVATION OF THE PROJECT</vt:lpstr>
      <vt:lpstr>CORE QUESTION OF THE PROJECT</vt:lpstr>
      <vt:lpstr>MULTISTAKEHOLDER PRINCIPLE</vt:lpstr>
      <vt:lpstr>    </vt:lpstr>
      <vt:lpstr>THREE CASE STUDIES</vt:lpstr>
      <vt:lpstr>THREE CASE STUDIES</vt:lpstr>
      <vt:lpstr>MGG: A GOOD WAY OF GOVERNING?</vt:lpstr>
      <vt:lpstr>A DYNAMIC OF TRILATERAL INTERCONNECTION</vt:lpstr>
      <vt:lpstr>PowerPoint Presentation</vt:lpstr>
      <vt:lpstr> INTENDED USER IMPACT: WHAT’S IN IT FOR YOU?</vt:lpstr>
    </vt:vector>
  </TitlesOfParts>
  <Company>University of Gothenburg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ICANN LEGITIMACY STUDY 2019  SUMMARY FINDINGS</dc:title>
  <dc:creator>Jan Aart Scholte</dc:creator>
  <cp:lastModifiedBy>Scholte, J.A. (Jan Aart)</cp:lastModifiedBy>
  <cp:revision>237</cp:revision>
  <cp:lastPrinted>2019-10-28T10:01:01Z</cp:lastPrinted>
  <dcterms:created xsi:type="dcterms:W3CDTF">2019-10-27T11:22:33Z</dcterms:created>
  <dcterms:modified xsi:type="dcterms:W3CDTF">2026-05-26T17:13:35Z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lassificationContentMarkingFooterLocations">
    <vt:lpwstr>Office Theme:8</vt:lpwstr>
  </property>
  <property fmtid="{D5CDD505-2E9C-101B-9397-08002B2CF9AE}" pid="3" name="ClassificationContentMarkingFooterText">
    <vt:lpwstr>Classified as Internal | Intern</vt:lpwstr>
  </property>
</Properties>
</file>