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3" r:id="rId4"/>
    <p:sldId id="259" r:id="rId5"/>
    <p:sldId id="262" r:id="rId6"/>
    <p:sldId id="258" r:id="rId7"/>
    <p:sldId id="260" r:id="rId8"/>
    <p:sldId id="261" r:id="rId9"/>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snapToObjects="1">
      <p:cViewPr varScale="1">
        <p:scale>
          <a:sx n="128" d="100"/>
          <a:sy n="128"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82BC9-3009-A94D-B546-C7C073D3713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89F1035F-9609-8C4D-8A5E-29BCB82124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343DABAC-5C6B-A544-B175-43F95163FC8A}"/>
              </a:ext>
            </a:extLst>
          </p:cNvPr>
          <p:cNvSpPr>
            <a:spLocks noGrp="1"/>
          </p:cNvSpPr>
          <p:nvPr>
            <p:ph type="dt" sz="half" idx="10"/>
          </p:nvPr>
        </p:nvSpPr>
        <p:spPr/>
        <p:txBody>
          <a:bodyPr/>
          <a:lstStyle/>
          <a:p>
            <a:fld id="{128CDC5F-8B21-2C4B-BBEA-E97DD981DCD5}" type="datetimeFigureOut">
              <a:rPr lang="en-BE" smtClean="0"/>
              <a:t>28/03/2022</a:t>
            </a:fld>
            <a:endParaRPr lang="en-BE"/>
          </a:p>
        </p:txBody>
      </p:sp>
      <p:sp>
        <p:nvSpPr>
          <p:cNvPr id="5" name="Footer Placeholder 4">
            <a:extLst>
              <a:ext uri="{FF2B5EF4-FFF2-40B4-BE49-F238E27FC236}">
                <a16:creationId xmlns:a16="http://schemas.microsoft.com/office/drawing/2014/main" id="{F6543AF1-E1F4-544C-B9D0-58FA90E4FCFB}"/>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90B78E6B-D169-2C45-8B77-2442055F15B6}"/>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4137813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437A4-9633-9847-A473-FB4AFC435623}"/>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05319A63-CC05-6545-BE3E-B25D499376D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43BF006-23C1-6E4F-A6EC-E0E505A5BD15}"/>
              </a:ext>
            </a:extLst>
          </p:cNvPr>
          <p:cNvSpPr>
            <a:spLocks noGrp="1"/>
          </p:cNvSpPr>
          <p:nvPr>
            <p:ph type="dt" sz="half" idx="10"/>
          </p:nvPr>
        </p:nvSpPr>
        <p:spPr/>
        <p:txBody>
          <a:bodyPr/>
          <a:lstStyle/>
          <a:p>
            <a:fld id="{128CDC5F-8B21-2C4B-BBEA-E97DD981DCD5}" type="datetimeFigureOut">
              <a:rPr lang="en-BE" smtClean="0"/>
              <a:t>28/03/2022</a:t>
            </a:fld>
            <a:endParaRPr lang="en-BE"/>
          </a:p>
        </p:txBody>
      </p:sp>
      <p:sp>
        <p:nvSpPr>
          <p:cNvPr id="5" name="Footer Placeholder 4">
            <a:extLst>
              <a:ext uri="{FF2B5EF4-FFF2-40B4-BE49-F238E27FC236}">
                <a16:creationId xmlns:a16="http://schemas.microsoft.com/office/drawing/2014/main" id="{1430C5EB-C2CD-6946-B670-F989A1ED9476}"/>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F58F5A1-ABF4-F447-9EAA-996CE28E46FE}"/>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3320166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E6B53A-C833-4E4B-AA26-E8BA2648194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C2CABD03-5024-8D4A-9A9A-7FB521DF026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1A9EA70C-9355-3049-AC9E-EFA4E29BBA7F}"/>
              </a:ext>
            </a:extLst>
          </p:cNvPr>
          <p:cNvSpPr>
            <a:spLocks noGrp="1"/>
          </p:cNvSpPr>
          <p:nvPr>
            <p:ph type="dt" sz="half" idx="10"/>
          </p:nvPr>
        </p:nvSpPr>
        <p:spPr/>
        <p:txBody>
          <a:bodyPr/>
          <a:lstStyle/>
          <a:p>
            <a:fld id="{128CDC5F-8B21-2C4B-BBEA-E97DD981DCD5}" type="datetimeFigureOut">
              <a:rPr lang="en-BE" smtClean="0"/>
              <a:t>28/03/2022</a:t>
            </a:fld>
            <a:endParaRPr lang="en-BE"/>
          </a:p>
        </p:txBody>
      </p:sp>
      <p:sp>
        <p:nvSpPr>
          <p:cNvPr id="5" name="Footer Placeholder 4">
            <a:extLst>
              <a:ext uri="{FF2B5EF4-FFF2-40B4-BE49-F238E27FC236}">
                <a16:creationId xmlns:a16="http://schemas.microsoft.com/office/drawing/2014/main" id="{AF3ED080-A8A9-8845-BA52-F758BED312A5}"/>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A0840A8C-39D4-F94C-A382-5B0C53AACE72}"/>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3119290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F3ADA-115C-2246-8408-4662A2E4A328}"/>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BC9F96B-0D45-154F-9773-0E75D63CCC5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9064B48-D48C-9D4D-B92B-3FAFA09AB260}"/>
              </a:ext>
            </a:extLst>
          </p:cNvPr>
          <p:cNvSpPr>
            <a:spLocks noGrp="1"/>
          </p:cNvSpPr>
          <p:nvPr>
            <p:ph type="dt" sz="half" idx="10"/>
          </p:nvPr>
        </p:nvSpPr>
        <p:spPr/>
        <p:txBody>
          <a:bodyPr/>
          <a:lstStyle/>
          <a:p>
            <a:fld id="{128CDC5F-8B21-2C4B-BBEA-E97DD981DCD5}" type="datetimeFigureOut">
              <a:rPr lang="en-BE" smtClean="0"/>
              <a:t>28/03/2022</a:t>
            </a:fld>
            <a:endParaRPr lang="en-BE"/>
          </a:p>
        </p:txBody>
      </p:sp>
      <p:sp>
        <p:nvSpPr>
          <p:cNvPr id="5" name="Footer Placeholder 4">
            <a:extLst>
              <a:ext uri="{FF2B5EF4-FFF2-40B4-BE49-F238E27FC236}">
                <a16:creationId xmlns:a16="http://schemas.microsoft.com/office/drawing/2014/main" id="{84D6B7B6-3233-9D47-8619-BD99A96E7B93}"/>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79EFD135-549D-3B4A-A1E2-B3152D1CB7E8}"/>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1748509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93030-913B-E949-A22E-E7D3C0E7867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EB125BD-F9BB-1246-9488-5DC84340C1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41FBBF8-454F-D946-962D-1AD3A396C375}"/>
              </a:ext>
            </a:extLst>
          </p:cNvPr>
          <p:cNvSpPr>
            <a:spLocks noGrp="1"/>
          </p:cNvSpPr>
          <p:nvPr>
            <p:ph type="dt" sz="half" idx="10"/>
          </p:nvPr>
        </p:nvSpPr>
        <p:spPr/>
        <p:txBody>
          <a:bodyPr/>
          <a:lstStyle/>
          <a:p>
            <a:fld id="{128CDC5F-8B21-2C4B-BBEA-E97DD981DCD5}" type="datetimeFigureOut">
              <a:rPr lang="en-BE" smtClean="0"/>
              <a:t>28/03/2022</a:t>
            </a:fld>
            <a:endParaRPr lang="en-BE"/>
          </a:p>
        </p:txBody>
      </p:sp>
      <p:sp>
        <p:nvSpPr>
          <p:cNvPr id="5" name="Footer Placeholder 4">
            <a:extLst>
              <a:ext uri="{FF2B5EF4-FFF2-40B4-BE49-F238E27FC236}">
                <a16:creationId xmlns:a16="http://schemas.microsoft.com/office/drawing/2014/main" id="{DD9A22D4-AC81-A04B-84C1-E0047121DBD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F5A469F8-933C-8643-8298-52B904EA9075}"/>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412926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F08BA-AEAF-A94C-AE1B-E77FD0607D4F}"/>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C10D90C-AE2E-C948-B97C-BEFD3A3B66A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CF29873E-C921-B54D-BDB5-FFFDC6F9169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07437B55-5084-4049-B6C6-903335A9348F}"/>
              </a:ext>
            </a:extLst>
          </p:cNvPr>
          <p:cNvSpPr>
            <a:spLocks noGrp="1"/>
          </p:cNvSpPr>
          <p:nvPr>
            <p:ph type="dt" sz="half" idx="10"/>
          </p:nvPr>
        </p:nvSpPr>
        <p:spPr/>
        <p:txBody>
          <a:bodyPr/>
          <a:lstStyle/>
          <a:p>
            <a:fld id="{128CDC5F-8B21-2C4B-BBEA-E97DD981DCD5}" type="datetimeFigureOut">
              <a:rPr lang="en-BE" smtClean="0"/>
              <a:t>28/03/2022</a:t>
            </a:fld>
            <a:endParaRPr lang="en-BE"/>
          </a:p>
        </p:txBody>
      </p:sp>
      <p:sp>
        <p:nvSpPr>
          <p:cNvPr id="6" name="Footer Placeholder 5">
            <a:extLst>
              <a:ext uri="{FF2B5EF4-FFF2-40B4-BE49-F238E27FC236}">
                <a16:creationId xmlns:a16="http://schemas.microsoft.com/office/drawing/2014/main" id="{C121057E-0F72-3844-82B3-5AF168FF18AF}"/>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D24AFB2C-EB94-3F44-9497-3FCA003B70A7}"/>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3634896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82C9F-A280-7E4C-8B7A-010258109E6F}"/>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A487EC7D-6A89-ED49-9D34-E658CDA651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2583D8A-7DF8-7B40-82F2-B82278EDD3F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E22A8C6-336B-8144-919D-F7EAD36915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56B25C4-519E-8141-AFB9-54FE9551B60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E7E4D1ED-149B-9C40-A8F2-5737EA6A496D}"/>
              </a:ext>
            </a:extLst>
          </p:cNvPr>
          <p:cNvSpPr>
            <a:spLocks noGrp="1"/>
          </p:cNvSpPr>
          <p:nvPr>
            <p:ph type="dt" sz="half" idx="10"/>
          </p:nvPr>
        </p:nvSpPr>
        <p:spPr/>
        <p:txBody>
          <a:bodyPr/>
          <a:lstStyle/>
          <a:p>
            <a:fld id="{128CDC5F-8B21-2C4B-BBEA-E97DD981DCD5}" type="datetimeFigureOut">
              <a:rPr lang="en-BE" smtClean="0"/>
              <a:t>28/03/2022</a:t>
            </a:fld>
            <a:endParaRPr lang="en-BE"/>
          </a:p>
        </p:txBody>
      </p:sp>
      <p:sp>
        <p:nvSpPr>
          <p:cNvPr id="8" name="Footer Placeholder 7">
            <a:extLst>
              <a:ext uri="{FF2B5EF4-FFF2-40B4-BE49-F238E27FC236}">
                <a16:creationId xmlns:a16="http://schemas.microsoft.com/office/drawing/2014/main" id="{40F38084-538D-884F-BA10-0803AEC00F2D}"/>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46A44B70-F4BD-9B41-8561-98E240056D42}"/>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3514419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AA3AB-384A-EF4F-8A7A-63075881FEB7}"/>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6E50CC3E-865A-4747-81D6-A40A5D0CD179}"/>
              </a:ext>
            </a:extLst>
          </p:cNvPr>
          <p:cNvSpPr>
            <a:spLocks noGrp="1"/>
          </p:cNvSpPr>
          <p:nvPr>
            <p:ph type="dt" sz="half" idx="10"/>
          </p:nvPr>
        </p:nvSpPr>
        <p:spPr/>
        <p:txBody>
          <a:bodyPr/>
          <a:lstStyle/>
          <a:p>
            <a:fld id="{128CDC5F-8B21-2C4B-BBEA-E97DD981DCD5}" type="datetimeFigureOut">
              <a:rPr lang="en-BE" smtClean="0"/>
              <a:t>28/03/2022</a:t>
            </a:fld>
            <a:endParaRPr lang="en-BE"/>
          </a:p>
        </p:txBody>
      </p:sp>
      <p:sp>
        <p:nvSpPr>
          <p:cNvPr id="4" name="Footer Placeholder 3">
            <a:extLst>
              <a:ext uri="{FF2B5EF4-FFF2-40B4-BE49-F238E27FC236}">
                <a16:creationId xmlns:a16="http://schemas.microsoft.com/office/drawing/2014/main" id="{5A5BF047-60B5-2342-9135-A59596C4D491}"/>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DCB4EC5B-88B8-9949-BC28-D42AC4B3265C}"/>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3110827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B48FD4-090A-A646-A064-49F74F7F36B6}"/>
              </a:ext>
            </a:extLst>
          </p:cNvPr>
          <p:cNvSpPr>
            <a:spLocks noGrp="1"/>
          </p:cNvSpPr>
          <p:nvPr>
            <p:ph type="dt" sz="half" idx="10"/>
          </p:nvPr>
        </p:nvSpPr>
        <p:spPr/>
        <p:txBody>
          <a:bodyPr/>
          <a:lstStyle/>
          <a:p>
            <a:fld id="{128CDC5F-8B21-2C4B-BBEA-E97DD981DCD5}" type="datetimeFigureOut">
              <a:rPr lang="en-BE" smtClean="0"/>
              <a:t>28/03/2022</a:t>
            </a:fld>
            <a:endParaRPr lang="en-BE"/>
          </a:p>
        </p:txBody>
      </p:sp>
      <p:sp>
        <p:nvSpPr>
          <p:cNvPr id="3" name="Footer Placeholder 2">
            <a:extLst>
              <a:ext uri="{FF2B5EF4-FFF2-40B4-BE49-F238E27FC236}">
                <a16:creationId xmlns:a16="http://schemas.microsoft.com/office/drawing/2014/main" id="{2720EEEC-B611-E649-AC4E-921FDB9DD1EF}"/>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087560D5-4BA5-724C-9AF9-06FD644E1D56}"/>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727287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8CE14-FEB3-CA40-B1CD-70305F1C721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F814C461-5892-3C4C-B002-9B3FB991DC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C5208CAC-1314-5445-94DE-861F8C3B91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B64CF84-BF26-4346-B204-675C936209A6}"/>
              </a:ext>
            </a:extLst>
          </p:cNvPr>
          <p:cNvSpPr>
            <a:spLocks noGrp="1"/>
          </p:cNvSpPr>
          <p:nvPr>
            <p:ph type="dt" sz="half" idx="10"/>
          </p:nvPr>
        </p:nvSpPr>
        <p:spPr/>
        <p:txBody>
          <a:bodyPr/>
          <a:lstStyle/>
          <a:p>
            <a:fld id="{128CDC5F-8B21-2C4B-BBEA-E97DD981DCD5}" type="datetimeFigureOut">
              <a:rPr lang="en-BE" smtClean="0"/>
              <a:t>28/03/2022</a:t>
            </a:fld>
            <a:endParaRPr lang="en-BE"/>
          </a:p>
        </p:txBody>
      </p:sp>
      <p:sp>
        <p:nvSpPr>
          <p:cNvPr id="6" name="Footer Placeholder 5">
            <a:extLst>
              <a:ext uri="{FF2B5EF4-FFF2-40B4-BE49-F238E27FC236}">
                <a16:creationId xmlns:a16="http://schemas.microsoft.com/office/drawing/2014/main" id="{707C8975-E1D1-5149-83DE-659A9AC099EF}"/>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A2BCEE0-2DC3-9E4A-9CBA-73AAA33184FC}"/>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4217053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A9A34-FA21-5E4F-9023-04590EFBE9C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2EC72D9C-36B0-744C-AD7E-67A6FEB219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EAFC916E-8D47-5A40-A930-AA69EC6772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C45237F-8EFE-CC43-A9AA-8BDF9E49F73C}"/>
              </a:ext>
            </a:extLst>
          </p:cNvPr>
          <p:cNvSpPr>
            <a:spLocks noGrp="1"/>
          </p:cNvSpPr>
          <p:nvPr>
            <p:ph type="dt" sz="half" idx="10"/>
          </p:nvPr>
        </p:nvSpPr>
        <p:spPr/>
        <p:txBody>
          <a:bodyPr/>
          <a:lstStyle/>
          <a:p>
            <a:fld id="{128CDC5F-8B21-2C4B-BBEA-E97DD981DCD5}" type="datetimeFigureOut">
              <a:rPr lang="en-BE" smtClean="0"/>
              <a:t>28/03/2022</a:t>
            </a:fld>
            <a:endParaRPr lang="en-BE"/>
          </a:p>
        </p:txBody>
      </p:sp>
      <p:sp>
        <p:nvSpPr>
          <p:cNvPr id="6" name="Footer Placeholder 5">
            <a:extLst>
              <a:ext uri="{FF2B5EF4-FFF2-40B4-BE49-F238E27FC236}">
                <a16:creationId xmlns:a16="http://schemas.microsoft.com/office/drawing/2014/main" id="{9FE7949D-5C07-AF47-A4AE-322E9B6A64D2}"/>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3A1F3838-6362-C145-810E-D419287460F3}"/>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3930129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1DEF35-B777-9F40-9C7F-6ECEC3072B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CD7B2C20-6386-0949-878D-80731BE38D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75E7021A-D8AB-5947-9700-5463B3295B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8CDC5F-8B21-2C4B-BBEA-E97DD981DCD5}" type="datetimeFigureOut">
              <a:rPr lang="en-BE" smtClean="0"/>
              <a:t>28/03/2022</a:t>
            </a:fld>
            <a:endParaRPr lang="en-BE"/>
          </a:p>
        </p:txBody>
      </p:sp>
      <p:sp>
        <p:nvSpPr>
          <p:cNvPr id="5" name="Footer Placeholder 4">
            <a:extLst>
              <a:ext uri="{FF2B5EF4-FFF2-40B4-BE49-F238E27FC236}">
                <a16:creationId xmlns:a16="http://schemas.microsoft.com/office/drawing/2014/main" id="{1BFEBD28-9CD4-CA41-BA85-5A947F4711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EBBAF820-30DD-0D46-B429-DDF08AB469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F466E2-6676-7640-86B1-C76ABD859E8E}" type="slidenum">
              <a:rPr lang="en-BE" smtClean="0"/>
              <a:t>‹#›</a:t>
            </a:fld>
            <a:endParaRPr lang="en-BE"/>
          </a:p>
        </p:txBody>
      </p:sp>
    </p:spTree>
    <p:extLst>
      <p:ext uri="{BB962C8B-B14F-4D97-AF65-F5344CB8AC3E}">
        <p14:creationId xmlns:p14="http://schemas.microsoft.com/office/powerpoint/2010/main" val="37310728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icann.org/en/system/files/files/epsrp-european-union-30sep14-en.pdf" TargetMode="External"/><Relationship Id="rId7" Type="http://schemas.openxmlformats.org/officeDocument/2006/relationships/hyperlink" Target="https://www.icann.org/en/system/files/files/epsrp-greece-30sep14-en.pdf" TargetMode="External"/><Relationship Id="rId2" Type="http://schemas.openxmlformats.org/officeDocument/2006/relationships/hyperlink" Target="https://www.icann.org/en/system/files/files/epsrp-bulgaria-30sep14-en.pdf" TargetMode="External"/><Relationship Id="rId1" Type="http://schemas.openxmlformats.org/officeDocument/2006/relationships/slideLayout" Target="../slideLayouts/slideLayout2.xml"/><Relationship Id="rId6" Type="http://schemas.openxmlformats.org/officeDocument/2006/relationships/hyperlink" Target="https://www.icann.org/en/system/files/files/eurid-risk-mitigation-plan-03apr19-en.pdf" TargetMode="External"/><Relationship Id="rId5" Type="http://schemas.openxmlformats.org/officeDocument/2006/relationships/hyperlink" Target="https://www.icann.org/en/system/files/files/eu-greek-mitigation-measures-28feb19-en.pdf" TargetMode="External"/><Relationship Id="rId4" Type="http://schemas.openxmlformats.org/officeDocument/2006/relationships/hyperlink" Target="https://www.icann.org/en/system/files/correspondence/sataki-et-al-to-namazi-28feb19-en.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27513-2192-E04A-A1D4-A4FD330E3B99}"/>
              </a:ext>
            </a:extLst>
          </p:cNvPr>
          <p:cNvSpPr>
            <a:spLocks noGrp="1"/>
          </p:cNvSpPr>
          <p:nvPr>
            <p:ph type="ctrTitle"/>
          </p:nvPr>
        </p:nvSpPr>
        <p:spPr/>
        <p:txBody>
          <a:bodyPr/>
          <a:lstStyle/>
          <a:p>
            <a:r>
              <a:rPr lang="en-BE" dirty="0"/>
              <a:t>Introducing </a:t>
            </a:r>
            <a:br>
              <a:rPr lang="en-BE" dirty="0"/>
            </a:br>
            <a:r>
              <a:rPr lang="en-BE" dirty="0"/>
              <a:t>Confusing Similarity</a:t>
            </a:r>
          </a:p>
        </p:txBody>
      </p:sp>
      <p:sp>
        <p:nvSpPr>
          <p:cNvPr id="3" name="Subtitle 2">
            <a:extLst>
              <a:ext uri="{FF2B5EF4-FFF2-40B4-BE49-F238E27FC236}">
                <a16:creationId xmlns:a16="http://schemas.microsoft.com/office/drawing/2014/main" id="{F7E252FD-7BD4-C64D-97F7-0CDCD61886AA}"/>
              </a:ext>
            </a:extLst>
          </p:cNvPr>
          <p:cNvSpPr>
            <a:spLocks noGrp="1"/>
          </p:cNvSpPr>
          <p:nvPr>
            <p:ph type="subTitle" idx="1"/>
          </p:nvPr>
        </p:nvSpPr>
        <p:spPr/>
        <p:txBody>
          <a:bodyPr/>
          <a:lstStyle/>
          <a:p>
            <a:r>
              <a:rPr lang="en-BE" dirty="0"/>
              <a:t>ccPDP4 Subgroup Confusing Similarity</a:t>
            </a:r>
          </a:p>
        </p:txBody>
      </p:sp>
    </p:spTree>
    <p:extLst>
      <p:ext uri="{BB962C8B-B14F-4D97-AF65-F5344CB8AC3E}">
        <p14:creationId xmlns:p14="http://schemas.microsoft.com/office/powerpoint/2010/main" val="1375098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DDB9C-6385-B04D-8C8A-0F2CDD6361ED}"/>
              </a:ext>
            </a:extLst>
          </p:cNvPr>
          <p:cNvSpPr>
            <a:spLocks noGrp="1"/>
          </p:cNvSpPr>
          <p:nvPr>
            <p:ph type="title"/>
          </p:nvPr>
        </p:nvSpPr>
        <p:spPr/>
        <p:txBody>
          <a:bodyPr/>
          <a:lstStyle/>
          <a:p>
            <a:r>
              <a:rPr lang="en-BE" dirty="0"/>
              <a:t>Overview</a:t>
            </a:r>
          </a:p>
        </p:txBody>
      </p:sp>
      <p:sp>
        <p:nvSpPr>
          <p:cNvPr id="3" name="Content Placeholder 2">
            <a:extLst>
              <a:ext uri="{FF2B5EF4-FFF2-40B4-BE49-F238E27FC236}">
                <a16:creationId xmlns:a16="http://schemas.microsoft.com/office/drawing/2014/main" id="{E97D1863-13DF-4C48-B5CB-3C2DAEA3B08F}"/>
              </a:ext>
            </a:extLst>
          </p:cNvPr>
          <p:cNvSpPr>
            <a:spLocks noGrp="1"/>
          </p:cNvSpPr>
          <p:nvPr>
            <p:ph idx="1"/>
          </p:nvPr>
        </p:nvSpPr>
        <p:spPr/>
        <p:txBody>
          <a:bodyPr>
            <a:normAutofit lnSpcReduction="10000"/>
          </a:bodyPr>
          <a:lstStyle/>
          <a:p>
            <a:r>
              <a:rPr lang="en-BE" dirty="0"/>
              <a:t>F</a:t>
            </a:r>
            <a:r>
              <a:rPr lang="en-GB" dirty="0"/>
              <a:t>a</a:t>
            </a:r>
            <a:r>
              <a:rPr lang="en-BE" dirty="0"/>
              <a:t>st Track Confusing Similar ccTLD Cases to date </a:t>
            </a:r>
          </a:p>
          <a:p>
            <a:pPr marL="0" indent="0">
              <a:buNone/>
            </a:pPr>
            <a:endParaRPr lang="en-BE" dirty="0"/>
          </a:p>
          <a:p>
            <a:r>
              <a:rPr lang="en-BE" dirty="0"/>
              <a:t>Criteria</a:t>
            </a:r>
          </a:p>
          <a:p>
            <a:pPr marL="0" indent="0">
              <a:buNone/>
            </a:pPr>
            <a:endParaRPr lang="en-BE" dirty="0"/>
          </a:p>
          <a:p>
            <a:r>
              <a:rPr lang="en-BE" dirty="0"/>
              <a:t>Board R</a:t>
            </a:r>
            <a:r>
              <a:rPr lang="en-GB" dirty="0"/>
              <a:t>e</a:t>
            </a:r>
            <a:r>
              <a:rPr lang="en-BE" dirty="0"/>
              <a:t>port 2013 Proposal</a:t>
            </a:r>
          </a:p>
          <a:p>
            <a:pPr marL="0" indent="0">
              <a:buNone/>
            </a:pPr>
            <a:endParaRPr lang="en-BE" dirty="0"/>
          </a:p>
          <a:p>
            <a:r>
              <a:rPr lang="en-BE" dirty="0"/>
              <a:t>Current F</a:t>
            </a:r>
            <a:r>
              <a:rPr lang="en-GB" dirty="0"/>
              <a:t>a</a:t>
            </a:r>
            <a:r>
              <a:rPr lang="en-BE" dirty="0"/>
              <a:t>st Track Procedures</a:t>
            </a:r>
          </a:p>
          <a:p>
            <a:endParaRPr lang="en-BE" dirty="0"/>
          </a:p>
          <a:p>
            <a:r>
              <a:rPr lang="en-BE" dirty="0"/>
              <a:t>Panels identified</a:t>
            </a:r>
          </a:p>
        </p:txBody>
      </p:sp>
    </p:spTree>
    <p:extLst>
      <p:ext uri="{BB962C8B-B14F-4D97-AF65-F5344CB8AC3E}">
        <p14:creationId xmlns:p14="http://schemas.microsoft.com/office/powerpoint/2010/main" val="2154325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71E14-F570-B648-9021-3C8FB8B4544B}"/>
              </a:ext>
            </a:extLst>
          </p:cNvPr>
          <p:cNvSpPr>
            <a:spLocks noGrp="1"/>
          </p:cNvSpPr>
          <p:nvPr>
            <p:ph type="title"/>
          </p:nvPr>
        </p:nvSpPr>
        <p:spPr>
          <a:xfrm>
            <a:off x="597030" y="132803"/>
            <a:ext cx="10515600" cy="718787"/>
          </a:xfrm>
        </p:spPr>
        <p:txBody>
          <a:bodyPr>
            <a:normAutofit fontScale="90000"/>
          </a:bodyPr>
          <a:lstStyle/>
          <a:p>
            <a:r>
              <a:rPr lang="en-BE" dirty="0"/>
              <a:t>F</a:t>
            </a:r>
            <a:r>
              <a:rPr lang="en-GB" dirty="0"/>
              <a:t>a</a:t>
            </a:r>
            <a:r>
              <a:rPr lang="en-BE" dirty="0"/>
              <a:t>st Track Confusing Similar ccTLD Cases to date</a:t>
            </a:r>
          </a:p>
        </p:txBody>
      </p:sp>
      <p:sp>
        <p:nvSpPr>
          <p:cNvPr id="3" name="Content Placeholder 2">
            <a:extLst>
              <a:ext uri="{FF2B5EF4-FFF2-40B4-BE49-F238E27FC236}">
                <a16:creationId xmlns:a16="http://schemas.microsoft.com/office/drawing/2014/main" id="{EA0EFC14-0F8E-424B-9EC1-228E5D398A41}"/>
              </a:ext>
            </a:extLst>
          </p:cNvPr>
          <p:cNvSpPr>
            <a:spLocks noGrp="1"/>
          </p:cNvSpPr>
          <p:nvPr>
            <p:ph idx="1"/>
          </p:nvPr>
        </p:nvSpPr>
        <p:spPr>
          <a:xfrm>
            <a:off x="483615" y="851590"/>
            <a:ext cx="10515600" cy="4351338"/>
          </a:xfrm>
        </p:spPr>
        <p:txBody>
          <a:bodyPr/>
          <a:lstStyle/>
          <a:p>
            <a:endParaRPr lang="en-GB" dirty="0"/>
          </a:p>
          <a:p>
            <a:endParaRPr lang="en-BE" dirty="0"/>
          </a:p>
        </p:txBody>
      </p:sp>
      <p:graphicFrame>
        <p:nvGraphicFramePr>
          <p:cNvPr id="4" name="Table 3">
            <a:extLst>
              <a:ext uri="{FF2B5EF4-FFF2-40B4-BE49-F238E27FC236}">
                <a16:creationId xmlns:a16="http://schemas.microsoft.com/office/drawing/2014/main" id="{EB142EAF-0390-DF42-90EC-DEB24398798C}"/>
              </a:ext>
            </a:extLst>
          </p:cNvPr>
          <p:cNvGraphicFramePr>
            <a:graphicFrameLocks noGrp="1"/>
          </p:cNvGraphicFramePr>
          <p:nvPr>
            <p:extLst>
              <p:ext uri="{D42A27DB-BD31-4B8C-83A1-F6EECF244321}">
                <p14:modId xmlns:p14="http://schemas.microsoft.com/office/powerpoint/2010/main" val="1838391968"/>
              </p:ext>
            </p:extLst>
          </p:nvPr>
        </p:nvGraphicFramePr>
        <p:xfrm>
          <a:off x="347691" y="1106507"/>
          <a:ext cx="10821261" cy="4178453"/>
        </p:xfrm>
        <a:graphic>
          <a:graphicData uri="http://schemas.openxmlformats.org/drawingml/2006/table">
            <a:tbl>
              <a:tblPr/>
              <a:tblGrid>
                <a:gridCol w="1382244">
                  <a:extLst>
                    <a:ext uri="{9D8B030D-6E8A-4147-A177-3AD203B41FA5}">
                      <a16:colId xmlns:a16="http://schemas.microsoft.com/office/drawing/2014/main" val="2856559896"/>
                    </a:ext>
                  </a:extLst>
                </a:gridCol>
                <a:gridCol w="1348431">
                  <a:extLst>
                    <a:ext uri="{9D8B030D-6E8A-4147-A177-3AD203B41FA5}">
                      <a16:colId xmlns:a16="http://schemas.microsoft.com/office/drawing/2014/main" val="2480590944"/>
                    </a:ext>
                  </a:extLst>
                </a:gridCol>
                <a:gridCol w="1090125">
                  <a:extLst>
                    <a:ext uri="{9D8B030D-6E8A-4147-A177-3AD203B41FA5}">
                      <a16:colId xmlns:a16="http://schemas.microsoft.com/office/drawing/2014/main" val="3854245480"/>
                    </a:ext>
                  </a:extLst>
                </a:gridCol>
                <a:gridCol w="884583">
                  <a:extLst>
                    <a:ext uri="{9D8B030D-6E8A-4147-A177-3AD203B41FA5}">
                      <a16:colId xmlns:a16="http://schemas.microsoft.com/office/drawing/2014/main" val="237257517"/>
                    </a:ext>
                  </a:extLst>
                </a:gridCol>
                <a:gridCol w="1023730">
                  <a:extLst>
                    <a:ext uri="{9D8B030D-6E8A-4147-A177-3AD203B41FA5}">
                      <a16:colId xmlns:a16="http://schemas.microsoft.com/office/drawing/2014/main" val="3816459846"/>
                    </a:ext>
                  </a:extLst>
                </a:gridCol>
                <a:gridCol w="775252">
                  <a:extLst>
                    <a:ext uri="{9D8B030D-6E8A-4147-A177-3AD203B41FA5}">
                      <a16:colId xmlns:a16="http://schemas.microsoft.com/office/drawing/2014/main" val="2913396632"/>
                    </a:ext>
                  </a:extLst>
                </a:gridCol>
                <a:gridCol w="4316896">
                  <a:extLst>
                    <a:ext uri="{9D8B030D-6E8A-4147-A177-3AD203B41FA5}">
                      <a16:colId xmlns:a16="http://schemas.microsoft.com/office/drawing/2014/main" val="4289654623"/>
                    </a:ext>
                  </a:extLst>
                </a:gridCol>
              </a:tblGrid>
              <a:tr h="1017304">
                <a:tc>
                  <a:txBody>
                    <a:bodyPr/>
                    <a:lstStyle/>
                    <a:p>
                      <a:pPr algn="ctr"/>
                      <a:r>
                        <a:rPr lang="en-GB" sz="1800" b="0" dirty="0">
                          <a:solidFill>
                            <a:srgbClr val="000000"/>
                          </a:solidFill>
                          <a:effectLst/>
                        </a:rPr>
                        <a:t>Country Code</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8D8D8"/>
                    </a:solidFill>
                  </a:tcPr>
                </a:tc>
                <a:tc>
                  <a:txBody>
                    <a:bodyPr/>
                    <a:lstStyle/>
                    <a:p>
                      <a:pPr algn="ctr"/>
                      <a:r>
                        <a:rPr lang="en-GB" sz="1800" b="0" dirty="0">
                          <a:solidFill>
                            <a:srgbClr val="000000"/>
                          </a:solidFill>
                          <a:effectLst/>
                        </a:rPr>
                        <a:t>Country /Territory</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8D8D8"/>
                    </a:solidFill>
                  </a:tcPr>
                </a:tc>
                <a:tc>
                  <a:txBody>
                    <a:bodyPr/>
                    <a:lstStyle/>
                    <a:p>
                      <a:pPr algn="ctr"/>
                      <a:r>
                        <a:rPr lang="en-GB" sz="1800" b="0" dirty="0">
                          <a:solidFill>
                            <a:srgbClr val="000000"/>
                          </a:solidFill>
                          <a:effectLst/>
                        </a:rPr>
                        <a:t>Requested String</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8D8D8"/>
                    </a:solidFill>
                  </a:tcPr>
                </a:tc>
                <a:tc>
                  <a:txBody>
                    <a:bodyPr/>
                    <a:lstStyle/>
                    <a:p>
                      <a:pPr algn="ctr"/>
                      <a:r>
                        <a:rPr lang="en-GB" sz="1800" b="0" dirty="0">
                          <a:solidFill>
                            <a:srgbClr val="000000"/>
                          </a:solidFill>
                          <a:effectLst/>
                        </a:rPr>
                        <a:t>String in English</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8D8D8"/>
                    </a:solidFill>
                  </a:tcPr>
                </a:tc>
                <a:tc>
                  <a:txBody>
                    <a:bodyPr/>
                    <a:lstStyle/>
                    <a:p>
                      <a:pPr algn="ctr"/>
                      <a:r>
                        <a:rPr lang="en-GB" sz="1800" b="0">
                          <a:solidFill>
                            <a:srgbClr val="000000"/>
                          </a:solidFill>
                          <a:effectLst/>
                        </a:rPr>
                        <a:t>Language</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8D8D8"/>
                    </a:solidFill>
                  </a:tcPr>
                </a:tc>
                <a:tc>
                  <a:txBody>
                    <a:bodyPr/>
                    <a:lstStyle/>
                    <a:p>
                      <a:pPr algn="ctr"/>
                      <a:r>
                        <a:rPr lang="en-GB" sz="1800" b="0">
                          <a:solidFill>
                            <a:srgbClr val="000000"/>
                          </a:solidFill>
                          <a:effectLst/>
                        </a:rPr>
                        <a:t>Script</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8D8D8"/>
                    </a:solidFill>
                  </a:tcPr>
                </a:tc>
                <a:tc>
                  <a:txBody>
                    <a:bodyPr/>
                    <a:lstStyle/>
                    <a:p>
                      <a:pPr algn="ctr"/>
                      <a:r>
                        <a:rPr lang="en-GB" sz="1800" b="0" dirty="0">
                          <a:solidFill>
                            <a:srgbClr val="000000"/>
                          </a:solidFill>
                          <a:effectLst/>
                        </a:rPr>
                        <a:t>EPSRP Findings Report/RTA Findings Report</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8D8D8"/>
                    </a:solidFill>
                  </a:tcPr>
                </a:tc>
                <a:extLst>
                  <a:ext uri="{0D108BD9-81ED-4DB2-BD59-A6C34878D82A}">
                    <a16:rowId xmlns:a16="http://schemas.microsoft.com/office/drawing/2014/main" val="2472274764"/>
                  </a:ext>
                </a:extLst>
              </a:tr>
              <a:tr h="771227">
                <a:tc>
                  <a:txBody>
                    <a:bodyPr/>
                    <a:lstStyle/>
                    <a:p>
                      <a:pPr algn="ctr" fontAlgn="t"/>
                      <a:r>
                        <a:rPr lang="en-GB" sz="1800" b="0" dirty="0">
                          <a:solidFill>
                            <a:srgbClr val="000000"/>
                          </a:solidFill>
                          <a:effectLst/>
                        </a:rPr>
                        <a:t>BG</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Bulgaria</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xn--90ae</a:t>
                      </a:r>
                      <a:br>
                        <a:rPr lang="en-GB" sz="1800" b="0">
                          <a:solidFill>
                            <a:srgbClr val="000000"/>
                          </a:solidFill>
                          <a:effectLst/>
                        </a:rPr>
                      </a:br>
                      <a:r>
                        <a:rPr lang="az-Cyrl-AZ" sz="1800" b="0">
                          <a:solidFill>
                            <a:srgbClr val="000000"/>
                          </a:solidFill>
                          <a:effectLst/>
                        </a:rPr>
                        <a:t>бг</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bg</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Bulgarian</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Cyrillic</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u="none" strike="noStrike" dirty="0">
                          <a:solidFill>
                            <a:srgbClr val="0098D5"/>
                          </a:solidFill>
                          <a:effectLst/>
                          <a:hlinkClick r:id="rId2"/>
                        </a:rPr>
                        <a:t>EPSRP-EvaluationReport-Bulgaria-Cyrillic</a:t>
                      </a:r>
                      <a:endParaRPr lang="en-GB" sz="1800" b="0" dirty="0">
                        <a:solidFill>
                          <a:srgbClr val="000000"/>
                        </a:solidFill>
                        <a:effectLst/>
                      </a:endParaRP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extLst>
                  <a:ext uri="{0D108BD9-81ED-4DB2-BD59-A6C34878D82A}">
                    <a16:rowId xmlns:a16="http://schemas.microsoft.com/office/drawing/2014/main" val="4090827515"/>
                  </a:ext>
                </a:extLst>
              </a:tr>
              <a:tr h="1755012">
                <a:tc>
                  <a:txBody>
                    <a:bodyPr/>
                    <a:lstStyle/>
                    <a:p>
                      <a:pPr algn="ctr" fontAlgn="t"/>
                      <a:r>
                        <a:rPr lang="en-GB" sz="1800" b="0" dirty="0">
                          <a:solidFill>
                            <a:srgbClr val="000000"/>
                          </a:solidFill>
                          <a:effectLst/>
                        </a:rPr>
                        <a:t>EU</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8F8F8"/>
                    </a:solidFill>
                  </a:tcPr>
                </a:tc>
                <a:tc>
                  <a:txBody>
                    <a:bodyPr/>
                    <a:lstStyle/>
                    <a:p>
                      <a:pPr algn="ctr" fontAlgn="t"/>
                      <a:r>
                        <a:rPr lang="en-GB" sz="1800" b="0">
                          <a:solidFill>
                            <a:srgbClr val="000000"/>
                          </a:solidFill>
                          <a:effectLst/>
                        </a:rPr>
                        <a:t>European Union</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8F8F8"/>
                    </a:solidFill>
                  </a:tcPr>
                </a:tc>
                <a:tc>
                  <a:txBody>
                    <a:bodyPr/>
                    <a:lstStyle/>
                    <a:p>
                      <a:pPr algn="ctr" fontAlgn="t"/>
                      <a:r>
                        <a:rPr lang="en-GB" sz="1800" b="0">
                          <a:solidFill>
                            <a:srgbClr val="000000"/>
                          </a:solidFill>
                          <a:effectLst/>
                        </a:rPr>
                        <a:t> xn--qxa6a</a:t>
                      </a:r>
                      <a:br>
                        <a:rPr lang="en-GB" sz="1800" b="0">
                          <a:solidFill>
                            <a:srgbClr val="000000"/>
                          </a:solidFill>
                          <a:effectLst/>
                        </a:rPr>
                      </a:br>
                      <a:r>
                        <a:rPr lang="el-GR" sz="1800" b="0">
                          <a:solidFill>
                            <a:srgbClr val="000000"/>
                          </a:solidFill>
                          <a:effectLst/>
                        </a:rPr>
                        <a:t>ευ</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8F8F8"/>
                    </a:solidFill>
                  </a:tcPr>
                </a:tc>
                <a:tc>
                  <a:txBody>
                    <a:bodyPr/>
                    <a:lstStyle/>
                    <a:p>
                      <a:pPr algn="ctr" fontAlgn="t"/>
                      <a:r>
                        <a:rPr lang="en-GB" sz="1800" b="0">
                          <a:solidFill>
                            <a:srgbClr val="000000"/>
                          </a:solidFill>
                          <a:effectLst/>
                        </a:rPr>
                        <a:t>eu</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8F8F8"/>
                    </a:solidFill>
                  </a:tcPr>
                </a:tc>
                <a:tc>
                  <a:txBody>
                    <a:bodyPr/>
                    <a:lstStyle/>
                    <a:p>
                      <a:pPr algn="ctr" fontAlgn="t"/>
                      <a:r>
                        <a:rPr lang="en-GB" sz="1800" b="0">
                          <a:solidFill>
                            <a:srgbClr val="000000"/>
                          </a:solidFill>
                          <a:effectLst/>
                        </a:rPr>
                        <a:t>Greek</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8F8F8"/>
                    </a:solidFill>
                  </a:tcPr>
                </a:tc>
                <a:tc>
                  <a:txBody>
                    <a:bodyPr/>
                    <a:lstStyle/>
                    <a:p>
                      <a:pPr algn="ctr" fontAlgn="t"/>
                      <a:r>
                        <a:rPr lang="en-GB" sz="1800" b="0">
                          <a:solidFill>
                            <a:srgbClr val="000000"/>
                          </a:solidFill>
                          <a:effectLst/>
                        </a:rPr>
                        <a:t>Greek</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8F8F8"/>
                    </a:solidFill>
                  </a:tcPr>
                </a:tc>
                <a:tc>
                  <a:txBody>
                    <a:bodyPr/>
                    <a:lstStyle/>
                    <a:p>
                      <a:pPr algn="ctr" fontAlgn="t"/>
                      <a:r>
                        <a:rPr lang="en-GB" sz="1800" b="0" u="none" strike="noStrike" dirty="0">
                          <a:solidFill>
                            <a:srgbClr val="0098D5"/>
                          </a:solidFill>
                          <a:effectLst/>
                          <a:hlinkClick r:id="rId3"/>
                        </a:rPr>
                        <a:t>EPSRP-EvaluationReport-EU-Greek</a:t>
                      </a:r>
                      <a:r>
                        <a:rPr lang="en-GB" sz="1800" b="0" dirty="0">
                          <a:solidFill>
                            <a:srgbClr val="000000"/>
                          </a:solidFill>
                          <a:effectLst/>
                        </a:rPr>
                        <a:t> </a:t>
                      </a:r>
                    </a:p>
                    <a:p>
                      <a:pPr algn="ctr" fontAlgn="t"/>
                      <a:endParaRPr lang="en-GB" sz="1800" b="0" dirty="0">
                        <a:solidFill>
                          <a:srgbClr val="000000"/>
                        </a:solidFill>
                        <a:effectLst/>
                      </a:endParaRPr>
                    </a:p>
                    <a:p>
                      <a:pPr algn="ctr" fontAlgn="t"/>
                      <a:r>
                        <a:rPr lang="en-GB" sz="1800" b="0" u="none" strike="noStrike" dirty="0">
                          <a:solidFill>
                            <a:srgbClr val="0098D5"/>
                          </a:solidFill>
                          <a:effectLst/>
                          <a:hlinkClick r:id="rId4"/>
                        </a:rPr>
                        <a:t>Risk Mitigation Assessment Cover Letter</a:t>
                      </a:r>
                      <a:endParaRPr lang="en-GB" sz="1800" b="0" dirty="0">
                        <a:solidFill>
                          <a:srgbClr val="000000"/>
                        </a:solidFill>
                        <a:effectLst/>
                      </a:endParaRPr>
                    </a:p>
                    <a:p>
                      <a:pPr algn="ctr" fontAlgn="t"/>
                      <a:r>
                        <a:rPr lang="en-GB" sz="1800" b="0" u="none" strike="noStrike" dirty="0">
                          <a:solidFill>
                            <a:srgbClr val="0098D5"/>
                          </a:solidFill>
                          <a:effectLst/>
                          <a:hlinkClick r:id="rId5"/>
                        </a:rPr>
                        <a:t>RTA Report for .</a:t>
                      </a:r>
                      <a:r>
                        <a:rPr lang="el-GR" sz="1800" b="0" u="none" strike="noStrike" dirty="0">
                          <a:solidFill>
                            <a:srgbClr val="0098D5"/>
                          </a:solidFill>
                          <a:effectLst/>
                          <a:hlinkClick r:id="rId5"/>
                        </a:rPr>
                        <a:t>ευ (.</a:t>
                      </a:r>
                      <a:r>
                        <a:rPr lang="en-GB" sz="1800" b="0" u="none" strike="noStrike" dirty="0">
                          <a:solidFill>
                            <a:srgbClr val="0098D5"/>
                          </a:solidFill>
                          <a:effectLst/>
                          <a:hlinkClick r:id="rId5"/>
                        </a:rPr>
                        <a:t>eu in Greek)</a:t>
                      </a:r>
                      <a:endParaRPr lang="en-GB" sz="1800" b="0" u="none" strike="noStrike" dirty="0">
                        <a:solidFill>
                          <a:srgbClr val="0098D5"/>
                        </a:solidFill>
                        <a:effectLst/>
                      </a:endParaRPr>
                    </a:p>
                    <a:p>
                      <a:pPr algn="ctr" fontAlgn="t"/>
                      <a:endParaRPr lang="en-GB" sz="1800" b="0" dirty="0">
                        <a:solidFill>
                          <a:srgbClr val="000000"/>
                        </a:solidFill>
                        <a:effectLst/>
                      </a:endParaRPr>
                    </a:p>
                    <a:p>
                      <a:pPr algn="ctr" fontAlgn="t"/>
                      <a:r>
                        <a:rPr lang="en-GB" sz="1800" b="0" u="none" strike="noStrike" dirty="0">
                          <a:solidFill>
                            <a:srgbClr val="0098D5"/>
                          </a:solidFill>
                          <a:effectLst/>
                          <a:hlinkClick r:id="rId6"/>
                        </a:rPr>
                        <a:t>EURid Risk Mitigation Plan</a:t>
                      </a:r>
                      <a:endParaRPr lang="en-GB" sz="1800" b="0" dirty="0">
                        <a:solidFill>
                          <a:srgbClr val="000000"/>
                        </a:solidFill>
                        <a:effectLst/>
                      </a:endParaRP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8F8F8"/>
                    </a:solidFill>
                  </a:tcPr>
                </a:tc>
                <a:extLst>
                  <a:ext uri="{0D108BD9-81ED-4DB2-BD59-A6C34878D82A}">
                    <a16:rowId xmlns:a16="http://schemas.microsoft.com/office/drawing/2014/main" val="3978703850"/>
                  </a:ext>
                </a:extLst>
              </a:tr>
              <a:tr h="634910">
                <a:tc>
                  <a:txBody>
                    <a:bodyPr/>
                    <a:lstStyle/>
                    <a:p>
                      <a:pPr algn="ctr" fontAlgn="t"/>
                      <a:r>
                        <a:rPr lang="en-GB" sz="1800" b="0" dirty="0">
                          <a:solidFill>
                            <a:srgbClr val="000000"/>
                          </a:solidFill>
                          <a:effectLst/>
                        </a:rPr>
                        <a:t>GR</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Greece</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xn--qxam</a:t>
                      </a:r>
                      <a:br>
                        <a:rPr lang="en-GB" sz="1800" b="0">
                          <a:solidFill>
                            <a:srgbClr val="000000"/>
                          </a:solidFill>
                          <a:effectLst/>
                        </a:rPr>
                      </a:br>
                      <a:r>
                        <a:rPr lang="el-GR" sz="1800" b="0">
                          <a:solidFill>
                            <a:srgbClr val="000000"/>
                          </a:solidFill>
                          <a:effectLst/>
                        </a:rPr>
                        <a:t>ελ</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el</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Greek</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dirty="0">
                          <a:solidFill>
                            <a:srgbClr val="000000"/>
                          </a:solidFill>
                          <a:effectLst/>
                        </a:rPr>
                        <a:t>Greek</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u="none" strike="noStrike" dirty="0">
                          <a:solidFill>
                            <a:srgbClr val="0098D5"/>
                          </a:solidFill>
                          <a:effectLst/>
                          <a:hlinkClick r:id="rId7"/>
                        </a:rPr>
                        <a:t>EPSRP-EvaluationReport-Greece-Greek</a:t>
                      </a:r>
                      <a:endParaRPr lang="en-GB" sz="1800" b="0" dirty="0">
                        <a:solidFill>
                          <a:srgbClr val="000000"/>
                        </a:solidFill>
                        <a:effectLst/>
                      </a:endParaRP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extLst>
                  <a:ext uri="{0D108BD9-81ED-4DB2-BD59-A6C34878D82A}">
                    <a16:rowId xmlns:a16="http://schemas.microsoft.com/office/drawing/2014/main" val="495713734"/>
                  </a:ext>
                </a:extLst>
              </a:tr>
            </a:tbl>
          </a:graphicData>
        </a:graphic>
      </p:graphicFrame>
      <p:sp>
        <p:nvSpPr>
          <p:cNvPr id="5" name="Rectangle 1">
            <a:extLst>
              <a:ext uri="{FF2B5EF4-FFF2-40B4-BE49-F238E27FC236}">
                <a16:creationId xmlns:a16="http://schemas.microsoft.com/office/drawing/2014/main" id="{D60ACD19-A0F6-3B47-987E-264785C17AEF}"/>
              </a:ext>
            </a:extLst>
          </p:cNvPr>
          <p:cNvSpPr>
            <a:spLocks noChangeArrowheads="1"/>
          </p:cNvSpPr>
          <p:nvPr/>
        </p:nvSpPr>
        <p:spPr bwMode="auto">
          <a:xfrm>
            <a:off x="4830762" y="1357043"/>
            <a:ext cx="3208120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BE" altLang="en-BE" sz="1800" b="0" i="0" u="none" strike="noStrike" cap="none" normalizeH="0" baseline="0">
                <a:ln>
                  <a:noFill/>
                </a:ln>
                <a:solidFill>
                  <a:schemeClr val="tx1"/>
                </a:solidFill>
                <a:effectLst/>
                <a:latin typeface="Arial" panose="020B0604020202020204" pitchFamily="34" charset="0"/>
              </a:rPr>
            </a:br>
            <a:endParaRPr kumimoji="0" lang="en-BE" altLang="en-BE" sz="1800" b="0" i="0" u="none" strike="noStrike" cap="none" normalizeH="0" baseline="0">
              <a:ln>
                <a:noFill/>
              </a:ln>
              <a:solidFill>
                <a:schemeClr val="tx1"/>
              </a:solidFill>
              <a:effectLst/>
              <a:latin typeface="Arial" panose="020B0604020202020204" pitchFamily="34" charset="0"/>
            </a:endParaRPr>
          </a:p>
        </p:txBody>
      </p:sp>
      <p:sp>
        <p:nvSpPr>
          <p:cNvPr id="6" name="TextBox 5">
            <a:extLst>
              <a:ext uri="{FF2B5EF4-FFF2-40B4-BE49-F238E27FC236}">
                <a16:creationId xmlns:a16="http://schemas.microsoft.com/office/drawing/2014/main" id="{81E9353B-EB4B-D64A-B64E-AC00BECB969D}"/>
              </a:ext>
            </a:extLst>
          </p:cNvPr>
          <p:cNvSpPr txBox="1"/>
          <p:nvPr/>
        </p:nvSpPr>
        <p:spPr>
          <a:xfrm>
            <a:off x="397731" y="5821744"/>
            <a:ext cx="7531677" cy="369332"/>
          </a:xfrm>
          <a:prstGeom prst="rect">
            <a:avLst/>
          </a:prstGeom>
          <a:noFill/>
        </p:spPr>
        <p:txBody>
          <a:bodyPr wrap="none" rtlCol="0">
            <a:spAutoFit/>
          </a:bodyPr>
          <a:lstStyle/>
          <a:p>
            <a:r>
              <a:rPr lang="en-GB" dirty="0"/>
              <a:t>Source: https://</a:t>
            </a:r>
            <a:r>
              <a:rPr lang="en-GB" dirty="0" err="1"/>
              <a:t>www.icann.org</a:t>
            </a:r>
            <a:r>
              <a:rPr lang="en-GB" dirty="0"/>
              <a:t>/resources/pages/epsrp-reports-2014-10-14-en</a:t>
            </a:r>
            <a:endParaRPr lang="en-BE" dirty="0"/>
          </a:p>
        </p:txBody>
      </p:sp>
    </p:spTree>
    <p:extLst>
      <p:ext uri="{BB962C8B-B14F-4D97-AF65-F5344CB8AC3E}">
        <p14:creationId xmlns:p14="http://schemas.microsoft.com/office/powerpoint/2010/main" val="2551784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7A748-C7F1-F14D-A6B8-D903FF524CB3}"/>
              </a:ext>
            </a:extLst>
          </p:cNvPr>
          <p:cNvSpPr>
            <a:spLocks noGrp="1"/>
          </p:cNvSpPr>
          <p:nvPr>
            <p:ph type="title"/>
          </p:nvPr>
        </p:nvSpPr>
        <p:spPr/>
        <p:txBody>
          <a:bodyPr/>
          <a:lstStyle/>
          <a:p>
            <a:r>
              <a:rPr lang="en-BE" dirty="0"/>
              <a:t>Criteria Confusing Similarity</a:t>
            </a:r>
          </a:p>
        </p:txBody>
      </p:sp>
      <p:sp>
        <p:nvSpPr>
          <p:cNvPr id="3" name="Content Placeholder 2">
            <a:extLst>
              <a:ext uri="{FF2B5EF4-FFF2-40B4-BE49-F238E27FC236}">
                <a16:creationId xmlns:a16="http://schemas.microsoft.com/office/drawing/2014/main" id="{E39D088D-69BC-0945-9E47-78069C883FDA}"/>
              </a:ext>
            </a:extLst>
          </p:cNvPr>
          <p:cNvSpPr>
            <a:spLocks noGrp="1"/>
          </p:cNvSpPr>
          <p:nvPr>
            <p:ph idx="1"/>
          </p:nvPr>
        </p:nvSpPr>
        <p:spPr/>
        <p:txBody>
          <a:bodyPr>
            <a:normAutofit fontScale="92500" lnSpcReduction="20000"/>
          </a:bodyPr>
          <a:lstStyle/>
          <a:p>
            <a:pPr marL="0" indent="0">
              <a:buNone/>
            </a:pPr>
            <a:r>
              <a:rPr lang="en-BE" b="1" i="1" dirty="0"/>
              <a:t>String confusion exists where a string so nearly resembles another visually that it is likely to deceive or cause confusion. </a:t>
            </a:r>
          </a:p>
          <a:p>
            <a:pPr marL="0" indent="0">
              <a:buNone/>
            </a:pPr>
            <a:endParaRPr lang="en-BE" b="1" i="1" dirty="0"/>
          </a:p>
          <a:p>
            <a:pPr marL="0" indent="0">
              <a:buNone/>
            </a:pPr>
            <a:r>
              <a:rPr lang="en-BE" b="1" i="1" dirty="0"/>
              <a:t>For the likelihood of confusion to exist, it must be probable, not merely possible that confusion will arise in the mind of the average, reasonable Internet user. </a:t>
            </a:r>
          </a:p>
          <a:p>
            <a:pPr marL="0" indent="0">
              <a:buNone/>
            </a:pPr>
            <a:endParaRPr lang="en-BE" dirty="0"/>
          </a:p>
          <a:p>
            <a:pPr marL="0" indent="0">
              <a:buNone/>
            </a:pPr>
            <a:r>
              <a:rPr lang="en-GB" dirty="0"/>
              <a:t>Refined with introduction of EPSRP: </a:t>
            </a:r>
          </a:p>
          <a:p>
            <a:pPr marL="0" indent="0">
              <a:buNone/>
            </a:pPr>
            <a:r>
              <a:rPr lang="en-GB" dirty="0"/>
              <a:t>The rule is that if the appearance of the selected string, in upper or lower case, in common fonts in small sizes at typical screen resolutions, is sufficiently close to one or more other strings, it is probable that a reasonable Internet user who is unfamiliar with the script perceives the strings to be the same or confuses one for the other. </a:t>
            </a:r>
            <a:endParaRPr lang="en-GB" dirty="0">
              <a:effectLst/>
            </a:endParaRPr>
          </a:p>
          <a:p>
            <a:pPr marL="0" indent="0">
              <a:buNone/>
            </a:pPr>
            <a:endParaRPr lang="en-BE" dirty="0"/>
          </a:p>
          <a:p>
            <a:pPr marL="0" indent="0">
              <a:buNone/>
            </a:pPr>
            <a:endParaRPr lang="en-BE" dirty="0"/>
          </a:p>
        </p:txBody>
      </p:sp>
    </p:spTree>
    <p:extLst>
      <p:ext uri="{BB962C8B-B14F-4D97-AF65-F5344CB8AC3E}">
        <p14:creationId xmlns:p14="http://schemas.microsoft.com/office/powerpoint/2010/main" val="1990287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D2B3F-43D4-D24D-8FEA-E959D19B00F6}"/>
              </a:ext>
            </a:extLst>
          </p:cNvPr>
          <p:cNvSpPr>
            <a:spLocks noGrp="1"/>
          </p:cNvSpPr>
          <p:nvPr>
            <p:ph type="title"/>
          </p:nvPr>
        </p:nvSpPr>
        <p:spPr/>
        <p:txBody>
          <a:bodyPr/>
          <a:lstStyle/>
          <a:p>
            <a:r>
              <a:rPr lang="en-BE" dirty="0"/>
              <a:t>Criteria Risk Mitigation Measures (see Guideline)</a:t>
            </a:r>
          </a:p>
        </p:txBody>
      </p:sp>
      <p:sp>
        <p:nvSpPr>
          <p:cNvPr id="3" name="Content Placeholder 2">
            <a:extLst>
              <a:ext uri="{FF2B5EF4-FFF2-40B4-BE49-F238E27FC236}">
                <a16:creationId xmlns:a16="http://schemas.microsoft.com/office/drawing/2014/main" id="{A22A18C4-ED25-DB45-AE52-3370886A2335}"/>
              </a:ext>
            </a:extLst>
          </p:cNvPr>
          <p:cNvSpPr>
            <a:spLocks noGrp="1"/>
          </p:cNvSpPr>
          <p:nvPr>
            <p:ph idx="1"/>
          </p:nvPr>
        </p:nvSpPr>
        <p:spPr/>
        <p:txBody>
          <a:bodyPr>
            <a:normAutofit fontScale="85000" lnSpcReduction="20000"/>
          </a:bodyPr>
          <a:lstStyle/>
          <a:p>
            <a:pPr marL="0" indent="0">
              <a:buNone/>
            </a:pPr>
            <a:r>
              <a:rPr lang="en-BE" dirty="0"/>
              <a:t>Mitigation measures need to be:</a:t>
            </a:r>
          </a:p>
          <a:p>
            <a:pPr marL="0" indent="0">
              <a:buNone/>
            </a:pPr>
            <a:r>
              <a:rPr lang="en-BE" b="1" dirty="0"/>
              <a:t>Proportionate: </a:t>
            </a:r>
            <a:r>
              <a:rPr lang="en-BE" dirty="0"/>
              <a:t>The mitigation measures will be in proportion to risks identified. </a:t>
            </a:r>
          </a:p>
          <a:p>
            <a:pPr marL="0" indent="0">
              <a:buNone/>
            </a:pPr>
            <a:endParaRPr lang="en-BE" dirty="0"/>
          </a:p>
          <a:p>
            <a:pPr marL="0" indent="0">
              <a:buNone/>
            </a:pPr>
            <a:r>
              <a:rPr lang="en-BE" b="1" dirty="0"/>
              <a:t>Adequate: </a:t>
            </a:r>
            <a:r>
              <a:rPr lang="en-BE" dirty="0"/>
              <a:t>For each of the case(s), the measures should reduce the risk of user confusion arising from the potential use of the applied-for TLD to an acceptable level.</a:t>
            </a:r>
          </a:p>
          <a:p>
            <a:pPr marL="0" indent="0">
              <a:buNone/>
            </a:pPr>
            <a:endParaRPr lang="en-BE" dirty="0">
              <a:effectLst/>
            </a:endParaRPr>
          </a:p>
          <a:p>
            <a:pPr marL="0" indent="0">
              <a:buNone/>
            </a:pPr>
            <a:r>
              <a:rPr lang="en-BE" b="1" dirty="0"/>
              <a:t>Self-contained: </a:t>
            </a:r>
            <a:r>
              <a:rPr lang="en-BE" dirty="0"/>
              <a:t>The proposed mitigation measures can only apply to the registration policies of the applied-for TLD.</a:t>
            </a:r>
          </a:p>
          <a:p>
            <a:pPr marL="0" indent="0">
              <a:buNone/>
            </a:pPr>
            <a:r>
              <a:rPr lang="en-BE" dirty="0">
                <a:effectLst/>
              </a:rPr>
              <a:t> </a:t>
            </a:r>
          </a:p>
          <a:p>
            <a:pPr marL="0" indent="0">
              <a:buNone/>
            </a:pPr>
            <a:r>
              <a:rPr lang="en-BE" b="1" dirty="0"/>
              <a:t>Global impact</a:t>
            </a:r>
            <a:r>
              <a:rPr lang="en-BE" dirty="0"/>
              <a:t>: The proposed mitigation measures must have global applicability, and not only apply to confusability within the intended user community. </a:t>
            </a:r>
          </a:p>
          <a:p>
            <a:pPr marL="0" indent="0">
              <a:buNone/>
            </a:pPr>
            <a:endParaRPr lang="en-BE" dirty="0"/>
          </a:p>
        </p:txBody>
      </p:sp>
    </p:spTree>
    <p:extLst>
      <p:ext uri="{BB962C8B-B14F-4D97-AF65-F5344CB8AC3E}">
        <p14:creationId xmlns:p14="http://schemas.microsoft.com/office/powerpoint/2010/main" val="2353157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092DA-8892-DC4F-B62D-D14C492BC892}"/>
              </a:ext>
            </a:extLst>
          </p:cNvPr>
          <p:cNvSpPr>
            <a:spLocks noGrp="1"/>
          </p:cNvSpPr>
          <p:nvPr>
            <p:ph type="title"/>
          </p:nvPr>
        </p:nvSpPr>
        <p:spPr/>
        <p:txBody>
          <a:bodyPr>
            <a:normAutofit/>
          </a:bodyPr>
          <a:lstStyle/>
          <a:p>
            <a:r>
              <a:rPr lang="en-BE" dirty="0"/>
              <a:t>Board R</a:t>
            </a:r>
            <a:r>
              <a:rPr lang="en-GB" dirty="0"/>
              <a:t>e</a:t>
            </a:r>
            <a:r>
              <a:rPr lang="en-BE" dirty="0"/>
              <a:t>port 2013 Proposal</a:t>
            </a:r>
          </a:p>
        </p:txBody>
      </p:sp>
      <p:sp>
        <p:nvSpPr>
          <p:cNvPr id="3" name="Content Placeholder 2">
            <a:extLst>
              <a:ext uri="{FF2B5EF4-FFF2-40B4-BE49-F238E27FC236}">
                <a16:creationId xmlns:a16="http://schemas.microsoft.com/office/drawing/2014/main" id="{7C69C4E0-EC98-D34F-8E68-2B666FD12A74}"/>
              </a:ext>
            </a:extLst>
          </p:cNvPr>
          <p:cNvSpPr>
            <a:spLocks noGrp="1"/>
          </p:cNvSpPr>
          <p:nvPr>
            <p:ph idx="1"/>
          </p:nvPr>
        </p:nvSpPr>
        <p:spPr/>
        <p:txBody>
          <a:bodyPr>
            <a:normAutofit fontScale="92500" lnSpcReduction="20000"/>
          </a:bodyPr>
          <a:lstStyle/>
          <a:p>
            <a:r>
              <a:rPr lang="en-BE" dirty="0"/>
              <a:t>Board Report proposal developed in 2012, deal with issues identified in 2nd  rev</a:t>
            </a:r>
            <a:r>
              <a:rPr lang="en-GB" dirty="0" err="1"/>
              <a:t>ie</a:t>
            </a:r>
            <a:r>
              <a:rPr lang="en-BE" dirty="0"/>
              <a:t>w Fast Track Process</a:t>
            </a:r>
          </a:p>
          <a:p>
            <a:pPr lvl="1"/>
            <a:r>
              <a:rPr lang="en-BE" dirty="0"/>
              <a:t>Black box approach</a:t>
            </a:r>
          </a:p>
          <a:p>
            <a:pPr marL="457200" lvl="1" indent="0">
              <a:buNone/>
            </a:pPr>
            <a:endParaRPr lang="en-BE" dirty="0"/>
          </a:p>
          <a:p>
            <a:r>
              <a:rPr lang="en-BE" dirty="0"/>
              <a:t>Extension Confusing similarity review with Extended Process Similarity Review Panel (EPSRP)</a:t>
            </a:r>
          </a:p>
          <a:p>
            <a:endParaRPr lang="en-BE" dirty="0"/>
          </a:p>
          <a:p>
            <a:r>
              <a:rPr lang="en-BE" dirty="0"/>
              <a:t>Procedural changes Confusing Similarity review:</a:t>
            </a:r>
          </a:p>
          <a:p>
            <a:pPr lvl="1"/>
            <a:r>
              <a:rPr lang="en-BE" dirty="0"/>
              <a:t>Publication results &amp; rationale</a:t>
            </a:r>
          </a:p>
          <a:p>
            <a:pPr lvl="1"/>
            <a:r>
              <a:rPr lang="en-BE" dirty="0"/>
              <a:t>Names of panelist</a:t>
            </a:r>
          </a:p>
          <a:p>
            <a:pPr lvl="1"/>
            <a:r>
              <a:rPr lang="en-US" dirty="0"/>
              <a:t>If confusingly similar: </a:t>
            </a:r>
          </a:p>
          <a:p>
            <a:pPr lvl="2"/>
            <a:r>
              <a:rPr lang="en-US" dirty="0"/>
              <a:t>include a reference to the string(s) to which the confusing similarity relates and </a:t>
            </a:r>
          </a:p>
          <a:p>
            <a:pPr lvl="2"/>
            <a:r>
              <a:rPr lang="en-US" dirty="0"/>
              <a:t>examples (in fonts) where the panel observed the similarity. </a:t>
            </a:r>
            <a:endParaRPr lang="en-BE" dirty="0"/>
          </a:p>
          <a:p>
            <a:pPr lvl="1"/>
            <a:endParaRPr lang="en-BE" dirty="0"/>
          </a:p>
        </p:txBody>
      </p:sp>
    </p:spTree>
    <p:extLst>
      <p:ext uri="{BB962C8B-B14F-4D97-AF65-F5344CB8AC3E}">
        <p14:creationId xmlns:p14="http://schemas.microsoft.com/office/powerpoint/2010/main" val="2486581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54F84-5AC3-3F4A-B6C5-9E6BC23748DC}"/>
              </a:ext>
            </a:extLst>
          </p:cNvPr>
          <p:cNvSpPr>
            <a:spLocks noGrp="1"/>
          </p:cNvSpPr>
          <p:nvPr>
            <p:ph type="title"/>
          </p:nvPr>
        </p:nvSpPr>
        <p:spPr/>
        <p:txBody>
          <a:bodyPr/>
          <a:lstStyle/>
          <a:p>
            <a:r>
              <a:rPr lang="en-BE" dirty="0"/>
              <a:t>Current F</a:t>
            </a:r>
            <a:r>
              <a:rPr lang="en-GB" dirty="0"/>
              <a:t>a</a:t>
            </a:r>
            <a:r>
              <a:rPr lang="en-BE" dirty="0"/>
              <a:t>st Track Confusing S</a:t>
            </a:r>
            <a:r>
              <a:rPr lang="en-GB" dirty="0" err="1"/>
              <a:t>i</a:t>
            </a:r>
            <a:r>
              <a:rPr lang="en-BE" dirty="0"/>
              <a:t>milarity Procedures (since 2019)</a:t>
            </a:r>
          </a:p>
        </p:txBody>
      </p:sp>
      <p:sp>
        <p:nvSpPr>
          <p:cNvPr id="3" name="Content Placeholder 2">
            <a:extLst>
              <a:ext uri="{FF2B5EF4-FFF2-40B4-BE49-F238E27FC236}">
                <a16:creationId xmlns:a16="http://schemas.microsoft.com/office/drawing/2014/main" id="{4AC814D9-73AF-8341-A2FF-7AF0BCFF919C}"/>
              </a:ext>
            </a:extLst>
          </p:cNvPr>
          <p:cNvSpPr>
            <a:spLocks noGrp="1"/>
          </p:cNvSpPr>
          <p:nvPr>
            <p:ph idx="1"/>
          </p:nvPr>
        </p:nvSpPr>
        <p:spPr/>
        <p:txBody>
          <a:bodyPr>
            <a:normAutofit fontScale="92500" lnSpcReduction="10000"/>
          </a:bodyPr>
          <a:lstStyle/>
          <a:p>
            <a:r>
              <a:rPr lang="en-BE" dirty="0"/>
              <a:t>DNS Stability Evaluation: E</a:t>
            </a:r>
            <a:r>
              <a:rPr lang="en-BE" sz="2800" dirty="0"/>
              <a:t>xternal and independent advice to the ICANN Board about whether a selected string is not confusingly similar to any combination of two ISO 646 Basic Version (ISO 646-BV) characters (letter [a-z] codes or other existing or applied for TLDs (since 2009)</a:t>
            </a:r>
            <a:r>
              <a:rPr lang="en-BE" sz="2800" dirty="0">
                <a:effectLst/>
              </a:rPr>
              <a:t> </a:t>
            </a:r>
          </a:p>
          <a:p>
            <a:pPr marL="457200" lvl="1" indent="0">
              <a:buNone/>
            </a:pPr>
            <a:endParaRPr lang="en-BE" sz="2800" dirty="0">
              <a:effectLst/>
            </a:endParaRPr>
          </a:p>
          <a:p>
            <a:r>
              <a:rPr lang="en-BE" dirty="0"/>
              <a:t>EPSRP: perform a second and final confusing similarity assessment of the requested IDN ccTLD string (since 2013)</a:t>
            </a:r>
            <a:r>
              <a:rPr lang="en-BE" dirty="0">
                <a:effectLst/>
              </a:rPr>
              <a:t> </a:t>
            </a:r>
          </a:p>
          <a:p>
            <a:pPr marL="0" indent="0">
              <a:buNone/>
            </a:pPr>
            <a:endParaRPr lang="en-BE" dirty="0">
              <a:effectLst/>
            </a:endParaRPr>
          </a:p>
          <a:p>
            <a:r>
              <a:rPr lang="en-BE" dirty="0"/>
              <a:t>Risk Mitigation Evaluation: Determine whether the proposed risk mitigation measures are adequate ICANN will consult experts in the area of relevant Risk Mitigation measures and the IDN ccTLD string requestor</a:t>
            </a:r>
            <a:r>
              <a:rPr lang="en-BE" dirty="0">
                <a:effectLst/>
              </a:rPr>
              <a:t> (since 2019)</a:t>
            </a:r>
            <a:endParaRPr lang="en-BE" dirty="0"/>
          </a:p>
          <a:p>
            <a:endParaRPr lang="en-BE" dirty="0"/>
          </a:p>
        </p:txBody>
      </p:sp>
    </p:spTree>
    <p:extLst>
      <p:ext uri="{BB962C8B-B14F-4D97-AF65-F5344CB8AC3E}">
        <p14:creationId xmlns:p14="http://schemas.microsoft.com/office/powerpoint/2010/main" val="1262924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14DAC-C9F7-A448-88CF-50983162431F}"/>
              </a:ext>
            </a:extLst>
          </p:cNvPr>
          <p:cNvSpPr>
            <a:spLocks noGrp="1"/>
          </p:cNvSpPr>
          <p:nvPr>
            <p:ph type="title"/>
          </p:nvPr>
        </p:nvSpPr>
        <p:spPr/>
        <p:txBody>
          <a:bodyPr/>
          <a:lstStyle/>
          <a:p>
            <a:r>
              <a:rPr lang="en-BE" dirty="0"/>
              <a:t>Panels F</a:t>
            </a:r>
            <a:r>
              <a:rPr lang="en-GB" dirty="0"/>
              <a:t>a</a:t>
            </a:r>
            <a:r>
              <a:rPr lang="en-BE" dirty="0"/>
              <a:t>st Track Process (since 2019)</a:t>
            </a:r>
          </a:p>
        </p:txBody>
      </p:sp>
      <p:sp>
        <p:nvSpPr>
          <p:cNvPr id="3" name="Content Placeholder 2">
            <a:extLst>
              <a:ext uri="{FF2B5EF4-FFF2-40B4-BE49-F238E27FC236}">
                <a16:creationId xmlns:a16="http://schemas.microsoft.com/office/drawing/2014/main" id="{60C7CF44-B100-7A44-94A9-127F43B7C8D4}"/>
              </a:ext>
            </a:extLst>
          </p:cNvPr>
          <p:cNvSpPr>
            <a:spLocks noGrp="1"/>
          </p:cNvSpPr>
          <p:nvPr>
            <p:ph idx="1"/>
          </p:nvPr>
        </p:nvSpPr>
        <p:spPr/>
        <p:txBody>
          <a:bodyPr>
            <a:normAutofit fontScale="85000" lnSpcReduction="20000"/>
          </a:bodyPr>
          <a:lstStyle/>
          <a:p>
            <a:r>
              <a:rPr lang="en-BE" dirty="0"/>
              <a:t>“Technical Panel”:  External and independent. Conducts a technical review of the requested IDN ccTLD string</a:t>
            </a:r>
            <a:endParaRPr lang="en-BE" dirty="0">
              <a:effectLst/>
            </a:endParaRPr>
          </a:p>
          <a:p>
            <a:r>
              <a:rPr lang="en-BE" dirty="0"/>
              <a:t>“Similarity Review Panel”: External and independent. Conducts confusing similarity review of the requested IDN ccTLD string</a:t>
            </a:r>
            <a:r>
              <a:rPr lang="en-BE" dirty="0">
                <a:effectLst/>
              </a:rPr>
              <a:t> </a:t>
            </a:r>
            <a:r>
              <a:rPr lang="en-BE" dirty="0"/>
              <a:t>  </a:t>
            </a:r>
          </a:p>
          <a:p>
            <a:pPr lvl="1"/>
            <a:r>
              <a:rPr lang="en-BE" sz="2000" dirty="0"/>
              <a:t>The “Technical Panel” and “Similarity Review Panel” evaluations are currently combined under the function of the DNS Stability Panel</a:t>
            </a:r>
            <a:r>
              <a:rPr lang="en-BE" sz="2000" dirty="0">
                <a:effectLst/>
              </a:rPr>
              <a:t> </a:t>
            </a:r>
            <a:endParaRPr lang="en-BE" dirty="0"/>
          </a:p>
          <a:p>
            <a:r>
              <a:rPr lang="en-BE" dirty="0"/>
              <a:t>“Extended Process Similarity Review Panel” (EPSRP): External and independent. Conducts a similarity review upon request, using differ</a:t>
            </a:r>
            <a:r>
              <a:rPr lang="en-GB" dirty="0"/>
              <a:t>e</a:t>
            </a:r>
            <a:r>
              <a:rPr lang="en-BE" dirty="0"/>
              <a:t>nt framework the “Similarity Review P</a:t>
            </a:r>
            <a:r>
              <a:rPr lang="en-GB" dirty="0"/>
              <a:t>a</a:t>
            </a:r>
            <a:r>
              <a:rPr lang="en-BE" dirty="0"/>
              <a:t>nel”.</a:t>
            </a:r>
          </a:p>
          <a:p>
            <a:pPr marL="0" indent="0">
              <a:buNone/>
            </a:pPr>
            <a:endParaRPr lang="en-BE" dirty="0"/>
          </a:p>
          <a:p>
            <a:r>
              <a:rPr lang="en-BE" dirty="0"/>
              <a:t>“Risk Treatment Appraisal Process Panel” (RTAP Panel): External and Independent. Needs to be satisfied that the proposed risk mitigation measures are adequate and the requester has followed an appropriate risk management process. </a:t>
            </a:r>
          </a:p>
          <a:p>
            <a:pPr marL="0" indent="0">
              <a:buNone/>
            </a:pPr>
            <a:endParaRPr lang="en-BE" dirty="0"/>
          </a:p>
        </p:txBody>
      </p:sp>
    </p:spTree>
    <p:extLst>
      <p:ext uri="{BB962C8B-B14F-4D97-AF65-F5344CB8AC3E}">
        <p14:creationId xmlns:p14="http://schemas.microsoft.com/office/powerpoint/2010/main" val="14528548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TotalTime>
  <Words>713</Words>
  <Application>Microsoft Macintosh PowerPoint</Application>
  <PresentationFormat>Widescreen</PresentationFormat>
  <Paragraphs>89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Introducing  Confusing Similarity</vt:lpstr>
      <vt:lpstr>Overview</vt:lpstr>
      <vt:lpstr>Fast Track Confusing Similar ccTLD Cases to date</vt:lpstr>
      <vt:lpstr>Criteria Confusing Similarity</vt:lpstr>
      <vt:lpstr>Criteria Risk Mitigation Measures (see Guideline)</vt:lpstr>
      <vt:lpstr>Board Report 2013 Proposal</vt:lpstr>
      <vt:lpstr>Current Fast Track Confusing Similarity Procedures (since 2019)</vt:lpstr>
      <vt:lpstr>Panels Fast Track Process (since 2019)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Introducing  Confusing Similarity</dc:title>
  <dc:creator>Microsoft Office User</dc:creator>
  <cp:lastModifiedBy>Microsoft Office User</cp:lastModifiedBy>
  <cp:revision>1</cp:revision>
  <dcterms:created xsi:type="dcterms:W3CDTF">2022-03-28T10:31:22Z</dcterms:created>
  <dcterms:modified xsi:type="dcterms:W3CDTF">2022-03-28T13:32:55Z</dcterms:modified>
</cp:coreProperties>
</file>