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1" r:id="rId5"/>
    <p:sldId id="258" r:id="rId6"/>
    <p:sldId id="260" r:id="rId7"/>
    <p:sldId id="259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9388"/>
  </p:normalViewPr>
  <p:slideViewPr>
    <p:cSldViewPr snapToGrid="0" snapToObjects="1">
      <p:cViewPr varScale="1">
        <p:scale>
          <a:sx n="114" d="100"/>
          <a:sy n="114" d="100"/>
        </p:scale>
        <p:origin x="10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BC823-E699-A85D-37EE-442C3E1DA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BFDAD8-241E-52C7-2089-DA6354548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31D8C-38FF-33AA-0FD0-65DA85F23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64002-07A9-6ECE-413A-DAE013EEA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86BAE-1D96-589B-107E-402E419AA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76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61D6E-CC60-F31E-7767-2AB459FBD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13ADC3-49F3-EA97-D726-DDD688FBF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A1154-9858-D6B0-1328-A1949E940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0E4BD-D4E7-BF75-7DA8-38755453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35DCD-6B2A-DCAE-CD1C-1550F4189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881763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522CF0-7DA2-4E9B-4B93-CEE03E4F5A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54EAE-B25B-7B02-22E4-9A3B8C3F06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58956-BFCC-234D-A946-C41126281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0589E-A270-2596-FF51-A52F4A5D9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4A0CA-C2C5-B534-E55E-5480A8092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3554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0F34B-DC03-7413-7E36-89FC222D0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C40FC-6EB9-F1CD-8828-86F7CC078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C0141-49E7-00C1-AD40-23712CFC7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ADF00A-7FD5-5410-1283-B3563785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E7445-BA7D-E482-2734-7CB3C57A3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07958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128C6-BE66-C7EC-25FD-40F73CC06B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1CC608-4EF2-B4A2-E7AF-FE7B7AB89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0415A-7330-C223-83D2-B47E119EF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77482A-20FD-AA05-8964-90513DF86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262D0-C51E-3C4F-9029-50D2A8AB4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9516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65BD5-9C42-5455-76D1-D6A3D8C1D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CB70A-EE29-7600-D350-70165D8794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A8CDDF-1F17-1FE4-A40B-E7AFD8F2FC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BB5EA-2C9B-3399-F8F6-0097E1B4B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B44D44-FAFE-ED1E-0F31-345661F4E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78F53B-F00C-FD37-5B21-594C46908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1418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F965-B7FD-3526-BF49-D71AB7D54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696DAB-3245-546A-34BE-BAE7456B4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AB661E-6709-0AE5-A169-A2CCE37B4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AF784E-7A14-7F79-15E7-1D2966732B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BB0985-CEE0-7BFE-A290-29ADEA7A19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1999E4-AECB-7B9A-1AEF-71CF372A3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2B9359-8931-8077-EBA0-2DC7C6E7A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C15683-A25A-D26B-1852-38601BAAE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83887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9C368-FDB3-C852-732E-6E06A0D0C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9A371B-9A9D-8081-FB39-713C3441F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48A3D-D60E-9952-C5D9-1652836F0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836277-C22D-C3C1-25C9-BA7BA1B22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77920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0AC8F5-2196-0EE9-0B47-901CC0484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C35E6B-40C7-777A-B5F5-806456C79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5E212C-6FE3-F392-E1D9-1FD40535A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2659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DB4B2-3FAA-1D97-F321-132F8A9AE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8DD62-2C77-E507-8D58-227631709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3D7245-4645-1F84-E015-7D7D279027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B0294-AA3C-8FE1-B3EC-05E6DD707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55C7E-FE64-061C-F43C-F2ED9579B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3438E5-5C40-7769-42F8-64F7EA4CA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29186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93DBF-C45D-00AD-B18C-0D28B53B9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02F33D-633A-A680-4BBD-56C7867AC3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86F5A-B35A-88DE-911E-B27C69D294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45A53-B50D-D234-F049-20AFDF69A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64264F-4049-5061-D3EB-8401FE376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27455E-6BB3-50A5-CA09-DBFE4D5F2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13560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0A7904-4A45-612C-A591-62F297EB3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8F2030-9241-573B-7989-493174598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2662E-8914-A8E6-01A3-13005780A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A9305-AF0B-D349-86E6-1C4428E8FCFA}" type="datetimeFigureOut">
              <a:rPr lang="en-BE" smtClean="0"/>
              <a:t>19/07/2022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4E0BF-14C5-8542-51A7-E89B14362A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DA4B3A-E825-E5AA-6357-B8D39126E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FC376-3870-0342-A9F1-5360A7802D9D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504457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U_%28Cyrillic%29" TargetMode="External"/><Relationship Id="rId2" Type="http://schemas.openxmlformats.org/officeDocument/2006/relationships/hyperlink" Target="http://en.wikipedia.org/wiki/Er_%28Cyrillic%2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example.x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DC3AF-F4C5-A72E-9AB7-47AE49D0A3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BE" dirty="0"/>
              <a:t>CS sub-group meeting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3E73E7-F08E-D46F-D378-F5822C69F3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BE" dirty="0"/>
              <a:t>19 July 2022</a:t>
            </a:r>
          </a:p>
        </p:txBody>
      </p:sp>
    </p:spTree>
    <p:extLst>
      <p:ext uri="{BB962C8B-B14F-4D97-AF65-F5344CB8AC3E}">
        <p14:creationId xmlns:p14="http://schemas.microsoft.com/office/powerpoint/2010/main" val="2788662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E1F52-8E1A-A51C-9601-8C3E5E10C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239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BE" dirty="0"/>
              <a:t>Inclusion of variants: </a:t>
            </a:r>
            <a:br>
              <a:rPr lang="en-BE" dirty="0"/>
            </a:br>
            <a:r>
              <a:rPr lang="en-US" dirty="0"/>
              <a:t>Which set of variants should be taken into account at the time that the selected string is requested (T1)? Version 3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0E55A-15CB-6E08-B016-72A12109A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441" y="2506662"/>
            <a:ext cx="10515600" cy="3682265"/>
          </a:xfrm>
        </p:spPr>
        <p:txBody>
          <a:bodyPr/>
          <a:lstStyle/>
          <a:p>
            <a:pPr lvl="0"/>
            <a:r>
              <a:rPr lang="en-BE" dirty="0"/>
              <a:t>Any combination of two ISO 646 Basic Version (ISO 646-BV) characters (letter [a-z] codes),</a:t>
            </a:r>
          </a:p>
          <a:p>
            <a:pPr lvl="0"/>
            <a:r>
              <a:rPr lang="en-BE" dirty="0"/>
              <a:t>Existing TLDs</a:t>
            </a:r>
            <a:r>
              <a:rPr lang="en-US" dirty="0"/>
              <a:t>, and all their variants (allocatable and blocked)</a:t>
            </a:r>
            <a:r>
              <a:rPr lang="en-BE" dirty="0"/>
              <a:t>.</a:t>
            </a:r>
          </a:p>
          <a:p>
            <a:pPr lvl="0"/>
            <a:r>
              <a:rPr lang="en-US" dirty="0"/>
              <a:t>Proposed TLDs which are in process of string validation and all variants (allocatable and blocked)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200605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30CEF-BB69-4492-CE98-3E7600585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BB367-BCC7-5F0D-AE74-5A2E285AC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BE" dirty="0"/>
              <a:t>What is purpose of  Confsuing Similarity review</a:t>
            </a:r>
          </a:p>
          <a:p>
            <a:r>
              <a:rPr lang="en-BE" dirty="0"/>
              <a:t>Denial of Service or Misconnection?</a:t>
            </a:r>
          </a:p>
          <a:p>
            <a:pPr marL="0" indent="0">
              <a:buNone/>
            </a:pPr>
            <a:endParaRPr lang="en-BE" dirty="0"/>
          </a:p>
          <a:p>
            <a:pPr marL="0" indent="0">
              <a:buNone/>
            </a:pPr>
            <a:r>
              <a:rPr lang="en-BE" dirty="0"/>
              <a:t>What should be base for comparison</a:t>
            </a:r>
          </a:p>
          <a:p>
            <a:r>
              <a:rPr lang="en-BE" dirty="0"/>
              <a:t>R</a:t>
            </a:r>
            <a:r>
              <a:rPr lang="en-GB" dirty="0"/>
              <a:t>e</a:t>
            </a:r>
            <a:r>
              <a:rPr lang="en-BE" dirty="0"/>
              <a:t>quest side: which variants should be included in review?</a:t>
            </a:r>
          </a:p>
          <a:p>
            <a:pPr lvl="1"/>
            <a:r>
              <a:rPr lang="en-GB" dirty="0"/>
              <a:t>R</a:t>
            </a:r>
            <a:r>
              <a:rPr lang="en-BE" dirty="0"/>
              <a:t>equested variants? </a:t>
            </a:r>
          </a:p>
          <a:p>
            <a:pPr lvl="1"/>
            <a:r>
              <a:rPr lang="en-BE" dirty="0"/>
              <a:t>All delegatable? </a:t>
            </a:r>
          </a:p>
          <a:p>
            <a:pPr lvl="1"/>
            <a:r>
              <a:rPr lang="en-BE" dirty="0"/>
              <a:t>All allocatable variants? </a:t>
            </a:r>
          </a:p>
          <a:p>
            <a:pPr lvl="1"/>
            <a:r>
              <a:rPr lang="en-BE" dirty="0"/>
              <a:t>All blocked variants? </a:t>
            </a:r>
          </a:p>
          <a:p>
            <a:r>
              <a:rPr lang="en-BE" dirty="0"/>
              <a:t>Comparison side: which variants to include?</a:t>
            </a:r>
          </a:p>
          <a:p>
            <a:pPr lvl="1"/>
            <a:r>
              <a:rPr lang="en-GB" dirty="0"/>
              <a:t>D</a:t>
            </a:r>
            <a:r>
              <a:rPr lang="en-BE" dirty="0"/>
              <a:t>elegated variants (requested delelagatable)? </a:t>
            </a:r>
          </a:p>
          <a:p>
            <a:pPr lvl="1"/>
            <a:r>
              <a:rPr lang="en-BE" dirty="0"/>
              <a:t>All allocatable variants?</a:t>
            </a:r>
          </a:p>
          <a:p>
            <a:pPr lvl="1"/>
            <a:r>
              <a:rPr lang="en-BE" dirty="0"/>
              <a:t>All blocked variants?</a:t>
            </a:r>
          </a:p>
          <a:p>
            <a:pPr lvl="1"/>
            <a:endParaRPr lang="en-BE" dirty="0"/>
          </a:p>
          <a:p>
            <a:endParaRPr lang="en-BE" dirty="0"/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17419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C2B0D-7291-99C5-3BB6-B7F24C2FC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5852"/>
            <a:ext cx="10515600" cy="779773"/>
          </a:xfrm>
        </p:spPr>
        <p:txBody>
          <a:bodyPr>
            <a:normAutofit fontScale="90000"/>
          </a:bodyPr>
          <a:lstStyle/>
          <a:p>
            <a:r>
              <a:rPr lang="en-BE" dirty="0"/>
              <a:t>Defining the scope of B</a:t>
            </a:r>
            <a:r>
              <a:rPr lang="en-GB" dirty="0"/>
              <a:t>a</a:t>
            </a:r>
            <a:r>
              <a:rPr lang="en-BE" dirty="0"/>
              <a:t>se of Comparison</a:t>
            </a:r>
            <a:br>
              <a:rPr lang="en-BE" dirty="0"/>
            </a:br>
            <a:r>
              <a:rPr lang="en-BE" dirty="0"/>
              <a:t>Why is it needed ?</a:t>
            </a:r>
            <a:br>
              <a:rPr lang="en-BE" dirty="0"/>
            </a:b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C659A-E1E0-CA1B-B506-4D52A6B5AE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BE" dirty="0"/>
              <a:t>Impact on </a:t>
            </a:r>
            <a:r>
              <a:rPr lang="en-GB" dirty="0"/>
              <a:t>purpose of Confusing Similarity review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Unforeseen side-effects</a:t>
            </a:r>
          </a:p>
          <a:p>
            <a:pPr marL="0" indent="0">
              <a:buNone/>
            </a:pPr>
            <a:endParaRPr lang="en-BE" dirty="0"/>
          </a:p>
          <a:p>
            <a:pPr marL="0" indent="0">
              <a:buNone/>
            </a:pPr>
            <a:r>
              <a:rPr lang="en-BE" dirty="0"/>
              <a:t>Scaling</a:t>
            </a:r>
          </a:p>
          <a:p>
            <a:r>
              <a:rPr lang="en-BE" dirty="0"/>
              <a:t>foreseeable future confusing similarity review manual process.</a:t>
            </a:r>
          </a:p>
          <a:p>
            <a:pPr lvl="1"/>
            <a:r>
              <a:rPr lang="en-BE" dirty="0"/>
              <a:t>Depending on methodology, very resource intense</a:t>
            </a:r>
          </a:p>
          <a:p>
            <a:pPr lvl="1"/>
            <a:r>
              <a:rPr lang="en-BE" dirty="0"/>
              <a:t>Depending on methodology: currently duration varies from month to half a year per requested string</a:t>
            </a:r>
          </a:p>
          <a:p>
            <a:pPr lvl="1"/>
            <a:endParaRPr lang="en-BE" dirty="0"/>
          </a:p>
          <a:p>
            <a:pPr lvl="1"/>
            <a:r>
              <a:rPr lang="en-BE" dirty="0"/>
              <a:t>The larger the number to be checked the more resources are needed and the longer it takes</a:t>
            </a:r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8292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55FFD-6BA1-4E25-B31B-B5B6DB8DA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Purpose </a:t>
            </a:r>
            <a:r>
              <a:rPr lang="en-BE"/>
              <a:t>Confusing Similarity </a:t>
            </a:r>
            <a:r>
              <a:rPr lang="en-BE" dirty="0"/>
              <a:t>R</a:t>
            </a:r>
            <a:r>
              <a:rPr lang="en-BE"/>
              <a:t>eview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4E9F8-18CB-7F4C-A9D2-7CCEC6CC1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BE" dirty="0"/>
              <a:t>Minimize </a:t>
            </a:r>
            <a:r>
              <a:rPr lang="en-BE" b="1" dirty="0"/>
              <a:t>the risk to </a:t>
            </a:r>
            <a:r>
              <a:rPr lang="en-US" b="1" dirty="0"/>
              <a:t>the </a:t>
            </a:r>
            <a:r>
              <a:rPr lang="en-BE" b="1" dirty="0"/>
              <a:t>stability and security of the DNS</a:t>
            </a:r>
            <a:r>
              <a:rPr lang="en-US" b="1" dirty="0"/>
              <a:t> due to user confusion by exploiting potential visual confusing similarity between domain names </a:t>
            </a:r>
            <a:r>
              <a:rPr lang="en-BE" b="1" dirty="0"/>
              <a:t>(eg. .PY in Latin script vs </a:t>
            </a:r>
            <a:r>
              <a:rPr lang="en-BE" b="1" dirty="0">
                <a:hlinkClick r:id="rId2" tooltip="Er (Cyrillic)"/>
              </a:rPr>
              <a:t>Р</a:t>
            </a:r>
            <a:r>
              <a:rPr lang="en-BE" b="1" dirty="0">
                <a:hlinkClick r:id="rId3" tooltip="U (Cyrillic)"/>
              </a:rPr>
              <a:t>У</a:t>
            </a:r>
            <a:r>
              <a:rPr lang="en-BE" b="1" dirty="0"/>
              <a:t> in Cyrillic)</a:t>
            </a:r>
            <a:r>
              <a:rPr lang="en-US" b="1" dirty="0"/>
              <a:t>. 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As</a:t>
            </a:r>
            <a:r>
              <a:rPr lang="en-BE" dirty="0"/>
              <a:t> such </a:t>
            </a:r>
            <a:r>
              <a:rPr lang="en-US" dirty="0"/>
              <a:t>confusing similarity </a:t>
            </a:r>
            <a:r>
              <a:rPr lang="en-BE" dirty="0"/>
              <a:t>should </a:t>
            </a:r>
            <a:r>
              <a:rPr lang="en-US" dirty="0"/>
              <a:t>therefore </a:t>
            </a:r>
            <a:r>
              <a:rPr lang="en-BE" dirty="0"/>
              <a:t>be minimized and mitigated. The risk of </a:t>
            </a:r>
            <a:r>
              <a:rPr lang="en-US" dirty="0"/>
              <a:t>visual</a:t>
            </a:r>
            <a:r>
              <a:rPr lang="en-BE" dirty="0"/>
              <a:t> confusi</a:t>
            </a:r>
            <a:r>
              <a:rPr lang="en-US" dirty="0"/>
              <a:t>ng similarity</a:t>
            </a:r>
            <a:r>
              <a:rPr lang="en-BE" dirty="0"/>
              <a:t> is not a technical DNS issue, but can have an adverse impact on the security and stability of the domain name system</a:t>
            </a:r>
            <a:r>
              <a:rPr lang="en-US" dirty="0"/>
              <a:t>. </a:t>
            </a:r>
            <a:endParaRPr lang="en-BE" dirty="0"/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720686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B5ABF-AA44-DC2B-00ED-F3873B929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What risk does confusing similarity address?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D0B66-BCEC-E754-5226-97B92E13A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307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BE" dirty="0"/>
              <a:t>SAC 060: Denial of Service ( or no connection)</a:t>
            </a:r>
          </a:p>
          <a:p>
            <a:pPr marL="0" indent="0">
              <a:buNone/>
            </a:pPr>
            <a:r>
              <a:rPr lang="en-BE" i="1" dirty="0"/>
              <a:t>The user attempts to visit http://example.Y, reading it as being the same Uniform Resource Identifier (URI) as the http://example.X, but the connection does not work (lookup fails)</a:t>
            </a:r>
          </a:p>
          <a:p>
            <a:pPr marL="0" indent="0">
              <a:buNone/>
            </a:pPr>
            <a:r>
              <a:rPr lang="en-BE" dirty="0"/>
              <a:t>Various reasons why it  fails (typo, misread)</a:t>
            </a:r>
          </a:p>
          <a:p>
            <a:pPr marL="0" indent="0">
              <a:buNone/>
            </a:pPr>
            <a:endParaRPr lang="en-BE" dirty="0"/>
          </a:p>
          <a:p>
            <a:pPr marL="0" indent="0">
              <a:buNone/>
            </a:pPr>
            <a:r>
              <a:rPr lang="en-BE" dirty="0"/>
              <a:t>SAC 060: Misconnection</a:t>
            </a:r>
          </a:p>
          <a:p>
            <a:pPr marL="0" indent="0">
              <a:buNone/>
            </a:pPr>
            <a:r>
              <a:rPr lang="en-BE" i="1" dirty="0"/>
              <a:t>the user attempts to visit http://example.Y, reading it as being the same URI as the </a:t>
            </a:r>
            <a:r>
              <a:rPr lang="en-BE" i="1" dirty="0">
                <a:hlinkClick r:id="rId2"/>
              </a:rPr>
              <a:t>http://example.X</a:t>
            </a:r>
            <a:r>
              <a:rPr lang="en-BE" i="1" dirty="0"/>
              <a:t>, but arrives at a site controlled by a registrant different to that of example.X. </a:t>
            </a:r>
          </a:p>
          <a:p>
            <a:pPr marL="0" indent="0">
              <a:buNone/>
            </a:pPr>
            <a:r>
              <a:rPr lang="en-BE" dirty="0"/>
              <a:t>Various reasons of failure, among others confusing similarity ”Y” and “X”</a:t>
            </a:r>
          </a:p>
          <a:p>
            <a:pPr marL="0" indent="0">
              <a:buNone/>
            </a:pPr>
            <a:endParaRPr lang="en-B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213A90-4079-AA34-D0BD-9CD75F3F5B43}"/>
              </a:ext>
            </a:extLst>
          </p:cNvPr>
          <p:cNvSpPr txBox="1"/>
          <p:nvPr/>
        </p:nvSpPr>
        <p:spPr>
          <a:xfrm>
            <a:off x="2497899" y="1398300"/>
            <a:ext cx="7196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Denial of Service     &lt;-&gt;    Misconnection</a:t>
            </a:r>
            <a:endParaRPr lang="en-BE" sz="3200" b="1" dirty="0"/>
          </a:p>
        </p:txBody>
      </p:sp>
    </p:spTree>
    <p:extLst>
      <p:ext uri="{BB962C8B-B14F-4D97-AF65-F5344CB8AC3E}">
        <p14:creationId xmlns:p14="http://schemas.microsoft.com/office/powerpoint/2010/main" val="1720831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8553D-45F7-F229-9D64-C4D46CD9A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Base for comparison: request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84CBC-8B12-97FE-3733-A6A801486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Proposed policy</a:t>
            </a:r>
          </a:p>
          <a:p>
            <a:r>
              <a:rPr lang="en-US" dirty="0"/>
              <a:t>At time of request (T=1)  Selected string + requested </a:t>
            </a:r>
            <a:r>
              <a:rPr lang="en-US" dirty="0" err="1"/>
              <a:t>delegatable</a:t>
            </a:r>
            <a:r>
              <a:rPr lang="en-US" dirty="0"/>
              <a:t> variants (whereby </a:t>
            </a:r>
            <a:r>
              <a:rPr lang="en-US" dirty="0" err="1"/>
              <a:t>delegatable</a:t>
            </a:r>
            <a:r>
              <a:rPr lang="en-US" dirty="0"/>
              <a:t> variants are strings that are allocatable variants and a meaningful representation of the name of the territory in the designated script</a:t>
            </a:r>
            <a:r>
              <a:rPr lang="en-BE" dirty="0"/>
              <a:t>)</a:t>
            </a:r>
          </a:p>
          <a:p>
            <a:endParaRPr lang="en-BE" dirty="0"/>
          </a:p>
          <a:p>
            <a:r>
              <a:rPr lang="en-BE" dirty="0"/>
              <a:t>At later time (T=2): </a:t>
            </a:r>
            <a:r>
              <a:rPr lang="en-US" dirty="0" err="1"/>
              <a:t>delegatable</a:t>
            </a:r>
            <a:r>
              <a:rPr lang="en-US" dirty="0"/>
              <a:t> variants of the selected delegated </a:t>
            </a:r>
            <a:r>
              <a:rPr lang="en-US" dirty="0" err="1"/>
              <a:t>IDNccTLD</a:t>
            </a:r>
            <a:endParaRPr lang="en-US" dirty="0"/>
          </a:p>
          <a:p>
            <a:pPr lvl="1"/>
            <a:r>
              <a:rPr lang="en-US" dirty="0"/>
              <a:t>Example: variant of </a:t>
            </a:r>
            <a:r>
              <a:rPr lang="en-US" dirty="0" err="1"/>
              <a:t>IDNccTLD</a:t>
            </a:r>
            <a:r>
              <a:rPr lang="en-US" dirty="0"/>
              <a:t> delegated under the Fast Track Process</a:t>
            </a:r>
            <a:endParaRPr lang="en-BE" dirty="0"/>
          </a:p>
          <a:p>
            <a:pPr marL="0" indent="0">
              <a:buNone/>
            </a:pPr>
            <a:endParaRPr lang="en-BE" dirty="0"/>
          </a:p>
          <a:p>
            <a:endParaRPr lang="en-BE" dirty="0"/>
          </a:p>
          <a:p>
            <a:pPr marL="0" indent="0">
              <a:buNone/>
            </a:pP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163375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9FD45-82A4-0A1D-EA6F-0092AE020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628" y="1321566"/>
            <a:ext cx="10515600" cy="1495206"/>
          </a:xfrm>
        </p:spPr>
        <p:txBody>
          <a:bodyPr>
            <a:normAutofit fontScale="90000"/>
          </a:bodyPr>
          <a:lstStyle/>
          <a:p>
            <a:r>
              <a:rPr lang="en-BE" dirty="0"/>
              <a:t>Inclusion of variants: </a:t>
            </a:r>
            <a:br>
              <a:rPr lang="en-BE" dirty="0"/>
            </a:br>
            <a:r>
              <a:rPr lang="en-US" dirty="0"/>
              <a:t>Which set of variants should be taken into account from a requesting point of view at the time that the selected string is requested (T1)? </a:t>
            </a:r>
            <a:br>
              <a:rPr lang="en-BE" dirty="0"/>
            </a:b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6CBDC-51CC-B484-2C6F-29032584A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282" y="3339115"/>
            <a:ext cx="10515600" cy="2935561"/>
          </a:xfrm>
        </p:spPr>
        <p:txBody>
          <a:bodyPr/>
          <a:lstStyle/>
          <a:p>
            <a:pPr lvl="0"/>
            <a:r>
              <a:rPr lang="en-US" dirty="0"/>
              <a:t>Only the selected string and the </a:t>
            </a:r>
            <a:r>
              <a:rPr lang="en-US" b="1" dirty="0"/>
              <a:t>requested </a:t>
            </a:r>
            <a:r>
              <a:rPr lang="en-US" b="1" dirty="0" err="1"/>
              <a:t>delegatable</a:t>
            </a:r>
            <a:r>
              <a:rPr lang="en-US" b="1" dirty="0"/>
              <a:t> </a:t>
            </a:r>
            <a:r>
              <a:rPr lang="en-US" dirty="0"/>
              <a:t>variants? </a:t>
            </a:r>
            <a:endParaRPr lang="en-BE" dirty="0"/>
          </a:p>
          <a:p>
            <a:pPr lvl="0"/>
            <a:r>
              <a:rPr lang="en-US" dirty="0"/>
              <a:t>The selected string and </a:t>
            </a:r>
            <a:r>
              <a:rPr lang="en-US" b="1" dirty="0"/>
              <a:t>all </a:t>
            </a:r>
            <a:r>
              <a:rPr lang="en-US" b="1" dirty="0" err="1"/>
              <a:t>delegatable</a:t>
            </a:r>
            <a:r>
              <a:rPr lang="en-US" dirty="0"/>
              <a:t> variants? </a:t>
            </a:r>
            <a:endParaRPr lang="en-BE" dirty="0"/>
          </a:p>
          <a:p>
            <a:pPr lvl="0"/>
            <a:r>
              <a:rPr lang="en-US" dirty="0"/>
              <a:t>The selected string and </a:t>
            </a:r>
            <a:r>
              <a:rPr lang="en-US" b="1" dirty="0"/>
              <a:t>all allocatable variants</a:t>
            </a:r>
            <a:r>
              <a:rPr lang="en-US" dirty="0"/>
              <a:t> of the selected string?, or</a:t>
            </a:r>
            <a:endParaRPr lang="en-BE" dirty="0"/>
          </a:p>
          <a:p>
            <a:pPr lvl="0"/>
            <a:r>
              <a:rPr lang="en-US" dirty="0"/>
              <a:t>The selected string and </a:t>
            </a:r>
            <a:r>
              <a:rPr lang="en-US" b="1" dirty="0"/>
              <a:t>all variants (allocatable and blocked)?</a:t>
            </a:r>
            <a:r>
              <a:rPr lang="en-US" dirty="0"/>
              <a:t>  </a:t>
            </a:r>
            <a:endParaRPr lang="en-BE" dirty="0"/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601464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D1364-326F-6C27-E6E5-6312FC86A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BE" dirty="0"/>
              <a:t>Base for comparison: Comparison 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5AFA6-51E2-6E55-A59E-E449936F2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Currently minimum level of the Comparison Side is (Fast Track Process): </a:t>
            </a:r>
            <a:endParaRPr lang="en-BE" dirty="0"/>
          </a:p>
          <a:p>
            <a:pPr lvl="1"/>
            <a:r>
              <a:rPr lang="en-BE" dirty="0"/>
              <a:t>Any combination of two ISO 646 Basic Version (ISO 646-BV) characters (letter [a-z] codes), nor</a:t>
            </a:r>
          </a:p>
          <a:p>
            <a:pPr lvl="1"/>
            <a:r>
              <a:rPr lang="en-BE" dirty="0"/>
              <a:t>Existing TLDs or reserved names.</a:t>
            </a:r>
          </a:p>
          <a:p>
            <a:pPr lvl="1"/>
            <a:r>
              <a:rPr lang="en-US" dirty="0"/>
              <a:t>Proposed TLDs which are in process of string validation.</a:t>
            </a:r>
            <a:endParaRPr lang="en-BE" dirty="0"/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3600344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3C89-BACF-DA64-C866-A7BACD356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380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BE" dirty="0"/>
              <a:t>Inclusion of variants: </a:t>
            </a:r>
            <a:br>
              <a:rPr lang="en-BE" dirty="0"/>
            </a:br>
            <a:r>
              <a:rPr lang="en-US" dirty="0"/>
              <a:t>Which set of variants should be taken into account at the time that the selected string is requested (T1)? Version 1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A0C62-C6F5-77A1-9A6E-618A4E2E5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292" y="2667081"/>
            <a:ext cx="11469415" cy="3597111"/>
          </a:xfrm>
        </p:spPr>
        <p:txBody>
          <a:bodyPr/>
          <a:lstStyle/>
          <a:p>
            <a:pPr lvl="0"/>
            <a:r>
              <a:rPr lang="en-BE" dirty="0"/>
              <a:t>Any combination of two ISO 646 Basic Version (ISO 646-BV) characters (letter [a-z] codes),</a:t>
            </a:r>
          </a:p>
          <a:p>
            <a:pPr lvl="0"/>
            <a:r>
              <a:rPr lang="en-BE" dirty="0"/>
              <a:t>Existing TLDs</a:t>
            </a:r>
            <a:r>
              <a:rPr lang="en-US" dirty="0"/>
              <a:t>, which includes the already delegated variants </a:t>
            </a:r>
            <a:r>
              <a:rPr lang="en-BE" dirty="0"/>
              <a:t>or reserved names.</a:t>
            </a:r>
          </a:p>
          <a:p>
            <a:pPr lvl="0"/>
            <a:r>
              <a:rPr lang="en-US" dirty="0"/>
              <a:t>Proposed TLDs which are in process of string validation and their requested </a:t>
            </a:r>
            <a:r>
              <a:rPr lang="en-US" dirty="0" err="1"/>
              <a:t>delegatable</a:t>
            </a:r>
            <a:r>
              <a:rPr lang="en-US" dirty="0"/>
              <a:t> variants (however defined under the gTLD and ccTLD processes)</a:t>
            </a:r>
            <a:endParaRPr lang="en-BE" dirty="0"/>
          </a:p>
          <a:p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522606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E1F52-8E1A-A51C-9601-8C3E5E10C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584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BE" dirty="0"/>
              <a:t>Inclusion of variants: </a:t>
            </a:r>
            <a:br>
              <a:rPr lang="en-BE" dirty="0"/>
            </a:br>
            <a:r>
              <a:rPr lang="en-US" dirty="0"/>
              <a:t>Which set of variants should be taken into account at the time that the selected string is requested (T1)? Version 2</a:t>
            </a:r>
            <a:endParaRPr lang="en-B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0E55A-15CB-6E08-B016-72A12109A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441" y="2506662"/>
            <a:ext cx="10515600" cy="3682265"/>
          </a:xfrm>
        </p:spPr>
        <p:txBody>
          <a:bodyPr/>
          <a:lstStyle/>
          <a:p>
            <a:pPr lvl="0"/>
            <a:r>
              <a:rPr lang="en-BE" dirty="0"/>
              <a:t>Any combination of two ISO 646 Basic Version (ISO 646-BV) characters (letter [a-z] codes),</a:t>
            </a:r>
          </a:p>
          <a:p>
            <a:pPr lvl="0"/>
            <a:r>
              <a:rPr lang="en-BE" dirty="0"/>
              <a:t>Existing TLDs</a:t>
            </a:r>
            <a:r>
              <a:rPr lang="en-US" dirty="0"/>
              <a:t>, and their allocatable variants</a:t>
            </a:r>
            <a:r>
              <a:rPr lang="en-BE" dirty="0"/>
              <a:t>.</a:t>
            </a:r>
          </a:p>
          <a:p>
            <a:pPr lvl="0"/>
            <a:r>
              <a:rPr lang="en-US" dirty="0"/>
              <a:t>Proposed TLDs which are in process of string validation and their allocatable variants?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350630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810</Words>
  <Application>Microsoft Macintosh PowerPoint</Application>
  <PresentationFormat>Widescreen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CS sub-group meeting </vt:lpstr>
      <vt:lpstr>Defining the scope of Base of Comparison Why is it needed ? </vt:lpstr>
      <vt:lpstr>Purpose Confusing Similarity Review</vt:lpstr>
      <vt:lpstr>What risk does confusing similarity address?</vt:lpstr>
      <vt:lpstr>Base for comparison: request side</vt:lpstr>
      <vt:lpstr>Inclusion of variants:  Which set of variants should be taken into account from a requesting point of view at the time that the selected string is requested (T1)?  </vt:lpstr>
      <vt:lpstr>Base for comparison: Comparison Side</vt:lpstr>
      <vt:lpstr>Inclusion of variants:  Which set of variants should be taken into account at the time that the selected string is requested (T1)? Version 1</vt:lpstr>
      <vt:lpstr>Inclusion of variants:  Which set of variants should be taken into account at the time that the selected string is requested (T1)? Version 2</vt:lpstr>
      <vt:lpstr>Inclusion of variants:  Which set of variants should be taken into account at the time that the selected string is requested (T1)? Version 3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sub-group meeting </dc:title>
  <dc:creator>Microsoft Office User</dc:creator>
  <cp:lastModifiedBy>Microsoft Office User</cp:lastModifiedBy>
  <cp:revision>2</cp:revision>
  <dcterms:created xsi:type="dcterms:W3CDTF">2022-07-19T08:46:19Z</dcterms:created>
  <dcterms:modified xsi:type="dcterms:W3CDTF">2022-07-19T10:00:54Z</dcterms:modified>
</cp:coreProperties>
</file>