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2"/>
  </p:notesMasterIdLst>
  <p:sldIdLst>
    <p:sldId id="256" r:id="rId3"/>
    <p:sldId id="266" r:id="rId4"/>
    <p:sldId id="267" r:id="rId5"/>
    <p:sldId id="268" r:id="rId6"/>
    <p:sldId id="269" r:id="rId7"/>
    <p:sldId id="270" r:id="rId8"/>
    <p:sldId id="272" r:id="rId9"/>
    <p:sldId id="27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欢迎" id="{E75E278A-FF0E-49A4-B170-79828D63BBAD}">
          <p14:sldIdLst>
            <p14:sldId id="256"/>
            <p14:sldId id="266"/>
            <p14:sldId id="267"/>
            <p14:sldId id="268"/>
            <p14:sldId id="269"/>
            <p14:sldId id="270"/>
            <p14:sldId id="272"/>
            <p14:sldId id="271"/>
          </p14:sldIdLst>
        </p14:section>
        <p14:section name="了解更多" id="{2CC34DB2-6590-42C0-AD4B-A04C6060184E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280" autoAdjust="0"/>
  </p:normalViewPr>
  <p:slideViewPr>
    <p:cSldViewPr snapToGrid="0">
      <p:cViewPr varScale="1">
        <p:scale>
          <a:sx n="85" d="100"/>
          <a:sy n="85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CN" sz="1200"/>
            </a:lvl1pPr>
          </a:lstStyle>
          <a:p>
            <a:fld id="{EC13577B-6902-467D-A26C-08A0DD5E4E03}" type="datetimeFigureOut">
              <a:t>2014/10/6</a:t>
            </a:fld>
            <a:endParaRPr lang="zh-CN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CN" sz="1200"/>
            </a:lvl1pPr>
          </a:lstStyle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CN" sz="1200"/>
            </a:lvl1pPr>
          </a:lstStyle>
          <a:p>
            <a:fld id="{DF61EA0F-A667-4B49-8422-0062BC55E249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CN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zh-CN" smtClean="0"/>
              <a:t>1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28650" y="2061006"/>
            <a:ext cx="7886700" cy="2387600"/>
          </a:xfrm>
        </p:spPr>
        <p:txBody>
          <a:bodyPr anchor="b">
            <a:normAutofit/>
          </a:bodyPr>
          <a:lstStyle>
            <a:lvl1pPr algn="l" latinLnBrk="0">
              <a:defRPr lang="zh-CN" sz="405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28652" y="5110610"/>
            <a:ext cx="50291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450"/>
              </a:spcBef>
              <a:buNone/>
              <a:defRPr lang="zh-CN" sz="2100">
                <a:solidFill>
                  <a:srgbClr val="D24726"/>
                </a:solidFill>
                <a:latin typeface="+mj-lt"/>
              </a:defRPr>
            </a:lvl1pPr>
            <a:lvl2pPr marL="342900" indent="0" algn="ctr" latinLnBrk="0">
              <a:buNone/>
              <a:defRPr lang="zh-CN" sz="1500"/>
            </a:lvl2pPr>
            <a:lvl3pPr marL="685800" indent="0" algn="ctr" latinLnBrk="0">
              <a:buNone/>
              <a:defRPr lang="zh-CN" sz="1350"/>
            </a:lvl3pPr>
            <a:lvl4pPr marL="1028700" indent="0" algn="ctr" latinLnBrk="0">
              <a:buNone/>
              <a:defRPr lang="zh-CN" sz="1200"/>
            </a:lvl4pPr>
            <a:lvl5pPr marL="1371600" indent="0" algn="ctr" latinLnBrk="0">
              <a:buNone/>
              <a:defRPr lang="zh-CN" sz="1200"/>
            </a:lvl5pPr>
            <a:lvl6pPr marL="1714500" indent="0" algn="ctr" latinLnBrk="0">
              <a:buNone/>
              <a:defRPr lang="zh-CN" sz="1200"/>
            </a:lvl6pPr>
            <a:lvl7pPr marL="2057400" indent="0" algn="ctr" latinLnBrk="0">
              <a:buNone/>
              <a:defRPr lang="zh-CN" sz="1200"/>
            </a:lvl7pPr>
            <a:lvl8pPr marL="2400300" indent="0" algn="ctr" latinLnBrk="0">
              <a:buNone/>
              <a:defRPr lang="zh-CN" sz="1200"/>
            </a:lvl8pPr>
            <a:lvl9pPr marL="2743200" indent="0" algn="ctr" latinLnBrk="0">
              <a:buNone/>
              <a:defRPr lang="zh-CN"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9144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 latinLnBrk="0">
              <a:defRPr lang="zh-CN" sz="27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661564" y="365125"/>
            <a:ext cx="1364673" cy="5811838"/>
          </a:xfrm>
        </p:spPr>
        <p:txBody>
          <a:bodyPr vert="eaVert" anchor="b">
            <a:normAutofit/>
          </a:bodyPr>
          <a:lstStyle>
            <a:lvl1pPr latinLnBrk="0">
              <a:defRPr lang="zh-CN" sz="27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8" name="矩形 7"/>
          <p:cNvSpPr/>
          <p:nvPr userDrawn="1"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3326" y="0"/>
            <a:ext cx="8062025" cy="1208868"/>
          </a:xfrm>
        </p:spPr>
        <p:txBody>
          <a:bodyPr anchor="b">
            <a:normAutofit/>
          </a:bodyPr>
          <a:lstStyle>
            <a:lvl1pPr latinLnBrk="0">
              <a:defRPr lang="zh-CN" sz="27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1825625"/>
            <a:ext cx="3125815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900"/>
              </a:spcAft>
              <a:buNone/>
              <a:defRPr lang="zh-CN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lnSpc>
                <a:spcPct val="150000"/>
              </a:lnSpc>
              <a:spcAft>
                <a:spcPts val="900"/>
              </a:spcAft>
              <a:defRPr lang="zh-CN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lnSpc>
                <a:spcPct val="150000"/>
              </a:lnSpc>
              <a:spcAft>
                <a:spcPts val="900"/>
              </a:spcAft>
              <a:defRPr lang="zh-CN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lnSpc>
                <a:spcPct val="150000"/>
              </a:lnSpc>
              <a:spcAft>
                <a:spcPts val="900"/>
              </a:spcAft>
              <a:defRPr lang="zh-CN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lnSpc>
                <a:spcPct val="150000"/>
              </a:lnSpc>
              <a:spcAft>
                <a:spcPts val="900"/>
              </a:spcAft>
              <a:defRPr lang="zh-CN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1" y="2402239"/>
            <a:ext cx="3381536" cy="2187227"/>
          </a:xfrm>
        </p:spPr>
        <p:txBody>
          <a:bodyPr anchor="ctr">
            <a:noAutofit/>
          </a:bodyPr>
          <a:lstStyle>
            <a:lvl1pPr algn="l" latinLnBrk="0">
              <a:defRPr lang="zh-CN" sz="3600">
                <a:solidFill>
                  <a:srgbClr val="D24726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742481" y="2402237"/>
            <a:ext cx="3952068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lang="zh-CN" sz="2100">
                <a:solidFill>
                  <a:schemeClr val="bg1"/>
                </a:solidFill>
                <a:latin typeface="+mj-lt"/>
              </a:defRPr>
            </a:lvl1pPr>
            <a:lvl2pPr marL="342900" indent="0" latinLnBrk="0">
              <a:buNone/>
              <a:defRPr lang="zh-CN" sz="1500"/>
            </a:lvl2pPr>
            <a:lvl3pPr marL="685800" indent="0" latinLnBrk="0">
              <a:buNone/>
              <a:defRPr lang="zh-CN" sz="1350"/>
            </a:lvl3pPr>
            <a:lvl4pPr marL="1028700" indent="0" latinLnBrk="0">
              <a:buNone/>
              <a:defRPr lang="zh-CN" sz="1200"/>
            </a:lvl4pPr>
            <a:lvl5pPr marL="1371600" indent="0" latinLnBrk="0">
              <a:buNone/>
              <a:defRPr lang="zh-CN" sz="1200"/>
            </a:lvl5pPr>
            <a:lvl6pPr marL="1714500" indent="0" latinLnBrk="0">
              <a:buNone/>
              <a:defRPr lang="zh-CN" sz="1200"/>
            </a:lvl6pPr>
            <a:lvl7pPr marL="2057400" indent="0" latinLnBrk="0">
              <a:buNone/>
              <a:defRPr lang="zh-CN" sz="1200"/>
            </a:lvl7pPr>
            <a:lvl8pPr marL="2400300" indent="0" latinLnBrk="0">
              <a:buNone/>
              <a:defRPr lang="zh-CN" sz="1200"/>
            </a:lvl8pPr>
            <a:lvl9pPr marL="2743200" indent="0" latinLnBrk="0">
              <a:buNone/>
              <a:defRPr lang="zh-CN"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8" name="矩形 7"/>
          <p:cNvSpPr/>
          <p:nvPr userDrawn="1"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 latinLnBrk="0">
              <a:defRPr lang="zh-CN" sz="27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CN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CN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CN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单击此处编辑母版文本样式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第二级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第三级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第四级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CN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CN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CN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单击此处编辑母版文本样式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第二级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第三级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第四级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9" name="矩形 8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0"/>
            <a:ext cx="8053388" cy="1228436"/>
          </a:xfrm>
        </p:spPr>
        <p:txBody>
          <a:bodyPr anchor="b">
            <a:normAutofit/>
          </a:bodyPr>
          <a:lstStyle>
            <a:lvl1pPr latinLnBrk="0">
              <a:defRPr lang="zh-CN" sz="27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 latinLnBrk="0">
              <a:buNone/>
              <a:defRPr lang="zh-CN" sz="1800" b="1"/>
            </a:lvl1pPr>
            <a:lvl2pPr marL="342900" indent="0" latinLnBrk="0">
              <a:buNone/>
              <a:defRPr lang="zh-CN" sz="1500" b="1"/>
            </a:lvl2pPr>
            <a:lvl3pPr marL="685800" indent="0" latinLnBrk="0">
              <a:buNone/>
              <a:defRPr lang="zh-CN" sz="1350" b="1"/>
            </a:lvl3pPr>
            <a:lvl4pPr marL="1028700" indent="0" latinLnBrk="0">
              <a:buNone/>
              <a:defRPr lang="zh-CN" sz="1200" b="1"/>
            </a:lvl4pPr>
            <a:lvl5pPr marL="1371600" indent="0" latinLnBrk="0">
              <a:buNone/>
              <a:defRPr lang="zh-CN" sz="1200" b="1"/>
            </a:lvl5pPr>
            <a:lvl6pPr marL="1714500" indent="0" latinLnBrk="0">
              <a:buNone/>
              <a:defRPr lang="zh-CN" sz="1200" b="1"/>
            </a:lvl6pPr>
            <a:lvl7pPr marL="2057400" indent="0" latinLnBrk="0">
              <a:buNone/>
              <a:defRPr lang="zh-CN" sz="1200" b="1"/>
            </a:lvl7pPr>
            <a:lvl8pPr marL="2400300" indent="0" latinLnBrk="0">
              <a:buNone/>
              <a:defRPr lang="zh-CN" sz="1200" b="1"/>
            </a:lvl8pPr>
            <a:lvl9pPr marL="2743200" indent="0" latinLnBrk="0">
              <a:buNone/>
              <a:defRPr lang="zh-CN"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CN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CN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CN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单击此处编辑母版文本样式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第二级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第三级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第四级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</p:spPr>
        <p:txBody>
          <a:bodyPr anchor="b"/>
          <a:lstStyle>
            <a:lvl1pPr marL="0" indent="0" latinLnBrk="0">
              <a:buNone/>
              <a:defRPr lang="zh-CN" sz="1800" b="1"/>
            </a:lvl1pPr>
            <a:lvl2pPr marL="342900" indent="0" latinLnBrk="0">
              <a:buNone/>
              <a:defRPr lang="zh-CN" sz="1500" b="1"/>
            </a:lvl2pPr>
            <a:lvl3pPr marL="685800" indent="0" latinLnBrk="0">
              <a:buNone/>
              <a:defRPr lang="zh-CN" sz="1350" b="1"/>
            </a:lvl3pPr>
            <a:lvl4pPr marL="1028700" indent="0" latinLnBrk="0">
              <a:buNone/>
              <a:defRPr lang="zh-CN" sz="1200" b="1"/>
            </a:lvl4pPr>
            <a:lvl5pPr marL="1371600" indent="0" latinLnBrk="0">
              <a:buNone/>
              <a:defRPr lang="zh-CN" sz="1200" b="1"/>
            </a:lvl5pPr>
            <a:lvl6pPr marL="1714500" indent="0" latinLnBrk="0">
              <a:buNone/>
              <a:defRPr lang="zh-CN" sz="1200" b="1"/>
            </a:lvl6pPr>
            <a:lvl7pPr marL="2057400" indent="0" latinLnBrk="0">
              <a:buNone/>
              <a:defRPr lang="zh-CN" sz="1200" b="1"/>
            </a:lvl7pPr>
            <a:lvl8pPr marL="2400300" indent="0" latinLnBrk="0">
              <a:buNone/>
              <a:defRPr lang="zh-CN" sz="1200" b="1"/>
            </a:lvl8pPr>
            <a:lvl9pPr marL="2743200" indent="0" latinLnBrk="0">
              <a:buNone/>
              <a:defRPr lang="zh-CN"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CN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CN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CN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单击此处编辑母版文本样式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第二级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第三级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第四级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11" name="矩形 10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 latinLnBrk="0">
              <a:defRPr lang="zh-CN" sz="27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 latinLnBrk="0">
              <a:defRPr lang="zh-CN"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CN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CN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CN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CN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单击此处编辑母版文本样式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第二级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第三级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第四级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 latinLnBrk="0">
              <a:buNone/>
              <a:defRPr lang="zh-CN" sz="1200"/>
            </a:lvl1pPr>
            <a:lvl2pPr marL="342900" indent="0" latinLnBrk="0">
              <a:buNone/>
              <a:defRPr lang="zh-CN" sz="1050"/>
            </a:lvl2pPr>
            <a:lvl3pPr marL="685800" indent="0" latinLnBrk="0">
              <a:buNone/>
              <a:defRPr lang="zh-CN" sz="900"/>
            </a:lvl3pPr>
            <a:lvl4pPr marL="1028700" indent="0" latinLnBrk="0">
              <a:buNone/>
              <a:defRPr lang="zh-CN" sz="750"/>
            </a:lvl4pPr>
            <a:lvl5pPr marL="1371600" indent="0" latinLnBrk="0">
              <a:buNone/>
              <a:defRPr lang="zh-CN" sz="750"/>
            </a:lvl5pPr>
            <a:lvl6pPr marL="1714500" indent="0" latinLnBrk="0">
              <a:buNone/>
              <a:defRPr lang="zh-CN" sz="750"/>
            </a:lvl6pPr>
            <a:lvl7pPr marL="2057400" indent="0" latinLnBrk="0">
              <a:buNone/>
              <a:defRPr lang="zh-CN" sz="750"/>
            </a:lvl7pPr>
            <a:lvl8pPr marL="2400300" indent="0" latinLnBrk="0">
              <a:buNone/>
              <a:defRPr lang="zh-CN" sz="750"/>
            </a:lvl8pPr>
            <a:lvl9pPr marL="2743200" indent="0" latinLnBrk="0">
              <a:buNone/>
              <a:defRPr lang="zh-CN"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题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 latinLnBrk="0">
              <a:defRPr lang="zh-CN"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 latinLnBrk="0">
              <a:buNone/>
              <a:defRPr lang="zh-CN" sz="2400"/>
            </a:lvl1pPr>
            <a:lvl2pPr marL="342900" indent="0" latinLnBrk="0">
              <a:buNone/>
              <a:defRPr lang="zh-CN" sz="2100"/>
            </a:lvl2pPr>
            <a:lvl3pPr marL="685800" indent="0" latinLnBrk="0">
              <a:buNone/>
              <a:defRPr lang="zh-CN" sz="1800"/>
            </a:lvl3pPr>
            <a:lvl4pPr marL="1028700" indent="0" latinLnBrk="0">
              <a:buNone/>
              <a:defRPr lang="zh-CN" sz="1500"/>
            </a:lvl4pPr>
            <a:lvl5pPr marL="1371600" indent="0" latinLnBrk="0">
              <a:buNone/>
              <a:defRPr lang="zh-CN" sz="1500"/>
            </a:lvl5pPr>
            <a:lvl6pPr marL="1714500" indent="0" latinLnBrk="0">
              <a:buNone/>
              <a:defRPr lang="zh-CN" sz="1500"/>
            </a:lvl6pPr>
            <a:lvl7pPr marL="2057400" indent="0" latinLnBrk="0">
              <a:buNone/>
              <a:defRPr lang="zh-CN" sz="1500"/>
            </a:lvl7pPr>
            <a:lvl8pPr marL="2400300" indent="0" latinLnBrk="0">
              <a:buNone/>
              <a:defRPr lang="zh-CN" sz="1500"/>
            </a:lvl8pPr>
            <a:lvl9pPr marL="2743200" indent="0" latinLnBrk="0">
              <a:buNone/>
              <a:defRPr lang="zh-CN" sz="1500"/>
            </a:lvl9pPr>
          </a:lstStyle>
          <a:p>
            <a:r>
              <a:rPr lang="zh-CN" altLang="en-US" smtClean="0"/>
              <a:t>单击图标添加图片</a:t>
            </a:r>
            <a:endParaRPr lang="zh-CN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 latinLnBrk="0">
              <a:buNone/>
              <a:defRPr lang="zh-CN" sz="1200"/>
            </a:lvl1pPr>
            <a:lvl2pPr marL="342900" indent="0" latinLnBrk="0">
              <a:buNone/>
              <a:defRPr lang="zh-CN" sz="1050"/>
            </a:lvl2pPr>
            <a:lvl3pPr marL="685800" indent="0" latinLnBrk="0">
              <a:buNone/>
              <a:defRPr lang="zh-CN" sz="900"/>
            </a:lvl3pPr>
            <a:lvl4pPr marL="1028700" indent="0" latinLnBrk="0">
              <a:buNone/>
              <a:defRPr lang="zh-CN" sz="750"/>
            </a:lvl4pPr>
            <a:lvl5pPr marL="1371600" indent="0" latinLnBrk="0">
              <a:buNone/>
              <a:defRPr lang="zh-CN" sz="750"/>
            </a:lvl5pPr>
            <a:lvl6pPr marL="1714500" indent="0" latinLnBrk="0">
              <a:buNone/>
              <a:defRPr lang="zh-CN" sz="750"/>
            </a:lvl6pPr>
            <a:lvl7pPr marL="2057400" indent="0" latinLnBrk="0">
              <a:buNone/>
              <a:defRPr lang="zh-CN" sz="750"/>
            </a:lvl7pPr>
            <a:lvl8pPr marL="2400300" indent="0" latinLnBrk="0">
              <a:buNone/>
              <a:defRPr lang="zh-CN" sz="750"/>
            </a:lvl8pPr>
            <a:lvl9pPr marL="2743200" indent="0" latinLnBrk="0">
              <a:buNone/>
              <a:defRPr lang="zh-CN"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2014/10/6</a:t>
            </a:fld>
            <a:endParaRPr 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CN" sz="9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BEEBAAA-29B5-4AF5-BC5F-7E580C29002D}" type="datetimeFigureOut">
              <a:rPr lang="en-US" altLang="zh-CN" smtClean="0"/>
              <a:pPr/>
              <a:t>10/12/2015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CN" sz="9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CN" sz="9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9860EDB8-5305-433F-BE41-D7A86D811DB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lang="zh-CN" sz="33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21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5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35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35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zh-CN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CGP Updates</a:t>
            </a:r>
            <a:endParaRPr 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Wei WANG &amp; Kenny HUANG</a:t>
            </a:r>
            <a:b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Chinese Generation Panel</a:t>
            </a:r>
            <a:endParaRPr lang="zh-CN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Minimum Shared Set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2" y="1571974"/>
            <a:ext cx="531495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直接连接符 5"/>
          <p:cNvCxnSpPr/>
          <p:nvPr/>
        </p:nvCxnSpPr>
        <p:spPr>
          <a:xfrm flipH="1">
            <a:off x="4092498" y="2888165"/>
            <a:ext cx="101476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3323063" y="3297043"/>
            <a:ext cx="74713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4047893" y="2865863"/>
            <a:ext cx="1" cy="43118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3323062" y="3297043"/>
            <a:ext cx="1" cy="21559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>
            <a:off x="3044283" y="3512633"/>
            <a:ext cx="27878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3044283" y="3512633"/>
            <a:ext cx="0" cy="123778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1940312" y="4750420"/>
            <a:ext cx="1103971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1940312" y="4750420"/>
            <a:ext cx="0" cy="165072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1940311" y="6401149"/>
            <a:ext cx="3166948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V="1">
            <a:off x="5107259" y="2888165"/>
            <a:ext cx="0" cy="35129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5556792" y="1722612"/>
            <a:ext cx="33976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CGP think a </a:t>
            </a:r>
            <a:r>
              <a:rPr lang="en-US" altLang="zh-CN" sz="2000" dirty="0" smtClean="0"/>
              <a:t>reduction </a:t>
            </a:r>
            <a:r>
              <a:rPr lang="en-US" altLang="zh-CN" sz="2000" dirty="0"/>
              <a:t>of </a:t>
            </a:r>
            <a:r>
              <a:rPr lang="en-US" altLang="zh-CN" sz="2000" dirty="0" smtClean="0"/>
              <a:t>CDNC table (19559 chars, mainly </a:t>
            </a:r>
            <a:r>
              <a:rPr lang="en-US" altLang="zh-CN" sz="2000" dirty="0"/>
              <a:t>reflects Chinese language community’s concern)is not enough to support a coordination across three language environment.</a:t>
            </a:r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As </a:t>
            </a:r>
            <a:r>
              <a:rPr lang="en-US" altLang="zh-CN" sz="2000" dirty="0"/>
              <a:t>an alternative, MSS is proposed to </a:t>
            </a:r>
            <a:r>
              <a:rPr lang="en-US" altLang="zh-CN" sz="2000" dirty="0" smtClean="0"/>
              <a:t>work as the basis of coordination between C, J and K.</a:t>
            </a:r>
          </a:p>
        </p:txBody>
      </p:sp>
    </p:spTree>
    <p:extLst>
      <p:ext uri="{BB962C8B-B14F-4D97-AF65-F5344CB8AC3E}">
        <p14:creationId xmlns:p14="http://schemas.microsoft.com/office/powerpoint/2010/main" val="1958846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Minimum Shared Set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2" y="1571974"/>
            <a:ext cx="531495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直接连接符 5"/>
          <p:cNvCxnSpPr/>
          <p:nvPr/>
        </p:nvCxnSpPr>
        <p:spPr>
          <a:xfrm flipH="1">
            <a:off x="4092498" y="2888165"/>
            <a:ext cx="101476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3323063" y="3297043"/>
            <a:ext cx="74713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4047893" y="2865863"/>
            <a:ext cx="1" cy="43118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3323062" y="3297043"/>
            <a:ext cx="1" cy="21559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>
            <a:off x="3044283" y="3512633"/>
            <a:ext cx="27878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3044283" y="3512633"/>
            <a:ext cx="0" cy="123778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1940312" y="4750420"/>
            <a:ext cx="1103971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1940312" y="4750420"/>
            <a:ext cx="0" cy="165072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1940311" y="6401149"/>
            <a:ext cx="3166948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V="1">
            <a:off x="5107259" y="2888165"/>
            <a:ext cx="0" cy="35129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5556792" y="1722612"/>
            <a:ext cx="33976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000" dirty="0"/>
              <a:t> Historically registered </a:t>
            </a:r>
            <a:r>
              <a:rPr lang="en-US" altLang="zh-CN" sz="2000" dirty="0" smtClean="0"/>
              <a:t>chars under .CN/.TW/.HK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/>
              <a:t>7722</a:t>
            </a:r>
            <a:endParaRPr lang="en-US" altLang="zh-CN" sz="2000" dirty="0"/>
          </a:p>
          <a:p>
            <a:pPr>
              <a:buFont typeface="Arial" pitchFamily="34" charset="0"/>
              <a:buChar char="•"/>
            </a:pPr>
            <a:r>
              <a:rPr lang="en-US" altLang="zh-CN" sz="2000" dirty="0"/>
              <a:t> Normalized Table by </a:t>
            </a:r>
            <a:r>
              <a:rPr lang="en-US" altLang="zh-CN" sz="2000" dirty="0" smtClean="0"/>
              <a:t>government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/>
              <a:t>4612+36</a:t>
            </a:r>
            <a:endParaRPr lang="en-US" altLang="zh-CN" sz="2000" dirty="0"/>
          </a:p>
          <a:p>
            <a:pPr>
              <a:buFont typeface="Arial" pitchFamily="34" charset="0"/>
              <a:buChar char="•"/>
            </a:pPr>
            <a:r>
              <a:rPr lang="en-US" altLang="zh-CN" sz="2000" dirty="0"/>
              <a:t> </a:t>
            </a:r>
            <a:r>
              <a:rPr lang="en-US" altLang="zh-CN" sz="2000" dirty="0" err="1"/>
              <a:t>IICore</a:t>
            </a:r>
            <a:r>
              <a:rPr lang="en-US" altLang="zh-CN" sz="2000" dirty="0"/>
              <a:t> by Asia </a:t>
            </a:r>
            <a:r>
              <a:rPr lang="en-US" altLang="zh-CN" sz="2000" dirty="0" smtClean="0"/>
              <a:t>countries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/>
              <a:t>161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variants to normalized table and </a:t>
            </a:r>
            <a:r>
              <a:rPr lang="en-US" altLang="zh-CN" sz="2000" dirty="0" err="1" smtClean="0"/>
              <a:t>IICore</a:t>
            </a:r>
            <a:endParaRPr lang="en-US" altLang="zh-CN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/>
              <a:t>32+86</a:t>
            </a:r>
            <a:endParaRPr lang="en-US" altLang="zh-CN" sz="2000" dirty="0"/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12649 chars</a:t>
            </a:r>
          </a:p>
        </p:txBody>
      </p:sp>
    </p:spTree>
    <p:extLst>
      <p:ext uri="{BB962C8B-B14F-4D97-AF65-F5344CB8AC3E}">
        <p14:creationId xmlns:p14="http://schemas.microsoft.com/office/powerpoint/2010/main" val="2993031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MSS &gt;&gt; CGP LGR-1</a:t>
            </a:r>
            <a:endParaRPr lang="zh-CN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05" y="1583986"/>
            <a:ext cx="7147543" cy="4259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9504" y="5843240"/>
            <a:ext cx="7716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In June, CGP and JGP input C LGR-1 (MSS) and J LGR-1, </a:t>
            </a:r>
            <a:r>
              <a:rPr lang="en-US" altLang="zh-CN" b="1" dirty="0" smtClean="0">
                <a:solidFill>
                  <a:srgbClr val="FF0000"/>
                </a:solidFill>
              </a:rPr>
              <a:t>got the same output as LGR-2</a:t>
            </a:r>
            <a:r>
              <a:rPr lang="en-US" altLang="zh-CN" dirty="0" smtClean="0"/>
              <a:t>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6587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MSS to CDNC+(CGP LGR alpha)</a:t>
            </a:r>
            <a:endParaRPr lang="zh-CN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2" y="1571974"/>
            <a:ext cx="531495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接连接符 4"/>
          <p:cNvCxnSpPr/>
          <p:nvPr/>
        </p:nvCxnSpPr>
        <p:spPr>
          <a:xfrm flipH="1">
            <a:off x="4092498" y="2888165"/>
            <a:ext cx="101476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3323063" y="3297043"/>
            <a:ext cx="74713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4047893" y="2865863"/>
            <a:ext cx="1" cy="43118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3323062" y="3297043"/>
            <a:ext cx="1" cy="21559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3044283" y="3512633"/>
            <a:ext cx="27878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3044283" y="3512633"/>
            <a:ext cx="0" cy="123778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1940312" y="4750420"/>
            <a:ext cx="1103971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940312" y="4750420"/>
            <a:ext cx="0" cy="165072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940311" y="6401149"/>
            <a:ext cx="3166948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5107259" y="2888165"/>
            <a:ext cx="0" cy="35129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 flipV="1">
            <a:off x="3323063" y="3508915"/>
            <a:ext cx="1784196" cy="371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 flipV="1">
            <a:off x="1527717" y="3505197"/>
            <a:ext cx="1516566" cy="371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1527717" y="3512633"/>
            <a:ext cx="0" cy="288851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 flipV="1">
            <a:off x="1527718" y="6401149"/>
            <a:ext cx="412594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H="1">
            <a:off x="4917688" y="2665141"/>
            <a:ext cx="341972" cy="41631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08340" y="2480475"/>
            <a:ext cx="2518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197 under review, TBD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330" y="3297043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7107 added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1153864" y="3724507"/>
            <a:ext cx="580151" cy="26205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08340" y="5883782"/>
            <a:ext cx="190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12452 confirmed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35" name="直接连接符 34"/>
          <p:cNvCxnSpPr>
            <a:endCxn id="34" idx="1"/>
          </p:cNvCxnSpPr>
          <p:nvPr/>
        </p:nvCxnSpPr>
        <p:spPr>
          <a:xfrm>
            <a:off x="4863647" y="6068448"/>
            <a:ext cx="54469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556792" y="2865863"/>
            <a:ext cx="326382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In July, CDNC Taiwan meeting urged to add whole CDNC chars into CGP LGR, to reach consistency between the CDNC SLD operation and future TLD operation.</a:t>
            </a:r>
          </a:p>
          <a:p>
            <a:endParaRPr lang="en-US" altLang="zh-CN" dirty="0"/>
          </a:p>
          <a:p>
            <a:r>
              <a:rPr lang="en-US" altLang="zh-CN" dirty="0" smtClean="0"/>
              <a:t>The 7107 added chars do not conflict with the CGP LGR1 and JGP LGR1, it is a safe extension.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0212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MSS to CDNC+(CGP LGR alpha)</a:t>
            </a:r>
            <a:endParaRPr lang="zh-CN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2" y="1571974"/>
            <a:ext cx="531495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接连接符 4"/>
          <p:cNvCxnSpPr/>
          <p:nvPr/>
        </p:nvCxnSpPr>
        <p:spPr>
          <a:xfrm flipH="1">
            <a:off x="4092498" y="2888165"/>
            <a:ext cx="101476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3323063" y="3297043"/>
            <a:ext cx="74713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4047893" y="2865863"/>
            <a:ext cx="1" cy="43118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3323062" y="3297043"/>
            <a:ext cx="1" cy="21559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3044283" y="3512633"/>
            <a:ext cx="27878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3044283" y="3512633"/>
            <a:ext cx="0" cy="123778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1940312" y="4750420"/>
            <a:ext cx="1103971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940312" y="4750420"/>
            <a:ext cx="0" cy="165072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940311" y="6401149"/>
            <a:ext cx="3166948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5107259" y="2888165"/>
            <a:ext cx="0" cy="35129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 flipV="1">
            <a:off x="3323063" y="3508915"/>
            <a:ext cx="1784196" cy="371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 flipV="1">
            <a:off x="1527717" y="3505197"/>
            <a:ext cx="1516566" cy="371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1527717" y="3512633"/>
            <a:ext cx="0" cy="288851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 flipV="1">
            <a:off x="1527718" y="6401149"/>
            <a:ext cx="412594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H="1">
            <a:off x="4917688" y="2665141"/>
            <a:ext cx="341972" cy="416312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08340" y="2480475"/>
            <a:ext cx="2518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197 under review, TBD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330" y="3297043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7107 added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1153864" y="3724507"/>
            <a:ext cx="580151" cy="26205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08340" y="5883782"/>
            <a:ext cx="190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12452 confirmed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35" name="直接连接符 34"/>
          <p:cNvCxnSpPr>
            <a:endCxn id="34" idx="1"/>
          </p:cNvCxnSpPr>
          <p:nvPr/>
        </p:nvCxnSpPr>
        <p:spPr>
          <a:xfrm>
            <a:off x="4863647" y="6068448"/>
            <a:ext cx="54469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556791" y="3091416"/>
            <a:ext cx="326382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China mainland, </a:t>
            </a:r>
            <a:r>
              <a:rPr lang="en-US" altLang="zh-CN" dirty="0"/>
              <a:t>T</a:t>
            </a:r>
            <a:r>
              <a:rPr lang="en-US" altLang="zh-CN" dirty="0" smtClean="0"/>
              <a:t>aiwan and Hong Kong  language experts are reviewing </a:t>
            </a:r>
            <a:r>
              <a:rPr lang="en-US" altLang="zh-CN" b="1" dirty="0" smtClean="0">
                <a:solidFill>
                  <a:srgbClr val="FF0000"/>
                </a:solidFill>
              </a:rPr>
              <a:t>197</a:t>
            </a:r>
            <a:r>
              <a:rPr lang="en-US" altLang="zh-CN" dirty="0" smtClean="0"/>
              <a:t> chars and their variant chars, this review might change the variant chars setting of 197 chars, and might affect JGP.</a:t>
            </a:r>
          </a:p>
          <a:p>
            <a:endParaRPr lang="en-US" altLang="zh-CN" dirty="0"/>
          </a:p>
          <a:p>
            <a:r>
              <a:rPr lang="en-US" altLang="zh-CN" dirty="0"/>
              <a:t>T</a:t>
            </a:r>
            <a:r>
              <a:rPr lang="en-US" altLang="zh-CN" dirty="0" smtClean="0"/>
              <a:t>his work could be done in Oct.</a:t>
            </a:r>
          </a:p>
        </p:txBody>
      </p:sp>
    </p:spTree>
    <p:extLst>
      <p:ext uri="{BB962C8B-B14F-4D97-AF65-F5344CB8AC3E}">
        <p14:creationId xmlns:p14="http://schemas.microsoft.com/office/powerpoint/2010/main" val="156812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4174" y="1460810"/>
            <a:ext cx="578748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48BC	</a:t>
            </a:r>
            <a:r>
              <a:rPr lang="zh-CN" altLang="en-US" dirty="0"/>
              <a:t>䢼</a:t>
            </a:r>
          </a:p>
          <a:p>
            <a:r>
              <a:rPr lang="en-US" altLang="zh-CN" dirty="0"/>
              <a:t>65FF	</a:t>
            </a:r>
            <a:r>
              <a:rPr lang="zh-CN" altLang="en-US" dirty="0"/>
              <a:t>旿</a:t>
            </a:r>
          </a:p>
          <a:p>
            <a:r>
              <a:rPr lang="en-US" altLang="zh-CN" dirty="0"/>
              <a:t>732F	</a:t>
            </a:r>
            <a:r>
              <a:rPr lang="zh-CN" altLang="en-US" dirty="0"/>
              <a:t>猯</a:t>
            </a:r>
          </a:p>
          <a:p>
            <a:r>
              <a:rPr lang="en-US" altLang="zh-CN" dirty="0"/>
              <a:t>9EB9	</a:t>
            </a:r>
            <a:r>
              <a:rPr lang="zh-CN" altLang="en-US" dirty="0"/>
              <a:t>麹</a:t>
            </a:r>
          </a:p>
          <a:p>
            <a:r>
              <a:rPr lang="en-US" altLang="zh-CN" dirty="0"/>
              <a:t>4C81	</a:t>
            </a:r>
            <a:r>
              <a:rPr lang="zh-CN" altLang="en-US" dirty="0"/>
              <a:t>䲁</a:t>
            </a:r>
          </a:p>
          <a:p>
            <a:r>
              <a:rPr lang="en-US" altLang="zh-CN" dirty="0"/>
              <a:t>5227	</a:t>
            </a:r>
            <a:r>
              <a:rPr lang="zh-CN" altLang="en-US" dirty="0"/>
              <a:t>刧</a:t>
            </a:r>
          </a:p>
          <a:p>
            <a:r>
              <a:rPr lang="en-US" altLang="zh-CN" dirty="0"/>
              <a:t>524F	</a:t>
            </a:r>
            <a:r>
              <a:rPr lang="zh-CN" altLang="en-US" dirty="0"/>
              <a:t>剏</a:t>
            </a:r>
          </a:p>
          <a:p>
            <a:r>
              <a:rPr lang="en-US" altLang="zh-CN" dirty="0"/>
              <a:t>5605	</a:t>
            </a:r>
            <a:r>
              <a:rPr lang="zh-CN" altLang="en-US" dirty="0"/>
              <a:t>嘅</a:t>
            </a:r>
          </a:p>
          <a:p>
            <a:r>
              <a:rPr lang="en-US" altLang="zh-CN" dirty="0"/>
              <a:t>6060	</a:t>
            </a:r>
            <a:r>
              <a:rPr lang="zh-CN" altLang="en-US" dirty="0"/>
              <a:t>恠</a:t>
            </a:r>
          </a:p>
          <a:p>
            <a:r>
              <a:rPr lang="en-US" altLang="zh-CN" dirty="0"/>
              <a:t>6335	</a:t>
            </a:r>
            <a:r>
              <a:rPr lang="zh-CN" altLang="en-US" dirty="0"/>
              <a:t>挵</a:t>
            </a:r>
          </a:p>
          <a:p>
            <a:r>
              <a:rPr lang="en-US" altLang="zh-CN" dirty="0"/>
              <a:t>656D	</a:t>
            </a:r>
            <a:r>
              <a:rPr lang="zh-CN" altLang="en-US" dirty="0"/>
              <a:t>敭</a:t>
            </a:r>
          </a:p>
          <a:p>
            <a:r>
              <a:rPr lang="en-US" altLang="zh-CN" dirty="0"/>
              <a:t>681E	</a:t>
            </a:r>
            <a:r>
              <a:rPr lang="zh-CN" altLang="en-US" dirty="0"/>
              <a:t>栞</a:t>
            </a:r>
          </a:p>
          <a:p>
            <a:r>
              <a:rPr lang="en-US" altLang="zh-CN" dirty="0"/>
              <a:t>7460	</a:t>
            </a:r>
            <a:r>
              <a:rPr lang="zh-CN" altLang="en-US" dirty="0"/>
              <a:t>瑠</a:t>
            </a:r>
          </a:p>
          <a:p>
            <a:r>
              <a:rPr lang="en-US" altLang="zh-CN" dirty="0"/>
              <a:t>74A2	</a:t>
            </a:r>
            <a:r>
              <a:rPr lang="zh-CN" altLang="en-US" dirty="0"/>
              <a:t>璢</a:t>
            </a:r>
          </a:p>
          <a:p>
            <a:r>
              <a:rPr lang="en-US" altLang="zh-CN" dirty="0"/>
              <a:t>74C8	</a:t>
            </a:r>
            <a:r>
              <a:rPr lang="zh-CN" altLang="en-US" dirty="0"/>
              <a:t>瓈</a:t>
            </a:r>
          </a:p>
          <a:p>
            <a:r>
              <a:rPr lang="en-US" altLang="zh-CN" dirty="0"/>
              <a:t>750E	</a:t>
            </a:r>
            <a:r>
              <a:rPr lang="zh-CN" altLang="en-US" dirty="0"/>
              <a:t>甎</a:t>
            </a:r>
          </a:p>
          <a:p>
            <a:r>
              <a:rPr lang="en-US" altLang="zh-CN" dirty="0"/>
              <a:t>754A	</a:t>
            </a:r>
            <a:r>
              <a:rPr lang="zh-CN" altLang="en-US" dirty="0"/>
              <a:t>畊</a:t>
            </a:r>
          </a:p>
          <a:p>
            <a:r>
              <a:rPr lang="en-US" altLang="zh-CN" dirty="0"/>
              <a:t>7ADA	</a:t>
            </a:r>
            <a:r>
              <a:rPr lang="zh-CN" altLang="en-US" dirty="0" smtClean="0"/>
              <a:t>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62616" y="1438512"/>
            <a:ext cx="133882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8262	</a:t>
            </a:r>
            <a:r>
              <a:rPr lang="zh-CN" altLang="en-US" dirty="0"/>
              <a:t>艢</a:t>
            </a:r>
          </a:p>
          <a:p>
            <a:r>
              <a:rPr lang="en-US" altLang="zh-CN" dirty="0"/>
              <a:t>88B5	</a:t>
            </a:r>
            <a:r>
              <a:rPr lang="zh-CN" altLang="en-US" dirty="0"/>
              <a:t>袵</a:t>
            </a:r>
          </a:p>
          <a:p>
            <a:r>
              <a:rPr lang="en-US" altLang="zh-CN" dirty="0"/>
              <a:t>894D	</a:t>
            </a:r>
            <a:r>
              <a:rPr lang="zh-CN" altLang="en-US" dirty="0"/>
              <a:t>襍</a:t>
            </a:r>
          </a:p>
          <a:p>
            <a:r>
              <a:rPr lang="en-US" altLang="zh-CN" dirty="0"/>
              <a:t>8B0C	</a:t>
            </a:r>
            <a:r>
              <a:rPr lang="zh-CN" altLang="en-US" dirty="0"/>
              <a:t>謌</a:t>
            </a:r>
          </a:p>
          <a:p>
            <a:r>
              <a:rPr lang="en-US" altLang="zh-CN" dirty="0"/>
              <a:t>8F19	</a:t>
            </a:r>
            <a:r>
              <a:rPr lang="zh-CN" altLang="en-US" dirty="0"/>
              <a:t>輙</a:t>
            </a:r>
          </a:p>
          <a:p>
            <a:r>
              <a:rPr lang="en-US" altLang="zh-CN" dirty="0"/>
              <a:t>945A	</a:t>
            </a:r>
            <a:r>
              <a:rPr lang="zh-CN" altLang="en-US" dirty="0"/>
              <a:t>鑚</a:t>
            </a:r>
          </a:p>
          <a:p>
            <a:r>
              <a:rPr lang="en-US" altLang="zh-CN" dirty="0"/>
              <a:t>9771	</a:t>
            </a:r>
            <a:r>
              <a:rPr lang="zh-CN" altLang="en-US" dirty="0"/>
              <a:t>靱</a:t>
            </a:r>
          </a:p>
          <a:p>
            <a:r>
              <a:rPr lang="en-US" altLang="zh-CN" dirty="0"/>
              <a:t>984B	</a:t>
            </a:r>
            <a:r>
              <a:rPr lang="zh-CN" altLang="en-US" dirty="0"/>
              <a:t>顋</a:t>
            </a:r>
          </a:p>
          <a:p>
            <a:r>
              <a:rPr lang="en-US" altLang="zh-CN" dirty="0"/>
              <a:t>9DC0	</a:t>
            </a:r>
            <a:r>
              <a:rPr lang="zh-CN" altLang="en-US" dirty="0"/>
              <a:t>鷀</a:t>
            </a:r>
          </a:p>
          <a:p>
            <a:r>
              <a:rPr lang="en-US" altLang="zh-CN" dirty="0"/>
              <a:t>34E4	</a:t>
            </a:r>
            <a:r>
              <a:rPr lang="zh-CN" altLang="en-US" dirty="0"/>
              <a:t>㓤</a:t>
            </a:r>
          </a:p>
          <a:p>
            <a:r>
              <a:rPr lang="en-US" altLang="zh-CN" dirty="0"/>
              <a:t>3577	</a:t>
            </a:r>
            <a:r>
              <a:rPr lang="zh-CN" altLang="en-US" dirty="0"/>
              <a:t>㕷</a:t>
            </a:r>
          </a:p>
          <a:p>
            <a:r>
              <a:rPr lang="en-US" altLang="zh-CN" dirty="0"/>
              <a:t>35A1	</a:t>
            </a:r>
            <a:r>
              <a:rPr lang="zh-CN" altLang="en-US" dirty="0"/>
              <a:t>㖡</a:t>
            </a:r>
          </a:p>
          <a:p>
            <a:r>
              <a:rPr lang="en-US" altLang="zh-CN" dirty="0"/>
              <a:t>35AD	</a:t>
            </a:r>
            <a:r>
              <a:rPr lang="zh-CN" altLang="en-US" dirty="0"/>
              <a:t>㖭</a:t>
            </a:r>
          </a:p>
          <a:p>
            <a:r>
              <a:rPr lang="en-US" altLang="zh-CN" dirty="0"/>
              <a:t>35BF	</a:t>
            </a:r>
            <a:r>
              <a:rPr lang="zh-CN" altLang="en-US" dirty="0"/>
              <a:t>㖿</a:t>
            </a:r>
          </a:p>
          <a:p>
            <a:r>
              <a:rPr lang="en-US" altLang="zh-CN" dirty="0"/>
              <a:t>35CE	</a:t>
            </a:r>
            <a:r>
              <a:rPr lang="zh-CN" altLang="en-US" dirty="0"/>
              <a:t>㗎</a:t>
            </a:r>
          </a:p>
          <a:p>
            <a:r>
              <a:rPr lang="en-US" altLang="zh-CN" dirty="0"/>
              <a:t>35F3	</a:t>
            </a:r>
            <a:r>
              <a:rPr lang="zh-CN" altLang="en-US" dirty="0"/>
              <a:t>㗳</a:t>
            </a:r>
          </a:p>
          <a:p>
            <a:r>
              <a:rPr lang="en-US" altLang="zh-CN" dirty="0"/>
              <a:t>35FE	</a:t>
            </a:r>
            <a:r>
              <a:rPr lang="zh-CN" altLang="en-US" dirty="0"/>
              <a:t>㗾</a:t>
            </a:r>
          </a:p>
          <a:p>
            <a:r>
              <a:rPr lang="en-US" altLang="zh-CN" dirty="0"/>
              <a:t>3960	</a:t>
            </a:r>
            <a:r>
              <a:rPr lang="zh-CN" altLang="en-US" dirty="0" smtClean="0"/>
              <a:t>㥠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91055" y="1438511"/>
            <a:ext cx="133882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39F8	</a:t>
            </a:r>
            <a:r>
              <a:rPr lang="zh-CN" altLang="en-US" dirty="0"/>
              <a:t>㧸</a:t>
            </a:r>
          </a:p>
          <a:p>
            <a:r>
              <a:rPr lang="en-US" altLang="zh-CN" dirty="0"/>
              <a:t>39FE	</a:t>
            </a:r>
            <a:r>
              <a:rPr lang="zh-CN" altLang="en-US" dirty="0"/>
              <a:t>㧾</a:t>
            </a:r>
          </a:p>
          <a:p>
            <a:r>
              <a:rPr lang="en-US" altLang="zh-CN" dirty="0"/>
              <a:t>3A18	</a:t>
            </a:r>
            <a:r>
              <a:rPr lang="zh-CN" altLang="en-US" dirty="0"/>
              <a:t>㨘</a:t>
            </a:r>
          </a:p>
          <a:p>
            <a:r>
              <a:rPr lang="en-US" altLang="zh-CN" dirty="0"/>
              <a:t>3A52	</a:t>
            </a:r>
            <a:r>
              <a:rPr lang="zh-CN" altLang="en-US" dirty="0"/>
              <a:t>㩒</a:t>
            </a:r>
          </a:p>
          <a:p>
            <a:r>
              <a:rPr lang="en-US" altLang="zh-CN" dirty="0"/>
              <a:t>3A67	</a:t>
            </a:r>
            <a:r>
              <a:rPr lang="zh-CN" altLang="en-US" dirty="0"/>
              <a:t>㩧</a:t>
            </a:r>
          </a:p>
          <a:p>
            <a:r>
              <a:rPr lang="en-US" altLang="zh-CN" dirty="0"/>
              <a:t>3B39	</a:t>
            </a:r>
            <a:r>
              <a:rPr lang="zh-CN" altLang="en-US" dirty="0"/>
              <a:t>㬹</a:t>
            </a:r>
          </a:p>
          <a:p>
            <a:r>
              <a:rPr lang="en-US" altLang="zh-CN" dirty="0"/>
              <a:t>3DE7	</a:t>
            </a:r>
            <a:r>
              <a:rPr lang="zh-CN" altLang="en-US" dirty="0"/>
              <a:t>㷧</a:t>
            </a:r>
          </a:p>
          <a:p>
            <a:r>
              <a:rPr lang="en-US" altLang="zh-CN" dirty="0"/>
              <a:t>3DEB	</a:t>
            </a:r>
            <a:r>
              <a:rPr lang="zh-CN" altLang="en-US" dirty="0"/>
              <a:t>㷫</a:t>
            </a:r>
          </a:p>
          <a:p>
            <a:r>
              <a:rPr lang="en-US" altLang="zh-CN" dirty="0"/>
              <a:t>3E74	</a:t>
            </a:r>
            <a:r>
              <a:rPr lang="zh-CN" altLang="en-US" dirty="0"/>
              <a:t>㹴</a:t>
            </a:r>
          </a:p>
          <a:p>
            <a:r>
              <a:rPr lang="en-US" altLang="zh-CN" dirty="0"/>
              <a:t>3ED0	</a:t>
            </a:r>
            <a:r>
              <a:rPr lang="zh-CN" altLang="en-US" dirty="0"/>
              <a:t>㻐</a:t>
            </a:r>
          </a:p>
          <a:p>
            <a:r>
              <a:rPr lang="en-US" altLang="zh-CN" dirty="0"/>
              <a:t>4065	</a:t>
            </a:r>
            <a:r>
              <a:rPr lang="zh-CN" altLang="en-US" dirty="0"/>
              <a:t>䁥</a:t>
            </a:r>
          </a:p>
          <a:p>
            <a:r>
              <a:rPr lang="en-US" altLang="zh-CN" dirty="0"/>
              <a:t>406A	</a:t>
            </a:r>
            <a:r>
              <a:rPr lang="zh-CN" altLang="en-US" dirty="0"/>
              <a:t>䁪</a:t>
            </a:r>
          </a:p>
          <a:p>
            <a:r>
              <a:rPr lang="en-US" altLang="zh-CN" dirty="0"/>
              <a:t>40BB	</a:t>
            </a:r>
            <a:r>
              <a:rPr lang="zh-CN" altLang="en-US" dirty="0"/>
              <a:t>䂻</a:t>
            </a:r>
          </a:p>
          <a:p>
            <a:r>
              <a:rPr lang="en-US" altLang="zh-CN" dirty="0"/>
              <a:t>40DF	</a:t>
            </a:r>
            <a:r>
              <a:rPr lang="zh-CN" altLang="en-US" dirty="0"/>
              <a:t>䃟</a:t>
            </a:r>
          </a:p>
          <a:p>
            <a:r>
              <a:rPr lang="en-US" altLang="zh-CN" dirty="0"/>
              <a:t>4137	</a:t>
            </a:r>
            <a:r>
              <a:rPr lang="zh-CN" altLang="en-US" dirty="0"/>
              <a:t>䄷</a:t>
            </a:r>
          </a:p>
          <a:p>
            <a:r>
              <a:rPr lang="en-US" altLang="zh-CN" dirty="0"/>
              <a:t>44EA	</a:t>
            </a:r>
            <a:r>
              <a:rPr lang="zh-CN" altLang="en-US" dirty="0"/>
              <a:t>䓪</a:t>
            </a:r>
          </a:p>
          <a:p>
            <a:r>
              <a:rPr lang="en-US" altLang="zh-CN" dirty="0"/>
              <a:t>4606	</a:t>
            </a:r>
            <a:r>
              <a:rPr lang="zh-CN" altLang="en-US" dirty="0"/>
              <a:t>䘆</a:t>
            </a:r>
          </a:p>
          <a:p>
            <a:r>
              <a:rPr lang="en-US" altLang="zh-CN" dirty="0"/>
              <a:t>47F4	</a:t>
            </a:r>
            <a:r>
              <a:rPr lang="zh-CN" altLang="en-US" dirty="0" smtClean="0"/>
              <a:t>䟴</a:t>
            </a:r>
            <a:endParaRPr lang="zh-CN" altLang="en-US" dirty="0"/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453326" y="0"/>
            <a:ext cx="8062025" cy="1208868"/>
          </a:xfrm>
        </p:spPr>
        <p:txBody>
          <a:bodyPr/>
          <a:lstStyle/>
          <a:p>
            <a:r>
              <a:rPr lang="en-US" altLang="zh-CN" dirty="0" smtClean="0"/>
              <a:t>The next step: 197 chars review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64459" y="2608288"/>
            <a:ext cx="3155794" cy="180474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 dirty="0" smtClean="0"/>
              <a:t>The three parties haven't reached consensus on 102 chars, to treat them as independent chars or variant related chars?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5125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next </a:t>
            </a:r>
            <a:r>
              <a:rPr lang="en-US" altLang="zh-CN" dirty="0" smtClean="0"/>
              <a:t>s</a:t>
            </a:r>
            <a:r>
              <a:rPr lang="en-US" altLang="zh-CN" dirty="0" smtClean="0"/>
              <a:t>tep: coordination</a:t>
            </a:r>
            <a:endParaRPr lang="zh-CN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42" y="1571974"/>
            <a:ext cx="531495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接连接符 4"/>
          <p:cNvCxnSpPr/>
          <p:nvPr/>
        </p:nvCxnSpPr>
        <p:spPr>
          <a:xfrm flipH="1">
            <a:off x="4092498" y="2888165"/>
            <a:ext cx="101476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3323063" y="3297043"/>
            <a:ext cx="747133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4047893" y="2865863"/>
            <a:ext cx="1" cy="43118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3323062" y="3297043"/>
            <a:ext cx="1" cy="21559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3044283" y="3512633"/>
            <a:ext cx="278781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3044283" y="3512633"/>
            <a:ext cx="0" cy="1237787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1940312" y="4750420"/>
            <a:ext cx="1103971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940312" y="4750420"/>
            <a:ext cx="0" cy="165072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940311" y="6401149"/>
            <a:ext cx="3166948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5107259" y="2888165"/>
            <a:ext cx="0" cy="35129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 flipV="1">
            <a:off x="3323063" y="3508915"/>
            <a:ext cx="1784196" cy="371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 flipV="1">
            <a:off x="1527717" y="3505197"/>
            <a:ext cx="1516566" cy="371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1527717" y="3512633"/>
            <a:ext cx="0" cy="288851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 flipV="1">
            <a:off x="1527718" y="6401149"/>
            <a:ext cx="412594" cy="1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556793" y="3596259"/>
            <a:ext cx="34422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197 chars re-coordinate with JGP. </a:t>
            </a:r>
          </a:p>
          <a:p>
            <a:endParaRPr lang="en-US" altLang="zh-CN" dirty="0"/>
          </a:p>
          <a:p>
            <a:r>
              <a:rPr lang="en-US" altLang="zh-CN" dirty="0" smtClean="0"/>
              <a:t>KGP </a:t>
            </a:r>
            <a:r>
              <a:rPr lang="en-US" altLang="zh-CN" dirty="0"/>
              <a:t>provided K-LGR </a:t>
            </a:r>
            <a:r>
              <a:rPr lang="en-US" altLang="zh-CN" dirty="0" smtClean="0"/>
              <a:t>v0.3 in September, CGP has not compare C-LGR and K-LGR. We will do it after 197 review and re-coordination of C and J.</a:t>
            </a:r>
          </a:p>
          <a:p>
            <a:endParaRPr lang="en-US" altLang="zh-CN" dirty="0"/>
          </a:p>
          <a:p>
            <a:endParaRPr lang="en-US" altLang="zh-CN" dirty="0" smtClean="0"/>
          </a:p>
        </p:txBody>
      </p:sp>
      <p:sp>
        <p:nvSpPr>
          <p:cNvPr id="18" name="矩形 17"/>
          <p:cNvSpPr/>
          <p:nvPr/>
        </p:nvSpPr>
        <p:spPr>
          <a:xfrm>
            <a:off x="5809786" y="1672681"/>
            <a:ext cx="1271237" cy="122663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K LGR</a:t>
            </a:r>
            <a:endParaRPr lang="zh-CN" altLang="en-US" dirty="0"/>
          </a:p>
        </p:txBody>
      </p:sp>
      <p:sp>
        <p:nvSpPr>
          <p:cNvPr id="20" name="下箭头 19"/>
          <p:cNvSpPr/>
          <p:nvPr/>
        </p:nvSpPr>
        <p:spPr>
          <a:xfrm rot="2734896">
            <a:off x="5239213" y="2758068"/>
            <a:ext cx="367990" cy="60216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3643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Q&amp;A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6180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欢迎使用 PowerPoint</Template>
  <TotalTime>0</TotalTime>
  <Words>326</Words>
  <Application>Microsoft Office PowerPoint</Application>
  <PresentationFormat>全屏显示(4:3)</PresentationFormat>
  <Paragraphs>97</Paragraphs>
  <Slides>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WelcomeDoc</vt:lpstr>
      <vt:lpstr>CGP Updates</vt:lpstr>
      <vt:lpstr>Minimum Shared Set</vt:lpstr>
      <vt:lpstr>Minimum Shared Set</vt:lpstr>
      <vt:lpstr>MSS &gt;&gt; CGP LGR-1</vt:lpstr>
      <vt:lpstr>MSS to CDNC+(CGP LGR alpha)</vt:lpstr>
      <vt:lpstr>MSS to CDNC+(CGP LGR alpha)</vt:lpstr>
      <vt:lpstr>The next step: 197 chars review</vt:lpstr>
      <vt:lpstr>The next step: coordination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2014-10-04T04:49:26Z</dcterms:created>
  <dcterms:modified xsi:type="dcterms:W3CDTF">2015-10-12T09:07:18Z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