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77" r:id="rId1"/>
  </p:sldMasterIdLst>
  <p:notesMasterIdLst>
    <p:notesMasterId r:id="rId30"/>
  </p:notesMasterIdLst>
  <p:handoutMasterIdLst>
    <p:handoutMasterId r:id="rId31"/>
  </p:handoutMasterIdLst>
  <p:sldIdLst>
    <p:sldId id="278" r:id="rId2"/>
    <p:sldId id="285" r:id="rId3"/>
    <p:sldId id="360" r:id="rId4"/>
    <p:sldId id="363" r:id="rId5"/>
    <p:sldId id="314" r:id="rId6"/>
    <p:sldId id="286" r:id="rId7"/>
    <p:sldId id="300" r:id="rId8"/>
    <p:sldId id="288" r:id="rId9"/>
    <p:sldId id="365" r:id="rId10"/>
    <p:sldId id="366" r:id="rId11"/>
    <p:sldId id="367" r:id="rId12"/>
    <p:sldId id="368" r:id="rId13"/>
    <p:sldId id="369" r:id="rId14"/>
    <p:sldId id="370" r:id="rId15"/>
    <p:sldId id="371" r:id="rId16"/>
    <p:sldId id="372" r:id="rId17"/>
    <p:sldId id="373" r:id="rId18"/>
    <p:sldId id="374" r:id="rId19"/>
    <p:sldId id="375" r:id="rId20"/>
    <p:sldId id="376" r:id="rId21"/>
    <p:sldId id="377" r:id="rId22"/>
    <p:sldId id="378" r:id="rId23"/>
    <p:sldId id="379" r:id="rId24"/>
    <p:sldId id="380" r:id="rId25"/>
    <p:sldId id="381" r:id="rId26"/>
    <p:sldId id="364" r:id="rId27"/>
    <p:sldId id="361" r:id="rId28"/>
    <p:sldId id="362"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ynn Lipinski"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clrMru>
    <a:srgbClr val="DEEEFF"/>
    <a:srgbClr val="D5EDFF"/>
    <a:srgbClr val="D3E0ED"/>
    <a:srgbClr val="63A4D5"/>
    <a:srgbClr val="F89703"/>
    <a:srgbClr val="FFB206"/>
    <a:srgbClr val="F29031"/>
    <a:srgbClr val="0C67AD"/>
    <a:srgbClr val="C2C24B"/>
    <a:srgbClr val="C9C8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12" autoAdjust="0"/>
    <p:restoredTop sz="98282" autoAdjust="0"/>
  </p:normalViewPr>
  <p:slideViewPr>
    <p:cSldViewPr snapToObjects="1" showGuides="1">
      <p:cViewPr varScale="1">
        <p:scale>
          <a:sx n="93" d="100"/>
          <a:sy n="93" d="100"/>
        </p:scale>
        <p:origin x="-1936" y="-96"/>
      </p:cViewPr>
      <p:guideLst>
        <p:guide orient="horz" pos="237"/>
        <p:guide orient="horz" pos="4319"/>
        <p:guide pos="5759"/>
      </p:guideLst>
    </p:cSldViewPr>
  </p:slideViewPr>
  <p:outlineViewPr>
    <p:cViewPr>
      <p:scale>
        <a:sx n="33" d="100"/>
        <a:sy n="33" d="100"/>
      </p:scale>
      <p:origin x="0" y="708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32" d="100"/>
          <a:sy n="132" d="100"/>
        </p:scale>
        <p:origin x="-4816" y="-1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handoutMaster" Target="handoutMasters/handout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commentAuthors" Target="commentAuthors.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9662FE-2FE4-4198-A840-7D98C08E5394}" type="doc">
      <dgm:prSet loTypeId="urn:microsoft.com/office/officeart/2005/8/layout/process4" loCatId="list" qsTypeId="urn:microsoft.com/office/officeart/2005/8/quickstyle/simple1" qsCatId="simple" csTypeId="urn:microsoft.com/office/officeart/2005/8/colors/accent4_2" csCatId="accent4" phldr="1"/>
      <dgm:spPr/>
      <dgm:t>
        <a:bodyPr/>
        <a:lstStyle/>
        <a:p>
          <a:endParaRPr lang="en-US"/>
        </a:p>
      </dgm:t>
    </dgm:pt>
    <dgm:pt modelId="{1CB13ACE-78BF-44A4-8379-B3F75311F47E}">
      <dgm:prSet custT="1"/>
      <dgm:spPr>
        <a:solidFill>
          <a:schemeClr val="tx1">
            <a:lumMod val="75000"/>
            <a:lumOff val="25000"/>
          </a:schemeClr>
        </a:solidFill>
        <a:ln>
          <a:noFill/>
        </a:ln>
      </dgm:spPr>
      <dgm:t>
        <a:bodyPr/>
        <a:lstStyle/>
        <a:p>
          <a:pPr algn="l"/>
          <a:r>
            <a:rPr lang="en-US" sz="1400" b="0" i="0" dirty="0" smtClean="0">
              <a:latin typeface="Helvetica Neue"/>
              <a:cs typeface="Helvetica Neue"/>
            </a:rPr>
            <a:t>1 -	Objectives</a:t>
          </a:r>
        </a:p>
      </dgm:t>
    </dgm:pt>
    <dgm:pt modelId="{42C56E87-8CCD-49EF-97AB-F7673C878307}" type="parTrans" cxnId="{96D395CE-1445-4C4E-85FC-812C3A508682}">
      <dgm:prSet/>
      <dgm:spPr/>
      <dgm:t>
        <a:bodyPr/>
        <a:lstStyle/>
        <a:p>
          <a:endParaRPr lang="en-US"/>
        </a:p>
      </dgm:t>
    </dgm:pt>
    <dgm:pt modelId="{5E13309D-C1C4-4922-80E1-7BE15640E1C0}" type="sibTrans" cxnId="{96D395CE-1445-4C4E-85FC-812C3A508682}">
      <dgm:prSet/>
      <dgm:spPr/>
      <dgm:t>
        <a:bodyPr/>
        <a:lstStyle/>
        <a:p>
          <a:endParaRPr lang="en-US"/>
        </a:p>
      </dgm:t>
    </dgm:pt>
    <dgm:pt modelId="{9A669171-EC20-4260-B200-38F88EC6BC43}">
      <dgm:prSet custT="1"/>
      <dgm:spPr>
        <a:solidFill>
          <a:schemeClr val="tx1">
            <a:lumMod val="65000"/>
            <a:lumOff val="35000"/>
          </a:schemeClr>
        </a:solidFill>
        <a:ln>
          <a:noFill/>
        </a:ln>
      </dgm:spPr>
      <dgm:t>
        <a:bodyPr/>
        <a:lstStyle/>
        <a:p>
          <a:pPr algn="l"/>
          <a:r>
            <a:rPr lang="en-US" sz="1400" b="0" i="0" dirty="0" smtClean="0">
              <a:latin typeface="Helvetica Neue"/>
              <a:cs typeface="Helvetica Neue"/>
            </a:rPr>
            <a:t>1.2 -	Goals</a:t>
          </a:r>
        </a:p>
      </dgm:t>
    </dgm:pt>
    <dgm:pt modelId="{2C90C47E-9B7E-48E5-9402-87647C6D7DCE}" type="parTrans" cxnId="{2C6CD631-5773-49CA-97C7-7A03F52DF571}">
      <dgm:prSet/>
      <dgm:spPr/>
      <dgm:t>
        <a:bodyPr/>
        <a:lstStyle/>
        <a:p>
          <a:endParaRPr lang="en-US"/>
        </a:p>
      </dgm:t>
    </dgm:pt>
    <dgm:pt modelId="{B5372BAB-B88F-4A15-AB9A-44B7FE0C4ABA}" type="sibTrans" cxnId="{2C6CD631-5773-49CA-97C7-7A03F52DF571}">
      <dgm:prSet/>
      <dgm:spPr/>
      <dgm:t>
        <a:bodyPr/>
        <a:lstStyle/>
        <a:p>
          <a:endParaRPr lang="en-US"/>
        </a:p>
      </dgm:t>
    </dgm:pt>
    <dgm:pt modelId="{78780946-7334-420F-94B2-7D48509A9DFC}">
      <dgm:prSet custT="1"/>
      <dgm:spPr>
        <a:solidFill>
          <a:schemeClr val="bg1">
            <a:lumMod val="50000"/>
          </a:schemeClr>
        </a:solidFill>
        <a:ln>
          <a:noFill/>
        </a:ln>
      </dgm:spPr>
      <dgm:t>
        <a:bodyPr/>
        <a:lstStyle/>
        <a:p>
          <a:pPr algn="l"/>
          <a:r>
            <a:rPr lang="en-US" sz="1400" b="0" i="0" dirty="0" smtClean="0">
              <a:latin typeface="Helvetica Neue"/>
              <a:cs typeface="Helvetica Neue"/>
            </a:rPr>
            <a:t>1.2.3 - 	Portfolios</a:t>
          </a:r>
        </a:p>
      </dgm:t>
    </dgm:pt>
    <dgm:pt modelId="{DDDB45B6-9069-47C5-B7AE-EBFD3A15AD1C}" type="parTrans" cxnId="{11E23D52-2B13-4BAE-8127-198EE4515939}">
      <dgm:prSet/>
      <dgm:spPr/>
      <dgm:t>
        <a:bodyPr/>
        <a:lstStyle/>
        <a:p>
          <a:endParaRPr lang="en-US"/>
        </a:p>
      </dgm:t>
    </dgm:pt>
    <dgm:pt modelId="{73AA3D2D-1C14-4D66-BB41-B8BC53FC4EFD}" type="sibTrans" cxnId="{11E23D52-2B13-4BAE-8127-198EE4515939}">
      <dgm:prSet/>
      <dgm:spPr/>
      <dgm:t>
        <a:bodyPr/>
        <a:lstStyle/>
        <a:p>
          <a:endParaRPr lang="en-US"/>
        </a:p>
      </dgm:t>
    </dgm:pt>
    <dgm:pt modelId="{C287FAF1-8F27-4A06-A578-630C7AB3F592}">
      <dgm:prSet custT="1"/>
      <dgm:spPr>
        <a:solidFill>
          <a:schemeClr val="bg1">
            <a:lumMod val="65000"/>
          </a:schemeClr>
        </a:solidFill>
        <a:ln>
          <a:noFill/>
        </a:ln>
      </dgm:spPr>
      <dgm:t>
        <a:bodyPr/>
        <a:lstStyle/>
        <a:p>
          <a:pPr algn="l"/>
          <a:r>
            <a:rPr lang="en-US" sz="1400" b="0" i="0" dirty="0" smtClean="0">
              <a:latin typeface="Helvetica Neue"/>
              <a:cs typeface="Helvetica Neue"/>
            </a:rPr>
            <a:t>#  -  	Projects </a:t>
          </a:r>
        </a:p>
      </dgm:t>
    </dgm:pt>
    <dgm:pt modelId="{D54F884A-4124-43F2-A03B-B70259B2F59A}" type="parTrans" cxnId="{B9DC0B00-F2D4-473D-982C-D955262E22CA}">
      <dgm:prSet/>
      <dgm:spPr/>
      <dgm:t>
        <a:bodyPr/>
        <a:lstStyle/>
        <a:p>
          <a:endParaRPr lang="en-US"/>
        </a:p>
      </dgm:t>
    </dgm:pt>
    <dgm:pt modelId="{6F719AFC-81F5-451A-934E-EDE9ABD4CE1F}" type="sibTrans" cxnId="{B9DC0B00-F2D4-473D-982C-D955262E22CA}">
      <dgm:prSet/>
      <dgm:spPr/>
      <dgm:t>
        <a:bodyPr/>
        <a:lstStyle/>
        <a:p>
          <a:endParaRPr lang="en-US"/>
        </a:p>
      </dgm:t>
    </dgm:pt>
    <dgm:pt modelId="{B776666D-A03C-4A35-9997-BCDAB601CD00}" type="pres">
      <dgm:prSet presAssocID="{659662FE-2FE4-4198-A840-7D98C08E5394}" presName="Name0" presStyleCnt="0">
        <dgm:presLayoutVars>
          <dgm:dir/>
          <dgm:animLvl val="lvl"/>
          <dgm:resizeHandles val="exact"/>
        </dgm:presLayoutVars>
      </dgm:prSet>
      <dgm:spPr/>
      <dgm:t>
        <a:bodyPr/>
        <a:lstStyle/>
        <a:p>
          <a:endParaRPr lang="en-US"/>
        </a:p>
      </dgm:t>
    </dgm:pt>
    <dgm:pt modelId="{903D6E82-F252-4274-B753-A90AA1943F63}" type="pres">
      <dgm:prSet presAssocID="{C287FAF1-8F27-4A06-A578-630C7AB3F592}" presName="boxAndChildren" presStyleCnt="0"/>
      <dgm:spPr/>
      <dgm:t>
        <a:bodyPr/>
        <a:lstStyle/>
        <a:p>
          <a:endParaRPr lang="en-US"/>
        </a:p>
      </dgm:t>
    </dgm:pt>
    <dgm:pt modelId="{194E4DCD-0B0E-4B3E-A396-9FBCE3E74E93}" type="pres">
      <dgm:prSet presAssocID="{C287FAF1-8F27-4A06-A578-630C7AB3F592}" presName="parentTextBox" presStyleLbl="node1" presStyleIdx="0" presStyleCnt="4" custLinFactNeighborX="3813" custLinFactNeighborY="190"/>
      <dgm:spPr/>
      <dgm:t>
        <a:bodyPr/>
        <a:lstStyle/>
        <a:p>
          <a:endParaRPr lang="en-US"/>
        </a:p>
      </dgm:t>
    </dgm:pt>
    <dgm:pt modelId="{D3D3314D-A8BA-4D35-A62F-B85844847411}" type="pres">
      <dgm:prSet presAssocID="{73AA3D2D-1C14-4D66-BB41-B8BC53FC4EFD}" presName="sp" presStyleCnt="0"/>
      <dgm:spPr/>
      <dgm:t>
        <a:bodyPr/>
        <a:lstStyle/>
        <a:p>
          <a:endParaRPr lang="en-US"/>
        </a:p>
      </dgm:t>
    </dgm:pt>
    <dgm:pt modelId="{80641246-6EC4-46B2-A442-A1BBBF49BAAF}" type="pres">
      <dgm:prSet presAssocID="{78780946-7334-420F-94B2-7D48509A9DFC}" presName="arrowAndChildren" presStyleCnt="0"/>
      <dgm:spPr/>
      <dgm:t>
        <a:bodyPr/>
        <a:lstStyle/>
        <a:p>
          <a:endParaRPr lang="en-US"/>
        </a:p>
      </dgm:t>
    </dgm:pt>
    <dgm:pt modelId="{16DFE3B6-BA8C-401E-9DFB-F8B5D2A46B8A}" type="pres">
      <dgm:prSet presAssocID="{78780946-7334-420F-94B2-7D48509A9DFC}" presName="parentTextArrow" presStyleLbl="node1" presStyleIdx="1" presStyleCnt="4"/>
      <dgm:spPr/>
      <dgm:t>
        <a:bodyPr/>
        <a:lstStyle/>
        <a:p>
          <a:endParaRPr lang="en-US"/>
        </a:p>
      </dgm:t>
    </dgm:pt>
    <dgm:pt modelId="{259F2F01-931D-4B54-B6B2-C85DB52922EC}" type="pres">
      <dgm:prSet presAssocID="{B5372BAB-B88F-4A15-AB9A-44B7FE0C4ABA}" presName="sp" presStyleCnt="0"/>
      <dgm:spPr/>
      <dgm:t>
        <a:bodyPr/>
        <a:lstStyle/>
        <a:p>
          <a:endParaRPr lang="en-US"/>
        </a:p>
      </dgm:t>
    </dgm:pt>
    <dgm:pt modelId="{F5CB9A1D-9B47-4F80-9BE6-0BEFEE339955}" type="pres">
      <dgm:prSet presAssocID="{9A669171-EC20-4260-B200-38F88EC6BC43}" presName="arrowAndChildren" presStyleCnt="0"/>
      <dgm:spPr/>
      <dgm:t>
        <a:bodyPr/>
        <a:lstStyle/>
        <a:p>
          <a:endParaRPr lang="en-US"/>
        </a:p>
      </dgm:t>
    </dgm:pt>
    <dgm:pt modelId="{4E67B142-E714-4B05-989A-C1CE42FD94AE}" type="pres">
      <dgm:prSet presAssocID="{9A669171-EC20-4260-B200-38F88EC6BC43}" presName="parentTextArrow" presStyleLbl="node1" presStyleIdx="2" presStyleCnt="4" custLinFactNeighborX="-4348"/>
      <dgm:spPr/>
      <dgm:t>
        <a:bodyPr/>
        <a:lstStyle/>
        <a:p>
          <a:endParaRPr lang="en-US"/>
        </a:p>
      </dgm:t>
    </dgm:pt>
    <dgm:pt modelId="{1162D63D-D5F0-4A48-BF40-DD79814C7EFA}" type="pres">
      <dgm:prSet presAssocID="{5E13309D-C1C4-4922-80E1-7BE15640E1C0}" presName="sp" presStyleCnt="0"/>
      <dgm:spPr/>
      <dgm:t>
        <a:bodyPr/>
        <a:lstStyle/>
        <a:p>
          <a:endParaRPr lang="en-US"/>
        </a:p>
      </dgm:t>
    </dgm:pt>
    <dgm:pt modelId="{4571FD86-CD4C-49E3-8B06-2ABD3890D0CC}" type="pres">
      <dgm:prSet presAssocID="{1CB13ACE-78BF-44A4-8379-B3F75311F47E}" presName="arrowAndChildren" presStyleCnt="0"/>
      <dgm:spPr/>
      <dgm:t>
        <a:bodyPr/>
        <a:lstStyle/>
        <a:p>
          <a:endParaRPr lang="en-US"/>
        </a:p>
      </dgm:t>
    </dgm:pt>
    <dgm:pt modelId="{E47FD6B4-529F-4864-8BAF-CEC5A7C1D860}" type="pres">
      <dgm:prSet presAssocID="{1CB13ACE-78BF-44A4-8379-B3F75311F47E}" presName="parentTextArrow" presStyleLbl="node1" presStyleIdx="3" presStyleCnt="4" custLinFactNeighborX="3391" custLinFactNeighborY="-123"/>
      <dgm:spPr/>
      <dgm:t>
        <a:bodyPr/>
        <a:lstStyle/>
        <a:p>
          <a:endParaRPr lang="en-US"/>
        </a:p>
      </dgm:t>
    </dgm:pt>
  </dgm:ptLst>
  <dgm:cxnLst>
    <dgm:cxn modelId="{028CA59C-BD41-AF48-BAC6-C468CB018DE7}" type="presOf" srcId="{9A669171-EC20-4260-B200-38F88EC6BC43}" destId="{4E67B142-E714-4B05-989A-C1CE42FD94AE}" srcOrd="0" destOrd="0" presId="urn:microsoft.com/office/officeart/2005/8/layout/process4"/>
    <dgm:cxn modelId="{4E2BCD10-5E69-884C-93B1-C235CBBAFAE2}" type="presOf" srcId="{78780946-7334-420F-94B2-7D48509A9DFC}" destId="{16DFE3B6-BA8C-401E-9DFB-F8B5D2A46B8A}" srcOrd="0" destOrd="0" presId="urn:microsoft.com/office/officeart/2005/8/layout/process4"/>
    <dgm:cxn modelId="{F2BCA156-1820-104A-B300-B6B931D864F9}" type="presOf" srcId="{659662FE-2FE4-4198-A840-7D98C08E5394}" destId="{B776666D-A03C-4A35-9997-BCDAB601CD00}" srcOrd="0" destOrd="0" presId="urn:microsoft.com/office/officeart/2005/8/layout/process4"/>
    <dgm:cxn modelId="{5C209000-2983-9F49-A775-5884F44BF2F3}" type="presOf" srcId="{C287FAF1-8F27-4A06-A578-630C7AB3F592}" destId="{194E4DCD-0B0E-4B3E-A396-9FBCE3E74E93}" srcOrd="0" destOrd="0" presId="urn:microsoft.com/office/officeart/2005/8/layout/process4"/>
    <dgm:cxn modelId="{2C6CD631-5773-49CA-97C7-7A03F52DF571}" srcId="{659662FE-2FE4-4198-A840-7D98C08E5394}" destId="{9A669171-EC20-4260-B200-38F88EC6BC43}" srcOrd="1" destOrd="0" parTransId="{2C90C47E-9B7E-48E5-9402-87647C6D7DCE}" sibTransId="{B5372BAB-B88F-4A15-AB9A-44B7FE0C4ABA}"/>
    <dgm:cxn modelId="{B9DC0B00-F2D4-473D-982C-D955262E22CA}" srcId="{659662FE-2FE4-4198-A840-7D98C08E5394}" destId="{C287FAF1-8F27-4A06-A578-630C7AB3F592}" srcOrd="3" destOrd="0" parTransId="{D54F884A-4124-43F2-A03B-B70259B2F59A}" sibTransId="{6F719AFC-81F5-451A-934E-EDE9ABD4CE1F}"/>
    <dgm:cxn modelId="{1B218442-4A97-CA44-B0E6-E87844311056}" type="presOf" srcId="{1CB13ACE-78BF-44A4-8379-B3F75311F47E}" destId="{E47FD6B4-529F-4864-8BAF-CEC5A7C1D860}" srcOrd="0" destOrd="0" presId="urn:microsoft.com/office/officeart/2005/8/layout/process4"/>
    <dgm:cxn modelId="{96D395CE-1445-4C4E-85FC-812C3A508682}" srcId="{659662FE-2FE4-4198-A840-7D98C08E5394}" destId="{1CB13ACE-78BF-44A4-8379-B3F75311F47E}" srcOrd="0" destOrd="0" parTransId="{42C56E87-8CCD-49EF-97AB-F7673C878307}" sibTransId="{5E13309D-C1C4-4922-80E1-7BE15640E1C0}"/>
    <dgm:cxn modelId="{11E23D52-2B13-4BAE-8127-198EE4515939}" srcId="{659662FE-2FE4-4198-A840-7D98C08E5394}" destId="{78780946-7334-420F-94B2-7D48509A9DFC}" srcOrd="2" destOrd="0" parTransId="{DDDB45B6-9069-47C5-B7AE-EBFD3A15AD1C}" sibTransId="{73AA3D2D-1C14-4D66-BB41-B8BC53FC4EFD}"/>
    <dgm:cxn modelId="{0588A20C-2988-B349-BC2E-D37D5C32F5C9}" type="presParOf" srcId="{B776666D-A03C-4A35-9997-BCDAB601CD00}" destId="{903D6E82-F252-4274-B753-A90AA1943F63}" srcOrd="0" destOrd="0" presId="urn:microsoft.com/office/officeart/2005/8/layout/process4"/>
    <dgm:cxn modelId="{3C76FF28-DAB5-2E4B-B8DF-9BC13A5E3D58}" type="presParOf" srcId="{903D6E82-F252-4274-B753-A90AA1943F63}" destId="{194E4DCD-0B0E-4B3E-A396-9FBCE3E74E93}" srcOrd="0" destOrd="0" presId="urn:microsoft.com/office/officeart/2005/8/layout/process4"/>
    <dgm:cxn modelId="{448E95A7-71C6-5C49-9A63-32FE5911C105}" type="presParOf" srcId="{B776666D-A03C-4A35-9997-BCDAB601CD00}" destId="{D3D3314D-A8BA-4D35-A62F-B85844847411}" srcOrd="1" destOrd="0" presId="urn:microsoft.com/office/officeart/2005/8/layout/process4"/>
    <dgm:cxn modelId="{C42D167F-125E-5440-97C6-3B53742B6A5E}" type="presParOf" srcId="{B776666D-A03C-4A35-9997-BCDAB601CD00}" destId="{80641246-6EC4-46B2-A442-A1BBBF49BAAF}" srcOrd="2" destOrd="0" presId="urn:microsoft.com/office/officeart/2005/8/layout/process4"/>
    <dgm:cxn modelId="{586F771A-F5AE-5246-9B97-F32663C5A9D2}" type="presParOf" srcId="{80641246-6EC4-46B2-A442-A1BBBF49BAAF}" destId="{16DFE3B6-BA8C-401E-9DFB-F8B5D2A46B8A}" srcOrd="0" destOrd="0" presId="urn:microsoft.com/office/officeart/2005/8/layout/process4"/>
    <dgm:cxn modelId="{2EA25DA8-D3A0-4047-A2E0-70FD6E5C5E28}" type="presParOf" srcId="{B776666D-A03C-4A35-9997-BCDAB601CD00}" destId="{259F2F01-931D-4B54-B6B2-C85DB52922EC}" srcOrd="3" destOrd="0" presId="urn:microsoft.com/office/officeart/2005/8/layout/process4"/>
    <dgm:cxn modelId="{2ED9C862-EA2C-5847-A9D1-47D9BAFC686D}" type="presParOf" srcId="{B776666D-A03C-4A35-9997-BCDAB601CD00}" destId="{F5CB9A1D-9B47-4F80-9BE6-0BEFEE339955}" srcOrd="4" destOrd="0" presId="urn:microsoft.com/office/officeart/2005/8/layout/process4"/>
    <dgm:cxn modelId="{04BDC641-2659-B54E-8F69-8FF570F2E07A}" type="presParOf" srcId="{F5CB9A1D-9B47-4F80-9BE6-0BEFEE339955}" destId="{4E67B142-E714-4B05-989A-C1CE42FD94AE}" srcOrd="0" destOrd="0" presId="urn:microsoft.com/office/officeart/2005/8/layout/process4"/>
    <dgm:cxn modelId="{9EA68BDF-2ABA-1F49-80FF-3DC5BAA336C9}" type="presParOf" srcId="{B776666D-A03C-4A35-9997-BCDAB601CD00}" destId="{1162D63D-D5F0-4A48-BF40-DD79814C7EFA}" srcOrd="5" destOrd="0" presId="urn:microsoft.com/office/officeart/2005/8/layout/process4"/>
    <dgm:cxn modelId="{BD2DFAE4-1970-2E48-AFCE-2F2482AA100B}" type="presParOf" srcId="{B776666D-A03C-4A35-9997-BCDAB601CD00}" destId="{4571FD86-CD4C-49E3-8B06-2ABD3890D0CC}" srcOrd="6" destOrd="0" presId="urn:microsoft.com/office/officeart/2005/8/layout/process4"/>
    <dgm:cxn modelId="{C48AA29E-6C7B-9F45-B27A-55047C12AA01}" type="presParOf" srcId="{4571FD86-CD4C-49E3-8B06-2ABD3890D0CC}" destId="{E47FD6B4-529F-4864-8BAF-CEC5A7C1D860}" srcOrd="0" destOrd="0" presId="urn:microsoft.com/office/officeart/2005/8/layout/process4"/>
  </dgm:cxnLst>
  <dgm:bg>
    <a:noFill/>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E4DCD-0B0E-4B3E-A396-9FBCE3E74E93}">
      <dsp:nvSpPr>
        <dsp:cNvPr id="0" name=""/>
        <dsp:cNvSpPr/>
      </dsp:nvSpPr>
      <dsp:spPr>
        <a:xfrm>
          <a:off x="0" y="1660306"/>
          <a:ext cx="1808444" cy="363083"/>
        </a:xfrm>
        <a:prstGeom prst="rect">
          <a:avLst/>
        </a:prstGeom>
        <a:solidFill>
          <a:schemeClr val="bg1">
            <a:lumMod val="6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b="0" i="0" kern="1200" dirty="0" smtClean="0">
              <a:latin typeface="Helvetica Neue"/>
              <a:cs typeface="Helvetica Neue"/>
            </a:rPr>
            <a:t>#  -  	Projects </a:t>
          </a:r>
        </a:p>
      </dsp:txBody>
      <dsp:txXfrm>
        <a:off x="0" y="1660306"/>
        <a:ext cx="1808444" cy="363083"/>
      </dsp:txXfrm>
    </dsp:sp>
    <dsp:sp modelId="{16DFE3B6-BA8C-401E-9DFB-F8B5D2A46B8A}">
      <dsp:nvSpPr>
        <dsp:cNvPr id="0" name=""/>
        <dsp:cNvSpPr/>
      </dsp:nvSpPr>
      <dsp:spPr>
        <a:xfrm rot="10800000">
          <a:off x="0" y="1106641"/>
          <a:ext cx="1808444" cy="558423"/>
        </a:xfrm>
        <a:prstGeom prst="upArrowCallout">
          <a:avLst/>
        </a:prstGeom>
        <a:solidFill>
          <a:schemeClr val="bg1">
            <a:lumMod val="5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b="0" i="0" kern="1200" dirty="0" smtClean="0">
              <a:latin typeface="Helvetica Neue"/>
              <a:cs typeface="Helvetica Neue"/>
            </a:rPr>
            <a:t>1.2.3 - 	Portfolios</a:t>
          </a:r>
        </a:p>
      </dsp:txBody>
      <dsp:txXfrm rot="10800000">
        <a:off x="0" y="1106641"/>
        <a:ext cx="1808444" cy="362847"/>
      </dsp:txXfrm>
    </dsp:sp>
    <dsp:sp modelId="{4E67B142-E714-4B05-989A-C1CE42FD94AE}">
      <dsp:nvSpPr>
        <dsp:cNvPr id="0" name=""/>
        <dsp:cNvSpPr/>
      </dsp:nvSpPr>
      <dsp:spPr>
        <a:xfrm rot="10800000">
          <a:off x="0" y="553664"/>
          <a:ext cx="1808444" cy="558423"/>
        </a:xfrm>
        <a:prstGeom prst="upArrowCallout">
          <a:avLst/>
        </a:prstGeom>
        <a:solidFill>
          <a:schemeClr val="tx1">
            <a:lumMod val="65000"/>
            <a:lumOff val="3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b="0" i="0" kern="1200" dirty="0" smtClean="0">
              <a:latin typeface="Helvetica Neue"/>
              <a:cs typeface="Helvetica Neue"/>
            </a:rPr>
            <a:t>1.2 -	Goals</a:t>
          </a:r>
        </a:p>
      </dsp:txBody>
      <dsp:txXfrm rot="10800000">
        <a:off x="0" y="553664"/>
        <a:ext cx="1808444" cy="362847"/>
      </dsp:txXfrm>
    </dsp:sp>
    <dsp:sp modelId="{E47FD6B4-529F-4864-8BAF-CEC5A7C1D860}">
      <dsp:nvSpPr>
        <dsp:cNvPr id="0" name=""/>
        <dsp:cNvSpPr/>
      </dsp:nvSpPr>
      <dsp:spPr>
        <a:xfrm rot="10800000">
          <a:off x="0" y="1"/>
          <a:ext cx="1808444" cy="558423"/>
        </a:xfrm>
        <a:prstGeom prst="upArrowCallout">
          <a:avLst/>
        </a:prstGeom>
        <a:solidFill>
          <a:schemeClr val="tx1">
            <a:lumMod val="75000"/>
            <a:lumOff val="2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b="0" i="0" kern="1200" dirty="0" smtClean="0">
              <a:latin typeface="Helvetica Neue"/>
              <a:cs typeface="Helvetica Neue"/>
            </a:rPr>
            <a:t>1 -	Objectives</a:t>
          </a:r>
        </a:p>
      </dsp:txBody>
      <dsp:txXfrm rot="10800000">
        <a:off x="0" y="1"/>
        <a:ext cx="1808444" cy="36284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4A0D38C-903D-D84E-A776-43A8034AD382}" type="datetime1">
              <a:rPr lang="en-US" smtClean="0"/>
              <a:pPr/>
              <a:t>3/7/14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F885A87-EA0E-2947-93B9-3269BCCDEFB9}" type="slidenum">
              <a:rPr lang="en-US" smtClean="0"/>
              <a:pPr/>
              <a:t>‹#›</a:t>
            </a:fld>
            <a:endParaRPr lang="en-US"/>
          </a:p>
        </p:txBody>
      </p:sp>
    </p:spTree>
    <p:extLst>
      <p:ext uri="{BB962C8B-B14F-4D97-AF65-F5344CB8AC3E}">
        <p14:creationId xmlns:p14="http://schemas.microsoft.com/office/powerpoint/2010/main" val="11675489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9EB819-9955-384D-8D4D-6D7C38F1F2BB}" type="datetime1">
              <a:rPr lang="en-US" smtClean="0"/>
              <a:pPr/>
              <a:t>3/7/14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FCD7E7-0C57-B74C-B378-86AF402DC636}" type="slidenum">
              <a:rPr lang="en-US" smtClean="0"/>
              <a:pPr/>
              <a:t>‹#›</a:t>
            </a:fld>
            <a:endParaRPr lang="en-US"/>
          </a:p>
        </p:txBody>
      </p:sp>
    </p:spTree>
    <p:extLst>
      <p:ext uri="{BB962C8B-B14F-4D97-AF65-F5344CB8AC3E}">
        <p14:creationId xmlns:p14="http://schemas.microsoft.com/office/powerpoint/2010/main" val="22389602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2</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11</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12</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13</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14</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15</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16</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17</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18</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19</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20</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3</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21</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22</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23</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24</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25</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go through the presentation</a:t>
            </a:r>
            <a:r>
              <a:rPr lang="en-US" baseline="0" dirty="0" smtClean="0"/>
              <a:t> for no more than 1hr, and will dedicate the last 30mins to questions and answers. We suggest that you use the chat area of the Adobe room to record your questions as they come, and we will start the Q&amp;A session with those questions.”</a:t>
            </a:r>
          </a:p>
          <a:p>
            <a:r>
              <a:rPr lang="en-US" baseline="0" dirty="0" smtClean="0"/>
              <a:t>“This call is recorded and the transcript will be available”. </a:t>
            </a:r>
            <a:endParaRPr lang="en-US" dirty="0" smtClean="0"/>
          </a:p>
        </p:txBody>
      </p:sp>
      <p:sp>
        <p:nvSpPr>
          <p:cNvPr id="4" name="Slide Number Placeholder 3"/>
          <p:cNvSpPr>
            <a:spLocks noGrp="1"/>
          </p:cNvSpPr>
          <p:nvPr>
            <p:ph type="sldNum" sz="quarter" idx="10"/>
          </p:nvPr>
        </p:nvSpPr>
        <p:spPr/>
        <p:txBody>
          <a:bodyPr/>
          <a:lstStyle/>
          <a:p>
            <a:fld id="{87FCD7E7-0C57-B74C-B378-86AF402DC636}" type="slidenum">
              <a:rPr lang="en-US" smtClean="0"/>
              <a:pPr/>
              <a:t>26</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27</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4</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5</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6</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7</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8</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9</a:t>
            </a:fld>
            <a:endParaRPr lang="en-US"/>
          </a:p>
        </p:txBody>
      </p:sp>
    </p:spTree>
    <p:extLst>
      <p:ext uri="{BB962C8B-B14F-4D97-AF65-F5344CB8AC3E}">
        <p14:creationId xmlns:p14="http://schemas.microsoft.com/office/powerpoint/2010/main" val="2180829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FCD7E7-0C57-B74C-B378-86AF402DC636}" type="slidenum">
              <a:rPr lang="en-US" smtClean="0"/>
              <a:pPr/>
              <a:t>10</a:t>
            </a:fld>
            <a:endParaRPr lang="en-US"/>
          </a:p>
        </p:txBody>
      </p:sp>
    </p:spTree>
    <p:extLst>
      <p:ext uri="{BB962C8B-B14F-4D97-AF65-F5344CB8AC3E}">
        <p14:creationId xmlns:p14="http://schemas.microsoft.com/office/powerpoint/2010/main" val="2180829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C4D50"/>
        </a:solid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179512" y="188640"/>
            <a:ext cx="2598360" cy="936526"/>
          </a:xfrm>
          <a:prstGeom prst="rect">
            <a:avLst/>
          </a:prstGeom>
        </p:spPr>
        <p:txBody>
          <a:bodyPr/>
          <a:lstStyle>
            <a:lvl1pPr algn="l">
              <a:lnSpc>
                <a:spcPct val="80000"/>
              </a:lnSpc>
              <a:defRPr sz="3200" b="0" i="0">
                <a:solidFill>
                  <a:srgbClr val="A6D5EE"/>
                </a:solidFill>
                <a:latin typeface="Helvetica Neue Medium"/>
                <a:cs typeface="Helvetica Neue Medium"/>
              </a:defRPr>
            </a:lvl1pPr>
          </a:lstStyle>
          <a:p>
            <a:r>
              <a:rPr lang="en-US" smtClean="0"/>
              <a:t>Click to edit Master title style</a:t>
            </a:r>
            <a:endParaRPr lang="en-US" dirty="0"/>
          </a:p>
        </p:txBody>
      </p:sp>
      <p:pic>
        <p:nvPicPr>
          <p:cNvPr id="4" name="Picture 3" descr="map.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4628" y="1821786"/>
            <a:ext cx="7714745" cy="3767454"/>
          </a:xfrm>
          <a:prstGeom prst="rect">
            <a:avLst/>
          </a:prstGeom>
        </p:spPr>
      </p:pic>
      <p:sp>
        <p:nvSpPr>
          <p:cNvPr id="5" name="Rectangle 4"/>
          <p:cNvSpPr/>
          <p:nvPr userDrawn="1"/>
        </p:nvSpPr>
        <p:spPr>
          <a:xfrm rot="2112195">
            <a:off x="7374339" y="399958"/>
            <a:ext cx="1649460"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Draft</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777632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mp; Title">
    <p:spTree>
      <p:nvGrpSpPr>
        <p:cNvPr id="1" name=""/>
        <p:cNvGrpSpPr/>
        <p:nvPr/>
      </p:nvGrpSpPr>
      <p:grpSpPr>
        <a:xfrm>
          <a:off x="0" y="0"/>
          <a:ext cx="0" cy="0"/>
          <a:chOff x="0" y="0"/>
          <a:chExt cx="0" cy="0"/>
        </a:xfrm>
      </p:grpSpPr>
      <p:sp>
        <p:nvSpPr>
          <p:cNvPr id="11" name="Content Placeholder 20"/>
          <p:cNvSpPr>
            <a:spLocks noGrp="1"/>
          </p:cNvSpPr>
          <p:nvPr>
            <p:ph sz="quarter" idx="11" hasCustomPrompt="1"/>
          </p:nvPr>
        </p:nvSpPr>
        <p:spPr>
          <a:xfrm>
            <a:off x="329320" y="1268760"/>
            <a:ext cx="2446932" cy="1835579"/>
          </a:xfrm>
          <a:prstGeom prst="rect">
            <a:avLst/>
          </a:prstGeom>
        </p:spPr>
        <p:txBody>
          <a:bodyPr vert="horz"/>
          <a:lstStyle>
            <a:lvl1pPr marL="0" indent="0" algn="l">
              <a:buNone/>
              <a:defRPr sz="1800" b="0" i="0">
                <a:solidFill>
                  <a:srgbClr val="43ACDA"/>
                </a:solidFill>
                <a:latin typeface="Helvetica Neue Medium"/>
                <a:cs typeface="Helvetica Neue Medium"/>
              </a:defRPr>
            </a:lvl1pPr>
            <a:lvl2pPr marL="457200" indent="0" algn="r">
              <a:buNone/>
              <a:defRPr sz="1600" b="0" i="0">
                <a:solidFill>
                  <a:srgbClr val="4C4D50"/>
                </a:solidFill>
                <a:latin typeface="Helvetica Neue"/>
                <a:cs typeface="Helvetica Neue"/>
              </a:defRPr>
            </a:lvl2pPr>
            <a:lvl3pPr marL="914400" indent="0" algn="r">
              <a:buNone/>
              <a:defRPr sz="1400" b="0" i="0">
                <a:solidFill>
                  <a:srgbClr val="4C4D50"/>
                </a:solidFill>
                <a:latin typeface="Helvetica Neue"/>
                <a:cs typeface="Helvetica Neue"/>
              </a:defRPr>
            </a:lvl3pPr>
            <a:lvl4pPr marL="1371600" indent="0" algn="r">
              <a:buNone/>
              <a:defRPr sz="1200" b="0" i="0">
                <a:solidFill>
                  <a:srgbClr val="4C4D50"/>
                </a:solidFill>
                <a:latin typeface="Helvetica Neue"/>
                <a:cs typeface="Helvetica Neue"/>
              </a:defRPr>
            </a:lvl4pPr>
            <a:lvl5pPr marL="1828800" indent="0" algn="r">
              <a:buNone/>
              <a:defRPr sz="1200" b="0" i="0">
                <a:solidFill>
                  <a:srgbClr val="4C4D50"/>
                </a:solidFill>
                <a:latin typeface="Helvetica Neue"/>
                <a:cs typeface="Helvetica Neue"/>
              </a:defRPr>
            </a:lvl5pPr>
          </a:lstStyle>
          <a:p>
            <a:pPr lvl="0"/>
            <a:r>
              <a:rPr lang="en-CA" dirty="0" smtClean="0"/>
              <a:t>Subtitle</a:t>
            </a:r>
            <a:endParaRPr lang="en-US" dirty="0"/>
          </a:p>
        </p:txBody>
      </p:sp>
      <p:sp>
        <p:nvSpPr>
          <p:cNvPr id="12" name="Content Placeholder 20"/>
          <p:cNvSpPr>
            <a:spLocks noGrp="1"/>
          </p:cNvSpPr>
          <p:nvPr>
            <p:ph sz="quarter" idx="12" hasCustomPrompt="1"/>
          </p:nvPr>
        </p:nvSpPr>
        <p:spPr>
          <a:xfrm>
            <a:off x="2777872" y="1268760"/>
            <a:ext cx="5070728" cy="4139042"/>
          </a:xfrm>
          <a:prstGeom prst="rect">
            <a:avLst/>
          </a:prstGeom>
        </p:spPr>
        <p:txBody>
          <a:bodyPr vert="horz"/>
          <a:lstStyle>
            <a:lvl1pPr marL="0" indent="0">
              <a:buNone/>
              <a:defRPr sz="1800" b="0" i="0">
                <a:solidFill>
                  <a:srgbClr val="43ACDA"/>
                </a:solidFill>
                <a:latin typeface="Helvetica Neue"/>
                <a:cs typeface="Helvetica Neue"/>
              </a:defRPr>
            </a:lvl1pPr>
            <a:lvl2pPr marL="0" indent="0">
              <a:buNone/>
              <a:defRPr sz="1600" b="0" i="0">
                <a:solidFill>
                  <a:srgbClr val="43ACDA"/>
                </a:solidFill>
                <a:latin typeface="Helvetica Neue Medium"/>
                <a:cs typeface="Helvetica Neue Medium"/>
              </a:defRPr>
            </a:lvl2pPr>
            <a:lvl3pPr marL="914400" indent="0">
              <a:buNone/>
              <a:defRPr sz="1400" b="0" i="0">
                <a:solidFill>
                  <a:srgbClr val="4C4D50"/>
                </a:solidFill>
                <a:latin typeface="Helvetica Neue"/>
                <a:cs typeface="Helvetica Neue"/>
              </a:defRPr>
            </a:lvl3pPr>
            <a:lvl4pPr marL="1371600" indent="0">
              <a:buNone/>
              <a:defRPr sz="1200" b="0" i="0">
                <a:solidFill>
                  <a:srgbClr val="4C4D50"/>
                </a:solidFill>
                <a:latin typeface="Helvetica Neue"/>
                <a:cs typeface="Helvetica Neue"/>
              </a:defRPr>
            </a:lvl4pPr>
            <a:lvl5pPr marL="1828800" indent="0">
              <a:buNone/>
              <a:defRPr sz="1200" b="0" i="0">
                <a:solidFill>
                  <a:srgbClr val="4C4D50"/>
                </a:solidFill>
                <a:latin typeface="Helvetica Neue"/>
                <a:cs typeface="Helvetica Neue"/>
              </a:defRPr>
            </a:lvl5pPr>
          </a:lstStyle>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cxnSp>
        <p:nvCxnSpPr>
          <p:cNvPr id="23" name="Straight Connector 22"/>
          <p:cNvCxnSpPr/>
          <p:nvPr userDrawn="1"/>
        </p:nvCxnSpPr>
        <p:spPr>
          <a:xfrm>
            <a:off x="143508" y="6559829"/>
            <a:ext cx="216024"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24" name="TextBox 23"/>
          <p:cNvSpPr txBox="1"/>
          <p:nvPr userDrawn="1"/>
        </p:nvSpPr>
        <p:spPr>
          <a:xfrm>
            <a:off x="35496" y="6551766"/>
            <a:ext cx="432048" cy="261610"/>
          </a:xfrm>
          <a:prstGeom prst="rect">
            <a:avLst/>
          </a:prstGeom>
          <a:noFill/>
        </p:spPr>
        <p:txBody>
          <a:bodyPr wrap="square" rtlCol="0">
            <a:spAutoFit/>
          </a:bodyPr>
          <a:lstStyle/>
          <a:p>
            <a:pPr algn="ctr"/>
            <a:fld id="{CC6B85AC-A1C6-794F-BA72-953AEEF581DD}" type="slidenum">
              <a:rPr lang="en-US" sz="1100" b="0" i="0" smtClean="0">
                <a:solidFill>
                  <a:schemeClr val="bg1">
                    <a:lumMod val="65000"/>
                  </a:schemeClr>
                </a:solidFill>
                <a:latin typeface="Helvetica Neue Light"/>
                <a:cs typeface="Helvetica Neue Light"/>
              </a:rPr>
              <a:pPr algn="ctr"/>
              <a:t>‹#›</a:t>
            </a:fld>
            <a:endParaRPr lang="en-US" sz="1100" b="0" i="0" dirty="0">
              <a:solidFill>
                <a:schemeClr val="bg1">
                  <a:lumMod val="65000"/>
                </a:schemeClr>
              </a:solidFill>
              <a:latin typeface="Helvetica Neue Light"/>
              <a:cs typeface="Helvetica Neue Light"/>
            </a:endParaRPr>
          </a:p>
        </p:txBody>
      </p:sp>
      <p:sp>
        <p:nvSpPr>
          <p:cNvPr id="9" name="Title 4"/>
          <p:cNvSpPr>
            <a:spLocks noGrp="1"/>
          </p:cNvSpPr>
          <p:nvPr>
            <p:ph type="title" hasCustomPrompt="1"/>
          </p:nvPr>
        </p:nvSpPr>
        <p:spPr>
          <a:xfrm>
            <a:off x="329320" y="321693"/>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dirty="0" smtClean="0"/>
              <a:t>Click to edit </a:t>
            </a:r>
            <a:br>
              <a:rPr lang="en-US" dirty="0" smtClean="0"/>
            </a:br>
            <a:r>
              <a:rPr lang="en-US" dirty="0" smtClean="0"/>
              <a:t>Master title style</a:t>
            </a:r>
            <a:endParaRPr lang="en-US" dirty="0"/>
          </a:p>
        </p:txBody>
      </p:sp>
      <p:pic>
        <p:nvPicPr>
          <p:cNvPr id="8" name="Picture 7"/>
          <p:cNvPicPr>
            <a:picLocks noChangeAspect="1"/>
          </p:cNvPicPr>
          <p:nvPr userDrawn="1"/>
        </p:nvPicPr>
        <p:blipFill>
          <a:blip r:embed="rId2"/>
          <a:stretch>
            <a:fillRect/>
          </a:stretch>
        </p:blipFill>
        <p:spPr>
          <a:xfrm>
            <a:off x="8398621" y="6263796"/>
            <a:ext cx="557784" cy="441960"/>
          </a:xfrm>
          <a:prstGeom prst="rect">
            <a:avLst/>
          </a:prstGeom>
        </p:spPr>
      </p:pic>
      <p:sp>
        <p:nvSpPr>
          <p:cNvPr id="10" name="Rectangle 9"/>
          <p:cNvSpPr/>
          <p:nvPr userDrawn="1"/>
        </p:nvSpPr>
        <p:spPr>
          <a:xfrm rot="2112195">
            <a:off x="7374339" y="399958"/>
            <a:ext cx="1649460"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Draft</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555426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fographic_1">
    <p:spTree>
      <p:nvGrpSpPr>
        <p:cNvPr id="1" name=""/>
        <p:cNvGrpSpPr/>
        <p:nvPr/>
      </p:nvGrpSpPr>
      <p:grpSpPr>
        <a:xfrm>
          <a:off x="0" y="0"/>
          <a:ext cx="0" cy="0"/>
          <a:chOff x="0" y="0"/>
          <a:chExt cx="0" cy="0"/>
        </a:xfrm>
      </p:grpSpPr>
      <p:sp>
        <p:nvSpPr>
          <p:cNvPr id="8" name="Picture Placeholder 7"/>
          <p:cNvSpPr>
            <a:spLocks noGrp="1"/>
          </p:cNvSpPr>
          <p:nvPr>
            <p:ph type="pic" sz="quarter" idx="11"/>
          </p:nvPr>
        </p:nvSpPr>
        <p:spPr>
          <a:xfrm>
            <a:off x="179512" y="908720"/>
            <a:ext cx="8784976" cy="4896768"/>
          </a:xfrm>
          <a:prstGeom prst="rect">
            <a:avLst/>
          </a:prstGeom>
        </p:spPr>
        <p:txBody>
          <a:bodyPr vert="horz"/>
          <a:lstStyle>
            <a:lvl1pPr marL="0" indent="0">
              <a:buNone/>
              <a:defRPr sz="1800" b="0" i="0">
                <a:solidFill>
                  <a:srgbClr val="4C4D50"/>
                </a:solidFill>
                <a:latin typeface="Helvetica Neue"/>
                <a:cs typeface="Helvetica Neue"/>
              </a:defRPr>
            </a:lvl1pPr>
          </a:lstStyle>
          <a:p>
            <a:r>
              <a:rPr lang="en-US" smtClean="0"/>
              <a:t>Drag picture to placeholder or click icon to add</a:t>
            </a:r>
            <a:endParaRPr lang="en-US" dirty="0"/>
          </a:p>
        </p:txBody>
      </p:sp>
      <p:cxnSp>
        <p:nvCxnSpPr>
          <p:cNvPr id="22" name="Straight Connector 21"/>
          <p:cNvCxnSpPr/>
          <p:nvPr userDrawn="1"/>
        </p:nvCxnSpPr>
        <p:spPr>
          <a:xfrm>
            <a:off x="143508" y="6559829"/>
            <a:ext cx="216024"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23" name="TextBox 22"/>
          <p:cNvSpPr txBox="1"/>
          <p:nvPr userDrawn="1"/>
        </p:nvSpPr>
        <p:spPr>
          <a:xfrm>
            <a:off x="35496" y="6551766"/>
            <a:ext cx="432048" cy="261610"/>
          </a:xfrm>
          <a:prstGeom prst="rect">
            <a:avLst/>
          </a:prstGeom>
          <a:noFill/>
        </p:spPr>
        <p:txBody>
          <a:bodyPr wrap="square" rtlCol="0">
            <a:spAutoFit/>
          </a:bodyPr>
          <a:lstStyle/>
          <a:p>
            <a:pPr algn="ctr"/>
            <a:fld id="{CC6B85AC-A1C6-794F-BA72-953AEEF581DD}" type="slidenum">
              <a:rPr lang="en-US" sz="1100" b="0" i="0" smtClean="0">
                <a:solidFill>
                  <a:schemeClr val="bg1">
                    <a:lumMod val="65000"/>
                  </a:schemeClr>
                </a:solidFill>
                <a:latin typeface="Helvetica Neue Light"/>
                <a:cs typeface="Helvetica Neue Light"/>
              </a:rPr>
              <a:pPr algn="ctr"/>
              <a:t>‹#›</a:t>
            </a:fld>
            <a:endParaRPr lang="en-US" sz="1100" b="0" i="0" dirty="0">
              <a:solidFill>
                <a:schemeClr val="bg1">
                  <a:lumMod val="65000"/>
                </a:schemeClr>
              </a:solidFill>
              <a:latin typeface="Helvetica Neue Light"/>
              <a:cs typeface="Helvetica Neue Light"/>
            </a:endParaRPr>
          </a:p>
        </p:txBody>
      </p:sp>
      <p:sp>
        <p:nvSpPr>
          <p:cNvPr id="7" name="Title 4"/>
          <p:cNvSpPr>
            <a:spLocks noGrp="1"/>
          </p:cNvSpPr>
          <p:nvPr>
            <p:ph type="title" hasCustomPrompt="1"/>
          </p:nvPr>
        </p:nvSpPr>
        <p:spPr>
          <a:xfrm>
            <a:off x="329320" y="321693"/>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dirty="0" smtClean="0"/>
              <a:t>Click to edit </a:t>
            </a:r>
            <a:br>
              <a:rPr lang="en-US" dirty="0" smtClean="0"/>
            </a:br>
            <a:r>
              <a:rPr lang="en-US" dirty="0" smtClean="0"/>
              <a:t>Master title style</a:t>
            </a:r>
            <a:endParaRPr lang="en-US" dirty="0"/>
          </a:p>
        </p:txBody>
      </p:sp>
      <p:pic>
        <p:nvPicPr>
          <p:cNvPr id="9" name="Picture 8"/>
          <p:cNvPicPr>
            <a:picLocks noChangeAspect="1"/>
          </p:cNvPicPr>
          <p:nvPr userDrawn="1"/>
        </p:nvPicPr>
        <p:blipFill>
          <a:blip r:embed="rId2"/>
          <a:stretch>
            <a:fillRect/>
          </a:stretch>
        </p:blipFill>
        <p:spPr>
          <a:xfrm>
            <a:off x="8398621" y="6263796"/>
            <a:ext cx="557784" cy="441960"/>
          </a:xfrm>
          <a:prstGeom prst="rect">
            <a:avLst/>
          </a:prstGeom>
        </p:spPr>
      </p:pic>
      <p:sp>
        <p:nvSpPr>
          <p:cNvPr id="10" name="Rectangle 9"/>
          <p:cNvSpPr/>
          <p:nvPr userDrawn="1"/>
        </p:nvSpPr>
        <p:spPr>
          <a:xfrm rot="2112195">
            <a:off x="7374339" y="399958"/>
            <a:ext cx="1649460"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Draft</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429926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fographic_2">
    <p:spTree>
      <p:nvGrpSpPr>
        <p:cNvPr id="1" name=""/>
        <p:cNvGrpSpPr/>
        <p:nvPr/>
      </p:nvGrpSpPr>
      <p:grpSpPr>
        <a:xfrm>
          <a:off x="0" y="0"/>
          <a:ext cx="0" cy="0"/>
          <a:chOff x="0" y="0"/>
          <a:chExt cx="0" cy="0"/>
        </a:xfrm>
      </p:grpSpPr>
      <p:sp>
        <p:nvSpPr>
          <p:cNvPr id="11" name="Title 4"/>
          <p:cNvSpPr>
            <a:spLocks noGrp="1"/>
          </p:cNvSpPr>
          <p:nvPr>
            <p:ph type="title" hasCustomPrompt="1"/>
          </p:nvPr>
        </p:nvSpPr>
        <p:spPr>
          <a:xfrm>
            <a:off x="179512" y="133698"/>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dirty="0" smtClean="0"/>
              <a:t>Click to edit </a:t>
            </a:r>
            <a:br>
              <a:rPr lang="en-US" dirty="0" smtClean="0"/>
            </a:br>
            <a:r>
              <a:rPr lang="en-US" dirty="0" smtClean="0"/>
              <a:t>Master title style</a:t>
            </a:r>
            <a:endParaRPr lang="en-US" dirty="0"/>
          </a:p>
        </p:txBody>
      </p:sp>
      <p:cxnSp>
        <p:nvCxnSpPr>
          <p:cNvPr id="20" name="Straight Connector 19"/>
          <p:cNvCxnSpPr/>
          <p:nvPr userDrawn="1"/>
        </p:nvCxnSpPr>
        <p:spPr>
          <a:xfrm>
            <a:off x="143508" y="6559829"/>
            <a:ext cx="216024"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21" name="TextBox 20"/>
          <p:cNvSpPr txBox="1"/>
          <p:nvPr userDrawn="1"/>
        </p:nvSpPr>
        <p:spPr>
          <a:xfrm>
            <a:off x="35496" y="6551766"/>
            <a:ext cx="432048" cy="261610"/>
          </a:xfrm>
          <a:prstGeom prst="rect">
            <a:avLst/>
          </a:prstGeom>
          <a:noFill/>
        </p:spPr>
        <p:txBody>
          <a:bodyPr wrap="square" rtlCol="0">
            <a:spAutoFit/>
          </a:bodyPr>
          <a:lstStyle/>
          <a:p>
            <a:pPr algn="ctr"/>
            <a:fld id="{CC6B85AC-A1C6-794F-BA72-953AEEF581DD}" type="slidenum">
              <a:rPr lang="en-US" sz="1100" b="0" i="0" smtClean="0">
                <a:solidFill>
                  <a:schemeClr val="bg1">
                    <a:lumMod val="65000"/>
                  </a:schemeClr>
                </a:solidFill>
                <a:latin typeface="Helvetica Neue Light"/>
                <a:cs typeface="Helvetica Neue Light"/>
              </a:rPr>
              <a:pPr algn="ctr"/>
              <a:t>‹#›</a:t>
            </a:fld>
            <a:endParaRPr lang="en-US" sz="1100" b="0" i="0" dirty="0">
              <a:solidFill>
                <a:schemeClr val="bg1">
                  <a:lumMod val="65000"/>
                </a:schemeClr>
              </a:solidFill>
              <a:latin typeface="Helvetica Neue Light"/>
              <a:cs typeface="Helvetica Neue Light"/>
            </a:endParaRPr>
          </a:p>
        </p:txBody>
      </p:sp>
      <p:pic>
        <p:nvPicPr>
          <p:cNvPr id="6" name="Picture 5"/>
          <p:cNvPicPr>
            <a:picLocks noChangeAspect="1"/>
          </p:cNvPicPr>
          <p:nvPr userDrawn="1"/>
        </p:nvPicPr>
        <p:blipFill>
          <a:blip r:embed="rId2"/>
          <a:stretch>
            <a:fillRect/>
          </a:stretch>
        </p:blipFill>
        <p:spPr>
          <a:xfrm>
            <a:off x="8398621" y="6263796"/>
            <a:ext cx="557784" cy="441960"/>
          </a:xfrm>
          <a:prstGeom prst="rect">
            <a:avLst/>
          </a:prstGeom>
        </p:spPr>
      </p:pic>
      <p:sp>
        <p:nvSpPr>
          <p:cNvPr id="7" name="Rectangle 6"/>
          <p:cNvSpPr/>
          <p:nvPr userDrawn="1"/>
        </p:nvSpPr>
        <p:spPr>
          <a:xfrm rot="2112195">
            <a:off x="7374339" y="399958"/>
            <a:ext cx="1649460"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Draft</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307271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4"/>
          <p:cNvSpPr>
            <a:spLocks noGrp="1"/>
          </p:cNvSpPr>
          <p:nvPr>
            <p:ph type="title" hasCustomPrompt="1"/>
          </p:nvPr>
        </p:nvSpPr>
        <p:spPr>
          <a:xfrm>
            <a:off x="179512" y="133698"/>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dirty="0" smtClean="0"/>
              <a:t>Click to edit </a:t>
            </a:r>
            <a:br>
              <a:rPr lang="en-US" dirty="0" smtClean="0"/>
            </a:br>
            <a:r>
              <a:rPr lang="en-US" dirty="0" smtClean="0"/>
              <a:t>Master title style</a:t>
            </a:r>
            <a:endParaRPr lang="en-US" dirty="0"/>
          </a:p>
        </p:txBody>
      </p:sp>
      <p:cxnSp>
        <p:nvCxnSpPr>
          <p:cNvPr id="14" name="Straight Connector 13"/>
          <p:cNvCxnSpPr/>
          <p:nvPr userDrawn="1"/>
        </p:nvCxnSpPr>
        <p:spPr>
          <a:xfrm>
            <a:off x="143508" y="6559829"/>
            <a:ext cx="216024"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15" name="TextBox 14"/>
          <p:cNvSpPr txBox="1"/>
          <p:nvPr userDrawn="1"/>
        </p:nvSpPr>
        <p:spPr>
          <a:xfrm>
            <a:off x="35496" y="6551766"/>
            <a:ext cx="432048" cy="261610"/>
          </a:xfrm>
          <a:prstGeom prst="rect">
            <a:avLst/>
          </a:prstGeom>
          <a:noFill/>
        </p:spPr>
        <p:txBody>
          <a:bodyPr wrap="square" rtlCol="0">
            <a:spAutoFit/>
          </a:bodyPr>
          <a:lstStyle/>
          <a:p>
            <a:pPr algn="ctr"/>
            <a:fld id="{CC6B85AC-A1C6-794F-BA72-953AEEF581DD}" type="slidenum">
              <a:rPr lang="en-US" sz="1100" b="0" i="0" smtClean="0">
                <a:solidFill>
                  <a:schemeClr val="bg1">
                    <a:lumMod val="65000"/>
                  </a:schemeClr>
                </a:solidFill>
                <a:latin typeface="Helvetica Neue Light"/>
                <a:cs typeface="Helvetica Neue Light"/>
              </a:rPr>
              <a:pPr algn="ctr"/>
              <a:t>‹#›</a:t>
            </a:fld>
            <a:endParaRPr lang="en-US" sz="1100" b="0" i="0" dirty="0">
              <a:solidFill>
                <a:schemeClr val="bg1">
                  <a:lumMod val="65000"/>
                </a:schemeClr>
              </a:solidFill>
              <a:latin typeface="Helvetica Neue Light"/>
              <a:cs typeface="Helvetica Neue Light"/>
            </a:endParaRPr>
          </a:p>
        </p:txBody>
      </p:sp>
      <p:pic>
        <p:nvPicPr>
          <p:cNvPr id="6" name="Picture 5"/>
          <p:cNvPicPr>
            <a:picLocks noChangeAspect="1"/>
          </p:cNvPicPr>
          <p:nvPr userDrawn="1"/>
        </p:nvPicPr>
        <p:blipFill>
          <a:blip r:embed="rId2"/>
          <a:stretch>
            <a:fillRect/>
          </a:stretch>
        </p:blipFill>
        <p:spPr>
          <a:xfrm>
            <a:off x="8398621" y="6263796"/>
            <a:ext cx="557784" cy="441960"/>
          </a:xfrm>
          <a:prstGeom prst="rect">
            <a:avLst/>
          </a:prstGeom>
        </p:spPr>
      </p:pic>
      <p:sp>
        <p:nvSpPr>
          <p:cNvPr id="2" name="TextBox 1"/>
          <p:cNvSpPr txBox="1"/>
          <p:nvPr userDrawn="1"/>
        </p:nvSpPr>
        <p:spPr>
          <a:xfrm>
            <a:off x="179512" y="1556792"/>
            <a:ext cx="8219109" cy="2939266"/>
          </a:xfrm>
          <a:prstGeom prst="rect">
            <a:avLst/>
          </a:prstGeom>
          <a:noFill/>
        </p:spPr>
        <p:txBody>
          <a:bodyPr wrap="square" rtlCol="0">
            <a:spAutoFit/>
          </a:bodyPr>
          <a:lstStyle/>
          <a:p>
            <a:pPr marL="457200" indent="-457200">
              <a:spcAft>
                <a:spcPts val="1800"/>
              </a:spcAft>
              <a:buClr>
                <a:srgbClr val="43ACDA"/>
              </a:buClr>
              <a:buFont typeface="Lucida Grande"/>
              <a:buChar char="+"/>
            </a:pPr>
            <a:r>
              <a:rPr lang="en-US" sz="2800" b="0" i="0" dirty="0" err="1" smtClean="0">
                <a:solidFill>
                  <a:srgbClr val="4C4D50"/>
                </a:solidFill>
                <a:latin typeface="Helvetica Neue"/>
                <a:cs typeface="Helvetica Neue"/>
              </a:rPr>
              <a:t>Lorem</a:t>
            </a:r>
            <a:r>
              <a:rPr lang="en-US" sz="2800" b="0" i="0" baseline="0" dirty="0" smtClean="0">
                <a:solidFill>
                  <a:srgbClr val="4C4D50"/>
                </a:solidFill>
                <a:latin typeface="Helvetica Neue"/>
                <a:cs typeface="Helvetica Neue"/>
              </a:rPr>
              <a:t> </a:t>
            </a:r>
            <a:r>
              <a:rPr lang="en-US" sz="2800" b="0" i="0" baseline="0" dirty="0" err="1" smtClean="0">
                <a:solidFill>
                  <a:srgbClr val="4C4D50"/>
                </a:solidFill>
                <a:latin typeface="Helvetica Neue"/>
                <a:cs typeface="Helvetica Neue"/>
              </a:rPr>
              <a:t>ipsum</a:t>
            </a:r>
            <a:r>
              <a:rPr lang="en-US" sz="2800" b="0" i="0" baseline="0" dirty="0" smtClean="0">
                <a:solidFill>
                  <a:srgbClr val="4C4D50"/>
                </a:solidFill>
                <a:latin typeface="Helvetica Neue"/>
                <a:cs typeface="Helvetica Neue"/>
              </a:rPr>
              <a:t> </a:t>
            </a:r>
            <a:r>
              <a:rPr lang="en-US" sz="2800" b="0" i="0" baseline="0" dirty="0" err="1" smtClean="0">
                <a:solidFill>
                  <a:srgbClr val="4C4D50"/>
                </a:solidFill>
                <a:latin typeface="Helvetica Neue"/>
                <a:cs typeface="Helvetica Neue"/>
              </a:rPr>
              <a:t>valerum</a:t>
            </a:r>
            <a:endParaRPr lang="en-US" sz="2800" b="0" i="0" baseline="0" dirty="0" smtClean="0">
              <a:solidFill>
                <a:srgbClr val="4C4D50"/>
              </a:solidFill>
              <a:latin typeface="Helvetica Neue"/>
              <a:cs typeface="Helvetica Neue"/>
            </a:endParaRPr>
          </a:p>
          <a:p>
            <a:pPr marL="457200" indent="-457200">
              <a:spcAft>
                <a:spcPts val="1800"/>
              </a:spcAft>
              <a:buClr>
                <a:srgbClr val="43ACDA"/>
              </a:buClr>
              <a:buFont typeface="Lucida Grande"/>
              <a:buChar char="+"/>
            </a:pPr>
            <a:r>
              <a:rPr lang="en-US" sz="2800" b="0" i="0" baseline="0" dirty="0" err="1" smtClean="0">
                <a:solidFill>
                  <a:srgbClr val="4C4D50"/>
                </a:solidFill>
                <a:latin typeface="Helvetica Neue"/>
                <a:cs typeface="Helvetica Neue"/>
              </a:rPr>
              <a:t>Donec</a:t>
            </a:r>
            <a:r>
              <a:rPr lang="en-US" sz="2800" b="0" i="0" baseline="0" dirty="0" smtClean="0">
                <a:solidFill>
                  <a:srgbClr val="4C4D50"/>
                </a:solidFill>
                <a:latin typeface="Helvetica Neue"/>
                <a:cs typeface="Helvetica Neue"/>
              </a:rPr>
              <a:t> </a:t>
            </a:r>
            <a:r>
              <a:rPr lang="en-US" sz="2800" b="0" i="0" baseline="0" dirty="0" err="1" smtClean="0">
                <a:solidFill>
                  <a:srgbClr val="4C4D50"/>
                </a:solidFill>
                <a:latin typeface="Helvetica Neue"/>
                <a:cs typeface="Helvetica Neue"/>
              </a:rPr>
              <a:t>rhoncus</a:t>
            </a:r>
            <a:r>
              <a:rPr lang="en-US" sz="2800" b="0" i="0" baseline="0" dirty="0" smtClean="0">
                <a:solidFill>
                  <a:srgbClr val="4C4D50"/>
                </a:solidFill>
                <a:latin typeface="Helvetica Neue"/>
                <a:cs typeface="Helvetica Neue"/>
              </a:rPr>
              <a:t> </a:t>
            </a:r>
            <a:r>
              <a:rPr lang="en-US" sz="2800" b="0" i="0" baseline="0" dirty="0" err="1" smtClean="0">
                <a:solidFill>
                  <a:srgbClr val="4C4D50"/>
                </a:solidFill>
                <a:latin typeface="Helvetica Neue"/>
                <a:cs typeface="Helvetica Neue"/>
              </a:rPr>
              <a:t>eros</a:t>
            </a:r>
            <a:r>
              <a:rPr lang="en-US" sz="2800" b="0" i="0" baseline="0" dirty="0" smtClean="0">
                <a:solidFill>
                  <a:srgbClr val="4C4D50"/>
                </a:solidFill>
                <a:latin typeface="Helvetica Neue"/>
                <a:cs typeface="Helvetica Neue"/>
              </a:rPr>
              <a:t> in </a:t>
            </a:r>
            <a:r>
              <a:rPr lang="en-US" sz="2800" b="0" i="0" baseline="0" dirty="0" err="1" smtClean="0">
                <a:solidFill>
                  <a:srgbClr val="4C4D50"/>
                </a:solidFill>
                <a:latin typeface="Helvetica Neue"/>
                <a:cs typeface="Helvetica Neue"/>
              </a:rPr>
              <a:t>nulla</a:t>
            </a:r>
            <a:r>
              <a:rPr lang="en-US" sz="2800" b="0" i="0" baseline="0" dirty="0" smtClean="0">
                <a:solidFill>
                  <a:srgbClr val="4C4D50"/>
                </a:solidFill>
                <a:latin typeface="Helvetica Neue"/>
                <a:cs typeface="Helvetica Neue"/>
              </a:rPr>
              <a:t> </a:t>
            </a:r>
            <a:r>
              <a:rPr lang="en-US" sz="2800" b="0" i="0" baseline="0" dirty="0" err="1" smtClean="0">
                <a:solidFill>
                  <a:srgbClr val="4C4D50"/>
                </a:solidFill>
                <a:latin typeface="Helvetica Neue"/>
                <a:cs typeface="Helvetica Neue"/>
              </a:rPr>
              <a:t>dapibus</a:t>
            </a:r>
            <a:endParaRPr lang="en-US" sz="2800" b="0" i="0" baseline="0" dirty="0" smtClean="0">
              <a:solidFill>
                <a:srgbClr val="4C4D50"/>
              </a:solidFill>
              <a:latin typeface="Helvetica Neue"/>
              <a:cs typeface="Helvetica Neue"/>
            </a:endParaRPr>
          </a:p>
          <a:p>
            <a:pPr marL="457200" indent="-457200">
              <a:spcAft>
                <a:spcPts val="1800"/>
              </a:spcAft>
              <a:buClr>
                <a:srgbClr val="43ACDA"/>
              </a:buClr>
              <a:buFont typeface="Lucida Grande"/>
              <a:buChar char="+"/>
            </a:pPr>
            <a:r>
              <a:rPr lang="en-US" sz="2800" b="0" i="0" baseline="0" dirty="0" smtClean="0">
                <a:solidFill>
                  <a:srgbClr val="4C4D50"/>
                </a:solidFill>
                <a:latin typeface="Helvetica Neue"/>
                <a:cs typeface="Helvetica Neue"/>
              </a:rPr>
              <a:t>Nam et </a:t>
            </a:r>
            <a:r>
              <a:rPr lang="en-US" sz="2800" b="0" i="0" baseline="0" dirty="0" err="1" smtClean="0">
                <a:solidFill>
                  <a:srgbClr val="4C4D50"/>
                </a:solidFill>
                <a:latin typeface="Helvetica Neue"/>
                <a:cs typeface="Helvetica Neue"/>
              </a:rPr>
              <a:t>velit</a:t>
            </a:r>
            <a:r>
              <a:rPr lang="en-US" sz="2800" b="0" i="0" baseline="0" dirty="0" smtClean="0">
                <a:solidFill>
                  <a:srgbClr val="4C4D50"/>
                </a:solidFill>
                <a:latin typeface="Helvetica Neue"/>
                <a:cs typeface="Helvetica Neue"/>
              </a:rPr>
              <a:t> ac </a:t>
            </a:r>
            <a:r>
              <a:rPr lang="en-US" sz="2800" b="0" i="0" baseline="0" dirty="0" err="1" smtClean="0">
                <a:solidFill>
                  <a:srgbClr val="4C4D50"/>
                </a:solidFill>
                <a:latin typeface="Helvetica Neue"/>
                <a:cs typeface="Helvetica Neue"/>
              </a:rPr>
              <a:t>lectus</a:t>
            </a:r>
            <a:r>
              <a:rPr lang="en-US" sz="2800" b="0" i="0" baseline="0" dirty="0" smtClean="0">
                <a:solidFill>
                  <a:srgbClr val="4C4D50"/>
                </a:solidFill>
                <a:latin typeface="Helvetica Neue"/>
                <a:cs typeface="Helvetica Neue"/>
              </a:rPr>
              <a:t> </a:t>
            </a:r>
            <a:r>
              <a:rPr lang="en-US" sz="2800" b="0" i="0" baseline="0" dirty="0" err="1" smtClean="0">
                <a:solidFill>
                  <a:srgbClr val="4C4D50"/>
                </a:solidFill>
                <a:latin typeface="Helvetica Neue"/>
                <a:cs typeface="Helvetica Neue"/>
              </a:rPr>
              <a:t>iaculis</a:t>
            </a:r>
            <a:r>
              <a:rPr lang="en-US" sz="2800" b="0" i="0" baseline="0" dirty="0" smtClean="0">
                <a:solidFill>
                  <a:srgbClr val="4C4D50"/>
                </a:solidFill>
                <a:latin typeface="Helvetica Neue"/>
                <a:cs typeface="Helvetica Neue"/>
              </a:rPr>
              <a:t> </a:t>
            </a:r>
            <a:r>
              <a:rPr lang="en-US" sz="2800" b="0" i="0" baseline="0" dirty="0" err="1" smtClean="0">
                <a:solidFill>
                  <a:srgbClr val="4C4D50"/>
                </a:solidFill>
                <a:latin typeface="Helvetica Neue"/>
                <a:cs typeface="Helvetica Neue"/>
              </a:rPr>
              <a:t>sollicitudin</a:t>
            </a:r>
            <a:r>
              <a:rPr lang="en-US" sz="2800" b="0" i="0" baseline="0" dirty="0" smtClean="0">
                <a:solidFill>
                  <a:srgbClr val="4C4D50"/>
                </a:solidFill>
                <a:latin typeface="Helvetica Neue"/>
                <a:cs typeface="Helvetica Neue"/>
              </a:rPr>
              <a:t>. In </a:t>
            </a:r>
            <a:r>
              <a:rPr lang="en-US" sz="2800" b="0" i="0" baseline="0" dirty="0" err="1" smtClean="0">
                <a:solidFill>
                  <a:srgbClr val="4C4D50"/>
                </a:solidFill>
                <a:latin typeface="Helvetica Neue"/>
                <a:cs typeface="Helvetica Neue"/>
              </a:rPr>
              <a:t>rutrum</a:t>
            </a:r>
            <a:r>
              <a:rPr lang="en-US" sz="2800" b="0" i="0" baseline="0" dirty="0" smtClean="0">
                <a:solidFill>
                  <a:srgbClr val="4C4D50"/>
                </a:solidFill>
                <a:latin typeface="Helvetica Neue"/>
                <a:cs typeface="Helvetica Neue"/>
              </a:rPr>
              <a:t> </a:t>
            </a:r>
            <a:r>
              <a:rPr lang="en-US" sz="2800" b="0" i="0" baseline="0" dirty="0" err="1" smtClean="0">
                <a:solidFill>
                  <a:srgbClr val="4C4D50"/>
                </a:solidFill>
                <a:latin typeface="Helvetica Neue"/>
                <a:cs typeface="Helvetica Neue"/>
              </a:rPr>
              <a:t>massa</a:t>
            </a:r>
            <a:r>
              <a:rPr lang="en-US" sz="2800" b="0" i="0" baseline="0" dirty="0" smtClean="0">
                <a:solidFill>
                  <a:srgbClr val="4C4D50"/>
                </a:solidFill>
                <a:latin typeface="Helvetica Neue"/>
                <a:cs typeface="Helvetica Neue"/>
              </a:rPr>
              <a:t> </a:t>
            </a:r>
            <a:r>
              <a:rPr lang="en-US" sz="2800" b="0" i="0" baseline="0" dirty="0" err="1" smtClean="0">
                <a:solidFill>
                  <a:srgbClr val="4C4D50"/>
                </a:solidFill>
                <a:latin typeface="Helvetica Neue"/>
                <a:cs typeface="Helvetica Neue"/>
              </a:rPr>
              <a:t>vel</a:t>
            </a:r>
            <a:r>
              <a:rPr lang="en-US" sz="2800" b="0" i="0" baseline="0" dirty="0" smtClean="0">
                <a:solidFill>
                  <a:srgbClr val="4C4D50"/>
                </a:solidFill>
                <a:latin typeface="Helvetica Neue"/>
                <a:cs typeface="Helvetica Neue"/>
              </a:rPr>
              <a:t> nisi </a:t>
            </a:r>
            <a:r>
              <a:rPr lang="en-US" sz="2800" b="0" i="0" baseline="0" dirty="0" err="1" smtClean="0">
                <a:solidFill>
                  <a:srgbClr val="4C4D50"/>
                </a:solidFill>
                <a:latin typeface="Helvetica Neue"/>
                <a:cs typeface="Helvetica Neue"/>
              </a:rPr>
              <a:t>luctus</a:t>
            </a:r>
            <a:r>
              <a:rPr lang="en-US" sz="2800" b="0" i="0" baseline="0" dirty="0" smtClean="0">
                <a:solidFill>
                  <a:srgbClr val="4C4D50"/>
                </a:solidFill>
                <a:latin typeface="Helvetica Neue"/>
                <a:cs typeface="Helvetica Neue"/>
              </a:rPr>
              <a:t> </a:t>
            </a:r>
            <a:r>
              <a:rPr lang="en-US" sz="2800" b="0" i="0" baseline="0" dirty="0" err="1" smtClean="0">
                <a:solidFill>
                  <a:srgbClr val="4C4D50"/>
                </a:solidFill>
                <a:latin typeface="Helvetica Neue"/>
                <a:cs typeface="Helvetica Neue"/>
              </a:rPr>
              <a:t>consequat</a:t>
            </a:r>
            <a:r>
              <a:rPr lang="en-US" sz="2800" b="0" i="0" baseline="0" dirty="0" smtClean="0">
                <a:solidFill>
                  <a:srgbClr val="4C4D50"/>
                </a:solidFill>
                <a:latin typeface="Helvetica Neue"/>
                <a:cs typeface="Helvetica Neue"/>
              </a:rPr>
              <a:t>. </a:t>
            </a:r>
          </a:p>
          <a:p>
            <a:endParaRPr lang="en-US" sz="2800" b="0" i="0" dirty="0">
              <a:latin typeface="Helvetica Neue"/>
              <a:cs typeface="Helvetica Neue"/>
            </a:endParaRPr>
          </a:p>
        </p:txBody>
      </p:sp>
      <p:sp>
        <p:nvSpPr>
          <p:cNvPr id="7" name="Rectangle 6"/>
          <p:cNvSpPr/>
          <p:nvPr userDrawn="1"/>
        </p:nvSpPr>
        <p:spPr>
          <a:xfrm rot="2112195">
            <a:off x="7374339" y="399958"/>
            <a:ext cx="1649460"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Draft</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4017878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Rectangle 2"/>
          <p:cNvSpPr/>
          <p:nvPr userDrawn="1"/>
        </p:nvSpPr>
        <p:spPr>
          <a:xfrm rot="2112195">
            <a:off x="7374339" y="399958"/>
            <a:ext cx="1649460"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Draft</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823089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Infographic_2">
    <p:spTree>
      <p:nvGrpSpPr>
        <p:cNvPr id="1" name=""/>
        <p:cNvGrpSpPr/>
        <p:nvPr/>
      </p:nvGrpSpPr>
      <p:grpSpPr>
        <a:xfrm>
          <a:off x="0" y="0"/>
          <a:ext cx="0" cy="0"/>
          <a:chOff x="0" y="0"/>
          <a:chExt cx="0" cy="0"/>
        </a:xfrm>
      </p:grpSpPr>
      <p:sp>
        <p:nvSpPr>
          <p:cNvPr id="8" name="Title 4"/>
          <p:cNvSpPr>
            <a:spLocks noGrp="1"/>
          </p:cNvSpPr>
          <p:nvPr>
            <p:ph type="title" hasCustomPrompt="1"/>
          </p:nvPr>
        </p:nvSpPr>
        <p:spPr>
          <a:xfrm>
            <a:off x="329320" y="321693"/>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dirty="0" smtClean="0"/>
              <a:t>Click to edit </a:t>
            </a:r>
            <a:br>
              <a:rPr lang="en-US" dirty="0" smtClean="0"/>
            </a:br>
            <a:r>
              <a:rPr lang="en-US" dirty="0" smtClean="0"/>
              <a:t>Master title style</a:t>
            </a:r>
            <a:endParaRPr lang="en-US" dirty="0"/>
          </a:p>
        </p:txBody>
      </p:sp>
      <p:pic>
        <p:nvPicPr>
          <p:cNvPr id="9" name="Picture 8" descr="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36296" y="6265149"/>
            <a:ext cx="1720109" cy="440607"/>
          </a:xfrm>
          <a:prstGeom prst="rect">
            <a:avLst/>
          </a:prstGeom>
        </p:spPr>
      </p:pic>
      <p:sp>
        <p:nvSpPr>
          <p:cNvPr id="11" name="TextBox 10"/>
          <p:cNvSpPr txBox="1"/>
          <p:nvPr userDrawn="1"/>
        </p:nvSpPr>
        <p:spPr>
          <a:xfrm>
            <a:off x="35496" y="6551766"/>
            <a:ext cx="432048" cy="261610"/>
          </a:xfrm>
          <a:prstGeom prst="rect">
            <a:avLst/>
          </a:prstGeom>
          <a:noFill/>
        </p:spPr>
        <p:txBody>
          <a:bodyPr wrap="square" rtlCol="0">
            <a:spAutoFit/>
          </a:bodyPr>
          <a:lstStyle/>
          <a:p>
            <a:pPr algn="ctr"/>
            <a:fld id="{CC6B85AC-A1C6-794F-BA72-953AEEF581DD}" type="slidenum">
              <a:rPr lang="en-US" sz="1100" b="0" i="0" smtClean="0">
                <a:solidFill>
                  <a:schemeClr val="bg1">
                    <a:lumMod val="65000"/>
                  </a:schemeClr>
                </a:solidFill>
                <a:latin typeface="Helvetica Neue Light"/>
                <a:cs typeface="Helvetica Neue Light"/>
              </a:rPr>
              <a:pPr algn="ctr"/>
              <a:t>‹#›</a:t>
            </a:fld>
            <a:endParaRPr lang="en-US" sz="1100" b="0" i="0" dirty="0">
              <a:solidFill>
                <a:schemeClr val="bg1">
                  <a:lumMod val="65000"/>
                </a:schemeClr>
              </a:solidFill>
              <a:latin typeface="Helvetica Neue Light"/>
              <a:cs typeface="Helvetica Neue Light"/>
            </a:endParaRPr>
          </a:p>
        </p:txBody>
      </p:sp>
      <p:cxnSp>
        <p:nvCxnSpPr>
          <p:cNvPr id="12" name="Straight Connector 11"/>
          <p:cNvCxnSpPr/>
          <p:nvPr userDrawn="1"/>
        </p:nvCxnSpPr>
        <p:spPr>
          <a:xfrm>
            <a:off x="143508" y="6559829"/>
            <a:ext cx="216024"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13" name="Picture Placeholder 7"/>
          <p:cNvSpPr>
            <a:spLocks noGrp="1"/>
          </p:cNvSpPr>
          <p:nvPr>
            <p:ph type="pic" sz="quarter" idx="11"/>
          </p:nvPr>
        </p:nvSpPr>
        <p:spPr>
          <a:xfrm>
            <a:off x="3886200" y="1267520"/>
            <a:ext cx="4430588" cy="4896768"/>
          </a:xfrm>
          <a:prstGeom prst="rect">
            <a:avLst/>
          </a:prstGeom>
        </p:spPr>
        <p:txBody>
          <a:bodyPr vert="horz"/>
          <a:lstStyle>
            <a:lvl1pPr marL="0" indent="0">
              <a:buNone/>
              <a:defRPr sz="1800" b="0" i="0">
                <a:solidFill>
                  <a:srgbClr val="4C4D50"/>
                </a:solidFill>
                <a:latin typeface="Helvetica Neue"/>
                <a:cs typeface="Helvetica Neue"/>
              </a:defRPr>
            </a:lvl1pPr>
          </a:lstStyle>
          <a:p>
            <a:endParaRPr lang="en-US" dirty="0"/>
          </a:p>
        </p:txBody>
      </p:sp>
      <p:sp>
        <p:nvSpPr>
          <p:cNvPr id="14" name="Content Placeholder 20"/>
          <p:cNvSpPr>
            <a:spLocks noGrp="1"/>
          </p:cNvSpPr>
          <p:nvPr>
            <p:ph sz="quarter" idx="12" hasCustomPrompt="1"/>
          </p:nvPr>
        </p:nvSpPr>
        <p:spPr>
          <a:xfrm>
            <a:off x="329320" y="1268760"/>
            <a:ext cx="2446932" cy="1835579"/>
          </a:xfrm>
          <a:prstGeom prst="rect">
            <a:avLst/>
          </a:prstGeom>
        </p:spPr>
        <p:txBody>
          <a:bodyPr vert="horz"/>
          <a:lstStyle>
            <a:lvl1pPr marL="0" indent="0" algn="l">
              <a:buNone/>
              <a:defRPr sz="1800" b="0" i="0">
                <a:solidFill>
                  <a:srgbClr val="43ACDA"/>
                </a:solidFill>
                <a:latin typeface="Helvetica Neue Medium"/>
                <a:cs typeface="Helvetica Neue Medium"/>
              </a:defRPr>
            </a:lvl1pPr>
            <a:lvl2pPr marL="457200" indent="0" algn="r">
              <a:buNone/>
              <a:defRPr sz="1600" b="0" i="0">
                <a:solidFill>
                  <a:srgbClr val="4C4D50"/>
                </a:solidFill>
                <a:latin typeface="Helvetica Neue"/>
                <a:cs typeface="Helvetica Neue"/>
              </a:defRPr>
            </a:lvl2pPr>
            <a:lvl3pPr marL="914400" indent="0" algn="r">
              <a:buNone/>
              <a:defRPr sz="1400" b="0" i="0">
                <a:solidFill>
                  <a:srgbClr val="4C4D50"/>
                </a:solidFill>
                <a:latin typeface="Helvetica Neue"/>
                <a:cs typeface="Helvetica Neue"/>
              </a:defRPr>
            </a:lvl3pPr>
            <a:lvl4pPr marL="1371600" indent="0" algn="r">
              <a:buNone/>
              <a:defRPr sz="1200" b="0" i="0">
                <a:solidFill>
                  <a:srgbClr val="4C4D50"/>
                </a:solidFill>
                <a:latin typeface="Helvetica Neue"/>
                <a:cs typeface="Helvetica Neue"/>
              </a:defRPr>
            </a:lvl4pPr>
            <a:lvl5pPr marL="1828800" indent="0" algn="r">
              <a:buNone/>
              <a:defRPr sz="1200" b="0" i="0">
                <a:solidFill>
                  <a:srgbClr val="4C4D50"/>
                </a:solidFill>
                <a:latin typeface="Helvetica Neue"/>
                <a:cs typeface="Helvetica Neue"/>
              </a:defRPr>
            </a:lvl5pPr>
          </a:lstStyle>
          <a:p>
            <a:pPr lvl="0"/>
            <a:r>
              <a:rPr lang="en-CA" dirty="0" smtClean="0"/>
              <a:t>Subtitle</a:t>
            </a:r>
            <a:endParaRPr lang="en-US" dirty="0"/>
          </a:p>
        </p:txBody>
      </p:sp>
      <p:sp>
        <p:nvSpPr>
          <p:cNvPr id="10" name="Rectangle 9"/>
          <p:cNvSpPr/>
          <p:nvPr userDrawn="1"/>
        </p:nvSpPr>
        <p:spPr>
          <a:xfrm rot="2112195">
            <a:off x="7374339" y="399958"/>
            <a:ext cx="1649460"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Draft</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863164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6396647"/>
      </p:ext>
    </p:extLst>
  </p:cSld>
  <p:clrMap bg1="lt1" tx1="dk1" bg2="lt2" tx2="dk2" accent1="accent1" accent2="accent2" accent3="accent3" accent4="accent4" accent5="accent5" accent6="accent6" hlink="hlink" folHlink="folHlink"/>
  <p:sldLayoutIdLst>
    <p:sldLayoutId id="2147483779" r:id="rId1"/>
    <p:sldLayoutId id="2147483782" r:id="rId2"/>
    <p:sldLayoutId id="2147483780" r:id="rId3"/>
    <p:sldLayoutId id="2147483781" r:id="rId4"/>
    <p:sldLayoutId id="2147483783" r:id="rId5"/>
    <p:sldLayoutId id="2147483784" r:id="rId6"/>
    <p:sldLayoutId id="2147483785" r:id="rId7"/>
  </p:sldLayoutIdLst>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hyperlink" Target="mailto:Controller@icann.org"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community.icann.org/display/projfinadhocws/Community+Group+Workspace" TargetMode="External"/><Relationship Id="rId4" Type="http://schemas.openxmlformats.org/officeDocument/2006/relationships/image" Target="../media/image10.png"/><Relationship Id="rId5"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diagramData" Target="../diagrams/data1.xml"/><Relationship Id="rId5" Type="http://schemas.openxmlformats.org/officeDocument/2006/relationships/diagramLayout" Target="../diagrams/layout1.xml"/><Relationship Id="rId6" Type="http://schemas.openxmlformats.org/officeDocument/2006/relationships/diagramQuickStyle" Target="../diagrams/quickStyle1.xml"/><Relationship Id="rId7" Type="http://schemas.openxmlformats.org/officeDocument/2006/relationships/diagramColors" Target="../diagrams/colors1.xml"/><Relationship Id="rId8"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5"/>
          <p:cNvSpPr>
            <a:spLocks noGrp="1"/>
          </p:cNvSpPr>
          <p:nvPr>
            <p:ph type="title"/>
          </p:nvPr>
        </p:nvSpPr>
        <p:spPr>
          <a:xfrm>
            <a:off x="425828" y="476250"/>
            <a:ext cx="7674564" cy="1512590"/>
          </a:xfrm>
        </p:spPr>
        <p:txBody>
          <a:bodyPr/>
          <a:lstStyle/>
          <a:p>
            <a:r>
              <a:rPr lang="en-US" dirty="0" smtClean="0"/>
              <a:t>FY15 Operating Plan </a:t>
            </a:r>
            <a:r>
              <a:rPr lang="en-US" dirty="0" smtClean="0"/>
              <a:t>Framework</a:t>
            </a:r>
            <a:br>
              <a:rPr lang="en-US" dirty="0" smtClean="0"/>
            </a:br>
            <a:r>
              <a:rPr lang="en-US" dirty="0" smtClean="0"/>
              <a:t>Conference call </a:t>
            </a:r>
            <a:r>
              <a:rPr lang="en-US" dirty="0" smtClean="0"/>
              <a:t>Community/Staff</a:t>
            </a:r>
            <a:br>
              <a:rPr lang="en-US" dirty="0" smtClean="0"/>
            </a:br>
            <a:r>
              <a:rPr lang="en-US" dirty="0" smtClean="0"/>
              <a:t/>
            </a:r>
            <a:br>
              <a:rPr lang="en-US" dirty="0" smtClean="0"/>
            </a:br>
            <a:r>
              <a:rPr lang="en-US" dirty="0" smtClean="0"/>
              <a:t>March 12</a:t>
            </a:r>
            <a:r>
              <a:rPr lang="en-US" baseline="30000" dirty="0" smtClean="0"/>
              <a:t>th</a:t>
            </a:r>
            <a:r>
              <a:rPr lang="en-US" dirty="0" smtClean="0"/>
              <a:t> 2014</a:t>
            </a:r>
            <a:endParaRPr lang="en-US" sz="3200" dirty="0"/>
          </a:p>
        </p:txBody>
      </p:sp>
      <p:pic>
        <p:nvPicPr>
          <p:cNvPr id="5" name="Picture 4" descr="Untitled-2.png"/>
          <p:cNvPicPr>
            <a:picLocks noChangeAspect="1"/>
          </p:cNvPicPr>
          <p:nvPr/>
        </p:nvPicPr>
        <p:blipFill>
          <a:blip r:embed="rId2"/>
          <a:stretch>
            <a:fillRect/>
          </a:stretch>
        </p:blipFill>
        <p:spPr>
          <a:xfrm>
            <a:off x="134091" y="6172200"/>
            <a:ext cx="627909" cy="469408"/>
          </a:xfrm>
          <a:prstGeom prst="rect">
            <a:avLst/>
          </a:prstGeom>
        </p:spPr>
      </p:pic>
    </p:spTree>
    <p:extLst>
      <p:ext uri="{BB962C8B-B14F-4D97-AF65-F5344CB8AC3E}">
        <p14:creationId xmlns:p14="http://schemas.microsoft.com/office/powerpoint/2010/main" val="2031594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800" fill="hold"/>
                                        <p:tgtEl>
                                          <p:spTgt spid="3"/>
                                        </p:tgtEl>
                                        <p:attrNameLst>
                                          <p:attrName>ppt_w</p:attrName>
                                        </p:attrNameLst>
                                      </p:cBhvr>
                                      <p:tavLst>
                                        <p:tav tm="0">
                                          <p:val>
                                            <p:fltVal val="0"/>
                                          </p:val>
                                        </p:tav>
                                        <p:tav tm="100000">
                                          <p:val>
                                            <p:strVal val="#ppt_w"/>
                                          </p:val>
                                        </p:tav>
                                      </p:tavLst>
                                    </p:anim>
                                    <p:anim calcmode="lin" valueType="num">
                                      <p:cBhvr>
                                        <p:cTn id="8" dur="800" fill="hold"/>
                                        <p:tgtEl>
                                          <p:spTgt spid="3"/>
                                        </p:tgtEl>
                                        <p:attrNameLst>
                                          <p:attrName>ppt_h</p:attrName>
                                        </p:attrNameLst>
                                      </p:cBhvr>
                                      <p:tavLst>
                                        <p:tav tm="0">
                                          <p:val>
                                            <p:fltVal val="0"/>
                                          </p:val>
                                        </p:tav>
                                        <p:tav tm="100000">
                                          <p:val>
                                            <p:strVal val="#ppt_h"/>
                                          </p:val>
                                        </p:tav>
                                      </p:tavLst>
                                    </p:anim>
                                    <p:animEffect transition="in" filter="fade">
                                      <p:cBhvr>
                                        <p:cTn id="9" dur="8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sz="quarter" idx="12"/>
          </p:nvPr>
        </p:nvSpPr>
        <p:spPr>
          <a:xfrm>
            <a:off x="1043606" y="1860078"/>
            <a:ext cx="3888433" cy="3741598"/>
          </a:xfrm>
          <a:solidFill>
            <a:srgbClr val="A8C0DB"/>
          </a:solidFill>
        </p:spPr>
        <p:txBody>
          <a:bodyPr lIns="91440" tIns="45720" rIns="91440" bIns="91440" anchor="t" anchorCtr="0"/>
          <a:lstStyle/>
          <a:p>
            <a:pPr>
              <a:buClr>
                <a:srgbClr val="43ACDA"/>
              </a:buClr>
            </a:pPr>
            <a:r>
              <a:rPr lang="en-US" b="1" dirty="0" smtClean="0">
                <a:solidFill>
                  <a:srgbClr val="172F48"/>
                </a:solidFill>
                <a:ea typeface="Calibri"/>
              </a:rPr>
              <a:t>1.1 Deliver core internet functions</a:t>
            </a:r>
            <a:endParaRPr lang="en-US" dirty="0" smtClean="0">
              <a:solidFill>
                <a:srgbClr val="172F48"/>
              </a:solidFill>
              <a:ea typeface="Calibri"/>
            </a:endParaRPr>
          </a:p>
          <a:p>
            <a:pPr>
              <a:buClr>
                <a:srgbClr val="43ACDA"/>
              </a:buClr>
            </a:pPr>
            <a:endParaRPr lang="en-US" sz="1600" b="1" dirty="0">
              <a:solidFill>
                <a:srgbClr val="172F48"/>
              </a:solidFill>
              <a:ea typeface="Calibri"/>
            </a:endParaRPr>
          </a:p>
          <a:p>
            <a:pPr>
              <a:buClr>
                <a:srgbClr val="43ACDA"/>
              </a:buClr>
            </a:pPr>
            <a:endParaRPr lang="en-US" sz="1600" dirty="0" smtClean="0">
              <a:solidFill>
                <a:srgbClr val="172F48"/>
              </a:solidFill>
              <a:ea typeface="Calibri"/>
            </a:endParaRPr>
          </a:p>
          <a:p>
            <a:pPr>
              <a:buClr>
                <a:srgbClr val="43ACDA"/>
              </a:buClr>
            </a:pPr>
            <a:r>
              <a:rPr lang="en-US" sz="1600" dirty="0" smtClean="0">
                <a:solidFill>
                  <a:srgbClr val="172F48"/>
                </a:solidFill>
                <a:ea typeface="Calibri"/>
              </a:rPr>
              <a:t>Key Success Factor for this Goal:</a:t>
            </a:r>
          </a:p>
          <a:p>
            <a:pPr marL="285750" indent="-285750">
              <a:buFont typeface="Arial"/>
              <a:buChar char="•"/>
            </a:pPr>
            <a:r>
              <a:rPr lang="en-US" sz="1400" dirty="0">
                <a:solidFill>
                  <a:srgbClr val="000000"/>
                </a:solidFill>
                <a:ea typeface="Calibri"/>
              </a:rPr>
              <a:t>Demonstrate that ICANN is </a:t>
            </a:r>
            <a:r>
              <a:rPr lang="en-US" sz="1400" dirty="0" smtClean="0">
                <a:solidFill>
                  <a:srgbClr val="000000"/>
                </a:solidFill>
                <a:ea typeface="Calibri"/>
              </a:rPr>
              <a:t>performing core </a:t>
            </a:r>
            <a:r>
              <a:rPr lang="en-US" sz="1400" dirty="0">
                <a:solidFill>
                  <a:srgbClr val="000000"/>
                </a:solidFill>
                <a:ea typeface="Calibri"/>
              </a:rPr>
              <a:t>internet functions in </a:t>
            </a:r>
            <a:r>
              <a:rPr lang="en-US" sz="1400" dirty="0" smtClean="0">
                <a:solidFill>
                  <a:srgbClr val="000000"/>
                </a:solidFill>
                <a:ea typeface="Calibri"/>
              </a:rPr>
              <a:t>a dependable</a:t>
            </a:r>
            <a:r>
              <a:rPr lang="en-US" sz="1400" dirty="0">
                <a:solidFill>
                  <a:srgbClr val="000000"/>
                </a:solidFill>
                <a:ea typeface="Calibri"/>
              </a:rPr>
              <a:t>, transparent and accountable </a:t>
            </a:r>
            <a:r>
              <a:rPr lang="en-US" sz="1400" dirty="0" smtClean="0">
                <a:solidFill>
                  <a:srgbClr val="000000"/>
                </a:solidFill>
                <a:ea typeface="Calibri"/>
              </a:rPr>
              <a:t>manner</a:t>
            </a:r>
            <a:endParaRPr lang="en-US" sz="1400" dirty="0" smtClean="0">
              <a:solidFill>
                <a:schemeClr val="tx1"/>
              </a:solidFill>
              <a:ea typeface="Calibri"/>
            </a:endParaRPr>
          </a:p>
          <a:p>
            <a:pPr>
              <a:buClr>
                <a:srgbClr val="43ACDA"/>
              </a:buClr>
            </a:pPr>
            <a:endParaRPr lang="en-US" sz="1600" dirty="0" smtClean="0">
              <a:solidFill>
                <a:srgbClr val="172F48"/>
              </a:solidFill>
            </a:endParaRPr>
          </a:p>
        </p:txBody>
      </p:sp>
      <p:sp>
        <p:nvSpPr>
          <p:cNvPr id="6" name="Content Placeholder 2"/>
          <p:cNvSpPr>
            <a:spLocks noGrp="1"/>
          </p:cNvSpPr>
          <p:nvPr>
            <p:ph sz="quarter" idx="12"/>
          </p:nvPr>
        </p:nvSpPr>
        <p:spPr>
          <a:xfrm>
            <a:off x="5000598" y="1857260"/>
            <a:ext cx="3963890" cy="432048"/>
          </a:xfrm>
          <a:solidFill>
            <a:srgbClr val="D3E0ED"/>
          </a:solidFill>
        </p:spPr>
        <p:txBody>
          <a:bodyPr lIns="182880" anchor="ctr" anchorCtr="0"/>
          <a:lstStyle/>
          <a:p>
            <a:pPr>
              <a:buClr>
                <a:srgbClr val="43ACDA"/>
              </a:buClr>
            </a:pPr>
            <a:r>
              <a:rPr lang="en-US" sz="1300" dirty="0" smtClean="0">
                <a:solidFill>
                  <a:schemeClr val="accent1">
                    <a:lumMod val="75000"/>
                  </a:schemeClr>
                </a:solidFill>
                <a:ea typeface="Calibri"/>
              </a:rPr>
              <a:t>1. WHOIS core function/service &amp; improvements</a:t>
            </a:r>
            <a:endParaRPr lang="en-US" sz="1300" dirty="0" smtClean="0">
              <a:solidFill>
                <a:schemeClr val="accent1">
                  <a:lumMod val="75000"/>
                </a:schemeClr>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chemeClr val="tx1">
                    <a:lumMod val="50000"/>
                    <a:lumOff val="50000"/>
                  </a:schemeClr>
                </a:solidFill>
              </a:rPr>
              <a:t>OBJ</a:t>
            </a:r>
          </a:p>
        </p:txBody>
      </p:sp>
      <p:sp>
        <p:nvSpPr>
          <p:cNvPr id="19"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chemeClr val="tx1">
                    <a:lumMod val="50000"/>
                    <a:lumOff val="50000"/>
                  </a:schemeClr>
                </a:solidFill>
              </a:rPr>
              <a:t>GOAL</a:t>
            </a:r>
          </a:p>
        </p:txBody>
      </p:sp>
      <p:sp>
        <p:nvSpPr>
          <p:cNvPr id="20"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chemeClr val="tx1">
                    <a:lumMod val="50000"/>
                    <a:lumOff val="50000"/>
                  </a:schemeClr>
                </a:solidFill>
              </a:rPr>
              <a:t>PORTFOLIO</a:t>
            </a:r>
          </a:p>
        </p:txBody>
      </p:sp>
      <p:sp>
        <p:nvSpPr>
          <p:cNvPr id="27" name="Content Placeholder 2"/>
          <p:cNvSpPr>
            <a:spLocks noGrp="1"/>
          </p:cNvSpPr>
          <p:nvPr>
            <p:ph sz="quarter" idx="12"/>
          </p:nvPr>
        </p:nvSpPr>
        <p:spPr>
          <a:xfrm>
            <a:off x="5000598" y="2364134"/>
            <a:ext cx="3963890" cy="432048"/>
          </a:xfrm>
          <a:solidFill>
            <a:srgbClr val="D3E0ED"/>
          </a:solidFill>
        </p:spPr>
        <p:txBody>
          <a:bodyPr lIns="182880" anchor="ctr" anchorCtr="0"/>
          <a:lstStyle/>
          <a:p>
            <a:pPr>
              <a:buClr>
                <a:srgbClr val="43ACDA"/>
              </a:buClr>
            </a:pPr>
            <a:r>
              <a:rPr lang="en-US" sz="1300" dirty="0">
                <a:solidFill>
                  <a:schemeClr val="tx2"/>
                </a:solidFill>
                <a:ea typeface="Calibri"/>
              </a:rPr>
              <a:t>2</a:t>
            </a:r>
            <a:r>
              <a:rPr lang="en-US" sz="1300" dirty="0" smtClean="0">
                <a:solidFill>
                  <a:schemeClr val="tx2"/>
                </a:solidFill>
                <a:ea typeface="Calibri"/>
              </a:rPr>
              <a:t>. </a:t>
            </a:r>
            <a:r>
              <a:rPr lang="en-US" sz="1300" dirty="0">
                <a:solidFill>
                  <a:schemeClr val="tx2"/>
                </a:solidFill>
              </a:rPr>
              <a:t>Support identifier technology innovation</a:t>
            </a:r>
            <a:endParaRPr lang="en-US" sz="1300" dirty="0" smtClean="0">
              <a:solidFill>
                <a:schemeClr val="tx2"/>
              </a:solidFill>
            </a:endParaRPr>
          </a:p>
        </p:txBody>
      </p:sp>
      <p:sp>
        <p:nvSpPr>
          <p:cNvPr id="53" name="Content Placeholder 2"/>
          <p:cNvSpPr>
            <a:spLocks noGrp="1"/>
          </p:cNvSpPr>
          <p:nvPr>
            <p:ph sz="quarter" idx="12"/>
          </p:nvPr>
        </p:nvSpPr>
        <p:spPr>
          <a:xfrm>
            <a:off x="5000598" y="2865372"/>
            <a:ext cx="3963890" cy="432048"/>
          </a:xfrm>
          <a:solidFill>
            <a:srgbClr val="D3E0ED"/>
          </a:solidFill>
        </p:spPr>
        <p:txBody>
          <a:bodyPr lIns="182880" anchor="ctr" anchorCtr="0"/>
          <a:lstStyle/>
          <a:p>
            <a:pPr>
              <a:buClr>
                <a:srgbClr val="43ACDA"/>
              </a:buClr>
            </a:pPr>
            <a:r>
              <a:rPr lang="en-US" sz="1300" dirty="0" smtClean="0">
                <a:solidFill>
                  <a:schemeClr val="accent1">
                    <a:lumMod val="75000"/>
                  </a:schemeClr>
                </a:solidFill>
                <a:ea typeface="Calibri"/>
              </a:rPr>
              <a:t>3. </a:t>
            </a:r>
            <a:r>
              <a:rPr lang="en-US" sz="1300" dirty="0">
                <a:solidFill>
                  <a:schemeClr val="accent1">
                    <a:lumMod val="75000"/>
                  </a:schemeClr>
                </a:solidFill>
              </a:rPr>
              <a:t>IANA Operations</a:t>
            </a:r>
            <a:endParaRPr lang="en-US" sz="1300" dirty="0" smtClean="0">
              <a:solidFill>
                <a:schemeClr val="accent1">
                  <a:lumMod val="75000"/>
                </a:schemeClr>
              </a:solidFill>
            </a:endParaRPr>
          </a:p>
        </p:txBody>
      </p:sp>
      <p:sp>
        <p:nvSpPr>
          <p:cNvPr id="58" name="Content Placeholder 2"/>
          <p:cNvSpPr>
            <a:spLocks noGrp="1"/>
          </p:cNvSpPr>
          <p:nvPr>
            <p:ph sz="quarter" idx="12"/>
          </p:nvPr>
        </p:nvSpPr>
        <p:spPr>
          <a:xfrm>
            <a:off x="5000598" y="3369428"/>
            <a:ext cx="3963890" cy="432048"/>
          </a:xfrm>
          <a:solidFill>
            <a:srgbClr val="D3E0ED"/>
          </a:solidFill>
        </p:spPr>
        <p:txBody>
          <a:bodyPr lIns="182880" anchor="ctr" anchorCtr="0"/>
          <a:lstStyle/>
          <a:p>
            <a:pPr>
              <a:buClr>
                <a:srgbClr val="43ACDA"/>
              </a:buClr>
            </a:pPr>
            <a:r>
              <a:rPr lang="en-US" sz="1300" dirty="0" smtClean="0">
                <a:solidFill>
                  <a:schemeClr val="tx2"/>
                </a:solidFill>
                <a:ea typeface="Calibri"/>
              </a:rPr>
              <a:t>4. </a:t>
            </a:r>
            <a:r>
              <a:rPr lang="en-US" sz="1300" dirty="0">
                <a:solidFill>
                  <a:schemeClr val="tx2"/>
                </a:solidFill>
              </a:rPr>
              <a:t>Internationalized Domain Names (IDNs)</a:t>
            </a:r>
            <a:endParaRPr lang="en-US" sz="1300" dirty="0" smtClean="0">
              <a:solidFill>
                <a:schemeClr val="tx2"/>
              </a:solidFill>
            </a:endParaRPr>
          </a:p>
        </p:txBody>
      </p:sp>
      <p:sp>
        <p:nvSpPr>
          <p:cNvPr id="59" name="Content Placeholder 2"/>
          <p:cNvSpPr>
            <a:spLocks noGrp="1"/>
          </p:cNvSpPr>
          <p:nvPr>
            <p:ph sz="quarter" idx="12"/>
          </p:nvPr>
        </p:nvSpPr>
        <p:spPr>
          <a:xfrm>
            <a:off x="5000598" y="3876302"/>
            <a:ext cx="3963890" cy="717262"/>
          </a:xfrm>
          <a:solidFill>
            <a:srgbClr val="D3E0ED"/>
          </a:solidFill>
        </p:spPr>
        <p:txBody>
          <a:bodyPr lIns="182880" anchor="ctr" anchorCtr="0"/>
          <a:lstStyle/>
          <a:p>
            <a:pPr indent="-457200">
              <a:buClr>
                <a:srgbClr val="43ACDA"/>
              </a:buClr>
            </a:pPr>
            <a:r>
              <a:rPr lang="en-US" sz="1300" dirty="0" smtClean="0">
                <a:solidFill>
                  <a:schemeClr val="tx2"/>
                </a:solidFill>
                <a:ea typeface="Calibri"/>
              </a:rPr>
              <a:t>5. </a:t>
            </a:r>
            <a:r>
              <a:rPr lang="en-US" sz="1300" dirty="0">
                <a:solidFill>
                  <a:schemeClr val="tx2"/>
                </a:solidFill>
              </a:rPr>
              <a:t>Security Stability &amp; Resiliency of </a:t>
            </a:r>
            <a:r>
              <a:rPr lang="en-US" sz="1300" dirty="0" smtClean="0">
                <a:solidFill>
                  <a:schemeClr val="tx2"/>
                </a:solidFill>
              </a:rPr>
              <a:t>Identifier </a:t>
            </a:r>
            <a:r>
              <a:rPr lang="en-US" sz="1300" dirty="0">
                <a:solidFill>
                  <a:schemeClr val="tx2"/>
                </a:solidFill>
              </a:rPr>
              <a:t>System</a:t>
            </a:r>
            <a:endParaRPr lang="en-US" sz="1300" dirty="0" smtClean="0">
              <a:solidFill>
                <a:schemeClr val="tx2"/>
              </a:solidFill>
            </a:endParaRPr>
          </a:p>
        </p:txBody>
      </p:sp>
      <p:sp>
        <p:nvSpPr>
          <p:cNvPr id="60" name="Content Placeholder 2"/>
          <p:cNvSpPr>
            <a:spLocks noGrp="1"/>
          </p:cNvSpPr>
          <p:nvPr>
            <p:ph sz="quarter" idx="12"/>
          </p:nvPr>
        </p:nvSpPr>
        <p:spPr>
          <a:xfrm>
            <a:off x="5000598" y="4665572"/>
            <a:ext cx="3963890" cy="432048"/>
          </a:xfrm>
          <a:solidFill>
            <a:srgbClr val="D3E0ED"/>
          </a:solidFill>
        </p:spPr>
        <p:txBody>
          <a:bodyPr lIns="182880" anchor="ctr" anchorCtr="0"/>
          <a:lstStyle/>
          <a:p>
            <a:pPr>
              <a:buClr>
                <a:srgbClr val="43ACDA"/>
              </a:buClr>
            </a:pPr>
            <a:r>
              <a:rPr lang="en-US" sz="1300" dirty="0">
                <a:solidFill>
                  <a:schemeClr val="tx2"/>
                </a:solidFill>
                <a:ea typeface="Calibri"/>
              </a:rPr>
              <a:t>6</a:t>
            </a:r>
            <a:r>
              <a:rPr lang="en-US" sz="1300" dirty="0" smtClean="0">
                <a:solidFill>
                  <a:schemeClr val="tx2"/>
                </a:solidFill>
                <a:ea typeface="Calibri"/>
              </a:rPr>
              <a:t>. </a:t>
            </a:r>
            <a:r>
              <a:rPr lang="en-US" sz="1300" dirty="0">
                <a:solidFill>
                  <a:schemeClr val="tx2"/>
                </a:solidFill>
              </a:rPr>
              <a:t>Root System</a:t>
            </a:r>
            <a:endParaRPr lang="en-US" sz="1300" dirty="0" smtClean="0">
              <a:solidFill>
                <a:schemeClr val="tx2"/>
              </a:solidFill>
            </a:endParaRPr>
          </a:p>
        </p:txBody>
      </p:sp>
      <p:sp>
        <p:nvSpPr>
          <p:cNvPr id="61" name="Content Placeholder 2"/>
          <p:cNvSpPr>
            <a:spLocks noGrp="1"/>
          </p:cNvSpPr>
          <p:nvPr>
            <p:ph sz="quarter" idx="12"/>
          </p:nvPr>
        </p:nvSpPr>
        <p:spPr>
          <a:xfrm>
            <a:off x="5000598" y="5169628"/>
            <a:ext cx="3963890" cy="432048"/>
          </a:xfrm>
          <a:solidFill>
            <a:srgbClr val="D3E0ED"/>
          </a:solidFill>
        </p:spPr>
        <p:txBody>
          <a:bodyPr lIns="182880" anchor="ctr" anchorCtr="0"/>
          <a:lstStyle/>
          <a:p>
            <a:r>
              <a:rPr lang="en-US" sz="1300" dirty="0" smtClean="0">
                <a:solidFill>
                  <a:schemeClr val="tx2"/>
                </a:solidFill>
                <a:ea typeface="Calibri"/>
              </a:rPr>
              <a:t>7. </a:t>
            </a:r>
            <a:r>
              <a:rPr lang="en-US" sz="1300" dirty="0">
                <a:solidFill>
                  <a:schemeClr val="tx2"/>
                </a:solidFill>
              </a:rPr>
              <a:t>DNS OPS / SSR</a:t>
            </a:r>
          </a:p>
        </p:txBody>
      </p:sp>
      <p:grpSp>
        <p:nvGrpSpPr>
          <p:cNvPr id="51" name="Group 50"/>
          <p:cNvGrpSpPr/>
          <p:nvPr/>
        </p:nvGrpSpPr>
        <p:grpSpPr>
          <a:xfrm>
            <a:off x="1345788" y="398168"/>
            <a:ext cx="346622" cy="303043"/>
            <a:chOff x="1345788" y="193576"/>
            <a:chExt cx="346622" cy="303043"/>
          </a:xfrm>
        </p:grpSpPr>
        <p:sp>
          <p:nvSpPr>
            <p:cNvPr id="52" name="Oval 51"/>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55" name="Group 54"/>
          <p:cNvGrpSpPr/>
          <p:nvPr/>
        </p:nvGrpSpPr>
        <p:grpSpPr>
          <a:xfrm>
            <a:off x="1777836" y="398168"/>
            <a:ext cx="346622" cy="303043"/>
            <a:chOff x="1777836" y="193576"/>
            <a:chExt cx="346622" cy="303043"/>
          </a:xfrm>
        </p:grpSpPr>
        <p:sp>
          <p:nvSpPr>
            <p:cNvPr id="56" name="Oval 55"/>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TextBox 56"/>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nvGrpSpPr>
          <p:cNvPr id="62" name="Group 61"/>
          <p:cNvGrpSpPr/>
          <p:nvPr/>
        </p:nvGrpSpPr>
        <p:grpSpPr>
          <a:xfrm>
            <a:off x="913010" y="398168"/>
            <a:ext cx="346622" cy="303043"/>
            <a:chOff x="947172" y="193576"/>
            <a:chExt cx="346622" cy="303043"/>
          </a:xfrm>
        </p:grpSpPr>
        <p:sp>
          <p:nvSpPr>
            <p:cNvPr id="63" name="Oval 62"/>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TextBox 63"/>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65" name="Group 64"/>
          <p:cNvGrpSpPr/>
          <p:nvPr/>
        </p:nvGrpSpPr>
        <p:grpSpPr>
          <a:xfrm>
            <a:off x="467613" y="395700"/>
            <a:ext cx="374919" cy="657036"/>
            <a:chOff x="467613" y="191108"/>
            <a:chExt cx="374919" cy="657036"/>
          </a:xfrm>
        </p:grpSpPr>
        <p:sp>
          <p:nvSpPr>
            <p:cNvPr id="66" name="Extract 65"/>
            <p:cNvSpPr/>
            <p:nvPr/>
          </p:nvSpPr>
          <p:spPr>
            <a:xfrm rot="10800000">
              <a:off x="467613" y="404664"/>
              <a:ext cx="374919" cy="443480"/>
            </a:xfrm>
            <a:prstGeom prst="flowChartExtract">
              <a:avLst/>
            </a:prstGeom>
            <a:solidFill>
              <a:srgbClr val="172F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67" name="Oval 66"/>
            <p:cNvSpPr>
              <a:spLocks noChangeAspect="1"/>
            </p:cNvSpPr>
            <p:nvPr/>
          </p:nvSpPr>
          <p:spPr>
            <a:xfrm rot="10800000">
              <a:off x="500904" y="191108"/>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481761" y="204131"/>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sp>
        <p:nvSpPr>
          <p:cNvPr id="69" name="Content Placeholder 2"/>
          <p:cNvSpPr>
            <a:spLocks noGrp="1"/>
          </p:cNvSpPr>
          <p:nvPr>
            <p:ph sz="quarter" idx="12"/>
          </p:nvPr>
        </p:nvSpPr>
        <p:spPr>
          <a:xfrm rot="16200000">
            <a:off x="-1152636" y="3465004"/>
            <a:ext cx="3744416" cy="504056"/>
          </a:xfrm>
          <a:solidFill>
            <a:srgbClr val="19304C"/>
          </a:solidFill>
        </p:spPr>
        <p:txBody>
          <a:bodyPr lIns="182880" tIns="91440" rIns="182880" anchor="t" anchorCtr="0"/>
          <a:lstStyle/>
          <a:p>
            <a:pPr algn="r">
              <a:buClr>
                <a:srgbClr val="43ACDA"/>
              </a:buClr>
            </a:pPr>
            <a:r>
              <a:rPr lang="en-US" dirty="0" smtClean="0">
                <a:solidFill>
                  <a:srgbClr val="D3E0ED"/>
                </a:solidFill>
              </a:rPr>
              <a:t>Affirmation of Purpose</a:t>
            </a:r>
          </a:p>
          <a:p>
            <a:pPr algn="r">
              <a:buClr>
                <a:srgbClr val="43ACDA"/>
              </a:buClr>
            </a:pPr>
            <a:r>
              <a:rPr lang="en-US" dirty="0" smtClean="0">
                <a:solidFill>
                  <a:schemeClr val="bg1"/>
                </a:solidFill>
              </a:rPr>
              <a:t> </a:t>
            </a:r>
          </a:p>
        </p:txBody>
      </p:sp>
    </p:spTree>
    <p:extLst>
      <p:ext uri="{BB962C8B-B14F-4D97-AF65-F5344CB8AC3E}">
        <p14:creationId xmlns:p14="http://schemas.microsoft.com/office/powerpoint/2010/main" val="3920988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sz="quarter" idx="12"/>
          </p:nvPr>
        </p:nvSpPr>
        <p:spPr>
          <a:xfrm>
            <a:off x="5000598" y="1844824"/>
            <a:ext cx="3963890" cy="1835630"/>
          </a:xfrm>
          <a:solidFill>
            <a:srgbClr val="D3E0ED"/>
          </a:solidFill>
        </p:spPr>
        <p:txBody>
          <a:bodyPr lIns="182880" anchor="ctr" anchorCtr="0"/>
          <a:lstStyle/>
          <a:p>
            <a:pPr>
              <a:buClr>
                <a:srgbClr val="43ACDA"/>
              </a:buClr>
            </a:pPr>
            <a:r>
              <a:rPr lang="en-US" sz="1300" dirty="0" smtClean="0">
                <a:solidFill>
                  <a:schemeClr val="accent1">
                    <a:lumMod val="75000"/>
                  </a:schemeClr>
                </a:solidFill>
                <a:ea typeface="Calibri"/>
              </a:rPr>
              <a:t>1. </a:t>
            </a:r>
            <a:r>
              <a:rPr lang="en-US" sz="1400" dirty="0">
                <a:solidFill>
                  <a:schemeClr val="accent1">
                    <a:lumMod val="75000"/>
                  </a:schemeClr>
                </a:solidFill>
                <a:ea typeface="Calibri"/>
              </a:rPr>
              <a:t>Affirmation of Commitment Reviews </a:t>
            </a:r>
            <a:endParaRPr lang="en-US" sz="1300" dirty="0" smtClean="0">
              <a:solidFill>
                <a:schemeClr val="accent1">
                  <a:lumMod val="75000"/>
                </a:schemeClr>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59" name="Content Placeholder 2"/>
          <p:cNvSpPr>
            <a:spLocks noGrp="1"/>
          </p:cNvSpPr>
          <p:nvPr>
            <p:ph sz="quarter" idx="12"/>
          </p:nvPr>
        </p:nvSpPr>
        <p:spPr>
          <a:xfrm>
            <a:off x="5000598" y="3755283"/>
            <a:ext cx="3963890" cy="1833957"/>
          </a:xfrm>
          <a:solidFill>
            <a:srgbClr val="D3E0ED"/>
          </a:solidFill>
        </p:spPr>
        <p:txBody>
          <a:bodyPr lIns="182880" anchor="ctr" anchorCtr="0"/>
          <a:lstStyle/>
          <a:p>
            <a:pPr indent="-457200">
              <a:buClr>
                <a:srgbClr val="43ACDA"/>
              </a:buClr>
            </a:pPr>
            <a:r>
              <a:rPr lang="en-US" sz="1400" dirty="0">
                <a:solidFill>
                  <a:srgbClr val="376092"/>
                </a:solidFill>
                <a:ea typeface="Calibri"/>
              </a:rPr>
              <a:t>2</a:t>
            </a:r>
            <a:r>
              <a:rPr lang="en-US" sz="1400" dirty="0" smtClean="0">
                <a:solidFill>
                  <a:srgbClr val="376092"/>
                </a:solidFill>
                <a:ea typeface="Calibri"/>
              </a:rPr>
              <a:t>. </a:t>
            </a:r>
            <a:r>
              <a:rPr lang="en-US" sz="1400" dirty="0">
                <a:solidFill>
                  <a:srgbClr val="376092"/>
                </a:solidFill>
                <a:ea typeface="Calibri"/>
              </a:rPr>
              <a:t>Define, build a guidance framework </a:t>
            </a:r>
            <a:r>
              <a:rPr lang="en-US" sz="1400" dirty="0" smtClean="0">
                <a:solidFill>
                  <a:srgbClr val="376092"/>
                </a:solidFill>
                <a:ea typeface="Calibri"/>
              </a:rPr>
              <a:t>&amp;</a:t>
            </a:r>
            <a:br>
              <a:rPr lang="en-US" sz="1400" dirty="0" smtClean="0">
                <a:solidFill>
                  <a:srgbClr val="376092"/>
                </a:solidFill>
                <a:ea typeface="Calibri"/>
              </a:rPr>
            </a:br>
            <a:r>
              <a:rPr lang="en-US" sz="1400" dirty="0" smtClean="0">
                <a:solidFill>
                  <a:srgbClr val="376092"/>
                </a:solidFill>
                <a:ea typeface="Calibri"/>
              </a:rPr>
              <a:t>    identify </a:t>
            </a:r>
            <a:r>
              <a:rPr lang="en-US" sz="1400" dirty="0">
                <a:solidFill>
                  <a:srgbClr val="376092"/>
                </a:solidFill>
                <a:ea typeface="Calibri"/>
              </a:rPr>
              <a:t>programs to meet public interest</a:t>
            </a:r>
            <a:endParaRPr lang="en-US" sz="1400" dirty="0" smtClean="0">
              <a:solidFill>
                <a:srgbClr val="376092"/>
              </a:solidFill>
            </a:endParaRPr>
          </a:p>
        </p:txBody>
      </p:sp>
      <p:grpSp>
        <p:nvGrpSpPr>
          <p:cNvPr id="51" name="Group 50"/>
          <p:cNvGrpSpPr/>
          <p:nvPr/>
        </p:nvGrpSpPr>
        <p:grpSpPr>
          <a:xfrm>
            <a:off x="1345788" y="398168"/>
            <a:ext cx="346622" cy="303043"/>
            <a:chOff x="1345788" y="193576"/>
            <a:chExt cx="346622" cy="303043"/>
          </a:xfrm>
        </p:grpSpPr>
        <p:sp>
          <p:nvSpPr>
            <p:cNvPr id="54" name="Oval 53"/>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56" name="Group 55"/>
          <p:cNvGrpSpPr/>
          <p:nvPr/>
        </p:nvGrpSpPr>
        <p:grpSpPr>
          <a:xfrm>
            <a:off x="1777836" y="398168"/>
            <a:ext cx="346622" cy="303043"/>
            <a:chOff x="1777836" y="193576"/>
            <a:chExt cx="346622" cy="303043"/>
          </a:xfrm>
        </p:grpSpPr>
        <p:sp>
          <p:nvSpPr>
            <p:cNvPr id="62" name="Oval 61"/>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extBox 62"/>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nvGrpSpPr>
          <p:cNvPr id="64" name="Group 63"/>
          <p:cNvGrpSpPr/>
          <p:nvPr/>
        </p:nvGrpSpPr>
        <p:grpSpPr>
          <a:xfrm>
            <a:off x="913010" y="398168"/>
            <a:ext cx="346622" cy="303043"/>
            <a:chOff x="947172" y="193576"/>
            <a:chExt cx="346622" cy="303043"/>
          </a:xfrm>
        </p:grpSpPr>
        <p:sp>
          <p:nvSpPr>
            <p:cNvPr id="65" name="Oval 64"/>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TextBox 65"/>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67" name="Group 66"/>
          <p:cNvGrpSpPr/>
          <p:nvPr/>
        </p:nvGrpSpPr>
        <p:grpSpPr>
          <a:xfrm>
            <a:off x="467613" y="395700"/>
            <a:ext cx="374919" cy="657036"/>
            <a:chOff x="467613" y="191108"/>
            <a:chExt cx="374919" cy="657036"/>
          </a:xfrm>
        </p:grpSpPr>
        <p:sp>
          <p:nvSpPr>
            <p:cNvPr id="68" name="Extract 67"/>
            <p:cNvSpPr/>
            <p:nvPr/>
          </p:nvSpPr>
          <p:spPr>
            <a:xfrm rot="10800000">
              <a:off x="467613" y="404664"/>
              <a:ext cx="374919" cy="443480"/>
            </a:xfrm>
            <a:prstGeom prst="flowChartExtract">
              <a:avLst/>
            </a:prstGeom>
            <a:solidFill>
              <a:srgbClr val="172F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69" name="Oval 68"/>
            <p:cNvSpPr>
              <a:spLocks noChangeAspect="1"/>
            </p:cNvSpPr>
            <p:nvPr/>
          </p:nvSpPr>
          <p:spPr>
            <a:xfrm rot="10800000">
              <a:off x="500904" y="191108"/>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TextBox 69"/>
            <p:cNvSpPr txBox="1"/>
            <p:nvPr/>
          </p:nvSpPr>
          <p:spPr>
            <a:xfrm>
              <a:off x="481761" y="204131"/>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sp>
        <p:nvSpPr>
          <p:cNvPr id="38" name="Content Placeholder 2"/>
          <p:cNvSpPr>
            <a:spLocks noGrp="1"/>
          </p:cNvSpPr>
          <p:nvPr>
            <p:ph sz="quarter" idx="12"/>
          </p:nvPr>
        </p:nvSpPr>
        <p:spPr>
          <a:xfrm rot="16200000">
            <a:off x="-1152636" y="3465004"/>
            <a:ext cx="3744416" cy="504056"/>
          </a:xfrm>
          <a:solidFill>
            <a:srgbClr val="19304C"/>
          </a:solidFill>
        </p:spPr>
        <p:txBody>
          <a:bodyPr lIns="182880" tIns="91440" rIns="182880" anchor="t" anchorCtr="0"/>
          <a:lstStyle/>
          <a:p>
            <a:pPr algn="r">
              <a:buClr>
                <a:srgbClr val="43ACDA"/>
              </a:buClr>
            </a:pPr>
            <a:r>
              <a:rPr lang="en-US" dirty="0" smtClean="0">
                <a:solidFill>
                  <a:srgbClr val="D3E0ED"/>
                </a:solidFill>
              </a:rPr>
              <a:t>Affirmation of Purpose</a:t>
            </a:r>
          </a:p>
          <a:p>
            <a:pPr algn="r">
              <a:buClr>
                <a:srgbClr val="43ACDA"/>
              </a:buClr>
            </a:pPr>
            <a:endParaRPr lang="en-US" dirty="0" smtClean="0">
              <a:solidFill>
                <a:schemeClr val="bg1"/>
              </a:solidFill>
            </a:endParaRPr>
          </a:p>
        </p:txBody>
      </p:sp>
      <p:sp>
        <p:nvSpPr>
          <p:cNvPr id="25"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26"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28" name="Content Placeholder 2"/>
          <p:cNvSpPr>
            <a:spLocks noGrp="1"/>
          </p:cNvSpPr>
          <p:nvPr>
            <p:ph sz="quarter" idx="12"/>
          </p:nvPr>
        </p:nvSpPr>
        <p:spPr>
          <a:xfrm>
            <a:off x="1043606" y="1860078"/>
            <a:ext cx="3888433" cy="3741598"/>
          </a:xfrm>
          <a:solidFill>
            <a:srgbClr val="A8C0DB"/>
          </a:solidFill>
        </p:spPr>
        <p:txBody>
          <a:bodyPr lIns="91440" tIns="45720" rIns="91440" bIns="91440" anchor="t" anchorCtr="0"/>
          <a:lstStyle/>
          <a:p>
            <a:pPr>
              <a:buClr>
                <a:srgbClr val="43ACDA"/>
              </a:buClr>
            </a:pPr>
            <a:r>
              <a:rPr lang="en-US" b="1" dirty="0" smtClean="0">
                <a:solidFill>
                  <a:srgbClr val="172F48"/>
                </a:solidFill>
                <a:ea typeface="Calibri"/>
              </a:rPr>
              <a:t>1.2 </a:t>
            </a:r>
            <a:r>
              <a:rPr lang="en-US" b="1" dirty="0">
                <a:solidFill>
                  <a:srgbClr val="172F48"/>
                </a:solidFill>
                <a:ea typeface="Calibri"/>
              </a:rPr>
              <a:t>Act as steward of the public </a:t>
            </a:r>
            <a:r>
              <a:rPr lang="en-US" b="1" dirty="0" smtClean="0">
                <a:solidFill>
                  <a:srgbClr val="172F48"/>
                </a:solidFill>
                <a:ea typeface="Calibri"/>
              </a:rPr>
              <a:t>interest</a:t>
            </a:r>
          </a:p>
          <a:p>
            <a:pPr>
              <a:buClr>
                <a:srgbClr val="43ACDA"/>
              </a:buClr>
            </a:pPr>
            <a:endParaRPr lang="en-US" sz="1600" b="1" dirty="0">
              <a:solidFill>
                <a:srgbClr val="172F48"/>
              </a:solidFill>
              <a:ea typeface="Calibri"/>
            </a:endParaRPr>
          </a:p>
          <a:p>
            <a:pPr>
              <a:buClr>
                <a:srgbClr val="43ACDA"/>
              </a:buClr>
            </a:pPr>
            <a:r>
              <a:rPr lang="en-US" sz="1600" dirty="0" smtClean="0">
                <a:solidFill>
                  <a:srgbClr val="172F48"/>
                </a:solidFill>
                <a:ea typeface="Calibri"/>
              </a:rPr>
              <a:t>Key Success Factors for this Goal:</a:t>
            </a:r>
          </a:p>
          <a:p>
            <a:pPr marL="285750" indent="-285750">
              <a:buFont typeface="Arial"/>
              <a:buChar char="•"/>
            </a:pPr>
            <a:r>
              <a:rPr lang="en-US" sz="1400" dirty="0">
                <a:solidFill>
                  <a:srgbClr val="000000"/>
                </a:solidFill>
                <a:ea typeface="Helvetica Neue"/>
              </a:rPr>
              <a:t>Clarify and promote an understanding of the Public </a:t>
            </a:r>
            <a:r>
              <a:rPr lang="en-US" sz="1400" dirty="0" smtClean="0">
                <a:solidFill>
                  <a:srgbClr val="000000"/>
                </a:solidFill>
                <a:ea typeface="Helvetica Neue"/>
              </a:rPr>
              <a:t>Interest</a:t>
            </a:r>
            <a:endParaRPr lang="en-US" sz="1400" dirty="0">
              <a:solidFill>
                <a:srgbClr val="000000"/>
              </a:solidFill>
              <a:ea typeface="Helvetica Neue"/>
            </a:endParaRPr>
          </a:p>
          <a:p>
            <a:pPr marL="285750" indent="-285750">
              <a:buFont typeface="Arial"/>
              <a:buChar char="•"/>
            </a:pPr>
            <a:r>
              <a:rPr lang="en-US" sz="1400" dirty="0" smtClean="0">
                <a:solidFill>
                  <a:srgbClr val="000000"/>
                </a:solidFill>
                <a:ea typeface="Helvetica Neue"/>
              </a:rPr>
              <a:t>Develop </a:t>
            </a:r>
            <a:r>
              <a:rPr lang="en-US" sz="1400" dirty="0">
                <a:solidFill>
                  <a:srgbClr val="000000"/>
                </a:solidFill>
                <a:ea typeface="Helvetica Neue"/>
              </a:rPr>
              <a:t>and assess "Guidance" for ICANN's </a:t>
            </a:r>
            <a:r>
              <a:rPr lang="en-US" sz="1400" dirty="0" smtClean="0">
                <a:solidFill>
                  <a:srgbClr val="000000"/>
                </a:solidFill>
                <a:ea typeface="Helvetica Neue"/>
              </a:rPr>
              <a:t>stewardship</a:t>
            </a:r>
            <a:endParaRPr lang="en-US" sz="1600" dirty="0" smtClean="0">
              <a:solidFill>
                <a:srgbClr val="172F48"/>
              </a:solidFill>
            </a:endParaRPr>
          </a:p>
        </p:txBody>
      </p:sp>
    </p:spTree>
    <p:extLst>
      <p:ext uri="{BB962C8B-B14F-4D97-AF65-F5344CB8AC3E}">
        <p14:creationId xmlns:p14="http://schemas.microsoft.com/office/powerpoint/2010/main" val="925476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sz="quarter" idx="12"/>
          </p:nvPr>
        </p:nvSpPr>
        <p:spPr>
          <a:xfrm>
            <a:off x="5000598" y="1844824"/>
            <a:ext cx="3963890" cy="1835630"/>
          </a:xfrm>
          <a:solidFill>
            <a:srgbClr val="D3E0ED"/>
          </a:solidFill>
        </p:spPr>
        <p:txBody>
          <a:bodyPr lIns="182880" anchor="ctr" anchorCtr="0"/>
          <a:lstStyle/>
          <a:p>
            <a:pPr>
              <a:buClr>
                <a:srgbClr val="43ACDA"/>
              </a:buClr>
            </a:pPr>
            <a:r>
              <a:rPr lang="en-US" sz="1300" dirty="0" smtClean="0">
                <a:solidFill>
                  <a:srgbClr val="1F497D"/>
                </a:solidFill>
                <a:ea typeface="Calibri"/>
              </a:rPr>
              <a:t>1. </a:t>
            </a:r>
            <a:r>
              <a:rPr lang="en-US" sz="1400" dirty="0">
                <a:solidFill>
                  <a:srgbClr val="1F497D"/>
                </a:solidFill>
                <a:ea typeface="Calibri"/>
              </a:rPr>
              <a:t>ICANN participation in Internet </a:t>
            </a:r>
            <a:r>
              <a:rPr lang="en-US" sz="1400" dirty="0" smtClean="0">
                <a:solidFill>
                  <a:srgbClr val="1F497D"/>
                </a:solidFill>
                <a:ea typeface="Calibri"/>
              </a:rPr>
              <a:t/>
            </a:r>
            <a:br>
              <a:rPr lang="en-US" sz="1400" dirty="0" smtClean="0">
                <a:solidFill>
                  <a:srgbClr val="1F497D"/>
                </a:solidFill>
                <a:ea typeface="Calibri"/>
              </a:rPr>
            </a:br>
            <a:r>
              <a:rPr lang="en-US" sz="1400" dirty="0" smtClean="0">
                <a:solidFill>
                  <a:srgbClr val="1F497D"/>
                </a:solidFill>
                <a:ea typeface="Calibri"/>
              </a:rPr>
              <a:t>    Governance meetings </a:t>
            </a:r>
            <a:r>
              <a:rPr lang="en-US" sz="1400" dirty="0">
                <a:solidFill>
                  <a:srgbClr val="1F497D"/>
                </a:solidFill>
                <a:ea typeface="Calibri"/>
              </a:rPr>
              <a:t>processes </a:t>
            </a:r>
            <a:r>
              <a:rPr lang="en-US" sz="1400" dirty="0" smtClean="0">
                <a:solidFill>
                  <a:srgbClr val="1F497D"/>
                </a:solidFill>
                <a:ea typeface="Calibri"/>
              </a:rPr>
              <a:t/>
            </a:r>
            <a:br>
              <a:rPr lang="en-US" sz="1400" dirty="0" smtClean="0">
                <a:solidFill>
                  <a:srgbClr val="1F497D"/>
                </a:solidFill>
                <a:ea typeface="Calibri"/>
              </a:rPr>
            </a:br>
            <a:r>
              <a:rPr lang="en-US" sz="1400" dirty="0" smtClean="0">
                <a:solidFill>
                  <a:srgbClr val="1F497D"/>
                </a:solidFill>
                <a:ea typeface="Calibri"/>
              </a:rPr>
              <a:t>    dialogues </a:t>
            </a:r>
            <a:r>
              <a:rPr lang="en-US" sz="1400" dirty="0">
                <a:solidFill>
                  <a:srgbClr val="1F497D"/>
                </a:solidFill>
                <a:ea typeface="Calibri"/>
              </a:rPr>
              <a:t>and </a:t>
            </a:r>
            <a:r>
              <a:rPr lang="en-US" sz="1400" dirty="0" smtClean="0">
                <a:solidFill>
                  <a:srgbClr val="1F497D"/>
                </a:solidFill>
                <a:ea typeface="Calibri"/>
              </a:rPr>
              <a:t>other initiatives</a:t>
            </a:r>
            <a:endParaRPr lang="en-US" sz="1300" dirty="0" smtClean="0">
              <a:solidFill>
                <a:srgbClr val="1F497D"/>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59" name="Content Placeholder 2"/>
          <p:cNvSpPr>
            <a:spLocks noGrp="1"/>
          </p:cNvSpPr>
          <p:nvPr>
            <p:ph sz="quarter" idx="12"/>
          </p:nvPr>
        </p:nvSpPr>
        <p:spPr>
          <a:xfrm>
            <a:off x="5000598" y="3757570"/>
            <a:ext cx="3963890" cy="1831670"/>
          </a:xfrm>
          <a:solidFill>
            <a:srgbClr val="D3E0ED"/>
          </a:solidFill>
        </p:spPr>
        <p:txBody>
          <a:bodyPr lIns="182880" anchor="ctr" anchorCtr="0"/>
          <a:lstStyle/>
          <a:p>
            <a:pPr indent="-457200">
              <a:buClr>
                <a:srgbClr val="43ACDA"/>
              </a:buClr>
            </a:pPr>
            <a:r>
              <a:rPr lang="en-US" sz="1400" dirty="0">
                <a:solidFill>
                  <a:srgbClr val="1F497D"/>
                </a:solidFill>
                <a:ea typeface="Calibri"/>
              </a:rPr>
              <a:t>2</a:t>
            </a:r>
            <a:r>
              <a:rPr lang="en-US" sz="1400" dirty="0" smtClean="0">
                <a:solidFill>
                  <a:srgbClr val="1F497D"/>
                </a:solidFill>
                <a:ea typeface="Calibri"/>
              </a:rPr>
              <a:t>. </a:t>
            </a:r>
            <a:r>
              <a:rPr lang="en-US" sz="1400" dirty="0">
                <a:solidFill>
                  <a:srgbClr val="1F497D"/>
                </a:solidFill>
                <a:ea typeface="Calibri"/>
              </a:rPr>
              <a:t>Support Internet Gov. Ecosystem </a:t>
            </a:r>
            <a:r>
              <a:rPr lang="en-US" sz="1400" dirty="0" smtClean="0">
                <a:solidFill>
                  <a:srgbClr val="1F497D"/>
                </a:solidFill>
                <a:ea typeface="Calibri"/>
              </a:rPr>
              <a:t/>
            </a:r>
            <a:br>
              <a:rPr lang="en-US" sz="1400" dirty="0" smtClean="0">
                <a:solidFill>
                  <a:srgbClr val="1F497D"/>
                </a:solidFill>
                <a:ea typeface="Calibri"/>
              </a:rPr>
            </a:br>
            <a:r>
              <a:rPr lang="en-US" sz="1400" dirty="0" smtClean="0">
                <a:solidFill>
                  <a:srgbClr val="1F497D"/>
                </a:solidFill>
                <a:ea typeface="Calibri"/>
              </a:rPr>
              <a:t>    advancement</a:t>
            </a:r>
            <a:endParaRPr lang="en-US" sz="1400" dirty="0" smtClean="0">
              <a:solidFill>
                <a:srgbClr val="1F497D"/>
              </a:solidFill>
            </a:endParaRPr>
          </a:p>
        </p:txBody>
      </p:sp>
      <p:grpSp>
        <p:nvGrpSpPr>
          <p:cNvPr id="51" name="Group 50"/>
          <p:cNvGrpSpPr/>
          <p:nvPr/>
        </p:nvGrpSpPr>
        <p:grpSpPr>
          <a:xfrm>
            <a:off x="1345788" y="398168"/>
            <a:ext cx="346622" cy="303043"/>
            <a:chOff x="1345788" y="193576"/>
            <a:chExt cx="346622" cy="303043"/>
          </a:xfrm>
        </p:grpSpPr>
        <p:sp>
          <p:nvSpPr>
            <p:cNvPr id="54" name="Oval 53"/>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56" name="Group 55"/>
          <p:cNvGrpSpPr/>
          <p:nvPr/>
        </p:nvGrpSpPr>
        <p:grpSpPr>
          <a:xfrm>
            <a:off x="1777836" y="398168"/>
            <a:ext cx="346622" cy="303043"/>
            <a:chOff x="1777836" y="193576"/>
            <a:chExt cx="346622" cy="303043"/>
          </a:xfrm>
        </p:grpSpPr>
        <p:sp>
          <p:nvSpPr>
            <p:cNvPr id="62" name="Oval 61"/>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extBox 62"/>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nvGrpSpPr>
          <p:cNvPr id="64" name="Group 63"/>
          <p:cNvGrpSpPr/>
          <p:nvPr/>
        </p:nvGrpSpPr>
        <p:grpSpPr>
          <a:xfrm>
            <a:off x="913010" y="398168"/>
            <a:ext cx="346622" cy="303043"/>
            <a:chOff x="947172" y="193576"/>
            <a:chExt cx="346622" cy="303043"/>
          </a:xfrm>
        </p:grpSpPr>
        <p:sp>
          <p:nvSpPr>
            <p:cNvPr id="65" name="Oval 64"/>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TextBox 65"/>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67" name="Group 66"/>
          <p:cNvGrpSpPr/>
          <p:nvPr/>
        </p:nvGrpSpPr>
        <p:grpSpPr>
          <a:xfrm>
            <a:off x="467613" y="395700"/>
            <a:ext cx="374919" cy="657036"/>
            <a:chOff x="467613" y="191108"/>
            <a:chExt cx="374919" cy="657036"/>
          </a:xfrm>
        </p:grpSpPr>
        <p:sp>
          <p:nvSpPr>
            <p:cNvPr id="68" name="Extract 67"/>
            <p:cNvSpPr/>
            <p:nvPr/>
          </p:nvSpPr>
          <p:spPr>
            <a:xfrm rot="10800000">
              <a:off x="467613" y="404664"/>
              <a:ext cx="374919" cy="443480"/>
            </a:xfrm>
            <a:prstGeom prst="flowChartExtract">
              <a:avLst/>
            </a:prstGeom>
            <a:solidFill>
              <a:srgbClr val="172F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69" name="Oval 68"/>
            <p:cNvSpPr>
              <a:spLocks noChangeAspect="1"/>
            </p:cNvSpPr>
            <p:nvPr/>
          </p:nvSpPr>
          <p:spPr>
            <a:xfrm rot="10800000">
              <a:off x="500904" y="191108"/>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TextBox 69"/>
            <p:cNvSpPr txBox="1"/>
            <p:nvPr/>
          </p:nvSpPr>
          <p:spPr>
            <a:xfrm>
              <a:off x="481761" y="204131"/>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sp>
        <p:nvSpPr>
          <p:cNvPr id="27" name="Content Placeholder 2"/>
          <p:cNvSpPr>
            <a:spLocks noGrp="1"/>
          </p:cNvSpPr>
          <p:nvPr>
            <p:ph sz="quarter" idx="12"/>
          </p:nvPr>
        </p:nvSpPr>
        <p:spPr>
          <a:xfrm rot="16200000">
            <a:off x="-1152636" y="3465004"/>
            <a:ext cx="3744416" cy="504056"/>
          </a:xfrm>
          <a:solidFill>
            <a:srgbClr val="19304C"/>
          </a:solidFill>
        </p:spPr>
        <p:txBody>
          <a:bodyPr lIns="182880" tIns="91440" rIns="182880" anchor="t" anchorCtr="0"/>
          <a:lstStyle/>
          <a:p>
            <a:pPr algn="r">
              <a:buClr>
                <a:srgbClr val="43ACDA"/>
              </a:buClr>
            </a:pPr>
            <a:r>
              <a:rPr lang="en-US" dirty="0" smtClean="0">
                <a:solidFill>
                  <a:srgbClr val="D3E0ED"/>
                </a:solidFill>
              </a:rPr>
              <a:t>Affirmation of Purpose</a:t>
            </a:r>
          </a:p>
          <a:p>
            <a:pPr algn="r">
              <a:buClr>
                <a:srgbClr val="43ACDA"/>
              </a:buClr>
            </a:pPr>
            <a:endParaRPr lang="en-US" dirty="0" smtClean="0">
              <a:solidFill>
                <a:schemeClr val="bg1"/>
              </a:solidFill>
            </a:endParaRPr>
          </a:p>
        </p:txBody>
      </p:sp>
      <p:sp>
        <p:nvSpPr>
          <p:cNvPr id="25"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26"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28" name="Content Placeholder 2"/>
          <p:cNvSpPr>
            <a:spLocks noGrp="1"/>
          </p:cNvSpPr>
          <p:nvPr>
            <p:ph sz="quarter" idx="12"/>
          </p:nvPr>
        </p:nvSpPr>
        <p:spPr>
          <a:xfrm>
            <a:off x="1043606" y="1860078"/>
            <a:ext cx="3888433" cy="3729162"/>
          </a:xfrm>
          <a:solidFill>
            <a:srgbClr val="A8C0DB"/>
          </a:solidFill>
        </p:spPr>
        <p:txBody>
          <a:bodyPr lIns="91440" tIns="45720" rIns="91440" bIns="91440" anchor="t" anchorCtr="0"/>
          <a:lstStyle/>
          <a:p>
            <a:pPr>
              <a:buClr>
                <a:srgbClr val="43ACDA"/>
              </a:buClr>
            </a:pPr>
            <a:r>
              <a:rPr lang="en-US" b="1" dirty="0" smtClean="0">
                <a:solidFill>
                  <a:srgbClr val="172F48"/>
                </a:solidFill>
                <a:ea typeface="Calibri"/>
              </a:rPr>
              <a:t>1.3 </a:t>
            </a:r>
            <a:r>
              <a:rPr lang="en-US" b="1" dirty="0">
                <a:solidFill>
                  <a:srgbClr val="172F48"/>
                </a:solidFill>
                <a:ea typeface="Calibri"/>
              </a:rPr>
              <a:t>Engage in the internet governance ecosystem</a:t>
            </a:r>
            <a:endParaRPr lang="en-US" b="1" dirty="0">
              <a:solidFill>
                <a:srgbClr val="172F48"/>
              </a:solidFill>
            </a:endParaRPr>
          </a:p>
          <a:p>
            <a:pPr>
              <a:buClr>
                <a:srgbClr val="43ACDA"/>
              </a:buClr>
            </a:pPr>
            <a:endParaRPr lang="en-US" sz="1600" b="1" dirty="0">
              <a:solidFill>
                <a:srgbClr val="172F48"/>
              </a:solidFill>
              <a:ea typeface="Calibri"/>
            </a:endParaRPr>
          </a:p>
          <a:p>
            <a:pPr>
              <a:buClr>
                <a:srgbClr val="43ACDA"/>
              </a:buClr>
            </a:pPr>
            <a:r>
              <a:rPr lang="en-US" sz="1600" dirty="0" smtClean="0">
                <a:solidFill>
                  <a:srgbClr val="172F48"/>
                </a:solidFill>
                <a:ea typeface="Calibri"/>
              </a:rPr>
              <a:t>Key Success Factors for this Goal:</a:t>
            </a:r>
          </a:p>
          <a:p>
            <a:pPr marL="285750" indent="-285750">
              <a:buFont typeface="Arial"/>
              <a:buChar char="•"/>
            </a:pPr>
            <a:r>
              <a:rPr lang="en-US" sz="1200" dirty="0" smtClean="0">
                <a:solidFill>
                  <a:srgbClr val="000000"/>
                </a:solidFill>
                <a:ea typeface="Helvetica Neue"/>
              </a:rPr>
              <a:t>Increase </a:t>
            </a:r>
            <a:r>
              <a:rPr lang="en-US" sz="1200" dirty="0">
                <a:solidFill>
                  <a:srgbClr val="000000"/>
                </a:solidFill>
                <a:ea typeface="Helvetica Neue"/>
              </a:rPr>
              <a:t>the number of organizations with public mutual recognition of roles and responsibilities with ICANN (in the </a:t>
            </a:r>
            <a:r>
              <a:rPr lang="en-US" sz="1200" dirty="0" smtClean="0">
                <a:solidFill>
                  <a:srgbClr val="000000"/>
                </a:solidFill>
                <a:ea typeface="Helvetica Neue"/>
              </a:rPr>
              <a:t>IG ecosystem</a:t>
            </a:r>
            <a:r>
              <a:rPr lang="en-US" sz="1200" dirty="0">
                <a:solidFill>
                  <a:srgbClr val="000000"/>
                </a:solidFill>
                <a:ea typeface="Helvetica Neue"/>
              </a:rPr>
              <a:t>)</a:t>
            </a:r>
          </a:p>
          <a:p>
            <a:pPr marL="285750" indent="-285750">
              <a:buFont typeface="Arial"/>
              <a:buChar char="•"/>
            </a:pPr>
            <a:r>
              <a:rPr lang="en-US" sz="1200" dirty="0">
                <a:solidFill>
                  <a:srgbClr val="000000"/>
                </a:solidFill>
                <a:ea typeface="Helvetica Neue"/>
              </a:rPr>
              <a:t>I</a:t>
            </a:r>
            <a:r>
              <a:rPr lang="en-US" sz="1200" dirty="0" smtClean="0">
                <a:solidFill>
                  <a:srgbClr val="000000"/>
                </a:solidFill>
                <a:ea typeface="Helvetica Neue"/>
              </a:rPr>
              <a:t>dentify</a:t>
            </a:r>
            <a:r>
              <a:rPr lang="en-US" sz="1200" dirty="0">
                <a:solidFill>
                  <a:srgbClr val="000000"/>
                </a:solidFill>
                <a:ea typeface="Helvetica Neue"/>
              </a:rPr>
              <a:t>, track and communicate to efforts under this goal relevant parts of the strategy panels, including the work of the 4th </a:t>
            </a:r>
            <a:r>
              <a:rPr lang="en-US" sz="1200" dirty="0" smtClean="0">
                <a:solidFill>
                  <a:srgbClr val="000000"/>
                </a:solidFill>
                <a:ea typeface="Helvetica Neue"/>
              </a:rPr>
              <a:t>Panel</a:t>
            </a:r>
            <a:endParaRPr lang="en-US" sz="1200" dirty="0">
              <a:solidFill>
                <a:srgbClr val="000000"/>
              </a:solidFill>
              <a:ea typeface="Helvetica Neue"/>
            </a:endParaRPr>
          </a:p>
          <a:p>
            <a:pPr marL="285750" indent="-285750">
              <a:buFont typeface="Arial"/>
              <a:buChar char="•"/>
            </a:pPr>
            <a:r>
              <a:rPr lang="en-US" sz="1200" dirty="0" smtClean="0">
                <a:solidFill>
                  <a:srgbClr val="000000"/>
                </a:solidFill>
                <a:ea typeface="Helvetica Neue"/>
              </a:rPr>
              <a:t>Contribute </a:t>
            </a:r>
            <a:r>
              <a:rPr lang="en-US" sz="1200" dirty="0">
                <a:solidFill>
                  <a:srgbClr val="000000"/>
                </a:solidFill>
                <a:ea typeface="Helvetica Neue"/>
              </a:rPr>
              <a:t>to ICANN's efforts on the evolution of the Internet governance ecosystem, and contribute to relevant areas of IG undertaken by other </a:t>
            </a:r>
            <a:r>
              <a:rPr lang="en-US" sz="1200" dirty="0" smtClean="0">
                <a:solidFill>
                  <a:srgbClr val="000000"/>
                </a:solidFill>
                <a:ea typeface="Helvetica Neue"/>
              </a:rPr>
              <a:t>departments</a:t>
            </a:r>
            <a:endParaRPr lang="en-US" sz="1200" dirty="0">
              <a:solidFill>
                <a:srgbClr val="000000"/>
              </a:solidFill>
              <a:ea typeface="Helvetica Neue"/>
            </a:endParaRPr>
          </a:p>
          <a:p>
            <a:pPr marL="285750" indent="-285750">
              <a:buFont typeface="Arial"/>
              <a:buChar char="•"/>
            </a:pPr>
            <a:r>
              <a:rPr lang="en-US" sz="1200" dirty="0" smtClean="0">
                <a:solidFill>
                  <a:srgbClr val="000000"/>
                </a:solidFill>
                <a:ea typeface="Helvetica Neue"/>
              </a:rPr>
              <a:t>Identify </a:t>
            </a:r>
            <a:r>
              <a:rPr lang="en-US" sz="1200" dirty="0">
                <a:solidFill>
                  <a:srgbClr val="000000"/>
                </a:solidFill>
                <a:ea typeface="Helvetica Neue"/>
              </a:rPr>
              <a:t>and operationalize key areas relevant to ICANN's evolution in the Internet governance ecosystem, including the </a:t>
            </a:r>
            <a:r>
              <a:rPr lang="en-US" sz="1200" dirty="0" err="1" smtClean="0">
                <a:solidFill>
                  <a:srgbClr val="000000"/>
                </a:solidFill>
                <a:ea typeface="Helvetica Neue"/>
              </a:rPr>
              <a:t>AoC</a:t>
            </a:r>
            <a:endParaRPr lang="en-US" sz="1200" i="1" dirty="0" smtClean="0">
              <a:solidFill>
                <a:srgbClr val="172F48"/>
              </a:solidFill>
              <a:ea typeface="Calibri"/>
            </a:endParaRPr>
          </a:p>
          <a:p>
            <a:pPr>
              <a:buClr>
                <a:srgbClr val="43ACDA"/>
              </a:buClr>
            </a:pPr>
            <a:endParaRPr lang="en-US" sz="1600" dirty="0" smtClean="0">
              <a:solidFill>
                <a:srgbClr val="172F48"/>
              </a:solidFill>
            </a:endParaRPr>
          </a:p>
        </p:txBody>
      </p:sp>
    </p:spTree>
    <p:extLst>
      <p:ext uri="{BB962C8B-B14F-4D97-AF65-F5344CB8AC3E}">
        <p14:creationId xmlns:p14="http://schemas.microsoft.com/office/powerpoint/2010/main" val="1176976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sz="quarter" idx="12"/>
          </p:nvPr>
        </p:nvSpPr>
        <p:spPr>
          <a:xfrm>
            <a:off x="5000598" y="1844824"/>
            <a:ext cx="3963890" cy="3744416"/>
          </a:xfrm>
          <a:solidFill>
            <a:srgbClr val="D3E0ED"/>
          </a:solidFill>
        </p:spPr>
        <p:txBody>
          <a:bodyPr lIns="182880" anchor="ctr" anchorCtr="0"/>
          <a:lstStyle/>
          <a:p>
            <a:pPr>
              <a:buClr>
                <a:srgbClr val="43ACDA"/>
              </a:buClr>
            </a:pPr>
            <a:r>
              <a:rPr lang="en-US" sz="1400" dirty="0" smtClean="0">
                <a:solidFill>
                  <a:schemeClr val="accent1">
                    <a:lumMod val="75000"/>
                  </a:schemeClr>
                </a:solidFill>
                <a:ea typeface="Calibri"/>
              </a:rPr>
              <a:t>1. Build </a:t>
            </a:r>
            <a:r>
              <a:rPr lang="en-US" sz="1400" dirty="0">
                <a:solidFill>
                  <a:schemeClr val="accent1">
                    <a:lumMod val="75000"/>
                  </a:schemeClr>
                </a:solidFill>
                <a:ea typeface="Calibri"/>
              </a:rPr>
              <a:t>stronger partnerships with Internet </a:t>
            </a:r>
            <a:r>
              <a:rPr lang="en-US" sz="1400" dirty="0" smtClean="0">
                <a:solidFill>
                  <a:schemeClr val="accent1">
                    <a:lumMod val="75000"/>
                  </a:schemeClr>
                </a:solidFill>
                <a:ea typeface="Calibri"/>
              </a:rPr>
              <a:t/>
            </a:r>
            <a:br>
              <a:rPr lang="en-US" sz="1400" dirty="0" smtClean="0">
                <a:solidFill>
                  <a:schemeClr val="accent1">
                    <a:lumMod val="75000"/>
                  </a:schemeClr>
                </a:solidFill>
                <a:ea typeface="Calibri"/>
              </a:rPr>
            </a:br>
            <a:r>
              <a:rPr lang="en-US" sz="1400" dirty="0" smtClean="0">
                <a:solidFill>
                  <a:schemeClr val="accent1">
                    <a:lumMod val="75000"/>
                  </a:schemeClr>
                </a:solidFill>
                <a:ea typeface="Calibri"/>
              </a:rPr>
              <a:t>    organizations </a:t>
            </a:r>
            <a:r>
              <a:rPr lang="en-US" sz="1400" dirty="0">
                <a:solidFill>
                  <a:schemeClr val="accent1">
                    <a:lumMod val="75000"/>
                  </a:schemeClr>
                </a:solidFill>
                <a:ea typeface="Calibri"/>
              </a:rPr>
              <a:t>and initiatives</a:t>
            </a:r>
            <a:endParaRPr lang="en-US" sz="1300" dirty="0" smtClean="0">
              <a:solidFill>
                <a:schemeClr val="accent1">
                  <a:lumMod val="75000"/>
                </a:schemeClr>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19" name="Content Placeholder 2"/>
          <p:cNvSpPr>
            <a:spLocks noGrp="1"/>
          </p:cNvSpPr>
          <p:nvPr>
            <p:ph sz="quarter" idx="12"/>
          </p:nvPr>
        </p:nvSpPr>
        <p:spPr>
          <a:xfrm>
            <a:off x="1043607" y="1370617"/>
            <a:ext cx="504057" cy="402199"/>
          </a:xfrm>
          <a:solidFill>
            <a:schemeClr val="bg1">
              <a:lumMod val="95000"/>
            </a:schemeClr>
          </a:solidFill>
          <a:ln>
            <a:noFill/>
          </a:ln>
        </p:spPr>
        <p:txBody>
          <a:bodyPr lIns="0" tIns="0" rIns="0" bIns="0" anchor="ctr" anchorCtr="1"/>
          <a:lstStyle/>
          <a:p>
            <a:pPr>
              <a:buClr>
                <a:srgbClr val="43ACDA"/>
              </a:buClr>
            </a:pPr>
            <a:r>
              <a:rPr lang="en-US" sz="1000" dirty="0" smtClean="0">
                <a:solidFill>
                  <a:srgbClr val="7F7F7F"/>
                </a:solidFill>
              </a:rPr>
              <a:t>GOAL</a:t>
            </a:r>
          </a:p>
        </p:txBody>
      </p:sp>
      <p:grpSp>
        <p:nvGrpSpPr>
          <p:cNvPr id="51" name="Group 50"/>
          <p:cNvGrpSpPr/>
          <p:nvPr/>
        </p:nvGrpSpPr>
        <p:grpSpPr>
          <a:xfrm>
            <a:off x="1345788" y="398168"/>
            <a:ext cx="346622" cy="303043"/>
            <a:chOff x="1345788" y="193576"/>
            <a:chExt cx="346622" cy="303043"/>
          </a:xfrm>
        </p:grpSpPr>
        <p:sp>
          <p:nvSpPr>
            <p:cNvPr id="54" name="Oval 53"/>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56" name="Group 55"/>
          <p:cNvGrpSpPr/>
          <p:nvPr/>
        </p:nvGrpSpPr>
        <p:grpSpPr>
          <a:xfrm>
            <a:off x="1777836" y="398168"/>
            <a:ext cx="346622" cy="303043"/>
            <a:chOff x="1777836" y="193576"/>
            <a:chExt cx="346622" cy="303043"/>
          </a:xfrm>
        </p:grpSpPr>
        <p:sp>
          <p:nvSpPr>
            <p:cNvPr id="62" name="Oval 61"/>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extBox 62"/>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nvGrpSpPr>
          <p:cNvPr id="64" name="Group 63"/>
          <p:cNvGrpSpPr/>
          <p:nvPr/>
        </p:nvGrpSpPr>
        <p:grpSpPr>
          <a:xfrm>
            <a:off x="913010" y="398168"/>
            <a:ext cx="346622" cy="303043"/>
            <a:chOff x="947172" y="193576"/>
            <a:chExt cx="346622" cy="303043"/>
          </a:xfrm>
        </p:grpSpPr>
        <p:sp>
          <p:nvSpPr>
            <p:cNvPr id="65" name="Oval 64"/>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TextBox 65"/>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67" name="Group 66"/>
          <p:cNvGrpSpPr/>
          <p:nvPr/>
        </p:nvGrpSpPr>
        <p:grpSpPr>
          <a:xfrm>
            <a:off x="467613" y="395700"/>
            <a:ext cx="374919" cy="657036"/>
            <a:chOff x="467613" y="191108"/>
            <a:chExt cx="374919" cy="657036"/>
          </a:xfrm>
        </p:grpSpPr>
        <p:sp>
          <p:nvSpPr>
            <p:cNvPr id="68" name="Extract 67"/>
            <p:cNvSpPr/>
            <p:nvPr/>
          </p:nvSpPr>
          <p:spPr>
            <a:xfrm rot="10800000">
              <a:off x="467613" y="404664"/>
              <a:ext cx="374919" cy="443480"/>
            </a:xfrm>
            <a:prstGeom prst="flowChartExtract">
              <a:avLst/>
            </a:prstGeom>
            <a:solidFill>
              <a:srgbClr val="172F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69" name="Oval 68"/>
            <p:cNvSpPr>
              <a:spLocks noChangeAspect="1"/>
            </p:cNvSpPr>
            <p:nvPr/>
          </p:nvSpPr>
          <p:spPr>
            <a:xfrm rot="10800000">
              <a:off x="500904" y="191108"/>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TextBox 69"/>
            <p:cNvSpPr txBox="1"/>
            <p:nvPr/>
          </p:nvSpPr>
          <p:spPr>
            <a:xfrm>
              <a:off x="481761" y="204131"/>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sp>
        <p:nvSpPr>
          <p:cNvPr id="27" name="Content Placeholder 2"/>
          <p:cNvSpPr>
            <a:spLocks noGrp="1"/>
          </p:cNvSpPr>
          <p:nvPr>
            <p:ph sz="quarter" idx="12"/>
          </p:nvPr>
        </p:nvSpPr>
        <p:spPr>
          <a:xfrm rot="16200000">
            <a:off x="-1152636" y="3465004"/>
            <a:ext cx="3744416" cy="504056"/>
          </a:xfrm>
          <a:solidFill>
            <a:srgbClr val="19304C"/>
          </a:solidFill>
        </p:spPr>
        <p:txBody>
          <a:bodyPr lIns="182880" tIns="91440" rIns="182880" anchor="t" anchorCtr="0"/>
          <a:lstStyle/>
          <a:p>
            <a:pPr algn="r">
              <a:buClr>
                <a:srgbClr val="43ACDA"/>
              </a:buClr>
            </a:pPr>
            <a:r>
              <a:rPr lang="en-US" dirty="0" smtClean="0">
                <a:solidFill>
                  <a:srgbClr val="D3E0ED"/>
                </a:solidFill>
              </a:rPr>
              <a:t>Affirmation of Purpose</a:t>
            </a:r>
          </a:p>
          <a:p>
            <a:pPr algn="r">
              <a:buClr>
                <a:srgbClr val="43ACDA"/>
              </a:buClr>
            </a:pPr>
            <a:endParaRPr lang="en-US" dirty="0" smtClean="0">
              <a:solidFill>
                <a:schemeClr val="bg1"/>
              </a:solidFill>
            </a:endParaRPr>
          </a:p>
        </p:txBody>
      </p:sp>
      <p:sp>
        <p:nvSpPr>
          <p:cNvPr id="25"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26"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28" name="Content Placeholder 2"/>
          <p:cNvSpPr>
            <a:spLocks noGrp="1"/>
          </p:cNvSpPr>
          <p:nvPr>
            <p:ph sz="quarter" idx="12"/>
          </p:nvPr>
        </p:nvSpPr>
        <p:spPr>
          <a:xfrm>
            <a:off x="1043606" y="1860078"/>
            <a:ext cx="3888433" cy="3741598"/>
          </a:xfrm>
          <a:solidFill>
            <a:srgbClr val="A8C0DB"/>
          </a:solidFill>
        </p:spPr>
        <p:txBody>
          <a:bodyPr lIns="91440" tIns="45720" rIns="91440" bIns="91440" anchor="t" anchorCtr="0"/>
          <a:lstStyle/>
          <a:p>
            <a:pPr>
              <a:buClr>
                <a:srgbClr val="43ACDA"/>
              </a:buClr>
            </a:pPr>
            <a:r>
              <a:rPr lang="en-US" b="1" dirty="0" smtClean="0">
                <a:solidFill>
                  <a:srgbClr val="172F48"/>
                </a:solidFill>
                <a:ea typeface="Calibri"/>
              </a:rPr>
              <a:t>1.4 </a:t>
            </a:r>
            <a:r>
              <a:rPr lang="en-US" b="1" dirty="0">
                <a:solidFill>
                  <a:srgbClr val="172F48"/>
                </a:solidFill>
                <a:ea typeface="Calibri"/>
              </a:rPr>
              <a:t>Deepen </a:t>
            </a:r>
            <a:r>
              <a:rPr lang="en-US" b="1" dirty="0" smtClean="0">
                <a:solidFill>
                  <a:srgbClr val="172F48"/>
                </a:solidFill>
                <a:ea typeface="Calibri"/>
              </a:rPr>
              <a:t>partnerships </a:t>
            </a:r>
            <a:r>
              <a:rPr lang="en-US" b="1" dirty="0">
                <a:solidFill>
                  <a:srgbClr val="172F48"/>
                </a:solidFill>
                <a:ea typeface="Calibri"/>
              </a:rPr>
              <a:t>with internet organizations</a:t>
            </a:r>
            <a:endParaRPr lang="en-US" b="1" dirty="0">
              <a:solidFill>
                <a:srgbClr val="172F48"/>
              </a:solidFill>
            </a:endParaRPr>
          </a:p>
          <a:p>
            <a:pPr>
              <a:buClr>
                <a:srgbClr val="43ACDA"/>
              </a:buClr>
            </a:pPr>
            <a:endParaRPr lang="en-US" sz="1600" b="1" dirty="0">
              <a:solidFill>
                <a:srgbClr val="172F48"/>
              </a:solidFill>
              <a:ea typeface="Calibri"/>
            </a:endParaRPr>
          </a:p>
          <a:p>
            <a:pPr>
              <a:buClr>
                <a:srgbClr val="43ACDA"/>
              </a:buClr>
            </a:pPr>
            <a:r>
              <a:rPr lang="en-US" sz="1600" dirty="0" smtClean="0">
                <a:solidFill>
                  <a:srgbClr val="172F48"/>
                </a:solidFill>
                <a:ea typeface="Calibri"/>
              </a:rPr>
              <a:t>Key Success Factors for this Goal:</a:t>
            </a:r>
          </a:p>
          <a:p>
            <a:pPr marL="285750" indent="-285750">
              <a:buFont typeface="Arial"/>
              <a:buChar char="•"/>
            </a:pPr>
            <a:r>
              <a:rPr lang="en-US" sz="1400" dirty="0" smtClean="0">
                <a:solidFill>
                  <a:srgbClr val="000000"/>
                </a:solidFill>
                <a:ea typeface="Helvetica Neue"/>
              </a:rPr>
              <a:t>Establish </a:t>
            </a:r>
            <a:r>
              <a:rPr lang="en-US" sz="1400" dirty="0">
                <a:solidFill>
                  <a:srgbClr val="000000"/>
                </a:solidFill>
                <a:ea typeface="Helvetica Neue"/>
              </a:rPr>
              <a:t>clarity on roles and responsibilities of Internet Organizations with in </a:t>
            </a:r>
            <a:r>
              <a:rPr lang="en-US" sz="1400" dirty="0" smtClean="0">
                <a:solidFill>
                  <a:srgbClr val="000000"/>
                </a:solidFill>
                <a:ea typeface="Helvetica Neue"/>
              </a:rPr>
              <a:t>framework</a:t>
            </a:r>
            <a:endParaRPr lang="en-US" sz="1400" dirty="0">
              <a:solidFill>
                <a:srgbClr val="000000"/>
              </a:solidFill>
              <a:ea typeface="Helvetica Neue"/>
            </a:endParaRPr>
          </a:p>
          <a:p>
            <a:pPr marL="285750" indent="-285750">
              <a:buFont typeface="Arial"/>
              <a:buChar char="•"/>
            </a:pPr>
            <a:r>
              <a:rPr lang="en-US" sz="1400" dirty="0" smtClean="0">
                <a:solidFill>
                  <a:srgbClr val="000000"/>
                </a:solidFill>
                <a:ea typeface="Helvetica Neue"/>
              </a:rPr>
              <a:t>Establish </a:t>
            </a:r>
            <a:r>
              <a:rPr lang="en-US" sz="1400" dirty="0">
                <a:solidFill>
                  <a:srgbClr val="000000"/>
                </a:solidFill>
                <a:ea typeface="Helvetica Neue"/>
              </a:rPr>
              <a:t>(a) framework(s) for </a:t>
            </a:r>
            <a:r>
              <a:rPr lang="en-US" sz="1400" dirty="0" smtClean="0">
                <a:solidFill>
                  <a:srgbClr val="000000"/>
                </a:solidFill>
                <a:ea typeface="Helvetica Neue"/>
              </a:rPr>
              <a:t>partnership</a:t>
            </a:r>
            <a:r>
              <a:rPr lang="en-US" sz="1400" i="1" dirty="0" smtClean="0">
                <a:solidFill>
                  <a:srgbClr val="000000"/>
                </a:solidFill>
                <a:ea typeface="Calibri"/>
              </a:rPr>
              <a:t> </a:t>
            </a:r>
            <a:endParaRPr lang="en-US" sz="1400" i="1" dirty="0" smtClean="0">
              <a:solidFill>
                <a:srgbClr val="172F48"/>
              </a:solidFill>
              <a:ea typeface="Calibri"/>
            </a:endParaRPr>
          </a:p>
          <a:p>
            <a:pPr marL="285750" indent="-285750">
              <a:buClr>
                <a:srgbClr val="43ACDA"/>
              </a:buClr>
              <a:buFont typeface="Arial"/>
              <a:buChar char="•"/>
            </a:pPr>
            <a:endParaRPr lang="en-US" sz="1600" dirty="0" smtClean="0">
              <a:solidFill>
                <a:srgbClr val="172F48"/>
              </a:solidFill>
            </a:endParaRPr>
          </a:p>
        </p:txBody>
      </p:sp>
    </p:spTree>
    <p:extLst>
      <p:ext uri="{BB962C8B-B14F-4D97-AF65-F5344CB8AC3E}">
        <p14:creationId xmlns:p14="http://schemas.microsoft.com/office/powerpoint/2010/main" val="1247799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2"/>
          </p:nvPr>
        </p:nvSpPr>
        <p:spPr>
          <a:xfrm rot="16200000">
            <a:off x="-1440668" y="3753036"/>
            <a:ext cx="4320480" cy="504056"/>
          </a:xfrm>
          <a:solidFill>
            <a:srgbClr val="893312"/>
          </a:solidFill>
        </p:spPr>
        <p:txBody>
          <a:bodyPr lIns="182880" tIns="45720" rIns="182880"/>
          <a:lstStyle/>
          <a:p>
            <a:pPr algn="r">
              <a:buClr>
                <a:srgbClr val="43ACDA"/>
              </a:buClr>
            </a:pPr>
            <a:r>
              <a:rPr lang="en-US" sz="2000" dirty="0" smtClean="0">
                <a:solidFill>
                  <a:srgbClr val="FFE4D3"/>
                </a:solidFill>
              </a:rPr>
              <a:t>Operational Excellence</a:t>
            </a:r>
          </a:p>
        </p:txBody>
      </p:sp>
      <p:sp>
        <p:nvSpPr>
          <p:cNvPr id="6" name="Content Placeholder 2"/>
          <p:cNvSpPr>
            <a:spLocks noGrp="1"/>
          </p:cNvSpPr>
          <p:nvPr>
            <p:ph sz="quarter" idx="12"/>
          </p:nvPr>
        </p:nvSpPr>
        <p:spPr>
          <a:xfrm>
            <a:off x="5000598" y="1844824"/>
            <a:ext cx="3963890" cy="1033272"/>
          </a:xfrm>
          <a:solidFill>
            <a:srgbClr val="FFE4D4"/>
          </a:solidFill>
        </p:spPr>
        <p:txBody>
          <a:bodyPr lIns="182880" anchor="ctr" anchorCtr="0"/>
          <a:lstStyle/>
          <a:p>
            <a:pPr>
              <a:buClr>
                <a:srgbClr val="43ACDA"/>
              </a:buClr>
            </a:pPr>
            <a:r>
              <a:rPr lang="en-US" sz="1300" dirty="0" smtClean="0">
                <a:solidFill>
                  <a:schemeClr val="accent2">
                    <a:lumMod val="75000"/>
                  </a:schemeClr>
                </a:solidFill>
                <a:ea typeface="Calibri"/>
              </a:rPr>
              <a:t>1. Management Systems Mapping</a:t>
            </a:r>
            <a:endParaRPr lang="en-US" sz="1300" dirty="0" smtClean="0">
              <a:solidFill>
                <a:schemeClr val="accent2">
                  <a:lumMod val="75000"/>
                </a:schemeClr>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27" name="Content Placeholder 2"/>
          <p:cNvSpPr>
            <a:spLocks noGrp="1"/>
          </p:cNvSpPr>
          <p:nvPr>
            <p:ph sz="quarter" idx="12"/>
          </p:nvPr>
        </p:nvSpPr>
        <p:spPr>
          <a:xfrm>
            <a:off x="5000598" y="2940560"/>
            <a:ext cx="3963890" cy="1033272"/>
          </a:xfrm>
          <a:solidFill>
            <a:srgbClr val="FFE4D3"/>
          </a:solidFill>
        </p:spPr>
        <p:txBody>
          <a:bodyPr lIns="182880" anchor="ctr" anchorCtr="0"/>
          <a:lstStyle/>
          <a:p>
            <a:pPr>
              <a:buClr>
                <a:srgbClr val="43ACDA"/>
              </a:buClr>
            </a:pPr>
            <a:r>
              <a:rPr lang="en-US" sz="1300" dirty="0">
                <a:solidFill>
                  <a:schemeClr val="accent2">
                    <a:lumMod val="75000"/>
                  </a:schemeClr>
                </a:solidFill>
                <a:ea typeface="Calibri"/>
              </a:rPr>
              <a:t>2</a:t>
            </a:r>
            <a:r>
              <a:rPr lang="en-US" sz="1300" dirty="0" smtClean="0">
                <a:solidFill>
                  <a:schemeClr val="accent2">
                    <a:lumMod val="75000"/>
                  </a:schemeClr>
                </a:solidFill>
                <a:ea typeface="Calibri"/>
              </a:rPr>
              <a:t>. </a:t>
            </a:r>
            <a:r>
              <a:rPr lang="en-US" sz="1300" dirty="0" smtClean="0">
                <a:solidFill>
                  <a:schemeClr val="accent2">
                    <a:lumMod val="75000"/>
                  </a:schemeClr>
                </a:solidFill>
              </a:rPr>
              <a:t>Strategic Initiatives</a:t>
            </a:r>
          </a:p>
        </p:txBody>
      </p:sp>
      <p:sp>
        <p:nvSpPr>
          <p:cNvPr id="53" name="Content Placeholder 2"/>
          <p:cNvSpPr>
            <a:spLocks noGrp="1"/>
          </p:cNvSpPr>
          <p:nvPr>
            <p:ph sz="quarter" idx="12"/>
          </p:nvPr>
        </p:nvSpPr>
        <p:spPr>
          <a:xfrm>
            <a:off x="5000598" y="4036296"/>
            <a:ext cx="3963890" cy="1033272"/>
          </a:xfrm>
          <a:solidFill>
            <a:srgbClr val="FFE4D3"/>
          </a:solidFill>
        </p:spPr>
        <p:txBody>
          <a:bodyPr lIns="182880" anchor="ctr" anchorCtr="0"/>
          <a:lstStyle/>
          <a:p>
            <a:pPr>
              <a:buClr>
                <a:srgbClr val="43ACDA"/>
              </a:buClr>
            </a:pPr>
            <a:r>
              <a:rPr lang="en-US" sz="1300" dirty="0" smtClean="0">
                <a:solidFill>
                  <a:schemeClr val="accent2">
                    <a:lumMod val="75000"/>
                  </a:schemeClr>
                </a:solidFill>
                <a:ea typeface="Calibri"/>
              </a:rPr>
              <a:t>3. </a:t>
            </a:r>
            <a:r>
              <a:rPr lang="en-US" sz="1300" dirty="0" err="1" smtClean="0">
                <a:solidFill>
                  <a:schemeClr val="accent2">
                    <a:lumMod val="75000"/>
                  </a:schemeClr>
                </a:solidFill>
              </a:rPr>
              <a:t>AoC</a:t>
            </a:r>
            <a:r>
              <a:rPr lang="en-US" sz="1300" dirty="0" smtClean="0">
                <a:solidFill>
                  <a:schemeClr val="accent2">
                    <a:lumMod val="75000"/>
                  </a:schemeClr>
                </a:solidFill>
              </a:rPr>
              <a:t> Reviews Implementation</a:t>
            </a:r>
          </a:p>
        </p:txBody>
      </p:sp>
      <p:sp>
        <p:nvSpPr>
          <p:cNvPr id="58" name="Content Placeholder 2"/>
          <p:cNvSpPr>
            <a:spLocks noGrp="1"/>
          </p:cNvSpPr>
          <p:nvPr>
            <p:ph sz="quarter" idx="12"/>
          </p:nvPr>
        </p:nvSpPr>
        <p:spPr>
          <a:xfrm>
            <a:off x="5000598" y="5132032"/>
            <a:ext cx="3963890" cy="1033272"/>
          </a:xfrm>
          <a:solidFill>
            <a:srgbClr val="FFE4D3"/>
          </a:solidFill>
        </p:spPr>
        <p:txBody>
          <a:bodyPr lIns="182880" anchor="ctr" anchorCtr="0"/>
          <a:lstStyle/>
          <a:p>
            <a:pPr>
              <a:buClr>
                <a:srgbClr val="43ACDA"/>
              </a:buClr>
            </a:pPr>
            <a:r>
              <a:rPr lang="en-US" sz="1300" dirty="0" smtClean="0">
                <a:solidFill>
                  <a:schemeClr val="accent2">
                    <a:lumMod val="75000"/>
                  </a:schemeClr>
                </a:solidFill>
                <a:ea typeface="Calibri"/>
              </a:rPr>
              <a:t>4. </a:t>
            </a:r>
            <a:r>
              <a:rPr lang="en-US" sz="1400" dirty="0" smtClean="0">
                <a:solidFill>
                  <a:schemeClr val="accent2">
                    <a:lumMod val="75000"/>
                  </a:schemeClr>
                </a:solidFill>
                <a:ea typeface="Calibri"/>
              </a:rPr>
              <a:t>Business </a:t>
            </a:r>
            <a:r>
              <a:rPr lang="en-US" sz="1400" dirty="0">
                <a:solidFill>
                  <a:schemeClr val="accent2">
                    <a:lumMod val="75000"/>
                  </a:schemeClr>
                </a:solidFill>
                <a:ea typeface="Calibri"/>
              </a:rPr>
              <a:t>Excellence via EFQM Standards</a:t>
            </a:r>
            <a:endParaRPr lang="en-US" sz="1300" dirty="0" smtClean="0">
              <a:solidFill>
                <a:schemeClr val="accent2">
                  <a:lumMod val="75000"/>
                </a:schemeClr>
              </a:solidFill>
            </a:endParaRPr>
          </a:p>
        </p:txBody>
      </p:sp>
      <p:sp>
        <p:nvSpPr>
          <p:cNvPr id="29" name="Extract 28"/>
          <p:cNvSpPr/>
          <p:nvPr/>
        </p:nvSpPr>
        <p:spPr>
          <a:xfrm rot="10800000">
            <a:off x="899592" y="609255"/>
            <a:ext cx="374919" cy="443480"/>
          </a:xfrm>
          <a:prstGeom prst="flowChartExtract">
            <a:avLst/>
          </a:prstGeom>
          <a:solidFill>
            <a:srgbClr val="A23B1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grpSp>
        <p:nvGrpSpPr>
          <p:cNvPr id="51" name="Group 50"/>
          <p:cNvGrpSpPr/>
          <p:nvPr/>
        </p:nvGrpSpPr>
        <p:grpSpPr>
          <a:xfrm>
            <a:off x="1345788" y="398167"/>
            <a:ext cx="346622" cy="303043"/>
            <a:chOff x="1345788" y="193576"/>
            <a:chExt cx="346622" cy="303043"/>
          </a:xfrm>
        </p:grpSpPr>
        <p:sp>
          <p:nvSpPr>
            <p:cNvPr id="54" name="Oval 53"/>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56" name="Group 55"/>
          <p:cNvGrpSpPr/>
          <p:nvPr/>
        </p:nvGrpSpPr>
        <p:grpSpPr>
          <a:xfrm>
            <a:off x="1777836" y="398167"/>
            <a:ext cx="346622" cy="303043"/>
            <a:chOff x="1777836" y="193576"/>
            <a:chExt cx="346622" cy="303043"/>
          </a:xfrm>
        </p:grpSpPr>
        <p:sp>
          <p:nvSpPr>
            <p:cNvPr id="59" name="Oval 58"/>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TextBox 59"/>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nvGrpSpPr>
          <p:cNvPr id="61" name="Group 60"/>
          <p:cNvGrpSpPr/>
          <p:nvPr/>
        </p:nvGrpSpPr>
        <p:grpSpPr>
          <a:xfrm>
            <a:off x="913010" y="398167"/>
            <a:ext cx="346622" cy="303043"/>
            <a:chOff x="947172" y="193576"/>
            <a:chExt cx="346622" cy="303043"/>
          </a:xfrm>
        </p:grpSpPr>
        <p:sp>
          <p:nvSpPr>
            <p:cNvPr id="62" name="Oval 6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extBox 6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15" name="Group 14"/>
          <p:cNvGrpSpPr/>
          <p:nvPr/>
        </p:nvGrpSpPr>
        <p:grpSpPr>
          <a:xfrm>
            <a:off x="481761" y="395699"/>
            <a:ext cx="346622" cy="303043"/>
            <a:chOff x="481761" y="191108"/>
            <a:chExt cx="346622" cy="303043"/>
          </a:xfrm>
        </p:grpSpPr>
        <p:sp>
          <p:nvSpPr>
            <p:cNvPr id="64" name="Oval 63"/>
            <p:cNvSpPr>
              <a:spLocks noChangeAspect="1"/>
            </p:cNvSpPr>
            <p:nvPr/>
          </p:nvSpPr>
          <p:spPr>
            <a:xfrm rot="10800000">
              <a:off x="500904" y="191108"/>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TextBox 64"/>
            <p:cNvSpPr txBox="1"/>
            <p:nvPr/>
          </p:nvSpPr>
          <p:spPr>
            <a:xfrm>
              <a:off x="481761" y="204131"/>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sp>
        <p:nvSpPr>
          <p:cNvPr id="25"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28"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30" name="Content Placeholder 2"/>
          <p:cNvSpPr>
            <a:spLocks noGrp="1"/>
          </p:cNvSpPr>
          <p:nvPr>
            <p:ph sz="quarter" idx="12"/>
          </p:nvPr>
        </p:nvSpPr>
        <p:spPr>
          <a:xfrm>
            <a:off x="1043606" y="1860078"/>
            <a:ext cx="3888433" cy="4305226"/>
          </a:xfrm>
          <a:solidFill>
            <a:srgbClr val="FEAB7D"/>
          </a:solidFill>
        </p:spPr>
        <p:txBody>
          <a:bodyPr lIns="91440" tIns="45720" rIns="91440" bIns="91440" anchor="t" anchorCtr="0"/>
          <a:lstStyle/>
          <a:p>
            <a:pPr>
              <a:buClr>
                <a:srgbClr val="43ACDA"/>
              </a:buClr>
            </a:pPr>
            <a:r>
              <a:rPr lang="en-US" b="1" dirty="0" smtClean="0">
                <a:solidFill>
                  <a:srgbClr val="953735"/>
                </a:solidFill>
                <a:ea typeface="Calibri"/>
              </a:rPr>
              <a:t>2.1 </a:t>
            </a:r>
            <a:r>
              <a:rPr lang="en-US" b="1" dirty="0">
                <a:solidFill>
                  <a:srgbClr val="893312"/>
                </a:solidFill>
                <a:ea typeface="Calibri"/>
              </a:rPr>
              <a:t>Institutionalize Management Disciplines</a:t>
            </a:r>
            <a:endParaRPr lang="en-US" b="1" dirty="0">
              <a:solidFill>
                <a:srgbClr val="893312"/>
              </a:solidFill>
            </a:endParaRPr>
          </a:p>
          <a:p>
            <a:pPr>
              <a:buClr>
                <a:srgbClr val="43ACDA"/>
              </a:buClr>
            </a:pPr>
            <a:endParaRPr lang="en-US" sz="1600" b="1" dirty="0">
              <a:solidFill>
                <a:srgbClr val="953735"/>
              </a:solidFill>
              <a:ea typeface="Calibri"/>
            </a:endParaRPr>
          </a:p>
          <a:p>
            <a:pPr>
              <a:buClr>
                <a:srgbClr val="43ACDA"/>
              </a:buClr>
            </a:pPr>
            <a:r>
              <a:rPr lang="en-US" sz="1600" dirty="0" smtClean="0">
                <a:solidFill>
                  <a:srgbClr val="953735"/>
                </a:solidFill>
                <a:ea typeface="Calibri"/>
              </a:rPr>
              <a:t>Key Success Factors for this Goal:</a:t>
            </a:r>
          </a:p>
          <a:p>
            <a:pPr marL="285750" indent="-285750">
              <a:buFont typeface="Arial"/>
              <a:buChar char="•"/>
            </a:pPr>
            <a:r>
              <a:rPr lang="en-US" sz="1400" dirty="0" smtClean="0">
                <a:solidFill>
                  <a:srgbClr val="000000"/>
                </a:solidFill>
                <a:ea typeface="Helvetica Neue"/>
              </a:rPr>
              <a:t>Management </a:t>
            </a:r>
            <a:r>
              <a:rPr lang="en-US" sz="1400" dirty="0">
                <a:solidFill>
                  <a:srgbClr val="000000"/>
                </a:solidFill>
                <a:ea typeface="Helvetica Neue"/>
              </a:rPr>
              <a:t>understands and utilizes standardized systems and processes </a:t>
            </a:r>
          </a:p>
          <a:p>
            <a:pPr marL="285750" indent="-285750">
              <a:buFont typeface="Arial"/>
              <a:buChar char="•"/>
            </a:pPr>
            <a:r>
              <a:rPr lang="en-US" sz="1400" dirty="0" smtClean="0">
                <a:solidFill>
                  <a:srgbClr val="000000"/>
                </a:solidFill>
                <a:ea typeface="Helvetica Neue"/>
              </a:rPr>
              <a:t>Put </a:t>
            </a:r>
            <a:r>
              <a:rPr lang="en-US" sz="1400" dirty="0">
                <a:solidFill>
                  <a:srgbClr val="000000"/>
                </a:solidFill>
                <a:ea typeface="Helvetica Neue"/>
              </a:rPr>
              <a:t>in place the mechanisms to enable management to make timely and effective decisions </a:t>
            </a:r>
          </a:p>
          <a:p>
            <a:pPr marL="285750" indent="-285750">
              <a:buFont typeface="Arial"/>
              <a:buChar char="•"/>
            </a:pPr>
            <a:r>
              <a:rPr lang="en-US" sz="1400" dirty="0" smtClean="0">
                <a:solidFill>
                  <a:srgbClr val="000000"/>
                </a:solidFill>
                <a:ea typeface="Helvetica Neue"/>
              </a:rPr>
              <a:t>Conduct </a:t>
            </a:r>
            <a:r>
              <a:rPr lang="en-US" sz="1400" dirty="0">
                <a:solidFill>
                  <a:srgbClr val="000000"/>
                </a:solidFill>
                <a:ea typeface="Helvetica Neue"/>
              </a:rPr>
              <a:t>timely implementation/tracking of </a:t>
            </a:r>
            <a:r>
              <a:rPr lang="en-US" sz="1400" dirty="0" err="1">
                <a:solidFill>
                  <a:srgbClr val="000000"/>
                </a:solidFill>
                <a:ea typeface="Helvetica Neue"/>
              </a:rPr>
              <a:t>AoC</a:t>
            </a:r>
            <a:r>
              <a:rPr lang="en-US" sz="1400" dirty="0">
                <a:solidFill>
                  <a:srgbClr val="000000"/>
                </a:solidFill>
                <a:ea typeface="Helvetica Neue"/>
              </a:rPr>
              <a:t> recommendations, as directed by the </a:t>
            </a:r>
            <a:r>
              <a:rPr lang="en-US" sz="1400" dirty="0" smtClean="0">
                <a:solidFill>
                  <a:srgbClr val="000000"/>
                </a:solidFill>
                <a:ea typeface="Helvetica Neue"/>
              </a:rPr>
              <a:t>Board</a:t>
            </a:r>
            <a:endParaRPr lang="en-US" sz="1400" i="1" dirty="0" smtClean="0">
              <a:solidFill>
                <a:schemeClr val="tx1"/>
              </a:solidFill>
              <a:ea typeface="Calibri"/>
            </a:endParaRPr>
          </a:p>
          <a:p>
            <a:pPr>
              <a:buClr>
                <a:srgbClr val="43ACDA"/>
              </a:buClr>
            </a:pPr>
            <a:endParaRPr lang="en-US" sz="1600" dirty="0" smtClean="0">
              <a:solidFill>
                <a:srgbClr val="953735"/>
              </a:solidFill>
            </a:endParaRPr>
          </a:p>
        </p:txBody>
      </p:sp>
    </p:spTree>
    <p:extLst>
      <p:ext uri="{BB962C8B-B14F-4D97-AF65-F5344CB8AC3E}">
        <p14:creationId xmlns:p14="http://schemas.microsoft.com/office/powerpoint/2010/main" val="3354611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2"/>
          </p:nvPr>
        </p:nvSpPr>
        <p:spPr>
          <a:xfrm rot="16200000">
            <a:off x="-1440668" y="3753036"/>
            <a:ext cx="4320480" cy="504056"/>
          </a:xfrm>
          <a:solidFill>
            <a:srgbClr val="893312"/>
          </a:solidFill>
        </p:spPr>
        <p:txBody>
          <a:bodyPr lIns="182880" tIns="45720" rIns="182880"/>
          <a:lstStyle/>
          <a:p>
            <a:pPr algn="r">
              <a:buClr>
                <a:srgbClr val="43ACDA"/>
              </a:buClr>
              <a:tabLst>
                <a:tab pos="1549400" algn="l"/>
              </a:tabLst>
            </a:pPr>
            <a:r>
              <a:rPr lang="en-US" sz="2000" dirty="0" smtClean="0">
                <a:solidFill>
                  <a:srgbClr val="FFE4D3"/>
                </a:solidFill>
              </a:rPr>
              <a:t>Operational Excellence</a:t>
            </a:r>
          </a:p>
        </p:txBody>
      </p:sp>
      <p:sp>
        <p:nvSpPr>
          <p:cNvPr id="6" name="Content Placeholder 2"/>
          <p:cNvSpPr>
            <a:spLocks noGrp="1"/>
          </p:cNvSpPr>
          <p:nvPr>
            <p:ph sz="quarter" idx="12"/>
          </p:nvPr>
        </p:nvSpPr>
        <p:spPr>
          <a:xfrm>
            <a:off x="5000598" y="1844824"/>
            <a:ext cx="3963890" cy="640080"/>
          </a:xfrm>
          <a:solidFill>
            <a:srgbClr val="FFE4D4"/>
          </a:solidFill>
        </p:spPr>
        <p:txBody>
          <a:bodyPr lIns="182880" anchor="ctr" anchorCtr="0"/>
          <a:lstStyle/>
          <a:p>
            <a:pPr>
              <a:buClr>
                <a:srgbClr val="43ACDA"/>
              </a:buClr>
            </a:pPr>
            <a:r>
              <a:rPr lang="en-US" sz="1300" dirty="0" smtClean="0">
                <a:solidFill>
                  <a:schemeClr val="accent2">
                    <a:lumMod val="75000"/>
                  </a:schemeClr>
                </a:solidFill>
                <a:ea typeface="Calibri"/>
              </a:rPr>
              <a:t>1. </a:t>
            </a:r>
            <a:r>
              <a:rPr lang="en-US" sz="1400" dirty="0">
                <a:solidFill>
                  <a:schemeClr val="accent2">
                    <a:lumMod val="75000"/>
                  </a:schemeClr>
                </a:solidFill>
                <a:ea typeface="Calibri"/>
              </a:rPr>
              <a:t>IT Infrastructure</a:t>
            </a:r>
            <a:endParaRPr lang="en-US" sz="1300" dirty="0" smtClean="0">
              <a:solidFill>
                <a:schemeClr val="accent2">
                  <a:lumMod val="75000"/>
                </a:schemeClr>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27" name="Content Placeholder 2"/>
          <p:cNvSpPr>
            <a:spLocks noGrp="1"/>
          </p:cNvSpPr>
          <p:nvPr>
            <p:ph sz="quarter" idx="12"/>
          </p:nvPr>
        </p:nvSpPr>
        <p:spPr>
          <a:xfrm>
            <a:off x="5000598" y="2562616"/>
            <a:ext cx="3963890" cy="640080"/>
          </a:xfrm>
          <a:solidFill>
            <a:srgbClr val="FFE4D4"/>
          </a:solidFill>
        </p:spPr>
        <p:txBody>
          <a:bodyPr lIns="182880" anchor="ctr" anchorCtr="0"/>
          <a:lstStyle/>
          <a:p>
            <a:pPr>
              <a:buClr>
                <a:srgbClr val="43ACDA"/>
              </a:buClr>
            </a:pPr>
            <a:r>
              <a:rPr lang="en-US" sz="1400" dirty="0">
                <a:solidFill>
                  <a:schemeClr val="accent2">
                    <a:lumMod val="75000"/>
                  </a:schemeClr>
                </a:solidFill>
                <a:ea typeface="Calibri"/>
              </a:rPr>
              <a:t>2</a:t>
            </a:r>
            <a:r>
              <a:rPr lang="en-US" sz="1400" dirty="0" smtClean="0">
                <a:solidFill>
                  <a:schemeClr val="accent2">
                    <a:lumMod val="75000"/>
                  </a:schemeClr>
                </a:solidFill>
                <a:ea typeface="Calibri"/>
              </a:rPr>
              <a:t>. </a:t>
            </a:r>
            <a:r>
              <a:rPr lang="en-US" sz="1400" dirty="0">
                <a:solidFill>
                  <a:schemeClr val="accent2">
                    <a:lumMod val="75000"/>
                  </a:schemeClr>
                </a:solidFill>
                <a:ea typeface="Calibri"/>
              </a:rPr>
              <a:t>DNS internal infrastructure</a:t>
            </a:r>
            <a:endParaRPr lang="en-US" sz="1400" dirty="0" smtClean="0">
              <a:solidFill>
                <a:schemeClr val="accent2">
                  <a:lumMod val="75000"/>
                </a:schemeClr>
              </a:solidFill>
            </a:endParaRPr>
          </a:p>
        </p:txBody>
      </p:sp>
      <p:sp>
        <p:nvSpPr>
          <p:cNvPr id="53" name="Content Placeholder 2"/>
          <p:cNvSpPr>
            <a:spLocks noGrp="1"/>
          </p:cNvSpPr>
          <p:nvPr>
            <p:ph sz="quarter" idx="12"/>
          </p:nvPr>
        </p:nvSpPr>
        <p:spPr>
          <a:xfrm>
            <a:off x="5000598" y="3280408"/>
            <a:ext cx="3963890" cy="640080"/>
          </a:xfrm>
          <a:solidFill>
            <a:srgbClr val="FFE4D3"/>
          </a:solidFill>
        </p:spPr>
        <p:txBody>
          <a:bodyPr lIns="182880" anchor="ctr" anchorCtr="0"/>
          <a:lstStyle/>
          <a:p>
            <a:pPr>
              <a:buClr>
                <a:srgbClr val="43ACDA"/>
              </a:buClr>
            </a:pPr>
            <a:r>
              <a:rPr lang="en-US" sz="1300" dirty="0" smtClean="0">
                <a:solidFill>
                  <a:schemeClr val="accent2">
                    <a:lumMod val="75000"/>
                  </a:schemeClr>
                </a:solidFill>
                <a:ea typeface="Calibri"/>
              </a:rPr>
              <a:t>3. </a:t>
            </a:r>
            <a:r>
              <a:rPr lang="en-US" sz="1400" dirty="0">
                <a:solidFill>
                  <a:schemeClr val="accent2">
                    <a:lumMod val="75000"/>
                  </a:schemeClr>
                </a:solidFill>
                <a:ea typeface="Calibri"/>
              </a:rPr>
              <a:t>Contractual Compliance Functions</a:t>
            </a:r>
            <a:endParaRPr lang="en-US" sz="1300" dirty="0" smtClean="0">
              <a:solidFill>
                <a:schemeClr val="accent2">
                  <a:lumMod val="75000"/>
                </a:schemeClr>
              </a:solidFill>
            </a:endParaRPr>
          </a:p>
        </p:txBody>
      </p:sp>
      <p:sp>
        <p:nvSpPr>
          <p:cNvPr id="58" name="Content Placeholder 2"/>
          <p:cNvSpPr>
            <a:spLocks noGrp="1"/>
          </p:cNvSpPr>
          <p:nvPr>
            <p:ph sz="quarter" idx="12"/>
          </p:nvPr>
        </p:nvSpPr>
        <p:spPr>
          <a:xfrm>
            <a:off x="5000598" y="3998200"/>
            <a:ext cx="3963890" cy="640080"/>
          </a:xfrm>
          <a:solidFill>
            <a:srgbClr val="FFE4D4"/>
          </a:solidFill>
        </p:spPr>
        <p:txBody>
          <a:bodyPr lIns="182880" anchor="ctr" anchorCtr="0"/>
          <a:lstStyle/>
          <a:p>
            <a:pPr>
              <a:buClr>
                <a:srgbClr val="43ACDA"/>
              </a:buClr>
            </a:pPr>
            <a:r>
              <a:rPr lang="en-US" sz="1400" dirty="0" smtClean="0">
                <a:solidFill>
                  <a:schemeClr val="accent2">
                    <a:lumMod val="75000"/>
                  </a:schemeClr>
                </a:solidFill>
                <a:ea typeface="Calibri"/>
              </a:rPr>
              <a:t>4. </a:t>
            </a:r>
            <a:r>
              <a:rPr lang="en-US" sz="1400" dirty="0">
                <a:solidFill>
                  <a:schemeClr val="accent2">
                    <a:lumMod val="75000"/>
                  </a:schemeClr>
                </a:solidFill>
                <a:ea typeface="Calibri"/>
              </a:rPr>
              <a:t>Meetings ops</a:t>
            </a:r>
            <a:endParaRPr lang="en-US" sz="1400" dirty="0" smtClean="0">
              <a:solidFill>
                <a:schemeClr val="accent2">
                  <a:lumMod val="75000"/>
                </a:schemeClr>
              </a:solidFill>
            </a:endParaRPr>
          </a:p>
        </p:txBody>
      </p:sp>
      <p:sp>
        <p:nvSpPr>
          <p:cNvPr id="29" name="Extract 28"/>
          <p:cNvSpPr/>
          <p:nvPr/>
        </p:nvSpPr>
        <p:spPr>
          <a:xfrm rot="10800000">
            <a:off x="899592" y="609255"/>
            <a:ext cx="374919" cy="443480"/>
          </a:xfrm>
          <a:prstGeom prst="flowChartExtract">
            <a:avLst/>
          </a:prstGeom>
          <a:solidFill>
            <a:srgbClr val="A23B1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grpSp>
        <p:nvGrpSpPr>
          <p:cNvPr id="51" name="Group 50"/>
          <p:cNvGrpSpPr/>
          <p:nvPr/>
        </p:nvGrpSpPr>
        <p:grpSpPr>
          <a:xfrm>
            <a:off x="1345788" y="398167"/>
            <a:ext cx="346622" cy="303043"/>
            <a:chOff x="1345788" y="193576"/>
            <a:chExt cx="346622" cy="303043"/>
          </a:xfrm>
        </p:grpSpPr>
        <p:sp>
          <p:nvSpPr>
            <p:cNvPr id="54" name="Oval 53"/>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56" name="Group 55"/>
          <p:cNvGrpSpPr/>
          <p:nvPr/>
        </p:nvGrpSpPr>
        <p:grpSpPr>
          <a:xfrm>
            <a:off x="1777836" y="398167"/>
            <a:ext cx="346622" cy="303043"/>
            <a:chOff x="1777836" y="193576"/>
            <a:chExt cx="346622" cy="303043"/>
          </a:xfrm>
        </p:grpSpPr>
        <p:sp>
          <p:nvSpPr>
            <p:cNvPr id="59" name="Oval 58"/>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TextBox 59"/>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nvGrpSpPr>
          <p:cNvPr id="61" name="Group 60"/>
          <p:cNvGrpSpPr/>
          <p:nvPr/>
        </p:nvGrpSpPr>
        <p:grpSpPr>
          <a:xfrm>
            <a:off x="913010" y="398167"/>
            <a:ext cx="346622" cy="303043"/>
            <a:chOff x="947172" y="193576"/>
            <a:chExt cx="346622" cy="303043"/>
          </a:xfrm>
        </p:grpSpPr>
        <p:sp>
          <p:nvSpPr>
            <p:cNvPr id="62" name="Oval 6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extBox 6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15" name="Group 14"/>
          <p:cNvGrpSpPr/>
          <p:nvPr/>
        </p:nvGrpSpPr>
        <p:grpSpPr>
          <a:xfrm>
            <a:off x="481761" y="395699"/>
            <a:ext cx="346622" cy="303043"/>
            <a:chOff x="481761" y="191108"/>
            <a:chExt cx="346622" cy="303043"/>
          </a:xfrm>
        </p:grpSpPr>
        <p:sp>
          <p:nvSpPr>
            <p:cNvPr id="64" name="Oval 63"/>
            <p:cNvSpPr>
              <a:spLocks noChangeAspect="1"/>
            </p:cNvSpPr>
            <p:nvPr/>
          </p:nvSpPr>
          <p:spPr>
            <a:xfrm rot="10800000">
              <a:off x="500904" y="191108"/>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TextBox 64"/>
            <p:cNvSpPr txBox="1"/>
            <p:nvPr/>
          </p:nvSpPr>
          <p:spPr>
            <a:xfrm>
              <a:off x="481761" y="204131"/>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sp>
        <p:nvSpPr>
          <p:cNvPr id="28" name="Content Placeholder 2"/>
          <p:cNvSpPr>
            <a:spLocks noGrp="1"/>
          </p:cNvSpPr>
          <p:nvPr>
            <p:ph sz="quarter" idx="12"/>
          </p:nvPr>
        </p:nvSpPr>
        <p:spPr>
          <a:xfrm>
            <a:off x="5000598" y="4715992"/>
            <a:ext cx="3963890" cy="731520"/>
          </a:xfrm>
          <a:solidFill>
            <a:srgbClr val="FFE4D4"/>
          </a:solidFill>
        </p:spPr>
        <p:txBody>
          <a:bodyPr lIns="182880" anchor="ctr" anchorCtr="0"/>
          <a:lstStyle/>
          <a:p>
            <a:pPr>
              <a:buClr>
                <a:srgbClr val="43ACDA"/>
              </a:buClr>
            </a:pPr>
            <a:r>
              <a:rPr lang="en-US" sz="1400" dirty="0">
                <a:solidFill>
                  <a:schemeClr val="accent2">
                    <a:lumMod val="75000"/>
                  </a:schemeClr>
                </a:solidFill>
                <a:ea typeface="Calibri"/>
              </a:rPr>
              <a:t>5. Legal internal support and Support </a:t>
            </a:r>
          </a:p>
          <a:p>
            <a:pPr>
              <a:buClr>
                <a:srgbClr val="43ACDA"/>
              </a:buClr>
            </a:pPr>
            <a:r>
              <a:rPr lang="en-US" sz="1400" dirty="0">
                <a:solidFill>
                  <a:schemeClr val="accent2">
                    <a:lumMod val="75000"/>
                  </a:schemeClr>
                </a:solidFill>
                <a:ea typeface="Calibri"/>
              </a:rPr>
              <a:t>    ICANN Board</a:t>
            </a:r>
            <a:endParaRPr lang="en-US" sz="1400" dirty="0">
              <a:solidFill>
                <a:schemeClr val="accent2">
                  <a:lumMod val="75000"/>
                </a:schemeClr>
              </a:solidFill>
            </a:endParaRPr>
          </a:p>
        </p:txBody>
      </p:sp>
      <p:sp>
        <p:nvSpPr>
          <p:cNvPr id="30" name="Content Placeholder 2"/>
          <p:cNvSpPr>
            <a:spLocks noGrp="1"/>
          </p:cNvSpPr>
          <p:nvPr>
            <p:ph sz="quarter" idx="12"/>
          </p:nvPr>
        </p:nvSpPr>
        <p:spPr>
          <a:xfrm>
            <a:off x="5000598" y="5525224"/>
            <a:ext cx="3963890" cy="640080"/>
          </a:xfrm>
          <a:solidFill>
            <a:srgbClr val="FFE4D4"/>
          </a:solidFill>
        </p:spPr>
        <p:txBody>
          <a:bodyPr lIns="182880" anchor="ctr" anchorCtr="0"/>
          <a:lstStyle/>
          <a:p>
            <a:pPr>
              <a:buClr>
                <a:srgbClr val="43ACDA"/>
              </a:buClr>
            </a:pPr>
            <a:r>
              <a:rPr lang="en-US" sz="1400" dirty="0">
                <a:solidFill>
                  <a:schemeClr val="accent2">
                    <a:lumMod val="75000"/>
                  </a:schemeClr>
                </a:solidFill>
                <a:ea typeface="Calibri"/>
              </a:rPr>
              <a:t>6</a:t>
            </a:r>
            <a:r>
              <a:rPr lang="en-US" sz="1400" dirty="0" smtClean="0">
                <a:solidFill>
                  <a:schemeClr val="accent2">
                    <a:lumMod val="75000"/>
                  </a:schemeClr>
                </a:solidFill>
                <a:ea typeface="Calibri"/>
              </a:rPr>
              <a:t>. </a:t>
            </a:r>
            <a:r>
              <a:rPr lang="en-US" sz="1400" dirty="0">
                <a:solidFill>
                  <a:schemeClr val="accent2">
                    <a:lumMod val="75000"/>
                  </a:schemeClr>
                </a:solidFill>
                <a:ea typeface="Calibri"/>
              </a:rPr>
              <a:t>Support Function Operations</a:t>
            </a:r>
            <a:endParaRPr lang="en-US" sz="1400" dirty="0" smtClean="0">
              <a:solidFill>
                <a:schemeClr val="accent2">
                  <a:lumMod val="75000"/>
                </a:schemeClr>
              </a:solidFill>
            </a:endParaRPr>
          </a:p>
        </p:txBody>
      </p:sp>
      <p:sp>
        <p:nvSpPr>
          <p:cNvPr id="31"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32"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33" name="Content Placeholder 2"/>
          <p:cNvSpPr>
            <a:spLocks noGrp="1"/>
          </p:cNvSpPr>
          <p:nvPr>
            <p:ph sz="quarter" idx="12"/>
          </p:nvPr>
        </p:nvSpPr>
        <p:spPr>
          <a:xfrm>
            <a:off x="1043607" y="1846719"/>
            <a:ext cx="3888433" cy="4305226"/>
          </a:xfrm>
          <a:solidFill>
            <a:srgbClr val="FEAB7D"/>
          </a:solidFill>
        </p:spPr>
        <p:txBody>
          <a:bodyPr lIns="91440" tIns="45720" rIns="91440" bIns="91440" anchor="t" anchorCtr="0"/>
          <a:lstStyle/>
          <a:p>
            <a:pPr>
              <a:buClr>
                <a:srgbClr val="43ACDA"/>
              </a:buClr>
            </a:pPr>
            <a:r>
              <a:rPr lang="en-US" b="1" dirty="0" smtClean="0">
                <a:solidFill>
                  <a:srgbClr val="953735"/>
                </a:solidFill>
                <a:ea typeface="Calibri"/>
              </a:rPr>
              <a:t>2.2 </a:t>
            </a:r>
            <a:r>
              <a:rPr lang="en-US" b="1" dirty="0">
                <a:solidFill>
                  <a:srgbClr val="893312"/>
                </a:solidFill>
                <a:ea typeface="Calibri"/>
              </a:rPr>
              <a:t>Mature organizational  support functions</a:t>
            </a:r>
            <a:endParaRPr lang="en-US" b="1" dirty="0">
              <a:solidFill>
                <a:srgbClr val="893312"/>
              </a:solidFill>
            </a:endParaRPr>
          </a:p>
          <a:p>
            <a:pPr>
              <a:buClr>
                <a:srgbClr val="43ACDA"/>
              </a:buClr>
            </a:pPr>
            <a:endParaRPr lang="en-US" sz="1600" b="1" dirty="0">
              <a:solidFill>
                <a:srgbClr val="953735"/>
              </a:solidFill>
              <a:ea typeface="Calibri"/>
            </a:endParaRPr>
          </a:p>
          <a:p>
            <a:pPr>
              <a:buClr>
                <a:srgbClr val="43ACDA"/>
              </a:buClr>
            </a:pPr>
            <a:r>
              <a:rPr lang="en-US" sz="1600" dirty="0" smtClean="0">
                <a:solidFill>
                  <a:srgbClr val="953735"/>
                </a:solidFill>
                <a:ea typeface="Calibri"/>
              </a:rPr>
              <a:t>Key Success Factors for this Goal:</a:t>
            </a:r>
          </a:p>
          <a:p>
            <a:pPr marL="285750" indent="-285750">
              <a:buFont typeface="Arial"/>
              <a:buChar char="•"/>
            </a:pPr>
            <a:r>
              <a:rPr lang="en-US" sz="1400" dirty="0">
                <a:solidFill>
                  <a:srgbClr val="000000"/>
                </a:solidFill>
                <a:ea typeface="Helvetica Neue"/>
              </a:rPr>
              <a:t>Standardize systems and processes to work across the organization in an integrated </a:t>
            </a:r>
            <a:r>
              <a:rPr lang="en-US" sz="1400" dirty="0" smtClean="0">
                <a:solidFill>
                  <a:srgbClr val="000000"/>
                </a:solidFill>
                <a:ea typeface="Helvetica Neue"/>
              </a:rPr>
              <a:t>fashion</a:t>
            </a:r>
            <a:endParaRPr lang="en-US" sz="1400" dirty="0">
              <a:solidFill>
                <a:srgbClr val="000000"/>
              </a:solidFill>
              <a:ea typeface="Helvetica Neue"/>
            </a:endParaRPr>
          </a:p>
          <a:p>
            <a:pPr marL="285750" indent="-285750">
              <a:buFont typeface="Arial"/>
              <a:buChar char="•"/>
            </a:pPr>
            <a:r>
              <a:rPr lang="en-US" sz="1400" dirty="0" smtClean="0">
                <a:solidFill>
                  <a:srgbClr val="000000"/>
                </a:solidFill>
                <a:ea typeface="Helvetica Neue"/>
              </a:rPr>
              <a:t>Quality </a:t>
            </a:r>
            <a:r>
              <a:rPr lang="en-US" sz="1400" dirty="0">
                <a:solidFill>
                  <a:srgbClr val="000000"/>
                </a:solidFill>
                <a:ea typeface="Helvetica Neue"/>
              </a:rPr>
              <a:t>services are delivered timely and </a:t>
            </a:r>
            <a:r>
              <a:rPr lang="en-US" sz="1400" dirty="0" smtClean="0">
                <a:solidFill>
                  <a:srgbClr val="000000"/>
                </a:solidFill>
                <a:ea typeface="Helvetica Neue"/>
              </a:rPr>
              <a:t>effectively</a:t>
            </a:r>
            <a:endParaRPr lang="en-US" sz="1400" i="1" dirty="0" smtClean="0">
              <a:solidFill>
                <a:schemeClr val="tx1"/>
              </a:solidFill>
              <a:ea typeface="Calibri"/>
            </a:endParaRPr>
          </a:p>
          <a:p>
            <a:pPr>
              <a:buClr>
                <a:srgbClr val="43ACDA"/>
              </a:buClr>
            </a:pPr>
            <a:endParaRPr lang="en-US" sz="1600" dirty="0" smtClean="0">
              <a:solidFill>
                <a:srgbClr val="953735"/>
              </a:solidFill>
            </a:endParaRPr>
          </a:p>
        </p:txBody>
      </p:sp>
    </p:spTree>
    <p:extLst>
      <p:ext uri="{BB962C8B-B14F-4D97-AF65-F5344CB8AC3E}">
        <p14:creationId xmlns:p14="http://schemas.microsoft.com/office/powerpoint/2010/main" val="2477051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Content Placeholder 2"/>
          <p:cNvSpPr>
            <a:spLocks noGrp="1"/>
          </p:cNvSpPr>
          <p:nvPr>
            <p:ph sz="quarter" idx="12"/>
          </p:nvPr>
        </p:nvSpPr>
        <p:spPr>
          <a:xfrm>
            <a:off x="1043607" y="1846719"/>
            <a:ext cx="3888433" cy="4305226"/>
          </a:xfrm>
          <a:solidFill>
            <a:srgbClr val="FEAB7D"/>
          </a:solidFill>
        </p:spPr>
        <p:txBody>
          <a:bodyPr lIns="91440" tIns="45720" rIns="91440" bIns="91440" anchor="t" anchorCtr="0"/>
          <a:lstStyle/>
          <a:p>
            <a:pPr>
              <a:buClr>
                <a:srgbClr val="43ACDA"/>
              </a:buClr>
            </a:pPr>
            <a:r>
              <a:rPr lang="en-US" b="1" dirty="0" smtClean="0">
                <a:solidFill>
                  <a:srgbClr val="953735"/>
                </a:solidFill>
                <a:ea typeface="Calibri"/>
              </a:rPr>
              <a:t>2.3 </a:t>
            </a:r>
            <a:r>
              <a:rPr lang="en-US" b="1" dirty="0">
                <a:solidFill>
                  <a:srgbClr val="893312"/>
                </a:solidFill>
                <a:ea typeface="Calibri"/>
              </a:rPr>
              <a:t>Optimize </a:t>
            </a:r>
            <a:r>
              <a:rPr lang="en-US" b="1" dirty="0" err="1">
                <a:solidFill>
                  <a:srgbClr val="893312"/>
                </a:solidFill>
                <a:ea typeface="Calibri"/>
              </a:rPr>
              <a:t>gTLD</a:t>
            </a:r>
            <a:r>
              <a:rPr lang="en-US" b="1" dirty="0">
                <a:solidFill>
                  <a:srgbClr val="893312"/>
                </a:solidFill>
                <a:ea typeface="Calibri"/>
              </a:rPr>
              <a:t> Services</a:t>
            </a:r>
            <a:endParaRPr lang="en-US" b="1" dirty="0">
              <a:solidFill>
                <a:srgbClr val="893312"/>
              </a:solidFill>
            </a:endParaRPr>
          </a:p>
          <a:p>
            <a:pPr>
              <a:buClr>
                <a:srgbClr val="43ACDA"/>
              </a:buClr>
            </a:pPr>
            <a:endParaRPr lang="en-US" sz="1600" b="1" dirty="0">
              <a:solidFill>
                <a:srgbClr val="953735"/>
              </a:solidFill>
              <a:ea typeface="Calibri"/>
            </a:endParaRPr>
          </a:p>
          <a:p>
            <a:pPr>
              <a:buClr>
                <a:srgbClr val="43ACDA"/>
              </a:buClr>
            </a:pPr>
            <a:endParaRPr lang="en-US" sz="1600" dirty="0" smtClean="0">
              <a:solidFill>
                <a:srgbClr val="953735"/>
              </a:solidFill>
              <a:ea typeface="Calibri"/>
            </a:endParaRPr>
          </a:p>
          <a:p>
            <a:pPr>
              <a:buClr>
                <a:srgbClr val="43ACDA"/>
              </a:buClr>
            </a:pPr>
            <a:r>
              <a:rPr lang="en-US" sz="1600" dirty="0" smtClean="0">
                <a:solidFill>
                  <a:srgbClr val="953735"/>
                </a:solidFill>
                <a:ea typeface="Calibri"/>
              </a:rPr>
              <a:t>Key Success Factor for this Goal:</a:t>
            </a:r>
          </a:p>
          <a:p>
            <a:pPr marL="285750" indent="-285750">
              <a:buClr>
                <a:schemeClr val="tx1"/>
              </a:buClr>
              <a:buFont typeface="Arial"/>
              <a:buChar char="•"/>
            </a:pPr>
            <a:r>
              <a:rPr lang="en-US" sz="1400" dirty="0">
                <a:solidFill>
                  <a:srgbClr val="000000"/>
                </a:solidFill>
                <a:ea typeface="Helvetica Neue"/>
              </a:rPr>
              <a:t>Define and implement the right services that find acceptance with the targeted </a:t>
            </a:r>
            <a:r>
              <a:rPr lang="en-US" sz="1400" dirty="0" smtClean="0">
                <a:solidFill>
                  <a:srgbClr val="000000"/>
                </a:solidFill>
                <a:ea typeface="Helvetica Neue"/>
              </a:rPr>
              <a:t>stakeholders</a:t>
            </a:r>
            <a:endParaRPr lang="en-US" sz="1400" i="1" dirty="0" smtClean="0">
              <a:solidFill>
                <a:schemeClr val="tx1"/>
              </a:solidFill>
              <a:ea typeface="Calibri"/>
            </a:endParaRPr>
          </a:p>
          <a:p>
            <a:pPr>
              <a:buClr>
                <a:srgbClr val="43ACDA"/>
              </a:buClr>
            </a:pPr>
            <a:endParaRPr lang="en-US" sz="1600" dirty="0" smtClean="0">
              <a:solidFill>
                <a:srgbClr val="953735"/>
              </a:solidFill>
            </a:endParaRPr>
          </a:p>
        </p:txBody>
      </p:sp>
      <p:sp>
        <p:nvSpPr>
          <p:cNvPr id="3" name="Content Placeholder 2"/>
          <p:cNvSpPr>
            <a:spLocks noGrp="1"/>
          </p:cNvSpPr>
          <p:nvPr>
            <p:ph sz="quarter" idx="12"/>
          </p:nvPr>
        </p:nvSpPr>
        <p:spPr>
          <a:xfrm rot="16200000">
            <a:off x="-1440668" y="3753036"/>
            <a:ext cx="4320480" cy="504056"/>
          </a:xfrm>
          <a:solidFill>
            <a:srgbClr val="893312"/>
          </a:solidFill>
        </p:spPr>
        <p:txBody>
          <a:bodyPr lIns="182880" tIns="45720" rIns="182880"/>
          <a:lstStyle/>
          <a:p>
            <a:pPr algn="r">
              <a:buClr>
                <a:srgbClr val="43ACDA"/>
              </a:buClr>
            </a:pPr>
            <a:r>
              <a:rPr lang="en-US" sz="2000" dirty="0" smtClean="0">
                <a:solidFill>
                  <a:srgbClr val="FFE4D3"/>
                </a:solidFill>
              </a:rPr>
              <a:t>Operational Excellence</a:t>
            </a:r>
          </a:p>
        </p:txBody>
      </p:sp>
      <p:sp>
        <p:nvSpPr>
          <p:cNvPr id="6" name="Content Placeholder 2"/>
          <p:cNvSpPr>
            <a:spLocks noGrp="1"/>
          </p:cNvSpPr>
          <p:nvPr>
            <p:ph sz="quarter" idx="12"/>
          </p:nvPr>
        </p:nvSpPr>
        <p:spPr>
          <a:xfrm>
            <a:off x="5000598" y="1844824"/>
            <a:ext cx="3963890" cy="676656"/>
          </a:xfrm>
          <a:solidFill>
            <a:srgbClr val="FFE4D4"/>
          </a:solidFill>
        </p:spPr>
        <p:txBody>
          <a:bodyPr lIns="182880" anchor="ctr" anchorCtr="0"/>
          <a:lstStyle/>
          <a:p>
            <a:pPr>
              <a:buClr>
                <a:srgbClr val="43ACDA"/>
              </a:buClr>
            </a:pPr>
            <a:r>
              <a:rPr lang="en-US" sz="1300" dirty="0" smtClean="0">
                <a:solidFill>
                  <a:srgbClr val="893312"/>
                </a:solidFill>
                <a:ea typeface="Calibri"/>
              </a:rPr>
              <a:t>1. </a:t>
            </a:r>
            <a:r>
              <a:rPr lang="en-US" sz="1400" dirty="0" smtClean="0">
                <a:solidFill>
                  <a:srgbClr val="893312"/>
                </a:solidFill>
                <a:ea typeface="Calibri"/>
              </a:rPr>
              <a:t>GDD Services</a:t>
            </a:r>
            <a:endParaRPr lang="en-US" sz="1300" dirty="0" smtClean="0">
              <a:solidFill>
                <a:srgbClr val="893312"/>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27" name="Content Placeholder 2"/>
          <p:cNvSpPr>
            <a:spLocks noGrp="1"/>
          </p:cNvSpPr>
          <p:nvPr>
            <p:ph sz="quarter" idx="12"/>
          </p:nvPr>
        </p:nvSpPr>
        <p:spPr>
          <a:xfrm>
            <a:off x="5000598" y="2618910"/>
            <a:ext cx="3963890" cy="676656"/>
          </a:xfrm>
          <a:solidFill>
            <a:srgbClr val="FFE4D4"/>
          </a:solidFill>
        </p:spPr>
        <p:txBody>
          <a:bodyPr lIns="182880" anchor="ctr" anchorCtr="0"/>
          <a:lstStyle/>
          <a:p>
            <a:pPr>
              <a:buClr>
                <a:srgbClr val="43ACDA"/>
              </a:buClr>
            </a:pPr>
            <a:r>
              <a:rPr lang="en-US" sz="1400" dirty="0">
                <a:solidFill>
                  <a:srgbClr val="953735"/>
                </a:solidFill>
                <a:ea typeface="Calibri"/>
              </a:rPr>
              <a:t>2</a:t>
            </a:r>
            <a:r>
              <a:rPr lang="en-US" sz="1400" dirty="0" smtClean="0">
                <a:solidFill>
                  <a:srgbClr val="953735"/>
                </a:solidFill>
                <a:ea typeface="Calibri"/>
              </a:rPr>
              <a:t>. GDD Customer Service</a:t>
            </a:r>
            <a:endParaRPr lang="en-US" sz="1400" dirty="0" smtClean="0">
              <a:solidFill>
                <a:srgbClr val="953735"/>
              </a:solidFill>
            </a:endParaRPr>
          </a:p>
        </p:txBody>
      </p:sp>
      <p:sp>
        <p:nvSpPr>
          <p:cNvPr id="53" name="Content Placeholder 2"/>
          <p:cNvSpPr>
            <a:spLocks noGrp="1"/>
          </p:cNvSpPr>
          <p:nvPr>
            <p:ph sz="quarter" idx="12"/>
          </p:nvPr>
        </p:nvSpPr>
        <p:spPr>
          <a:xfrm>
            <a:off x="5000598" y="3392996"/>
            <a:ext cx="3963890" cy="676656"/>
          </a:xfrm>
          <a:solidFill>
            <a:srgbClr val="FFE4D4"/>
          </a:solidFill>
        </p:spPr>
        <p:txBody>
          <a:bodyPr lIns="182880" anchor="ctr" anchorCtr="0"/>
          <a:lstStyle/>
          <a:p>
            <a:pPr>
              <a:buClr>
                <a:srgbClr val="43ACDA"/>
              </a:buClr>
            </a:pPr>
            <a:r>
              <a:rPr lang="en-US" sz="1300" dirty="0" smtClean="0">
                <a:solidFill>
                  <a:srgbClr val="893312"/>
                </a:solidFill>
                <a:ea typeface="Calibri"/>
              </a:rPr>
              <a:t>3. </a:t>
            </a:r>
            <a:r>
              <a:rPr lang="en-US" sz="1400" dirty="0" smtClean="0">
                <a:solidFill>
                  <a:srgbClr val="893312"/>
                </a:solidFill>
                <a:ea typeface="Calibri"/>
              </a:rPr>
              <a:t>GDD Operations</a:t>
            </a:r>
            <a:endParaRPr lang="en-US" sz="1300" dirty="0" smtClean="0">
              <a:solidFill>
                <a:srgbClr val="893312"/>
              </a:solidFill>
            </a:endParaRPr>
          </a:p>
        </p:txBody>
      </p:sp>
      <p:sp>
        <p:nvSpPr>
          <p:cNvPr id="58" name="Content Placeholder 2"/>
          <p:cNvSpPr>
            <a:spLocks noGrp="1"/>
          </p:cNvSpPr>
          <p:nvPr>
            <p:ph sz="quarter" idx="12"/>
          </p:nvPr>
        </p:nvSpPr>
        <p:spPr>
          <a:xfrm>
            <a:off x="5000598" y="4167082"/>
            <a:ext cx="3963890" cy="676656"/>
          </a:xfrm>
          <a:solidFill>
            <a:srgbClr val="FFE4D4"/>
          </a:solidFill>
        </p:spPr>
        <p:txBody>
          <a:bodyPr lIns="182880" anchor="ctr" anchorCtr="0"/>
          <a:lstStyle/>
          <a:p>
            <a:pPr>
              <a:buClr>
                <a:srgbClr val="43ACDA"/>
              </a:buClr>
            </a:pPr>
            <a:r>
              <a:rPr lang="en-US" sz="1400" dirty="0" smtClean="0">
                <a:solidFill>
                  <a:srgbClr val="8E3118"/>
                </a:solidFill>
                <a:ea typeface="Calibri"/>
              </a:rPr>
              <a:t>4. New </a:t>
            </a:r>
            <a:r>
              <a:rPr lang="en-US" sz="1400" dirty="0" err="1" smtClean="0">
                <a:solidFill>
                  <a:srgbClr val="8E3118"/>
                </a:solidFill>
                <a:ea typeface="Calibri"/>
              </a:rPr>
              <a:t>gTLD</a:t>
            </a:r>
            <a:r>
              <a:rPr lang="en-US" sz="1400" dirty="0" smtClean="0">
                <a:solidFill>
                  <a:srgbClr val="8E3118"/>
                </a:solidFill>
                <a:ea typeface="Calibri"/>
              </a:rPr>
              <a:t> Program</a:t>
            </a:r>
            <a:endParaRPr lang="en-US" sz="1400" dirty="0" smtClean="0">
              <a:solidFill>
                <a:srgbClr val="8E3118"/>
              </a:solidFill>
            </a:endParaRPr>
          </a:p>
        </p:txBody>
      </p:sp>
      <p:sp>
        <p:nvSpPr>
          <p:cNvPr id="29" name="Extract 28"/>
          <p:cNvSpPr/>
          <p:nvPr/>
        </p:nvSpPr>
        <p:spPr>
          <a:xfrm rot="10800000">
            <a:off x="899592" y="609255"/>
            <a:ext cx="374919" cy="443480"/>
          </a:xfrm>
          <a:prstGeom prst="flowChartExtract">
            <a:avLst/>
          </a:prstGeom>
          <a:solidFill>
            <a:srgbClr val="A23B1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grpSp>
        <p:nvGrpSpPr>
          <p:cNvPr id="51" name="Group 50"/>
          <p:cNvGrpSpPr/>
          <p:nvPr/>
        </p:nvGrpSpPr>
        <p:grpSpPr>
          <a:xfrm>
            <a:off x="1345788" y="398167"/>
            <a:ext cx="346622" cy="303043"/>
            <a:chOff x="1345788" y="193576"/>
            <a:chExt cx="346622" cy="303043"/>
          </a:xfrm>
        </p:grpSpPr>
        <p:sp>
          <p:nvSpPr>
            <p:cNvPr id="54" name="Oval 53"/>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56" name="Group 55"/>
          <p:cNvGrpSpPr/>
          <p:nvPr/>
        </p:nvGrpSpPr>
        <p:grpSpPr>
          <a:xfrm>
            <a:off x="1777836" y="398167"/>
            <a:ext cx="346622" cy="303043"/>
            <a:chOff x="1777836" y="193576"/>
            <a:chExt cx="346622" cy="303043"/>
          </a:xfrm>
        </p:grpSpPr>
        <p:sp>
          <p:nvSpPr>
            <p:cNvPr id="59" name="Oval 58"/>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TextBox 59"/>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nvGrpSpPr>
          <p:cNvPr id="61" name="Group 60"/>
          <p:cNvGrpSpPr/>
          <p:nvPr/>
        </p:nvGrpSpPr>
        <p:grpSpPr>
          <a:xfrm>
            <a:off x="913010" y="398167"/>
            <a:ext cx="346622" cy="303043"/>
            <a:chOff x="947172" y="193576"/>
            <a:chExt cx="346622" cy="303043"/>
          </a:xfrm>
        </p:grpSpPr>
        <p:sp>
          <p:nvSpPr>
            <p:cNvPr id="62" name="Oval 6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extBox 6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15" name="Group 14"/>
          <p:cNvGrpSpPr/>
          <p:nvPr/>
        </p:nvGrpSpPr>
        <p:grpSpPr>
          <a:xfrm>
            <a:off x="481761" y="395699"/>
            <a:ext cx="346622" cy="303043"/>
            <a:chOff x="481761" y="191108"/>
            <a:chExt cx="346622" cy="303043"/>
          </a:xfrm>
        </p:grpSpPr>
        <p:sp>
          <p:nvSpPr>
            <p:cNvPr id="64" name="Oval 63"/>
            <p:cNvSpPr>
              <a:spLocks noChangeAspect="1"/>
            </p:cNvSpPr>
            <p:nvPr/>
          </p:nvSpPr>
          <p:spPr>
            <a:xfrm rot="10800000">
              <a:off x="500904" y="191108"/>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TextBox 64"/>
            <p:cNvSpPr txBox="1"/>
            <p:nvPr/>
          </p:nvSpPr>
          <p:spPr>
            <a:xfrm>
              <a:off x="481761" y="204131"/>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sp>
        <p:nvSpPr>
          <p:cNvPr id="28" name="Content Placeholder 2"/>
          <p:cNvSpPr>
            <a:spLocks noGrp="1"/>
          </p:cNvSpPr>
          <p:nvPr>
            <p:ph sz="quarter" idx="12"/>
          </p:nvPr>
        </p:nvSpPr>
        <p:spPr>
          <a:xfrm>
            <a:off x="5000598" y="4941168"/>
            <a:ext cx="3963890" cy="1224136"/>
          </a:xfrm>
          <a:solidFill>
            <a:srgbClr val="FFE4D4"/>
          </a:solidFill>
        </p:spPr>
        <p:txBody>
          <a:bodyPr lIns="182880" anchor="ctr" anchorCtr="0"/>
          <a:lstStyle/>
          <a:p>
            <a:pPr>
              <a:buClr>
                <a:srgbClr val="43ACDA"/>
              </a:buClr>
            </a:pPr>
            <a:r>
              <a:rPr lang="en-US" sz="1400" dirty="0">
                <a:solidFill>
                  <a:srgbClr val="953735"/>
                </a:solidFill>
                <a:ea typeface="Calibri"/>
              </a:rPr>
              <a:t>5</a:t>
            </a:r>
            <a:r>
              <a:rPr lang="en-US" sz="1400" dirty="0" smtClean="0">
                <a:solidFill>
                  <a:srgbClr val="953735"/>
                </a:solidFill>
                <a:ea typeface="Calibri"/>
              </a:rPr>
              <a:t>. Outreach and Relationship Management with Existing and New Registry, Registrar  Community  </a:t>
            </a:r>
            <a:endParaRPr lang="en-US" sz="1400" dirty="0" smtClean="0">
              <a:solidFill>
                <a:srgbClr val="953735"/>
              </a:solidFill>
            </a:endParaRPr>
          </a:p>
        </p:txBody>
      </p:sp>
      <p:sp>
        <p:nvSpPr>
          <p:cNvPr id="30"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31"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Tree>
    <p:extLst>
      <p:ext uri="{BB962C8B-B14F-4D97-AF65-F5344CB8AC3E}">
        <p14:creationId xmlns:p14="http://schemas.microsoft.com/office/powerpoint/2010/main" val="2624419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ontent Placeholder 2"/>
          <p:cNvSpPr>
            <a:spLocks noGrp="1"/>
          </p:cNvSpPr>
          <p:nvPr>
            <p:ph sz="quarter" idx="12"/>
          </p:nvPr>
        </p:nvSpPr>
        <p:spPr>
          <a:xfrm>
            <a:off x="1043607" y="1846719"/>
            <a:ext cx="3888433" cy="4305226"/>
          </a:xfrm>
          <a:solidFill>
            <a:srgbClr val="FEAB7D"/>
          </a:solidFill>
        </p:spPr>
        <p:txBody>
          <a:bodyPr lIns="91440" tIns="45720" rIns="91440" bIns="91440" anchor="t" anchorCtr="0"/>
          <a:lstStyle/>
          <a:p>
            <a:pPr>
              <a:buClr>
                <a:srgbClr val="43ACDA"/>
              </a:buClr>
            </a:pPr>
            <a:r>
              <a:rPr lang="en-US" b="1" dirty="0" smtClean="0">
                <a:solidFill>
                  <a:srgbClr val="953735"/>
                </a:solidFill>
                <a:ea typeface="Calibri"/>
              </a:rPr>
              <a:t>2.4 </a:t>
            </a:r>
            <a:r>
              <a:rPr lang="en-US" b="1" dirty="0">
                <a:solidFill>
                  <a:srgbClr val="893312"/>
                </a:solidFill>
                <a:ea typeface="Calibri"/>
              </a:rPr>
              <a:t>Plan for Scale, Security, Continuity</a:t>
            </a:r>
            <a:endParaRPr lang="en-US" b="1" dirty="0">
              <a:solidFill>
                <a:srgbClr val="893312"/>
              </a:solidFill>
            </a:endParaRPr>
          </a:p>
          <a:p>
            <a:pPr>
              <a:buClr>
                <a:srgbClr val="43ACDA"/>
              </a:buClr>
            </a:pPr>
            <a:endParaRPr lang="en-US" sz="1600" b="1" dirty="0">
              <a:solidFill>
                <a:srgbClr val="953735"/>
              </a:solidFill>
              <a:ea typeface="Calibri"/>
            </a:endParaRPr>
          </a:p>
          <a:p>
            <a:pPr>
              <a:buClr>
                <a:srgbClr val="43ACDA"/>
              </a:buClr>
            </a:pPr>
            <a:r>
              <a:rPr lang="en-US" sz="1600" dirty="0" smtClean="0">
                <a:solidFill>
                  <a:srgbClr val="953735"/>
                </a:solidFill>
                <a:ea typeface="Calibri"/>
              </a:rPr>
              <a:t>Key Success Factor for this Goal:</a:t>
            </a:r>
          </a:p>
          <a:p>
            <a:pPr marL="285750" indent="-285750">
              <a:buFont typeface="Arial"/>
              <a:buChar char="•"/>
            </a:pPr>
            <a:r>
              <a:rPr lang="en-US" sz="1400" dirty="0">
                <a:solidFill>
                  <a:srgbClr val="000000"/>
                </a:solidFill>
                <a:ea typeface="Helvetica Neue"/>
              </a:rPr>
              <a:t>Develop, communicate and maintain continuity plans to mitigate risk and ensure organizational </a:t>
            </a:r>
            <a:r>
              <a:rPr lang="en-US" sz="1400" dirty="0" smtClean="0">
                <a:solidFill>
                  <a:srgbClr val="000000"/>
                </a:solidFill>
                <a:ea typeface="Helvetica Neue"/>
              </a:rPr>
              <a:t>scalability</a:t>
            </a:r>
            <a:endParaRPr lang="en-US" sz="1400" i="1" dirty="0" smtClean="0">
              <a:solidFill>
                <a:schemeClr val="tx1"/>
              </a:solidFill>
              <a:ea typeface="Calibri"/>
            </a:endParaRPr>
          </a:p>
          <a:p>
            <a:pPr>
              <a:buClr>
                <a:srgbClr val="43ACDA"/>
              </a:buClr>
            </a:pPr>
            <a:endParaRPr lang="en-US" sz="1600" dirty="0" smtClean="0">
              <a:solidFill>
                <a:srgbClr val="953735"/>
              </a:solidFill>
            </a:endParaRPr>
          </a:p>
        </p:txBody>
      </p:sp>
      <p:sp>
        <p:nvSpPr>
          <p:cNvPr id="3" name="Content Placeholder 2"/>
          <p:cNvSpPr>
            <a:spLocks noGrp="1"/>
          </p:cNvSpPr>
          <p:nvPr>
            <p:ph sz="quarter" idx="12"/>
          </p:nvPr>
        </p:nvSpPr>
        <p:spPr>
          <a:xfrm rot="16200000">
            <a:off x="-1440668" y="3753036"/>
            <a:ext cx="4320480" cy="504056"/>
          </a:xfrm>
          <a:solidFill>
            <a:srgbClr val="893312"/>
          </a:solidFill>
        </p:spPr>
        <p:txBody>
          <a:bodyPr lIns="182880" tIns="45720" rIns="182880"/>
          <a:lstStyle/>
          <a:p>
            <a:pPr algn="r">
              <a:buClr>
                <a:srgbClr val="43ACDA"/>
              </a:buClr>
            </a:pPr>
            <a:r>
              <a:rPr lang="en-US" sz="2000" dirty="0" smtClean="0">
                <a:solidFill>
                  <a:srgbClr val="FFE4D3"/>
                </a:solidFill>
              </a:rPr>
              <a:t>Operational Excellence</a:t>
            </a:r>
          </a:p>
        </p:txBody>
      </p:sp>
      <p:sp>
        <p:nvSpPr>
          <p:cNvPr id="6" name="Content Placeholder 2"/>
          <p:cNvSpPr>
            <a:spLocks noGrp="1"/>
          </p:cNvSpPr>
          <p:nvPr>
            <p:ph sz="quarter" idx="12"/>
          </p:nvPr>
        </p:nvSpPr>
        <p:spPr>
          <a:xfrm>
            <a:off x="5000598" y="1844824"/>
            <a:ext cx="3963890" cy="2088232"/>
          </a:xfrm>
          <a:solidFill>
            <a:srgbClr val="FFE4D4"/>
          </a:solidFill>
        </p:spPr>
        <p:txBody>
          <a:bodyPr lIns="182880" anchor="ctr" anchorCtr="0"/>
          <a:lstStyle/>
          <a:p>
            <a:pPr>
              <a:buClr>
                <a:srgbClr val="43ACDA"/>
              </a:buClr>
            </a:pPr>
            <a:r>
              <a:rPr lang="en-US" sz="1300" dirty="0" smtClean="0">
                <a:solidFill>
                  <a:srgbClr val="893312"/>
                </a:solidFill>
                <a:ea typeface="Calibri"/>
              </a:rPr>
              <a:t>1. </a:t>
            </a:r>
            <a:r>
              <a:rPr lang="en-US" sz="1400" dirty="0" smtClean="0">
                <a:solidFill>
                  <a:srgbClr val="893312"/>
                </a:solidFill>
                <a:ea typeface="Calibri"/>
              </a:rPr>
              <a:t>Enterprise Risk Management (ERM)</a:t>
            </a:r>
            <a:endParaRPr lang="en-US" sz="1300" dirty="0" smtClean="0">
              <a:solidFill>
                <a:srgbClr val="893312"/>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58" name="Content Placeholder 2"/>
          <p:cNvSpPr>
            <a:spLocks noGrp="1"/>
          </p:cNvSpPr>
          <p:nvPr>
            <p:ph sz="quarter" idx="12"/>
          </p:nvPr>
        </p:nvSpPr>
        <p:spPr>
          <a:xfrm>
            <a:off x="5000598" y="4005064"/>
            <a:ext cx="3963890" cy="2160240"/>
          </a:xfrm>
          <a:solidFill>
            <a:srgbClr val="FFE4D7"/>
          </a:solidFill>
        </p:spPr>
        <p:txBody>
          <a:bodyPr lIns="182880" anchor="ctr" anchorCtr="0"/>
          <a:lstStyle/>
          <a:p>
            <a:pPr>
              <a:buClr>
                <a:srgbClr val="43ACDA"/>
              </a:buClr>
            </a:pPr>
            <a:r>
              <a:rPr lang="en-US" sz="1400" dirty="0" smtClean="0">
                <a:solidFill>
                  <a:srgbClr val="8E3118"/>
                </a:solidFill>
                <a:ea typeface="Calibri"/>
              </a:rPr>
              <a:t>4. Business Continuity</a:t>
            </a:r>
            <a:endParaRPr lang="en-US" sz="1400" dirty="0" smtClean="0">
              <a:solidFill>
                <a:srgbClr val="8E3118"/>
              </a:solidFill>
            </a:endParaRPr>
          </a:p>
        </p:txBody>
      </p:sp>
      <p:sp>
        <p:nvSpPr>
          <p:cNvPr id="29" name="Extract 28"/>
          <p:cNvSpPr/>
          <p:nvPr/>
        </p:nvSpPr>
        <p:spPr>
          <a:xfrm rot="10800000">
            <a:off x="899592" y="609255"/>
            <a:ext cx="374919" cy="443480"/>
          </a:xfrm>
          <a:prstGeom prst="flowChartExtract">
            <a:avLst/>
          </a:prstGeom>
          <a:solidFill>
            <a:srgbClr val="A23B1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grpSp>
        <p:nvGrpSpPr>
          <p:cNvPr id="51" name="Group 50"/>
          <p:cNvGrpSpPr/>
          <p:nvPr/>
        </p:nvGrpSpPr>
        <p:grpSpPr>
          <a:xfrm>
            <a:off x="1345788" y="398167"/>
            <a:ext cx="346622" cy="303043"/>
            <a:chOff x="1345788" y="193576"/>
            <a:chExt cx="346622" cy="303043"/>
          </a:xfrm>
        </p:grpSpPr>
        <p:sp>
          <p:nvSpPr>
            <p:cNvPr id="54" name="Oval 53"/>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56" name="Group 55"/>
          <p:cNvGrpSpPr/>
          <p:nvPr/>
        </p:nvGrpSpPr>
        <p:grpSpPr>
          <a:xfrm>
            <a:off x="1777836" y="398167"/>
            <a:ext cx="346622" cy="303043"/>
            <a:chOff x="1777836" y="193576"/>
            <a:chExt cx="346622" cy="303043"/>
          </a:xfrm>
        </p:grpSpPr>
        <p:sp>
          <p:nvSpPr>
            <p:cNvPr id="59" name="Oval 58"/>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TextBox 59"/>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nvGrpSpPr>
          <p:cNvPr id="61" name="Group 60"/>
          <p:cNvGrpSpPr/>
          <p:nvPr/>
        </p:nvGrpSpPr>
        <p:grpSpPr>
          <a:xfrm>
            <a:off x="913010" y="398167"/>
            <a:ext cx="346622" cy="303043"/>
            <a:chOff x="947172" y="193576"/>
            <a:chExt cx="346622" cy="303043"/>
          </a:xfrm>
        </p:grpSpPr>
        <p:sp>
          <p:nvSpPr>
            <p:cNvPr id="62" name="Oval 6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extBox 6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15" name="Group 14"/>
          <p:cNvGrpSpPr/>
          <p:nvPr/>
        </p:nvGrpSpPr>
        <p:grpSpPr>
          <a:xfrm>
            <a:off x="481761" y="395699"/>
            <a:ext cx="346622" cy="303043"/>
            <a:chOff x="481761" y="191108"/>
            <a:chExt cx="346622" cy="303043"/>
          </a:xfrm>
        </p:grpSpPr>
        <p:sp>
          <p:nvSpPr>
            <p:cNvPr id="64" name="Oval 63"/>
            <p:cNvSpPr>
              <a:spLocks noChangeAspect="1"/>
            </p:cNvSpPr>
            <p:nvPr/>
          </p:nvSpPr>
          <p:spPr>
            <a:xfrm rot="10800000">
              <a:off x="500904" y="191108"/>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TextBox 64"/>
            <p:cNvSpPr txBox="1"/>
            <p:nvPr/>
          </p:nvSpPr>
          <p:spPr>
            <a:xfrm>
              <a:off x="481761" y="204131"/>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sp>
        <p:nvSpPr>
          <p:cNvPr id="27"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28"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Tree>
    <p:extLst>
      <p:ext uri="{BB962C8B-B14F-4D97-AF65-F5344CB8AC3E}">
        <p14:creationId xmlns:p14="http://schemas.microsoft.com/office/powerpoint/2010/main" val="775429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Content Placeholder 2"/>
          <p:cNvSpPr>
            <a:spLocks noGrp="1"/>
          </p:cNvSpPr>
          <p:nvPr>
            <p:ph sz="quarter" idx="12"/>
          </p:nvPr>
        </p:nvSpPr>
        <p:spPr>
          <a:xfrm>
            <a:off x="1043607" y="1846719"/>
            <a:ext cx="3888433" cy="4305226"/>
          </a:xfrm>
          <a:solidFill>
            <a:srgbClr val="ACD790"/>
          </a:solidFill>
        </p:spPr>
        <p:txBody>
          <a:bodyPr lIns="91440" tIns="45720" rIns="91440" bIns="91440" anchor="t" anchorCtr="0"/>
          <a:lstStyle/>
          <a:p>
            <a:pPr>
              <a:buClr>
                <a:srgbClr val="43ACDA"/>
              </a:buClr>
            </a:pPr>
            <a:r>
              <a:rPr lang="en-US" b="1" dirty="0" smtClean="0">
                <a:solidFill>
                  <a:srgbClr val="4F6228"/>
                </a:solidFill>
                <a:ea typeface="Calibri"/>
              </a:rPr>
              <a:t>3.1 Engage Stakeholders Globally</a:t>
            </a:r>
            <a:endParaRPr lang="en-US" b="1" dirty="0" smtClean="0">
              <a:solidFill>
                <a:srgbClr val="4F6228"/>
              </a:solidFill>
            </a:endParaRPr>
          </a:p>
          <a:p>
            <a:pPr>
              <a:buClr>
                <a:srgbClr val="43ACDA"/>
              </a:buClr>
            </a:pPr>
            <a:endParaRPr lang="en-US" sz="1600" b="1" dirty="0">
              <a:solidFill>
                <a:srgbClr val="4F6228"/>
              </a:solidFill>
              <a:ea typeface="Calibri"/>
            </a:endParaRPr>
          </a:p>
          <a:p>
            <a:pPr>
              <a:buClr>
                <a:srgbClr val="43ACDA"/>
              </a:buClr>
            </a:pPr>
            <a:endParaRPr lang="en-US" sz="1600" dirty="0">
              <a:solidFill>
                <a:srgbClr val="4F6228"/>
              </a:solidFill>
              <a:ea typeface="Calibri"/>
            </a:endParaRPr>
          </a:p>
          <a:p>
            <a:pPr>
              <a:buClr>
                <a:srgbClr val="43ACDA"/>
              </a:buClr>
            </a:pPr>
            <a:r>
              <a:rPr lang="en-US" sz="1600" dirty="0" smtClean="0">
                <a:solidFill>
                  <a:srgbClr val="4F6228"/>
                </a:solidFill>
                <a:ea typeface="Calibri"/>
              </a:rPr>
              <a:t>Key Success Factor for this Goal:</a:t>
            </a:r>
          </a:p>
          <a:p>
            <a:pPr marL="285750" indent="-285750">
              <a:buClr>
                <a:schemeClr val="tx1"/>
              </a:buClr>
              <a:buFont typeface="Arial"/>
              <a:buChar char="•"/>
            </a:pPr>
            <a:r>
              <a:rPr lang="en-US" sz="1400" dirty="0">
                <a:solidFill>
                  <a:srgbClr val="000000"/>
                </a:solidFill>
                <a:ea typeface="Helvetica Neue"/>
              </a:rPr>
              <a:t>Expand and diversify participation of stakeholders from around the world to strengthen ICANN</a:t>
            </a:r>
            <a:endParaRPr lang="en-US" sz="1600" dirty="0" smtClean="0">
              <a:solidFill>
                <a:srgbClr val="4F6228"/>
              </a:solidFill>
            </a:endParaRPr>
          </a:p>
        </p:txBody>
      </p:sp>
      <p:sp>
        <p:nvSpPr>
          <p:cNvPr id="3" name="Content Placeholder 2"/>
          <p:cNvSpPr>
            <a:spLocks noGrp="1"/>
          </p:cNvSpPr>
          <p:nvPr>
            <p:ph sz="quarter" idx="12"/>
          </p:nvPr>
        </p:nvSpPr>
        <p:spPr>
          <a:xfrm rot="16200000">
            <a:off x="-1440668" y="3753036"/>
            <a:ext cx="4320480" cy="504056"/>
          </a:xfrm>
          <a:solidFill>
            <a:srgbClr val="5B8341"/>
          </a:solidFill>
        </p:spPr>
        <p:txBody>
          <a:bodyPr lIns="182880" tIns="45720" rIns="182880"/>
          <a:lstStyle/>
          <a:p>
            <a:pPr algn="r">
              <a:buClr>
                <a:srgbClr val="43ACDA"/>
              </a:buClr>
            </a:pPr>
            <a:r>
              <a:rPr lang="en-US" sz="2000" dirty="0" smtClean="0">
                <a:solidFill>
                  <a:srgbClr val="B5D091"/>
                </a:solidFill>
                <a:ea typeface="Calibri"/>
              </a:rPr>
              <a:t>Internationalization</a:t>
            </a:r>
            <a:endParaRPr lang="en-US" sz="2000" dirty="0" smtClean="0">
              <a:solidFill>
                <a:srgbClr val="B5D091"/>
              </a:solidFill>
            </a:endParaRPr>
          </a:p>
        </p:txBody>
      </p:sp>
      <p:sp>
        <p:nvSpPr>
          <p:cNvPr id="6" name="Content Placeholder 2"/>
          <p:cNvSpPr>
            <a:spLocks noGrp="1"/>
          </p:cNvSpPr>
          <p:nvPr>
            <p:ph sz="quarter" idx="12"/>
          </p:nvPr>
        </p:nvSpPr>
        <p:spPr>
          <a:xfrm>
            <a:off x="5000598" y="1844822"/>
            <a:ext cx="3963890" cy="1024128"/>
          </a:xfrm>
          <a:solidFill>
            <a:srgbClr val="E5EFD9"/>
          </a:solidFill>
        </p:spPr>
        <p:txBody>
          <a:bodyPr lIns="182880" anchor="ctr" anchorCtr="0"/>
          <a:lstStyle/>
          <a:p>
            <a:pPr>
              <a:buClr>
                <a:srgbClr val="43ACDA"/>
              </a:buClr>
            </a:pPr>
            <a:r>
              <a:rPr lang="en-US" sz="1300" dirty="0" smtClean="0">
                <a:solidFill>
                  <a:schemeClr val="accent3">
                    <a:lumMod val="75000"/>
                  </a:schemeClr>
                </a:solidFill>
                <a:ea typeface="Calibri"/>
              </a:rPr>
              <a:t>1. Engage Stakeholders Regionally</a:t>
            </a:r>
            <a:endParaRPr lang="en-US" sz="1300" dirty="0" smtClean="0">
              <a:solidFill>
                <a:schemeClr val="accent3">
                  <a:lumMod val="75000"/>
                </a:schemeClr>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27" name="Content Placeholder 2"/>
          <p:cNvSpPr>
            <a:spLocks noGrp="1"/>
          </p:cNvSpPr>
          <p:nvPr>
            <p:ph sz="quarter" idx="12"/>
          </p:nvPr>
        </p:nvSpPr>
        <p:spPr>
          <a:xfrm>
            <a:off x="5000598" y="2942075"/>
            <a:ext cx="3963890" cy="1024128"/>
          </a:xfrm>
          <a:solidFill>
            <a:srgbClr val="E5EFD9"/>
          </a:solidFill>
        </p:spPr>
        <p:txBody>
          <a:bodyPr lIns="182880" anchor="ctr" anchorCtr="0"/>
          <a:lstStyle/>
          <a:p>
            <a:pPr>
              <a:buClr>
                <a:srgbClr val="43ACDA"/>
              </a:buClr>
            </a:pPr>
            <a:r>
              <a:rPr lang="en-US" sz="1300" dirty="0">
                <a:solidFill>
                  <a:schemeClr val="accent3">
                    <a:lumMod val="75000"/>
                  </a:schemeClr>
                </a:solidFill>
                <a:ea typeface="Calibri"/>
              </a:rPr>
              <a:t>2</a:t>
            </a:r>
            <a:r>
              <a:rPr lang="en-US" sz="1300" dirty="0" smtClean="0">
                <a:solidFill>
                  <a:schemeClr val="accent3">
                    <a:lumMod val="75000"/>
                  </a:schemeClr>
                </a:solidFill>
                <a:ea typeface="Calibri"/>
              </a:rPr>
              <a:t>. Digital Engagement </a:t>
            </a:r>
            <a:endParaRPr lang="en-US" sz="1300" dirty="0" smtClean="0">
              <a:solidFill>
                <a:schemeClr val="accent3">
                  <a:lumMod val="75000"/>
                </a:schemeClr>
              </a:solidFill>
            </a:endParaRPr>
          </a:p>
        </p:txBody>
      </p:sp>
      <p:sp>
        <p:nvSpPr>
          <p:cNvPr id="53" name="Content Placeholder 2"/>
          <p:cNvSpPr>
            <a:spLocks noGrp="1"/>
          </p:cNvSpPr>
          <p:nvPr>
            <p:ph sz="quarter" idx="12"/>
          </p:nvPr>
        </p:nvSpPr>
        <p:spPr>
          <a:xfrm>
            <a:off x="5000598" y="5150320"/>
            <a:ext cx="3963890" cy="1024128"/>
          </a:xfrm>
          <a:solidFill>
            <a:srgbClr val="E5EFD9"/>
          </a:solidFill>
        </p:spPr>
        <p:txBody>
          <a:bodyPr lIns="182880" anchor="ctr" anchorCtr="0"/>
          <a:lstStyle/>
          <a:p>
            <a:pPr>
              <a:buClr>
                <a:srgbClr val="43ACDA"/>
              </a:buClr>
            </a:pPr>
            <a:r>
              <a:rPr lang="en-US" sz="1300" dirty="0">
                <a:solidFill>
                  <a:schemeClr val="accent3">
                    <a:lumMod val="75000"/>
                  </a:schemeClr>
                </a:solidFill>
                <a:ea typeface="Calibri"/>
              </a:rPr>
              <a:t>4. Language Services</a:t>
            </a:r>
            <a:endParaRPr lang="en-US" sz="1300" dirty="0">
              <a:solidFill>
                <a:schemeClr val="accent3">
                  <a:lumMod val="75000"/>
                </a:schemeClr>
              </a:solidFill>
            </a:endParaRPr>
          </a:p>
        </p:txBody>
      </p:sp>
      <p:sp>
        <p:nvSpPr>
          <p:cNvPr id="31" name="Oval 30"/>
          <p:cNvSpPr>
            <a:spLocks noChangeAspect="1"/>
          </p:cNvSpPr>
          <p:nvPr/>
        </p:nvSpPr>
        <p:spPr>
          <a:xfrm rot="10800000">
            <a:off x="500105" y="395700"/>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480962" y="408723"/>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nvGrpSpPr>
          <p:cNvPr id="12" name="Group 11"/>
          <p:cNvGrpSpPr/>
          <p:nvPr/>
        </p:nvGrpSpPr>
        <p:grpSpPr>
          <a:xfrm>
            <a:off x="1331640" y="398168"/>
            <a:ext cx="374919" cy="654568"/>
            <a:chOff x="1331640" y="193576"/>
            <a:chExt cx="374919" cy="654568"/>
          </a:xfrm>
        </p:grpSpPr>
        <p:sp>
          <p:nvSpPr>
            <p:cNvPr id="29" name="Extract 28"/>
            <p:cNvSpPr/>
            <p:nvPr/>
          </p:nvSpPr>
          <p:spPr>
            <a:xfrm rot="10800000">
              <a:off x="1331640" y="404664"/>
              <a:ext cx="374919" cy="443480"/>
            </a:xfrm>
            <a:prstGeom prst="flowChartExtract">
              <a:avLst/>
            </a:prstGeom>
            <a:solidFill>
              <a:srgbClr val="5B83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35" name="Oval 34"/>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30" name="Group 29"/>
          <p:cNvGrpSpPr/>
          <p:nvPr/>
        </p:nvGrpSpPr>
        <p:grpSpPr>
          <a:xfrm>
            <a:off x="913010" y="398168"/>
            <a:ext cx="346622" cy="303043"/>
            <a:chOff x="947172" y="193576"/>
            <a:chExt cx="346622" cy="303043"/>
          </a:xfrm>
        </p:grpSpPr>
        <p:sp>
          <p:nvSpPr>
            <p:cNvPr id="42" name="Oval 4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13" name="Group 12"/>
          <p:cNvGrpSpPr/>
          <p:nvPr/>
        </p:nvGrpSpPr>
        <p:grpSpPr>
          <a:xfrm>
            <a:off x="1777836" y="398168"/>
            <a:ext cx="346622" cy="303043"/>
            <a:chOff x="1777836" y="193576"/>
            <a:chExt cx="346622" cy="303043"/>
          </a:xfrm>
        </p:grpSpPr>
        <p:sp>
          <p:nvSpPr>
            <p:cNvPr id="37" name="Oval 36"/>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sp>
        <p:nvSpPr>
          <p:cNvPr id="33" name="Content Placeholder 2"/>
          <p:cNvSpPr>
            <a:spLocks noGrp="1"/>
          </p:cNvSpPr>
          <p:nvPr>
            <p:ph sz="quarter" idx="12"/>
          </p:nvPr>
        </p:nvSpPr>
        <p:spPr>
          <a:xfrm>
            <a:off x="5000598" y="4046198"/>
            <a:ext cx="3963890" cy="1024128"/>
          </a:xfrm>
          <a:solidFill>
            <a:srgbClr val="E5EFD9"/>
          </a:solidFill>
        </p:spPr>
        <p:txBody>
          <a:bodyPr lIns="182880" anchor="ctr" anchorCtr="0"/>
          <a:lstStyle/>
          <a:p>
            <a:pPr>
              <a:buClr>
                <a:srgbClr val="43ACDA"/>
              </a:buClr>
            </a:pPr>
            <a:r>
              <a:rPr lang="en-US" sz="1300" dirty="0" smtClean="0">
                <a:solidFill>
                  <a:schemeClr val="accent3">
                    <a:lumMod val="75000"/>
                  </a:schemeClr>
                </a:solidFill>
              </a:rPr>
              <a:t>3. Global </a:t>
            </a:r>
            <a:r>
              <a:rPr lang="en-US" sz="1300" dirty="0">
                <a:solidFill>
                  <a:schemeClr val="accent3">
                    <a:lumMod val="75000"/>
                  </a:schemeClr>
                </a:solidFill>
              </a:rPr>
              <a:t>Stakeholder Engagement Planning</a:t>
            </a:r>
            <a:endParaRPr lang="en-US" sz="1300" dirty="0" smtClean="0">
              <a:solidFill>
                <a:schemeClr val="accent3">
                  <a:lumMod val="75000"/>
                </a:schemeClr>
              </a:solidFill>
            </a:endParaRPr>
          </a:p>
        </p:txBody>
      </p:sp>
      <p:sp>
        <p:nvSpPr>
          <p:cNvPr id="34"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36"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Tree>
    <p:extLst>
      <p:ext uri="{BB962C8B-B14F-4D97-AF65-F5344CB8AC3E}">
        <p14:creationId xmlns:p14="http://schemas.microsoft.com/office/powerpoint/2010/main" val="2842360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p:cNvSpPr>
            <a:spLocks noGrp="1"/>
          </p:cNvSpPr>
          <p:nvPr>
            <p:ph sz="quarter" idx="12"/>
          </p:nvPr>
        </p:nvSpPr>
        <p:spPr>
          <a:xfrm>
            <a:off x="1043607" y="1846719"/>
            <a:ext cx="3888433" cy="4305226"/>
          </a:xfrm>
          <a:solidFill>
            <a:srgbClr val="ACD790"/>
          </a:solidFill>
        </p:spPr>
        <p:txBody>
          <a:bodyPr lIns="91440" tIns="45720" rIns="91440" bIns="91440" anchor="t" anchorCtr="0"/>
          <a:lstStyle/>
          <a:p>
            <a:pPr>
              <a:buClr>
                <a:srgbClr val="43ACDA"/>
              </a:buClr>
            </a:pPr>
            <a:r>
              <a:rPr lang="en-US" b="1" dirty="0" smtClean="0">
                <a:solidFill>
                  <a:srgbClr val="4F6228"/>
                </a:solidFill>
                <a:ea typeface="Calibri"/>
              </a:rPr>
              <a:t>3.2 </a:t>
            </a:r>
            <a:r>
              <a:rPr lang="en-US" b="1" dirty="0">
                <a:solidFill>
                  <a:schemeClr val="accent3">
                    <a:lumMod val="50000"/>
                  </a:schemeClr>
                </a:solidFill>
                <a:ea typeface="Calibri"/>
              </a:rPr>
              <a:t>Communicate Effectively with Stakeholders</a:t>
            </a:r>
            <a:endParaRPr lang="en-US" b="1" dirty="0">
              <a:solidFill>
                <a:schemeClr val="accent3">
                  <a:lumMod val="50000"/>
                </a:schemeClr>
              </a:solidFill>
            </a:endParaRPr>
          </a:p>
          <a:p>
            <a:pPr>
              <a:buClr>
                <a:srgbClr val="43ACDA"/>
              </a:buClr>
            </a:pPr>
            <a:endParaRPr lang="en-US" sz="1600" b="1" dirty="0">
              <a:solidFill>
                <a:srgbClr val="4F6228"/>
              </a:solidFill>
              <a:ea typeface="Calibri"/>
            </a:endParaRPr>
          </a:p>
          <a:p>
            <a:pPr>
              <a:buClr>
                <a:srgbClr val="43ACDA"/>
              </a:buClr>
            </a:pPr>
            <a:r>
              <a:rPr lang="en-US" sz="1600" dirty="0" smtClean="0">
                <a:solidFill>
                  <a:srgbClr val="4F6228"/>
                </a:solidFill>
                <a:ea typeface="Calibri"/>
              </a:rPr>
              <a:t>Key Success Factor for this Goal:</a:t>
            </a:r>
          </a:p>
          <a:p>
            <a:pPr marL="285750" indent="-285750">
              <a:buClr>
                <a:schemeClr val="tx1"/>
              </a:buClr>
              <a:buFont typeface="Arial"/>
              <a:buChar char="•"/>
            </a:pPr>
            <a:r>
              <a:rPr lang="en-US" sz="1400" dirty="0">
                <a:solidFill>
                  <a:srgbClr val="000000"/>
                </a:solidFill>
                <a:ea typeface="Helvetica Neue"/>
              </a:rPr>
              <a:t>Grow and diversify communications activity to demonstrate ICANN's role in distinct geographies and for target audiences</a:t>
            </a:r>
            <a:endParaRPr lang="en-US" sz="1600" dirty="0" smtClean="0">
              <a:solidFill>
                <a:srgbClr val="4F6228"/>
              </a:solidFill>
            </a:endParaRPr>
          </a:p>
        </p:txBody>
      </p:sp>
      <p:sp>
        <p:nvSpPr>
          <p:cNvPr id="26"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27"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3" name="Content Placeholder 2"/>
          <p:cNvSpPr>
            <a:spLocks noGrp="1"/>
          </p:cNvSpPr>
          <p:nvPr>
            <p:ph sz="quarter" idx="12"/>
          </p:nvPr>
        </p:nvSpPr>
        <p:spPr>
          <a:xfrm rot="16200000">
            <a:off x="-1440668" y="3753036"/>
            <a:ext cx="4320480" cy="504056"/>
          </a:xfrm>
          <a:solidFill>
            <a:srgbClr val="5B8341"/>
          </a:solidFill>
        </p:spPr>
        <p:txBody>
          <a:bodyPr lIns="182880" tIns="45720" rIns="182880"/>
          <a:lstStyle/>
          <a:p>
            <a:pPr algn="r">
              <a:buClr>
                <a:srgbClr val="43ACDA"/>
              </a:buClr>
            </a:pPr>
            <a:r>
              <a:rPr lang="en-US" sz="2000" dirty="0" smtClean="0">
                <a:solidFill>
                  <a:srgbClr val="B5D091"/>
                </a:solidFill>
                <a:ea typeface="Calibri"/>
              </a:rPr>
              <a:t>Internationalization</a:t>
            </a:r>
            <a:endParaRPr lang="en-US" sz="2000" dirty="0" smtClean="0">
              <a:solidFill>
                <a:srgbClr val="B5D091"/>
              </a:solidFill>
            </a:endParaRPr>
          </a:p>
        </p:txBody>
      </p:sp>
      <p:sp>
        <p:nvSpPr>
          <p:cNvPr id="6" name="Content Placeholder 2"/>
          <p:cNvSpPr>
            <a:spLocks noGrp="1"/>
          </p:cNvSpPr>
          <p:nvPr>
            <p:ph sz="quarter" idx="12"/>
          </p:nvPr>
        </p:nvSpPr>
        <p:spPr>
          <a:xfrm>
            <a:off x="5000598" y="1844824"/>
            <a:ext cx="3963890" cy="2121408"/>
          </a:xfrm>
          <a:solidFill>
            <a:srgbClr val="E5EFD9"/>
          </a:solidFill>
        </p:spPr>
        <p:txBody>
          <a:bodyPr lIns="182880" anchor="ctr" anchorCtr="0"/>
          <a:lstStyle/>
          <a:p>
            <a:pPr>
              <a:buClr>
                <a:srgbClr val="43ACDA"/>
              </a:buClr>
            </a:pPr>
            <a:r>
              <a:rPr lang="en-US" sz="1300" dirty="0" smtClean="0">
                <a:solidFill>
                  <a:srgbClr val="77933C"/>
                </a:solidFill>
                <a:ea typeface="Calibri"/>
              </a:rPr>
              <a:t>1. Raise awareness of ICANN worldwide</a:t>
            </a:r>
            <a:endParaRPr lang="en-US" sz="1300" dirty="0" smtClean="0">
              <a:solidFill>
                <a:srgbClr val="77933C"/>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31" name="Oval 30"/>
          <p:cNvSpPr>
            <a:spLocks noChangeAspect="1"/>
          </p:cNvSpPr>
          <p:nvPr/>
        </p:nvSpPr>
        <p:spPr>
          <a:xfrm rot="10800000">
            <a:off x="500105" y="395700"/>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480962" y="408723"/>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nvGrpSpPr>
          <p:cNvPr id="12" name="Group 11"/>
          <p:cNvGrpSpPr/>
          <p:nvPr/>
        </p:nvGrpSpPr>
        <p:grpSpPr>
          <a:xfrm>
            <a:off x="1331640" y="398168"/>
            <a:ext cx="374919" cy="654568"/>
            <a:chOff x="1331640" y="193576"/>
            <a:chExt cx="374919" cy="654568"/>
          </a:xfrm>
        </p:grpSpPr>
        <p:sp>
          <p:nvSpPr>
            <p:cNvPr id="29" name="Extract 28"/>
            <p:cNvSpPr/>
            <p:nvPr/>
          </p:nvSpPr>
          <p:spPr>
            <a:xfrm rot="10800000">
              <a:off x="1331640" y="404664"/>
              <a:ext cx="374919" cy="443480"/>
            </a:xfrm>
            <a:prstGeom prst="flowChartExtract">
              <a:avLst/>
            </a:prstGeom>
            <a:solidFill>
              <a:srgbClr val="5B83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35" name="Oval 34"/>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30" name="Group 29"/>
          <p:cNvGrpSpPr/>
          <p:nvPr/>
        </p:nvGrpSpPr>
        <p:grpSpPr>
          <a:xfrm>
            <a:off x="913010" y="398168"/>
            <a:ext cx="346622" cy="303043"/>
            <a:chOff x="947172" y="193576"/>
            <a:chExt cx="346622" cy="303043"/>
          </a:xfrm>
        </p:grpSpPr>
        <p:sp>
          <p:nvSpPr>
            <p:cNvPr id="42" name="Oval 4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13" name="Group 12"/>
          <p:cNvGrpSpPr/>
          <p:nvPr/>
        </p:nvGrpSpPr>
        <p:grpSpPr>
          <a:xfrm>
            <a:off x="1777836" y="398168"/>
            <a:ext cx="346622" cy="303043"/>
            <a:chOff x="1777836" y="193576"/>
            <a:chExt cx="346622" cy="303043"/>
          </a:xfrm>
        </p:grpSpPr>
        <p:sp>
          <p:nvSpPr>
            <p:cNvPr id="37" name="Oval 36"/>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sp>
        <p:nvSpPr>
          <p:cNvPr id="24" name="Content Placeholder 2"/>
          <p:cNvSpPr>
            <a:spLocks noGrp="1"/>
          </p:cNvSpPr>
          <p:nvPr>
            <p:ph sz="quarter" idx="12"/>
          </p:nvPr>
        </p:nvSpPr>
        <p:spPr>
          <a:xfrm>
            <a:off x="5000598" y="4043896"/>
            <a:ext cx="3963890" cy="2121408"/>
          </a:xfrm>
          <a:solidFill>
            <a:srgbClr val="E5EFD9"/>
          </a:solidFill>
        </p:spPr>
        <p:txBody>
          <a:bodyPr lIns="182880" anchor="ctr" anchorCtr="0"/>
          <a:lstStyle/>
          <a:p>
            <a:pPr>
              <a:buClr>
                <a:srgbClr val="43ACDA"/>
              </a:buClr>
            </a:pPr>
            <a:r>
              <a:rPr lang="en-US" sz="1300" dirty="0">
                <a:solidFill>
                  <a:srgbClr val="77933C"/>
                </a:solidFill>
                <a:ea typeface="Calibri"/>
              </a:rPr>
              <a:t>2</a:t>
            </a:r>
            <a:r>
              <a:rPr lang="en-US" sz="1300" dirty="0" smtClean="0">
                <a:solidFill>
                  <a:srgbClr val="77933C"/>
                </a:solidFill>
                <a:ea typeface="Calibri"/>
              </a:rPr>
              <a:t>. Raising Awareness of IANA Functions, </a:t>
            </a:r>
            <a:br>
              <a:rPr lang="en-US" sz="1300" dirty="0" smtClean="0">
                <a:solidFill>
                  <a:srgbClr val="77933C"/>
                </a:solidFill>
                <a:ea typeface="Calibri"/>
              </a:rPr>
            </a:br>
            <a:r>
              <a:rPr lang="en-US" sz="1300" dirty="0" smtClean="0">
                <a:solidFill>
                  <a:srgbClr val="77933C"/>
                </a:solidFill>
                <a:ea typeface="Calibri"/>
              </a:rPr>
              <a:t>    Performance &amp; Reporting</a:t>
            </a:r>
            <a:endParaRPr lang="en-US" sz="1300" dirty="0" smtClean="0">
              <a:solidFill>
                <a:srgbClr val="77933C"/>
              </a:solidFill>
            </a:endParaRPr>
          </a:p>
        </p:txBody>
      </p:sp>
    </p:spTree>
    <p:extLst>
      <p:ext uri="{BB962C8B-B14F-4D97-AF65-F5344CB8AC3E}">
        <p14:creationId xmlns:p14="http://schemas.microsoft.com/office/powerpoint/2010/main" val="745626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2"/>
          </p:nvPr>
        </p:nvSpPr>
        <p:spPr>
          <a:xfrm>
            <a:off x="329320" y="1219200"/>
            <a:ext cx="8281280" cy="3105834"/>
          </a:xfrm>
        </p:spPr>
        <p:txBody>
          <a:bodyPr/>
          <a:lstStyle/>
          <a:p>
            <a:r>
              <a:rPr lang="en-US" sz="2800" dirty="0" smtClean="0">
                <a:solidFill>
                  <a:schemeClr val="tx1">
                    <a:lumMod val="65000"/>
                    <a:lumOff val="35000"/>
                  </a:schemeClr>
                </a:solidFill>
              </a:rPr>
              <a:t>Introduction</a:t>
            </a:r>
            <a:endParaRPr lang="en-US" sz="2800" dirty="0">
              <a:solidFill>
                <a:schemeClr val="tx1">
                  <a:lumMod val="65000"/>
                  <a:lumOff val="35000"/>
                </a:schemeClr>
              </a:solidFill>
            </a:endParaRPr>
          </a:p>
          <a:p>
            <a:r>
              <a:rPr lang="en-US" sz="2800" dirty="0">
                <a:solidFill>
                  <a:schemeClr val="tx1">
                    <a:lumMod val="65000"/>
                    <a:lumOff val="35000"/>
                  </a:schemeClr>
                </a:solidFill>
              </a:rPr>
              <a:t>Update on Process &amp; Calendar</a:t>
            </a:r>
          </a:p>
          <a:p>
            <a:r>
              <a:rPr lang="en-US" sz="2800" dirty="0">
                <a:solidFill>
                  <a:schemeClr val="tx1">
                    <a:lumMod val="65000"/>
                    <a:lumOff val="35000"/>
                  </a:schemeClr>
                </a:solidFill>
              </a:rPr>
              <a:t>Future State of </a:t>
            </a:r>
            <a:r>
              <a:rPr lang="en-US" sz="2800" dirty="0" smtClean="0">
                <a:solidFill>
                  <a:schemeClr val="tx1">
                    <a:lumMod val="65000"/>
                    <a:lumOff val="35000"/>
                  </a:schemeClr>
                </a:solidFill>
              </a:rPr>
              <a:t>Operating Plan </a:t>
            </a:r>
            <a:r>
              <a:rPr lang="en-US" sz="2800" dirty="0">
                <a:solidFill>
                  <a:schemeClr val="tx1">
                    <a:lumMod val="65000"/>
                    <a:lumOff val="35000"/>
                  </a:schemeClr>
                </a:solidFill>
              </a:rPr>
              <a:t>&amp; Budget Planning</a:t>
            </a:r>
          </a:p>
          <a:p>
            <a:r>
              <a:rPr lang="en-US" sz="2800" dirty="0">
                <a:solidFill>
                  <a:schemeClr val="tx1">
                    <a:lumMod val="65000"/>
                    <a:lumOff val="35000"/>
                  </a:schemeClr>
                </a:solidFill>
              </a:rPr>
              <a:t>FY15 </a:t>
            </a:r>
            <a:r>
              <a:rPr lang="en-US" sz="2800" dirty="0" smtClean="0">
                <a:solidFill>
                  <a:schemeClr val="tx1">
                    <a:lumMod val="65000"/>
                    <a:lumOff val="35000"/>
                  </a:schemeClr>
                </a:solidFill>
              </a:rPr>
              <a:t>Operating </a:t>
            </a:r>
            <a:r>
              <a:rPr lang="en-US" sz="2800" dirty="0">
                <a:solidFill>
                  <a:schemeClr val="tx1">
                    <a:lumMod val="65000"/>
                    <a:lumOff val="35000"/>
                  </a:schemeClr>
                </a:solidFill>
              </a:rPr>
              <a:t>Plan </a:t>
            </a:r>
            <a:r>
              <a:rPr lang="en-US" sz="2800" dirty="0" smtClean="0">
                <a:solidFill>
                  <a:schemeClr val="tx1">
                    <a:lumMod val="65000"/>
                    <a:lumOff val="35000"/>
                  </a:schemeClr>
                </a:solidFill>
              </a:rPr>
              <a:t>Framework Highlights</a:t>
            </a:r>
          </a:p>
          <a:p>
            <a:pPr>
              <a:buClr>
                <a:srgbClr val="43ACDA"/>
              </a:buClr>
            </a:pPr>
            <a:endParaRPr lang="en-US" sz="2800" dirty="0" smtClean="0">
              <a:solidFill>
                <a:schemeClr val="tx1">
                  <a:lumMod val="75000"/>
                  <a:lumOff val="25000"/>
                </a:schemeClr>
              </a:solidFill>
            </a:endParaRPr>
          </a:p>
        </p:txBody>
      </p:sp>
      <p:sp>
        <p:nvSpPr>
          <p:cNvPr id="4" name="Title 3"/>
          <p:cNvSpPr>
            <a:spLocks noGrp="1"/>
          </p:cNvSpPr>
          <p:nvPr>
            <p:ph type="title"/>
          </p:nvPr>
        </p:nvSpPr>
        <p:spPr>
          <a:xfrm>
            <a:off x="329320" y="321693"/>
            <a:ext cx="5976664" cy="440307"/>
          </a:xfrm>
        </p:spPr>
        <p:txBody>
          <a:bodyPr/>
          <a:lstStyle/>
          <a:p>
            <a:r>
              <a:rPr lang="en-US" dirty="0" smtClean="0"/>
              <a:t>Agenda</a:t>
            </a:r>
            <a:endParaRPr lang="en-US" dirty="0"/>
          </a:p>
        </p:txBody>
      </p:sp>
      <p:cxnSp>
        <p:nvCxnSpPr>
          <p:cNvPr id="5" name="Straight Connector 4"/>
          <p:cNvCxnSpPr/>
          <p:nvPr/>
        </p:nvCxnSpPr>
        <p:spPr>
          <a:xfrm>
            <a:off x="467544" y="1772816"/>
            <a:ext cx="7128792" cy="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467544" y="2276872"/>
            <a:ext cx="7128792" cy="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67544" y="2780928"/>
            <a:ext cx="7128792" cy="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467544" y="3284984"/>
            <a:ext cx="7128792" cy="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467544" y="1268760"/>
            <a:ext cx="7128792" cy="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1990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ontent Placeholder 2"/>
          <p:cNvSpPr>
            <a:spLocks noGrp="1"/>
          </p:cNvSpPr>
          <p:nvPr>
            <p:ph sz="quarter" idx="12"/>
          </p:nvPr>
        </p:nvSpPr>
        <p:spPr>
          <a:xfrm>
            <a:off x="1043607" y="1846719"/>
            <a:ext cx="3888433" cy="4305226"/>
          </a:xfrm>
          <a:solidFill>
            <a:srgbClr val="ACD790"/>
          </a:solidFill>
        </p:spPr>
        <p:txBody>
          <a:bodyPr lIns="91440" tIns="45720" rIns="91440" bIns="91440" anchor="t" anchorCtr="0"/>
          <a:lstStyle/>
          <a:p>
            <a:pPr>
              <a:buClr>
                <a:srgbClr val="43ACDA"/>
              </a:buClr>
            </a:pPr>
            <a:r>
              <a:rPr lang="en-US" b="1" dirty="0" smtClean="0">
                <a:solidFill>
                  <a:srgbClr val="4F6228"/>
                </a:solidFill>
                <a:ea typeface="Calibri"/>
              </a:rPr>
              <a:t>3.3 </a:t>
            </a:r>
            <a:r>
              <a:rPr lang="en-US" b="1" dirty="0">
                <a:solidFill>
                  <a:srgbClr val="4F6228"/>
                </a:solidFill>
                <a:ea typeface="Calibri"/>
              </a:rPr>
              <a:t>Integrate Global and Regional Responsibilities</a:t>
            </a:r>
            <a:endParaRPr lang="en-US" b="1" dirty="0" smtClean="0">
              <a:solidFill>
                <a:srgbClr val="4F6228"/>
              </a:solidFill>
            </a:endParaRPr>
          </a:p>
          <a:p>
            <a:pPr>
              <a:buClr>
                <a:srgbClr val="43ACDA"/>
              </a:buClr>
            </a:pPr>
            <a:endParaRPr lang="en-US" sz="1600" b="1" dirty="0">
              <a:solidFill>
                <a:srgbClr val="4F6228"/>
              </a:solidFill>
              <a:ea typeface="Calibri"/>
            </a:endParaRPr>
          </a:p>
          <a:p>
            <a:pPr>
              <a:buClr>
                <a:srgbClr val="43ACDA"/>
              </a:buClr>
            </a:pPr>
            <a:r>
              <a:rPr lang="en-US" sz="1600" dirty="0" smtClean="0">
                <a:solidFill>
                  <a:srgbClr val="4F6228"/>
                </a:solidFill>
                <a:ea typeface="Calibri"/>
              </a:rPr>
              <a:t>Key Success Factors for this Goal:</a:t>
            </a:r>
          </a:p>
          <a:p>
            <a:pPr marL="285750" indent="-285750">
              <a:buFont typeface="Arial"/>
              <a:buChar char="•"/>
            </a:pPr>
            <a:r>
              <a:rPr lang="en-US" sz="1400" dirty="0">
                <a:solidFill>
                  <a:srgbClr val="000000"/>
                </a:solidFill>
                <a:ea typeface="Helvetica Neue"/>
              </a:rPr>
              <a:t>Establish rapid and dynamic two-way information flow between regional and global </a:t>
            </a:r>
            <a:r>
              <a:rPr lang="en-US" sz="1400" dirty="0" smtClean="0">
                <a:solidFill>
                  <a:srgbClr val="000000"/>
                </a:solidFill>
                <a:ea typeface="Helvetica Neue"/>
              </a:rPr>
              <a:t>functions</a:t>
            </a:r>
            <a:endParaRPr lang="en-US" sz="1400" dirty="0">
              <a:solidFill>
                <a:srgbClr val="000000"/>
              </a:solidFill>
              <a:ea typeface="Helvetica Neue"/>
            </a:endParaRPr>
          </a:p>
          <a:p>
            <a:pPr marL="285750" indent="-285750">
              <a:buFont typeface="Arial"/>
              <a:buChar char="•"/>
            </a:pPr>
            <a:r>
              <a:rPr lang="en-US" sz="1400" dirty="0" smtClean="0">
                <a:solidFill>
                  <a:srgbClr val="000000"/>
                </a:solidFill>
                <a:ea typeface="Helvetica Neue"/>
              </a:rPr>
              <a:t>Ensure </a:t>
            </a:r>
            <a:r>
              <a:rPr lang="en-US" sz="1400" dirty="0">
                <a:solidFill>
                  <a:srgbClr val="000000"/>
                </a:solidFill>
                <a:ea typeface="Helvetica Neue"/>
              </a:rPr>
              <a:t>appropriate resource allocation to regional offices</a:t>
            </a:r>
          </a:p>
          <a:p>
            <a:pPr marL="285750" indent="-285750">
              <a:buFont typeface="Arial"/>
              <a:buChar char="•"/>
            </a:pPr>
            <a:r>
              <a:rPr lang="en-US" sz="1400" dirty="0" smtClean="0">
                <a:solidFill>
                  <a:srgbClr val="000000"/>
                </a:solidFill>
                <a:ea typeface="Helvetica Neue"/>
              </a:rPr>
              <a:t>Optimize </a:t>
            </a:r>
            <a:r>
              <a:rPr lang="en-US" sz="1400" dirty="0">
                <a:solidFill>
                  <a:srgbClr val="000000"/>
                </a:solidFill>
                <a:ea typeface="Helvetica Neue"/>
              </a:rPr>
              <a:t>alignment and integration of matrix </a:t>
            </a:r>
            <a:r>
              <a:rPr lang="en-US" sz="1400" dirty="0" smtClean="0">
                <a:solidFill>
                  <a:srgbClr val="000000"/>
                </a:solidFill>
                <a:ea typeface="Helvetica Neue"/>
              </a:rPr>
              <a:t>responsibilities</a:t>
            </a:r>
            <a:endParaRPr lang="en-US" sz="1400" i="1" dirty="0" smtClean="0">
              <a:solidFill>
                <a:schemeClr val="tx1"/>
              </a:solidFill>
              <a:ea typeface="Calibri"/>
            </a:endParaRPr>
          </a:p>
          <a:p>
            <a:pPr>
              <a:buClr>
                <a:srgbClr val="43ACDA"/>
              </a:buClr>
            </a:pPr>
            <a:endParaRPr lang="en-US" sz="1600" dirty="0" smtClean="0">
              <a:solidFill>
                <a:srgbClr val="4F6228"/>
              </a:solidFill>
            </a:endParaRPr>
          </a:p>
        </p:txBody>
      </p:sp>
      <p:sp>
        <p:nvSpPr>
          <p:cNvPr id="32"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33"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3" name="Content Placeholder 2"/>
          <p:cNvSpPr>
            <a:spLocks noGrp="1"/>
          </p:cNvSpPr>
          <p:nvPr>
            <p:ph sz="quarter" idx="12"/>
          </p:nvPr>
        </p:nvSpPr>
        <p:spPr>
          <a:xfrm rot="16200000">
            <a:off x="-1440668" y="3753036"/>
            <a:ext cx="4320480" cy="504056"/>
          </a:xfrm>
          <a:solidFill>
            <a:srgbClr val="5B8341"/>
          </a:solidFill>
        </p:spPr>
        <p:txBody>
          <a:bodyPr lIns="182880" tIns="45720" rIns="182880"/>
          <a:lstStyle/>
          <a:p>
            <a:pPr algn="r">
              <a:buClr>
                <a:srgbClr val="43ACDA"/>
              </a:buClr>
            </a:pPr>
            <a:r>
              <a:rPr lang="en-US" sz="2000" dirty="0" smtClean="0">
                <a:solidFill>
                  <a:srgbClr val="B5D091"/>
                </a:solidFill>
                <a:ea typeface="Calibri"/>
              </a:rPr>
              <a:t>Internationalization</a:t>
            </a:r>
            <a:endParaRPr lang="en-US" sz="2000" dirty="0" smtClean="0">
              <a:solidFill>
                <a:srgbClr val="B5D091"/>
              </a:solidFill>
            </a:endParaRPr>
          </a:p>
        </p:txBody>
      </p:sp>
      <p:sp>
        <p:nvSpPr>
          <p:cNvPr id="6" name="Content Placeholder 2"/>
          <p:cNvSpPr>
            <a:spLocks noGrp="1"/>
          </p:cNvSpPr>
          <p:nvPr>
            <p:ph sz="quarter" idx="12"/>
          </p:nvPr>
        </p:nvSpPr>
        <p:spPr>
          <a:xfrm>
            <a:off x="5000598" y="1844824"/>
            <a:ext cx="3963890" cy="1389888"/>
          </a:xfrm>
          <a:solidFill>
            <a:srgbClr val="E5EFD9"/>
          </a:solidFill>
        </p:spPr>
        <p:txBody>
          <a:bodyPr lIns="182880" anchor="ctr" anchorCtr="0"/>
          <a:lstStyle/>
          <a:p>
            <a:pPr>
              <a:buClr>
                <a:srgbClr val="43ACDA"/>
              </a:buClr>
            </a:pPr>
            <a:r>
              <a:rPr lang="en-US" sz="1300" dirty="0" smtClean="0">
                <a:solidFill>
                  <a:srgbClr val="77933C"/>
                </a:solidFill>
                <a:ea typeface="Calibri"/>
              </a:rPr>
              <a:t>1. Global </a:t>
            </a:r>
            <a:r>
              <a:rPr lang="en-US" sz="1300" dirty="0">
                <a:solidFill>
                  <a:srgbClr val="77933C"/>
                </a:solidFill>
                <a:ea typeface="Calibri"/>
              </a:rPr>
              <a:t>m</a:t>
            </a:r>
            <a:r>
              <a:rPr lang="en-US" sz="1300" dirty="0" smtClean="0">
                <a:solidFill>
                  <a:srgbClr val="77933C"/>
                </a:solidFill>
                <a:ea typeface="Calibri"/>
              </a:rPr>
              <a:t>atrix development</a:t>
            </a:r>
            <a:endParaRPr lang="en-US" sz="1300" dirty="0" smtClean="0">
              <a:solidFill>
                <a:srgbClr val="77933C"/>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27" name="Content Placeholder 2"/>
          <p:cNvSpPr>
            <a:spLocks noGrp="1"/>
          </p:cNvSpPr>
          <p:nvPr>
            <p:ph sz="quarter" idx="12"/>
          </p:nvPr>
        </p:nvSpPr>
        <p:spPr>
          <a:xfrm>
            <a:off x="5000598" y="3303253"/>
            <a:ext cx="3963890" cy="1389888"/>
          </a:xfrm>
          <a:solidFill>
            <a:srgbClr val="E5EFD9"/>
          </a:solidFill>
        </p:spPr>
        <p:txBody>
          <a:bodyPr lIns="182880" anchor="ctr" anchorCtr="0"/>
          <a:lstStyle/>
          <a:p>
            <a:pPr>
              <a:buClr>
                <a:srgbClr val="43ACDA"/>
              </a:buClr>
            </a:pPr>
            <a:r>
              <a:rPr lang="en-US" sz="1300" dirty="0">
                <a:solidFill>
                  <a:srgbClr val="77933C"/>
                </a:solidFill>
                <a:ea typeface="Calibri"/>
              </a:rPr>
              <a:t>2</a:t>
            </a:r>
            <a:r>
              <a:rPr lang="en-US" sz="1300" dirty="0" smtClean="0">
                <a:solidFill>
                  <a:srgbClr val="77933C"/>
                </a:solidFill>
                <a:ea typeface="Calibri"/>
              </a:rPr>
              <a:t>. Hub and engagement offices </a:t>
            </a:r>
            <a:br>
              <a:rPr lang="en-US" sz="1300" dirty="0" smtClean="0">
                <a:solidFill>
                  <a:srgbClr val="77933C"/>
                </a:solidFill>
                <a:ea typeface="Calibri"/>
              </a:rPr>
            </a:br>
            <a:r>
              <a:rPr lang="en-US" sz="1300" dirty="0" smtClean="0">
                <a:solidFill>
                  <a:srgbClr val="77933C"/>
                </a:solidFill>
                <a:ea typeface="Calibri"/>
              </a:rPr>
              <a:t>    (strategy and planning)</a:t>
            </a:r>
            <a:endParaRPr lang="en-US" sz="1300" dirty="0" smtClean="0">
              <a:solidFill>
                <a:srgbClr val="77933C"/>
              </a:solidFill>
            </a:endParaRPr>
          </a:p>
        </p:txBody>
      </p:sp>
      <p:sp>
        <p:nvSpPr>
          <p:cNvPr id="53" name="Content Placeholder 2"/>
          <p:cNvSpPr>
            <a:spLocks noGrp="1"/>
          </p:cNvSpPr>
          <p:nvPr>
            <p:ph sz="quarter" idx="12"/>
          </p:nvPr>
        </p:nvSpPr>
        <p:spPr>
          <a:xfrm>
            <a:off x="5000598" y="4775416"/>
            <a:ext cx="3963890" cy="1389888"/>
          </a:xfrm>
          <a:solidFill>
            <a:srgbClr val="E5EFD9"/>
          </a:solidFill>
        </p:spPr>
        <p:txBody>
          <a:bodyPr lIns="182880" anchor="ctr" anchorCtr="0"/>
          <a:lstStyle/>
          <a:p>
            <a:pPr>
              <a:buClr>
                <a:srgbClr val="43ACDA"/>
              </a:buClr>
            </a:pPr>
            <a:r>
              <a:rPr lang="en-US" sz="1300" dirty="0" smtClean="0">
                <a:solidFill>
                  <a:srgbClr val="77933C"/>
                </a:solidFill>
                <a:ea typeface="Calibri"/>
              </a:rPr>
              <a:t>3. Internal Communications</a:t>
            </a:r>
            <a:endParaRPr lang="en-US" sz="1300" dirty="0" smtClean="0">
              <a:solidFill>
                <a:srgbClr val="77933C"/>
              </a:solidFill>
            </a:endParaRPr>
          </a:p>
        </p:txBody>
      </p:sp>
      <p:sp>
        <p:nvSpPr>
          <p:cNvPr id="31" name="Oval 30"/>
          <p:cNvSpPr>
            <a:spLocks noChangeAspect="1"/>
          </p:cNvSpPr>
          <p:nvPr/>
        </p:nvSpPr>
        <p:spPr>
          <a:xfrm rot="10800000">
            <a:off x="500105" y="395700"/>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480962" y="408723"/>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nvGrpSpPr>
          <p:cNvPr id="12" name="Group 11"/>
          <p:cNvGrpSpPr/>
          <p:nvPr/>
        </p:nvGrpSpPr>
        <p:grpSpPr>
          <a:xfrm>
            <a:off x="1331640" y="398168"/>
            <a:ext cx="374919" cy="654568"/>
            <a:chOff x="1331640" y="193576"/>
            <a:chExt cx="374919" cy="654568"/>
          </a:xfrm>
        </p:grpSpPr>
        <p:sp>
          <p:nvSpPr>
            <p:cNvPr id="29" name="Extract 28"/>
            <p:cNvSpPr/>
            <p:nvPr/>
          </p:nvSpPr>
          <p:spPr>
            <a:xfrm rot="10800000">
              <a:off x="1331640" y="404664"/>
              <a:ext cx="374919" cy="443480"/>
            </a:xfrm>
            <a:prstGeom prst="flowChartExtract">
              <a:avLst/>
            </a:prstGeom>
            <a:solidFill>
              <a:srgbClr val="5B83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35" name="Oval 34"/>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30" name="Group 29"/>
          <p:cNvGrpSpPr/>
          <p:nvPr/>
        </p:nvGrpSpPr>
        <p:grpSpPr>
          <a:xfrm>
            <a:off x="913010" y="398168"/>
            <a:ext cx="346622" cy="303043"/>
            <a:chOff x="947172" y="193576"/>
            <a:chExt cx="346622" cy="303043"/>
          </a:xfrm>
        </p:grpSpPr>
        <p:sp>
          <p:nvSpPr>
            <p:cNvPr id="42" name="Oval 4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13" name="Group 12"/>
          <p:cNvGrpSpPr/>
          <p:nvPr/>
        </p:nvGrpSpPr>
        <p:grpSpPr>
          <a:xfrm>
            <a:off x="1777836" y="398168"/>
            <a:ext cx="346622" cy="303043"/>
            <a:chOff x="1777836" y="193576"/>
            <a:chExt cx="346622" cy="303043"/>
          </a:xfrm>
        </p:grpSpPr>
        <p:sp>
          <p:nvSpPr>
            <p:cNvPr id="37" name="Oval 36"/>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spTree>
    <p:extLst>
      <p:ext uri="{BB962C8B-B14F-4D97-AF65-F5344CB8AC3E}">
        <p14:creationId xmlns:p14="http://schemas.microsoft.com/office/powerpoint/2010/main" val="3878602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p:cNvSpPr>
            <a:spLocks noGrp="1"/>
          </p:cNvSpPr>
          <p:nvPr>
            <p:ph sz="quarter" idx="12"/>
          </p:nvPr>
        </p:nvSpPr>
        <p:spPr>
          <a:xfrm>
            <a:off x="1043607" y="1846719"/>
            <a:ext cx="3888433" cy="4305226"/>
          </a:xfrm>
          <a:solidFill>
            <a:srgbClr val="ACD790"/>
          </a:solidFill>
        </p:spPr>
        <p:txBody>
          <a:bodyPr lIns="91440" tIns="45720" rIns="91440" bIns="91440" anchor="t" anchorCtr="0"/>
          <a:lstStyle/>
          <a:p>
            <a:pPr>
              <a:buClr>
                <a:srgbClr val="43ACDA"/>
              </a:buClr>
            </a:pPr>
            <a:r>
              <a:rPr lang="en-US" b="1" dirty="0">
                <a:solidFill>
                  <a:srgbClr val="4F6228"/>
                </a:solidFill>
                <a:ea typeface="Calibri"/>
              </a:rPr>
              <a:t>3</a:t>
            </a:r>
            <a:r>
              <a:rPr lang="en-US" b="1" dirty="0" smtClean="0">
                <a:solidFill>
                  <a:srgbClr val="4F6228"/>
                </a:solidFill>
                <a:ea typeface="Calibri"/>
              </a:rPr>
              <a:t>.4 </a:t>
            </a:r>
            <a:r>
              <a:rPr lang="en-US" b="1" dirty="0">
                <a:solidFill>
                  <a:schemeClr val="accent3">
                    <a:lumMod val="50000"/>
                  </a:schemeClr>
                </a:solidFill>
                <a:ea typeface="Calibri"/>
              </a:rPr>
              <a:t>Evolve Government Relationships</a:t>
            </a:r>
            <a:endParaRPr lang="en-US" b="1" dirty="0">
              <a:solidFill>
                <a:schemeClr val="accent3">
                  <a:lumMod val="50000"/>
                </a:schemeClr>
              </a:solidFill>
            </a:endParaRPr>
          </a:p>
          <a:p>
            <a:pPr>
              <a:buClr>
                <a:srgbClr val="43ACDA"/>
              </a:buClr>
            </a:pPr>
            <a:endParaRPr lang="en-US" sz="1600" b="1" dirty="0">
              <a:solidFill>
                <a:srgbClr val="4F6228"/>
              </a:solidFill>
              <a:ea typeface="Calibri"/>
            </a:endParaRPr>
          </a:p>
          <a:p>
            <a:pPr>
              <a:buClr>
                <a:srgbClr val="43ACDA"/>
              </a:buClr>
            </a:pPr>
            <a:r>
              <a:rPr lang="en-US" sz="1600" dirty="0" smtClean="0">
                <a:solidFill>
                  <a:srgbClr val="4F6228"/>
                </a:solidFill>
                <a:ea typeface="Calibri"/>
              </a:rPr>
              <a:t>Key Success Factor for this Goal:</a:t>
            </a:r>
          </a:p>
          <a:p>
            <a:pPr marL="285750" indent="-285750">
              <a:buClr>
                <a:schemeClr val="tx1"/>
              </a:buClr>
              <a:buFont typeface="Arial"/>
              <a:buChar char="•"/>
            </a:pPr>
            <a:r>
              <a:rPr lang="en-US" sz="1400" dirty="0">
                <a:solidFill>
                  <a:srgbClr val="000000"/>
                </a:solidFill>
                <a:ea typeface="Helvetica Neue"/>
              </a:rPr>
              <a:t>Increase and grow number of relevant (targeted/focused) governments, IGOs and regional organizations that recognize and accept the role of ICANN</a:t>
            </a:r>
            <a:endParaRPr lang="en-US" sz="1600" dirty="0" smtClean="0">
              <a:solidFill>
                <a:srgbClr val="4F6228"/>
              </a:solidFill>
            </a:endParaRPr>
          </a:p>
        </p:txBody>
      </p:sp>
      <p:sp>
        <p:nvSpPr>
          <p:cNvPr id="26"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27"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3" name="Content Placeholder 2"/>
          <p:cNvSpPr>
            <a:spLocks noGrp="1"/>
          </p:cNvSpPr>
          <p:nvPr>
            <p:ph sz="quarter" idx="12"/>
          </p:nvPr>
        </p:nvSpPr>
        <p:spPr>
          <a:xfrm rot="16200000">
            <a:off x="-1440668" y="3753036"/>
            <a:ext cx="4320480" cy="504056"/>
          </a:xfrm>
          <a:solidFill>
            <a:srgbClr val="5B8341"/>
          </a:solidFill>
        </p:spPr>
        <p:txBody>
          <a:bodyPr lIns="182880" tIns="45720" rIns="182880"/>
          <a:lstStyle/>
          <a:p>
            <a:pPr algn="r">
              <a:buClr>
                <a:srgbClr val="43ACDA"/>
              </a:buClr>
            </a:pPr>
            <a:r>
              <a:rPr lang="en-US" sz="2000" dirty="0" smtClean="0">
                <a:solidFill>
                  <a:srgbClr val="B5D091"/>
                </a:solidFill>
                <a:ea typeface="Calibri"/>
              </a:rPr>
              <a:t>Internationalization</a:t>
            </a:r>
            <a:endParaRPr lang="en-US" sz="2000" dirty="0" smtClean="0">
              <a:solidFill>
                <a:srgbClr val="B5D091"/>
              </a:solidFill>
            </a:endParaRPr>
          </a:p>
        </p:txBody>
      </p:sp>
      <p:sp>
        <p:nvSpPr>
          <p:cNvPr id="6" name="Content Placeholder 2"/>
          <p:cNvSpPr>
            <a:spLocks noGrp="1"/>
          </p:cNvSpPr>
          <p:nvPr>
            <p:ph sz="quarter" idx="12"/>
          </p:nvPr>
        </p:nvSpPr>
        <p:spPr>
          <a:xfrm>
            <a:off x="5000598" y="1844824"/>
            <a:ext cx="3963890" cy="2121408"/>
          </a:xfrm>
          <a:solidFill>
            <a:srgbClr val="E5EFD9"/>
          </a:solidFill>
        </p:spPr>
        <p:txBody>
          <a:bodyPr lIns="182880" anchor="ctr" anchorCtr="0"/>
          <a:lstStyle/>
          <a:p>
            <a:pPr>
              <a:buClr>
                <a:srgbClr val="43ACDA"/>
              </a:buClr>
            </a:pPr>
            <a:r>
              <a:rPr lang="en-US" sz="1300" dirty="0" smtClean="0">
                <a:solidFill>
                  <a:schemeClr val="accent3">
                    <a:lumMod val="75000"/>
                  </a:schemeClr>
                </a:solidFill>
                <a:ea typeface="Calibri"/>
              </a:rPr>
              <a:t>1. Engagement with Governments</a:t>
            </a:r>
            <a:r>
              <a:rPr lang="en-US" sz="1300" dirty="0">
                <a:solidFill>
                  <a:schemeClr val="accent3">
                    <a:lumMod val="75000"/>
                  </a:schemeClr>
                </a:solidFill>
                <a:ea typeface="Calibri"/>
              </a:rPr>
              <a:t> </a:t>
            </a:r>
            <a:r>
              <a:rPr lang="en-US" sz="1300" dirty="0" smtClean="0">
                <a:solidFill>
                  <a:schemeClr val="accent3">
                    <a:lumMod val="75000"/>
                  </a:schemeClr>
                </a:solidFill>
                <a:ea typeface="Calibri"/>
              </a:rPr>
              <a:t>IGOs</a:t>
            </a:r>
            <a:endParaRPr lang="en-US" sz="1300" dirty="0" smtClean="0">
              <a:solidFill>
                <a:schemeClr val="accent3">
                  <a:lumMod val="75000"/>
                </a:schemeClr>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24" name="Content Placeholder 2"/>
          <p:cNvSpPr>
            <a:spLocks noGrp="1"/>
          </p:cNvSpPr>
          <p:nvPr>
            <p:ph sz="quarter" idx="12"/>
          </p:nvPr>
        </p:nvSpPr>
        <p:spPr>
          <a:xfrm>
            <a:off x="5000598" y="4043896"/>
            <a:ext cx="3963890" cy="2121408"/>
          </a:xfrm>
          <a:solidFill>
            <a:srgbClr val="E5EFD9"/>
          </a:solidFill>
        </p:spPr>
        <p:txBody>
          <a:bodyPr lIns="182880" anchor="ctr" anchorCtr="0"/>
          <a:lstStyle/>
          <a:p>
            <a:pPr>
              <a:buClr>
                <a:srgbClr val="43ACDA"/>
              </a:buClr>
            </a:pPr>
            <a:r>
              <a:rPr lang="en-US" sz="1300" dirty="0" smtClean="0">
                <a:solidFill>
                  <a:schemeClr val="accent3">
                    <a:lumMod val="75000"/>
                  </a:schemeClr>
                </a:solidFill>
                <a:ea typeface="Calibri"/>
              </a:rPr>
              <a:t>2. Support GAC Engagement</a:t>
            </a:r>
            <a:endParaRPr lang="en-US" sz="1300" dirty="0" smtClean="0">
              <a:solidFill>
                <a:schemeClr val="accent3">
                  <a:lumMod val="75000"/>
                </a:schemeClr>
              </a:solidFill>
            </a:endParaRPr>
          </a:p>
        </p:txBody>
      </p:sp>
      <p:sp>
        <p:nvSpPr>
          <p:cNvPr id="32" name="Oval 31"/>
          <p:cNvSpPr>
            <a:spLocks noChangeAspect="1"/>
          </p:cNvSpPr>
          <p:nvPr/>
        </p:nvSpPr>
        <p:spPr>
          <a:xfrm rot="10800000">
            <a:off x="500105" y="395700"/>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480962" y="408723"/>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nvGrpSpPr>
          <p:cNvPr id="34" name="Group 33"/>
          <p:cNvGrpSpPr/>
          <p:nvPr/>
        </p:nvGrpSpPr>
        <p:grpSpPr>
          <a:xfrm>
            <a:off x="1331640" y="398168"/>
            <a:ext cx="374919" cy="654568"/>
            <a:chOff x="1331640" y="193576"/>
            <a:chExt cx="374919" cy="654568"/>
          </a:xfrm>
        </p:grpSpPr>
        <p:sp>
          <p:nvSpPr>
            <p:cNvPr id="36" name="Extract 35"/>
            <p:cNvSpPr/>
            <p:nvPr/>
          </p:nvSpPr>
          <p:spPr>
            <a:xfrm rot="10800000">
              <a:off x="1331640" y="404664"/>
              <a:ext cx="374919" cy="443480"/>
            </a:xfrm>
            <a:prstGeom prst="flowChartExtract">
              <a:avLst/>
            </a:prstGeom>
            <a:solidFill>
              <a:srgbClr val="5B83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38" name="Oval 37"/>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TextBox 38"/>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40" name="Group 39"/>
          <p:cNvGrpSpPr/>
          <p:nvPr/>
        </p:nvGrpSpPr>
        <p:grpSpPr>
          <a:xfrm>
            <a:off x="913010" y="398168"/>
            <a:ext cx="346622" cy="303043"/>
            <a:chOff x="947172" y="193576"/>
            <a:chExt cx="346622" cy="303043"/>
          </a:xfrm>
        </p:grpSpPr>
        <p:sp>
          <p:nvSpPr>
            <p:cNvPr id="41" name="Oval 40"/>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TextBox 44"/>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46" name="Group 45"/>
          <p:cNvGrpSpPr/>
          <p:nvPr/>
        </p:nvGrpSpPr>
        <p:grpSpPr>
          <a:xfrm>
            <a:off x="1777836" y="398168"/>
            <a:ext cx="346622" cy="303043"/>
            <a:chOff x="1777836" y="193576"/>
            <a:chExt cx="346622" cy="303043"/>
          </a:xfrm>
        </p:grpSpPr>
        <p:sp>
          <p:nvSpPr>
            <p:cNvPr id="47" name="Oval 46"/>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TextBox 47"/>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spTree>
    <p:extLst>
      <p:ext uri="{BB962C8B-B14F-4D97-AF65-F5344CB8AC3E}">
        <p14:creationId xmlns:p14="http://schemas.microsoft.com/office/powerpoint/2010/main" val="3737373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Content Placeholder 2"/>
          <p:cNvSpPr>
            <a:spLocks noGrp="1"/>
          </p:cNvSpPr>
          <p:nvPr>
            <p:ph sz="quarter" idx="12"/>
          </p:nvPr>
        </p:nvSpPr>
        <p:spPr>
          <a:xfrm>
            <a:off x="1043607" y="1846719"/>
            <a:ext cx="3888433" cy="4305226"/>
          </a:xfrm>
          <a:solidFill>
            <a:srgbClr val="EDFB91"/>
          </a:solidFill>
        </p:spPr>
        <p:txBody>
          <a:bodyPr lIns="91440" tIns="45720" rIns="91440" bIns="91440" anchor="t" anchorCtr="0"/>
          <a:lstStyle/>
          <a:p>
            <a:pPr>
              <a:buClr>
                <a:srgbClr val="43ACDA"/>
              </a:buClr>
            </a:pPr>
            <a:r>
              <a:rPr lang="en-US" b="1" dirty="0" smtClean="0">
                <a:solidFill>
                  <a:srgbClr val="949237"/>
                </a:solidFill>
                <a:ea typeface="Calibri"/>
              </a:rPr>
              <a:t>4.1 Optimize </a:t>
            </a:r>
            <a:r>
              <a:rPr lang="en-US" b="1" dirty="0">
                <a:solidFill>
                  <a:srgbClr val="949237"/>
                </a:solidFill>
                <a:ea typeface="Calibri"/>
              </a:rPr>
              <a:t>Policy Development </a:t>
            </a:r>
            <a:r>
              <a:rPr lang="en-US" b="1" dirty="0" smtClean="0">
                <a:solidFill>
                  <a:srgbClr val="949237"/>
                </a:solidFill>
                <a:ea typeface="Calibri"/>
              </a:rPr>
              <a:t>Process</a:t>
            </a:r>
            <a:endParaRPr lang="en-US" b="1" dirty="0">
              <a:solidFill>
                <a:schemeClr val="accent3">
                  <a:lumMod val="50000"/>
                </a:schemeClr>
              </a:solidFill>
            </a:endParaRPr>
          </a:p>
          <a:p>
            <a:pPr>
              <a:buClr>
                <a:srgbClr val="43ACDA"/>
              </a:buClr>
            </a:pPr>
            <a:endParaRPr lang="en-US" sz="1600" b="1" dirty="0">
              <a:solidFill>
                <a:srgbClr val="4F6228"/>
              </a:solidFill>
              <a:ea typeface="Calibri"/>
            </a:endParaRPr>
          </a:p>
          <a:p>
            <a:pPr>
              <a:buClr>
                <a:srgbClr val="43ACDA"/>
              </a:buClr>
            </a:pPr>
            <a:r>
              <a:rPr lang="en-US" sz="1600" dirty="0" smtClean="0">
                <a:solidFill>
                  <a:srgbClr val="949237"/>
                </a:solidFill>
                <a:ea typeface="Calibri"/>
              </a:rPr>
              <a:t>Key Success Factors for this Goal:</a:t>
            </a:r>
            <a:endParaRPr lang="en-US" sz="1600" dirty="0" smtClean="0">
              <a:solidFill>
                <a:srgbClr val="4F6228"/>
              </a:solidFill>
              <a:ea typeface="Calibri"/>
            </a:endParaRPr>
          </a:p>
          <a:p>
            <a:pPr marL="285750" indent="-285750">
              <a:buFont typeface="Arial"/>
              <a:buChar char="•"/>
            </a:pPr>
            <a:r>
              <a:rPr lang="en-US" sz="1400" dirty="0">
                <a:solidFill>
                  <a:srgbClr val="000000"/>
                </a:solidFill>
                <a:ea typeface="Helvetica Neue"/>
              </a:rPr>
              <a:t>Enable, strengthen and promote participation of all stakeholders interested in the policy development, policy related and advisory </a:t>
            </a:r>
            <a:r>
              <a:rPr lang="en-US" sz="1400" dirty="0" smtClean="0">
                <a:solidFill>
                  <a:srgbClr val="000000"/>
                </a:solidFill>
                <a:ea typeface="Helvetica Neue"/>
              </a:rPr>
              <a:t>processes </a:t>
            </a:r>
            <a:endParaRPr lang="en-US" sz="1400" dirty="0">
              <a:solidFill>
                <a:srgbClr val="000000"/>
              </a:solidFill>
              <a:ea typeface="Helvetica Neue"/>
            </a:endParaRPr>
          </a:p>
          <a:p>
            <a:pPr marL="285750" indent="-285750">
              <a:buFont typeface="Arial"/>
              <a:buChar char="•"/>
            </a:pPr>
            <a:r>
              <a:rPr lang="en-US" sz="1400" dirty="0" smtClean="0">
                <a:solidFill>
                  <a:srgbClr val="000000"/>
                </a:solidFill>
                <a:ea typeface="Helvetica Neue"/>
              </a:rPr>
              <a:t>Improve </a:t>
            </a:r>
            <a:r>
              <a:rPr lang="en-US" sz="1400" dirty="0">
                <a:solidFill>
                  <a:srgbClr val="000000"/>
                </a:solidFill>
                <a:ea typeface="Helvetica Neue"/>
              </a:rPr>
              <a:t>predictability of policy development, and policy related advisory </a:t>
            </a:r>
            <a:r>
              <a:rPr lang="en-US" sz="1400" dirty="0" smtClean="0">
                <a:solidFill>
                  <a:srgbClr val="000000"/>
                </a:solidFill>
                <a:ea typeface="Helvetica Neue"/>
              </a:rPr>
              <a:t>processes</a:t>
            </a:r>
            <a:endParaRPr lang="en-US" sz="1400" dirty="0">
              <a:solidFill>
                <a:srgbClr val="000000"/>
              </a:solidFill>
              <a:ea typeface="Helvetica Neue"/>
            </a:endParaRPr>
          </a:p>
          <a:p>
            <a:pPr marL="285750" indent="-285750">
              <a:buFont typeface="Arial"/>
              <a:buChar char="•"/>
            </a:pPr>
            <a:r>
              <a:rPr lang="en-US" sz="1400" dirty="0" smtClean="0">
                <a:solidFill>
                  <a:srgbClr val="000000"/>
                </a:solidFill>
                <a:ea typeface="Helvetica Neue"/>
              </a:rPr>
              <a:t>Improve </a:t>
            </a:r>
            <a:r>
              <a:rPr lang="en-US" sz="1400" dirty="0" err="1">
                <a:solidFill>
                  <a:srgbClr val="000000"/>
                </a:solidFill>
                <a:ea typeface="Helvetica Neue"/>
              </a:rPr>
              <a:t>implementability</a:t>
            </a:r>
            <a:r>
              <a:rPr lang="en-US" sz="1400" dirty="0">
                <a:solidFill>
                  <a:srgbClr val="000000"/>
                </a:solidFill>
                <a:ea typeface="Helvetica Neue"/>
              </a:rPr>
              <a:t> of policies and </a:t>
            </a:r>
            <a:r>
              <a:rPr lang="en-US" sz="1400" dirty="0" smtClean="0">
                <a:solidFill>
                  <a:srgbClr val="000000"/>
                </a:solidFill>
                <a:ea typeface="Helvetica Neue"/>
              </a:rPr>
              <a:t>advice</a:t>
            </a:r>
            <a:endParaRPr lang="en-US" sz="1400" i="1" dirty="0" smtClean="0">
              <a:solidFill>
                <a:schemeClr val="tx1"/>
              </a:solidFill>
              <a:ea typeface="Calibri"/>
            </a:endParaRPr>
          </a:p>
          <a:p>
            <a:pPr>
              <a:buClr>
                <a:srgbClr val="43ACDA"/>
              </a:buClr>
            </a:pPr>
            <a:endParaRPr lang="en-US" sz="1600" dirty="0" smtClean="0">
              <a:solidFill>
                <a:srgbClr val="4F6228"/>
              </a:solidFill>
            </a:endParaRPr>
          </a:p>
        </p:txBody>
      </p:sp>
      <p:sp>
        <p:nvSpPr>
          <p:cNvPr id="32"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33"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3" name="Content Placeholder 2"/>
          <p:cNvSpPr>
            <a:spLocks noGrp="1"/>
          </p:cNvSpPr>
          <p:nvPr>
            <p:ph sz="quarter" idx="12"/>
          </p:nvPr>
        </p:nvSpPr>
        <p:spPr>
          <a:xfrm rot="16200000">
            <a:off x="-1440668" y="3753036"/>
            <a:ext cx="4320480" cy="504056"/>
          </a:xfrm>
          <a:solidFill>
            <a:srgbClr val="949237"/>
          </a:solidFill>
        </p:spPr>
        <p:txBody>
          <a:bodyPr lIns="182880" tIns="91440" rIns="182880" bIns="0"/>
          <a:lstStyle/>
          <a:p>
            <a:pPr algn="r">
              <a:buClr>
                <a:srgbClr val="43ACDA"/>
              </a:buClr>
            </a:pPr>
            <a:r>
              <a:rPr lang="en-US" sz="2000" dirty="0" smtClean="0">
                <a:solidFill>
                  <a:srgbClr val="F4F8CB"/>
                </a:solidFill>
                <a:ea typeface="Calibri"/>
              </a:rPr>
              <a:t>Multi-Stakeholder Model Evolution</a:t>
            </a:r>
            <a:endParaRPr lang="en-US" sz="2000" dirty="0" smtClean="0">
              <a:solidFill>
                <a:srgbClr val="F4F8CB"/>
              </a:solidFill>
            </a:endParaRPr>
          </a:p>
        </p:txBody>
      </p:sp>
      <p:sp>
        <p:nvSpPr>
          <p:cNvPr id="6" name="Content Placeholder 2"/>
          <p:cNvSpPr>
            <a:spLocks noGrp="1"/>
          </p:cNvSpPr>
          <p:nvPr>
            <p:ph sz="quarter" idx="12"/>
          </p:nvPr>
        </p:nvSpPr>
        <p:spPr>
          <a:xfrm>
            <a:off x="5000598" y="1844824"/>
            <a:ext cx="3963890" cy="2088232"/>
          </a:xfrm>
          <a:solidFill>
            <a:srgbClr val="F4F8CF"/>
          </a:solidFill>
        </p:spPr>
        <p:txBody>
          <a:bodyPr lIns="182880" anchor="ctr" anchorCtr="0"/>
          <a:lstStyle/>
          <a:p>
            <a:pPr>
              <a:buClr>
                <a:srgbClr val="43ACDA"/>
              </a:buClr>
            </a:pPr>
            <a:r>
              <a:rPr lang="en-US" sz="1300" dirty="0" smtClean="0">
                <a:solidFill>
                  <a:srgbClr val="949237"/>
                </a:solidFill>
                <a:ea typeface="Calibri"/>
              </a:rPr>
              <a:t>1. </a:t>
            </a:r>
            <a:r>
              <a:rPr lang="en-US" sz="1300" dirty="0">
                <a:solidFill>
                  <a:srgbClr val="949237"/>
                </a:solidFill>
                <a:ea typeface="Calibri"/>
              </a:rPr>
              <a:t>Enable Stakeholder Collaboration, </a:t>
            </a:r>
            <a:r>
              <a:rPr lang="en-US" sz="1300" dirty="0" smtClean="0">
                <a:solidFill>
                  <a:srgbClr val="949237"/>
                </a:solidFill>
                <a:ea typeface="Calibri"/>
              </a:rPr>
              <a:t/>
            </a:r>
            <a:br>
              <a:rPr lang="en-US" sz="1300" dirty="0" smtClean="0">
                <a:solidFill>
                  <a:srgbClr val="949237"/>
                </a:solidFill>
                <a:ea typeface="Calibri"/>
              </a:rPr>
            </a:br>
            <a:r>
              <a:rPr lang="en-US" sz="1300" dirty="0" smtClean="0">
                <a:solidFill>
                  <a:srgbClr val="949237"/>
                </a:solidFill>
                <a:ea typeface="Calibri"/>
              </a:rPr>
              <a:t>    Communication </a:t>
            </a:r>
            <a:r>
              <a:rPr lang="en-US" sz="1300" dirty="0">
                <a:solidFill>
                  <a:srgbClr val="949237"/>
                </a:solidFill>
                <a:ea typeface="Calibri"/>
              </a:rPr>
              <a:t>&amp; Engagement</a:t>
            </a:r>
            <a:endParaRPr lang="en-US" sz="1300" dirty="0" smtClean="0">
              <a:solidFill>
                <a:srgbClr val="949237"/>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27" name="Content Placeholder 2"/>
          <p:cNvSpPr>
            <a:spLocks noGrp="1"/>
          </p:cNvSpPr>
          <p:nvPr>
            <p:ph sz="quarter" idx="12"/>
          </p:nvPr>
        </p:nvSpPr>
        <p:spPr>
          <a:xfrm>
            <a:off x="5000598" y="4005064"/>
            <a:ext cx="3963890" cy="2160240"/>
          </a:xfrm>
          <a:solidFill>
            <a:srgbClr val="F4F8CB"/>
          </a:solidFill>
        </p:spPr>
        <p:txBody>
          <a:bodyPr lIns="182880" anchor="ctr" anchorCtr="0"/>
          <a:lstStyle/>
          <a:p>
            <a:pPr>
              <a:buClr>
                <a:srgbClr val="43ACDA"/>
              </a:buClr>
            </a:pPr>
            <a:r>
              <a:rPr lang="en-US" sz="1300" dirty="0">
                <a:solidFill>
                  <a:srgbClr val="949237"/>
                </a:solidFill>
                <a:ea typeface="Calibri"/>
              </a:rPr>
              <a:t>2</a:t>
            </a:r>
            <a:r>
              <a:rPr lang="en-US" sz="1300" dirty="0" smtClean="0">
                <a:solidFill>
                  <a:srgbClr val="949237"/>
                </a:solidFill>
                <a:ea typeface="Calibri"/>
              </a:rPr>
              <a:t>. </a:t>
            </a:r>
            <a:r>
              <a:rPr lang="en-US" sz="1300" dirty="0">
                <a:solidFill>
                  <a:srgbClr val="949237"/>
                </a:solidFill>
                <a:ea typeface="Calibri"/>
              </a:rPr>
              <a:t>Support policy development, policy related </a:t>
            </a:r>
            <a:r>
              <a:rPr lang="en-US" sz="1300" dirty="0" smtClean="0">
                <a:solidFill>
                  <a:srgbClr val="949237"/>
                </a:solidFill>
                <a:ea typeface="Calibri"/>
              </a:rPr>
              <a:t/>
            </a:r>
            <a:br>
              <a:rPr lang="en-US" sz="1300" dirty="0" smtClean="0">
                <a:solidFill>
                  <a:srgbClr val="949237"/>
                </a:solidFill>
                <a:ea typeface="Calibri"/>
              </a:rPr>
            </a:br>
            <a:r>
              <a:rPr lang="en-US" sz="1300" dirty="0" smtClean="0">
                <a:solidFill>
                  <a:srgbClr val="949237"/>
                </a:solidFill>
                <a:ea typeface="Calibri"/>
              </a:rPr>
              <a:t>    and </a:t>
            </a:r>
            <a:r>
              <a:rPr lang="en-US" sz="1300" dirty="0">
                <a:solidFill>
                  <a:srgbClr val="949237"/>
                </a:solidFill>
                <a:ea typeface="Calibri"/>
              </a:rPr>
              <a:t>advisory activities</a:t>
            </a:r>
            <a:endParaRPr lang="en-US" sz="1300" dirty="0" smtClean="0">
              <a:solidFill>
                <a:srgbClr val="949237"/>
              </a:solidFill>
            </a:endParaRPr>
          </a:p>
        </p:txBody>
      </p:sp>
      <p:sp>
        <p:nvSpPr>
          <p:cNvPr id="31" name="Oval 30"/>
          <p:cNvSpPr>
            <a:spLocks noChangeAspect="1"/>
          </p:cNvSpPr>
          <p:nvPr/>
        </p:nvSpPr>
        <p:spPr>
          <a:xfrm rot="10800000">
            <a:off x="500105" y="395700"/>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480962" y="408723"/>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nvGrpSpPr>
          <p:cNvPr id="12" name="Group 11"/>
          <p:cNvGrpSpPr/>
          <p:nvPr/>
        </p:nvGrpSpPr>
        <p:grpSpPr>
          <a:xfrm>
            <a:off x="1345788" y="398168"/>
            <a:ext cx="346622" cy="303043"/>
            <a:chOff x="1345788" y="193576"/>
            <a:chExt cx="346622" cy="303043"/>
          </a:xfrm>
        </p:grpSpPr>
        <p:sp>
          <p:nvSpPr>
            <p:cNvPr id="35" name="Oval 34"/>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30" name="Group 29"/>
          <p:cNvGrpSpPr/>
          <p:nvPr/>
        </p:nvGrpSpPr>
        <p:grpSpPr>
          <a:xfrm>
            <a:off x="913010" y="398168"/>
            <a:ext cx="346622" cy="303043"/>
            <a:chOff x="947172" y="193576"/>
            <a:chExt cx="346622" cy="303043"/>
          </a:xfrm>
        </p:grpSpPr>
        <p:sp>
          <p:nvSpPr>
            <p:cNvPr id="42" name="Oval 4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2" name="Group 1"/>
          <p:cNvGrpSpPr/>
          <p:nvPr/>
        </p:nvGrpSpPr>
        <p:grpSpPr>
          <a:xfrm>
            <a:off x="1763688" y="398168"/>
            <a:ext cx="374919" cy="654568"/>
            <a:chOff x="1763688" y="193576"/>
            <a:chExt cx="374919" cy="654568"/>
          </a:xfrm>
        </p:grpSpPr>
        <p:sp>
          <p:nvSpPr>
            <p:cNvPr id="26" name="Extract 25"/>
            <p:cNvSpPr/>
            <p:nvPr/>
          </p:nvSpPr>
          <p:spPr>
            <a:xfrm rot="10800000">
              <a:off x="1763688" y="404664"/>
              <a:ext cx="374919" cy="443480"/>
            </a:xfrm>
            <a:prstGeom prst="flowChartExtract">
              <a:avLst/>
            </a:prstGeom>
            <a:solidFill>
              <a:srgbClr val="94923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grpSp>
          <p:nvGrpSpPr>
            <p:cNvPr id="13" name="Group 12"/>
            <p:cNvGrpSpPr/>
            <p:nvPr/>
          </p:nvGrpSpPr>
          <p:grpSpPr>
            <a:xfrm>
              <a:off x="1777836" y="193576"/>
              <a:ext cx="346622" cy="303043"/>
              <a:chOff x="1777836" y="193576"/>
              <a:chExt cx="346622" cy="303043"/>
            </a:xfrm>
          </p:grpSpPr>
          <p:sp>
            <p:nvSpPr>
              <p:cNvPr id="37" name="Oval 36"/>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spTree>
    <p:extLst>
      <p:ext uri="{BB962C8B-B14F-4D97-AF65-F5344CB8AC3E}">
        <p14:creationId xmlns:p14="http://schemas.microsoft.com/office/powerpoint/2010/main" val="185959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Content Placeholder 2"/>
          <p:cNvSpPr>
            <a:spLocks noGrp="1"/>
          </p:cNvSpPr>
          <p:nvPr>
            <p:ph sz="quarter" idx="12"/>
          </p:nvPr>
        </p:nvSpPr>
        <p:spPr>
          <a:xfrm>
            <a:off x="1043607" y="1846719"/>
            <a:ext cx="3888433" cy="4305226"/>
          </a:xfrm>
          <a:solidFill>
            <a:srgbClr val="EDFB91"/>
          </a:solidFill>
        </p:spPr>
        <p:txBody>
          <a:bodyPr lIns="91440" tIns="45720" rIns="91440" bIns="91440" anchor="t" anchorCtr="0"/>
          <a:lstStyle/>
          <a:p>
            <a:pPr>
              <a:buClr>
                <a:srgbClr val="43ACDA"/>
              </a:buClr>
            </a:pPr>
            <a:r>
              <a:rPr lang="en-US" b="1" dirty="0" smtClean="0">
                <a:solidFill>
                  <a:srgbClr val="949237"/>
                </a:solidFill>
                <a:ea typeface="Calibri"/>
              </a:rPr>
              <a:t>4.2 </a:t>
            </a:r>
            <a:r>
              <a:rPr lang="en-US" b="1" dirty="0">
                <a:solidFill>
                  <a:srgbClr val="949237"/>
                </a:solidFill>
                <a:ea typeface="Calibri"/>
              </a:rPr>
              <a:t>Increase &amp; Improve Global Participation  </a:t>
            </a:r>
            <a:endParaRPr lang="en-US" b="1" dirty="0">
              <a:solidFill>
                <a:srgbClr val="949237"/>
              </a:solidFill>
            </a:endParaRPr>
          </a:p>
          <a:p>
            <a:pPr>
              <a:buClr>
                <a:srgbClr val="43ACDA"/>
              </a:buClr>
            </a:pPr>
            <a:endParaRPr lang="en-US" sz="1600" b="1" dirty="0">
              <a:solidFill>
                <a:srgbClr val="4F6228"/>
              </a:solidFill>
              <a:ea typeface="Calibri"/>
            </a:endParaRPr>
          </a:p>
          <a:p>
            <a:pPr>
              <a:buClr>
                <a:srgbClr val="43ACDA"/>
              </a:buClr>
            </a:pPr>
            <a:r>
              <a:rPr lang="en-US" sz="1600" dirty="0" smtClean="0">
                <a:solidFill>
                  <a:srgbClr val="949237"/>
                </a:solidFill>
                <a:ea typeface="Calibri"/>
              </a:rPr>
              <a:t>Key Success Factor for this Goal:</a:t>
            </a:r>
            <a:endParaRPr lang="en-US" sz="1600" dirty="0" smtClean="0">
              <a:solidFill>
                <a:srgbClr val="4F6228"/>
              </a:solidFill>
              <a:ea typeface="Calibri"/>
            </a:endParaRPr>
          </a:p>
          <a:p>
            <a:pPr marL="285750" indent="-285750">
              <a:buFont typeface="Arial"/>
              <a:buChar char="•"/>
            </a:pPr>
            <a:r>
              <a:rPr lang="en-US" sz="1400" dirty="0">
                <a:solidFill>
                  <a:srgbClr val="000000"/>
                </a:solidFill>
                <a:ea typeface="Helvetica Neue"/>
              </a:rPr>
              <a:t>Increase numbers, diversity and pathways for engagement by participants interested in ICANN activities and </a:t>
            </a:r>
            <a:r>
              <a:rPr lang="en-US" sz="1400" dirty="0" smtClean="0">
                <a:solidFill>
                  <a:srgbClr val="000000"/>
                </a:solidFill>
                <a:ea typeface="Helvetica Neue"/>
              </a:rPr>
              <a:t>events</a:t>
            </a:r>
            <a:endParaRPr lang="en-US" sz="1400" i="1" dirty="0" smtClean="0">
              <a:solidFill>
                <a:schemeClr val="tx1"/>
              </a:solidFill>
              <a:ea typeface="Calibri"/>
            </a:endParaRPr>
          </a:p>
          <a:p>
            <a:pPr>
              <a:buClr>
                <a:srgbClr val="43ACDA"/>
              </a:buClr>
            </a:pPr>
            <a:endParaRPr lang="en-US" sz="1600" dirty="0" smtClean="0">
              <a:solidFill>
                <a:srgbClr val="4F6228"/>
              </a:solidFill>
            </a:endParaRPr>
          </a:p>
        </p:txBody>
      </p:sp>
      <p:sp>
        <p:nvSpPr>
          <p:cNvPr id="33"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34"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6" name="Content Placeholder 2"/>
          <p:cNvSpPr>
            <a:spLocks noGrp="1"/>
          </p:cNvSpPr>
          <p:nvPr>
            <p:ph sz="quarter" idx="12"/>
          </p:nvPr>
        </p:nvSpPr>
        <p:spPr>
          <a:xfrm>
            <a:off x="5000598" y="1844824"/>
            <a:ext cx="3963890" cy="1395583"/>
          </a:xfrm>
          <a:solidFill>
            <a:srgbClr val="F4F8CF"/>
          </a:solidFill>
        </p:spPr>
        <p:txBody>
          <a:bodyPr lIns="182880" anchor="ctr" anchorCtr="0"/>
          <a:lstStyle/>
          <a:p>
            <a:pPr>
              <a:buClr>
                <a:srgbClr val="43ACDA"/>
              </a:buClr>
            </a:pPr>
            <a:r>
              <a:rPr lang="en-US" sz="1300" dirty="0" smtClean="0">
                <a:solidFill>
                  <a:srgbClr val="948A54"/>
                </a:solidFill>
                <a:ea typeface="Calibri"/>
              </a:rPr>
              <a:t>1. </a:t>
            </a:r>
            <a:r>
              <a:rPr lang="en-US" sz="1300" dirty="0">
                <a:solidFill>
                  <a:srgbClr val="948A54"/>
                </a:solidFill>
                <a:ea typeface="Calibri"/>
              </a:rPr>
              <a:t>Advanced Media Tools for Outreach and </a:t>
            </a:r>
            <a:r>
              <a:rPr lang="en-US" sz="1300" dirty="0" smtClean="0">
                <a:solidFill>
                  <a:srgbClr val="948A54"/>
                </a:solidFill>
                <a:ea typeface="Calibri"/>
              </a:rPr>
              <a:t/>
            </a:r>
            <a:br>
              <a:rPr lang="en-US" sz="1300" dirty="0" smtClean="0">
                <a:solidFill>
                  <a:srgbClr val="948A54"/>
                </a:solidFill>
                <a:ea typeface="Calibri"/>
              </a:rPr>
            </a:br>
            <a:r>
              <a:rPr lang="en-US" sz="1300" dirty="0" smtClean="0">
                <a:solidFill>
                  <a:srgbClr val="948A54"/>
                </a:solidFill>
                <a:ea typeface="Calibri"/>
              </a:rPr>
              <a:t>    Participation (labs, new </a:t>
            </a:r>
            <a:r>
              <a:rPr lang="en-US" sz="1300" dirty="0" err="1">
                <a:solidFill>
                  <a:srgbClr val="948A54"/>
                </a:solidFill>
                <a:ea typeface="Calibri"/>
              </a:rPr>
              <a:t>i</a:t>
            </a:r>
            <a:r>
              <a:rPr lang="en-US" sz="1300" dirty="0" err="1" smtClean="0">
                <a:solidFill>
                  <a:srgbClr val="948A54"/>
                </a:solidFill>
                <a:ea typeface="Calibri"/>
              </a:rPr>
              <a:t>cann.org</a:t>
            </a:r>
            <a:r>
              <a:rPr lang="en-US" sz="1300" dirty="0" smtClean="0">
                <a:solidFill>
                  <a:srgbClr val="948A54"/>
                </a:solidFill>
                <a:ea typeface="Calibri"/>
              </a:rPr>
              <a:t>, etc.)</a:t>
            </a:r>
            <a:endParaRPr lang="en-US" sz="1300" dirty="0" smtClean="0">
              <a:solidFill>
                <a:srgbClr val="948A54"/>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27" name="Content Placeholder 2"/>
          <p:cNvSpPr>
            <a:spLocks noGrp="1"/>
          </p:cNvSpPr>
          <p:nvPr>
            <p:ph sz="quarter" idx="12"/>
          </p:nvPr>
        </p:nvSpPr>
        <p:spPr>
          <a:xfrm>
            <a:off x="5000598" y="3312997"/>
            <a:ext cx="3963890" cy="1393859"/>
          </a:xfrm>
          <a:solidFill>
            <a:srgbClr val="F4F8CB"/>
          </a:solidFill>
        </p:spPr>
        <p:txBody>
          <a:bodyPr lIns="182880" anchor="ctr" anchorCtr="0"/>
          <a:lstStyle/>
          <a:p>
            <a:pPr>
              <a:buClr>
                <a:srgbClr val="43ACDA"/>
              </a:buClr>
            </a:pPr>
            <a:r>
              <a:rPr lang="en-US" sz="1300" dirty="0">
                <a:solidFill>
                  <a:srgbClr val="948A54"/>
                </a:solidFill>
                <a:ea typeface="Calibri"/>
              </a:rPr>
              <a:t>2</a:t>
            </a:r>
            <a:r>
              <a:rPr lang="en-US" sz="1300" dirty="0" smtClean="0">
                <a:solidFill>
                  <a:srgbClr val="948A54"/>
                </a:solidFill>
                <a:ea typeface="Calibri"/>
              </a:rPr>
              <a:t>. </a:t>
            </a:r>
            <a:r>
              <a:rPr lang="en-US" sz="1300" dirty="0">
                <a:solidFill>
                  <a:srgbClr val="948A54"/>
                </a:solidFill>
                <a:ea typeface="Calibri"/>
              </a:rPr>
              <a:t>Deploy Collaboration </a:t>
            </a:r>
            <a:r>
              <a:rPr lang="en-US" sz="1300" dirty="0" smtClean="0">
                <a:solidFill>
                  <a:srgbClr val="948A54"/>
                </a:solidFill>
                <a:ea typeface="Calibri"/>
              </a:rPr>
              <a:t>Platform </a:t>
            </a:r>
            <a:br>
              <a:rPr lang="en-US" sz="1300" dirty="0" smtClean="0">
                <a:solidFill>
                  <a:srgbClr val="948A54"/>
                </a:solidFill>
                <a:ea typeface="Calibri"/>
              </a:rPr>
            </a:br>
            <a:r>
              <a:rPr lang="en-US" sz="1300" dirty="0" smtClean="0">
                <a:solidFill>
                  <a:srgbClr val="948A54"/>
                </a:solidFill>
                <a:ea typeface="Calibri"/>
              </a:rPr>
              <a:t>    (platform for sharing)</a:t>
            </a:r>
            <a:endParaRPr lang="en-US" sz="1300" dirty="0" smtClean="0">
              <a:solidFill>
                <a:srgbClr val="948A54"/>
              </a:solidFill>
            </a:endParaRPr>
          </a:p>
        </p:txBody>
      </p:sp>
      <p:sp>
        <p:nvSpPr>
          <p:cNvPr id="53" name="Content Placeholder 2"/>
          <p:cNvSpPr>
            <a:spLocks noGrp="1"/>
          </p:cNvSpPr>
          <p:nvPr>
            <p:ph sz="quarter" idx="12"/>
          </p:nvPr>
        </p:nvSpPr>
        <p:spPr>
          <a:xfrm>
            <a:off x="5000598" y="4769721"/>
            <a:ext cx="3963890" cy="1395583"/>
          </a:xfrm>
          <a:solidFill>
            <a:srgbClr val="F4F8CB"/>
          </a:solidFill>
        </p:spPr>
        <p:txBody>
          <a:bodyPr lIns="182880" anchor="ctr" anchorCtr="0"/>
          <a:lstStyle/>
          <a:p>
            <a:pPr>
              <a:buClr>
                <a:srgbClr val="43ACDA"/>
              </a:buClr>
            </a:pPr>
            <a:r>
              <a:rPr lang="en-US" sz="1300" dirty="0" smtClean="0">
                <a:solidFill>
                  <a:srgbClr val="948A54"/>
                </a:solidFill>
                <a:ea typeface="Calibri"/>
              </a:rPr>
              <a:t>3. </a:t>
            </a:r>
            <a:r>
              <a:rPr lang="en-US" sz="1300" dirty="0">
                <a:solidFill>
                  <a:srgbClr val="948A54"/>
                </a:solidFill>
                <a:ea typeface="Calibri"/>
              </a:rPr>
              <a:t>Deploy Community Participation &amp; </a:t>
            </a:r>
            <a:r>
              <a:rPr lang="en-US" sz="1300" dirty="0" smtClean="0">
                <a:solidFill>
                  <a:srgbClr val="948A54"/>
                </a:solidFill>
                <a:ea typeface="Calibri"/>
              </a:rPr>
              <a:t/>
            </a:r>
            <a:br>
              <a:rPr lang="en-US" sz="1300" dirty="0" smtClean="0">
                <a:solidFill>
                  <a:srgbClr val="948A54"/>
                </a:solidFill>
                <a:ea typeface="Calibri"/>
              </a:rPr>
            </a:br>
            <a:r>
              <a:rPr lang="en-US" sz="1300" dirty="0" smtClean="0">
                <a:solidFill>
                  <a:srgbClr val="948A54"/>
                </a:solidFill>
                <a:ea typeface="Calibri"/>
              </a:rPr>
              <a:t>    Engagement </a:t>
            </a:r>
            <a:r>
              <a:rPr lang="en-US" sz="1300" dirty="0">
                <a:solidFill>
                  <a:srgbClr val="948A54"/>
                </a:solidFill>
                <a:ea typeface="Calibri"/>
              </a:rPr>
              <a:t>Programs &amp; Services</a:t>
            </a:r>
            <a:endParaRPr lang="en-US" sz="1300" dirty="0" smtClean="0">
              <a:solidFill>
                <a:srgbClr val="948A54"/>
              </a:solidFill>
            </a:endParaRPr>
          </a:p>
        </p:txBody>
      </p:sp>
      <p:sp>
        <p:nvSpPr>
          <p:cNvPr id="31" name="Oval 30"/>
          <p:cNvSpPr>
            <a:spLocks noChangeAspect="1"/>
          </p:cNvSpPr>
          <p:nvPr/>
        </p:nvSpPr>
        <p:spPr>
          <a:xfrm rot="10800000">
            <a:off x="500105" y="395700"/>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480962" y="408723"/>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nvGrpSpPr>
          <p:cNvPr id="12" name="Group 11"/>
          <p:cNvGrpSpPr/>
          <p:nvPr/>
        </p:nvGrpSpPr>
        <p:grpSpPr>
          <a:xfrm>
            <a:off x="1345788" y="398168"/>
            <a:ext cx="346622" cy="303043"/>
            <a:chOff x="1345788" y="193576"/>
            <a:chExt cx="346622" cy="303043"/>
          </a:xfrm>
        </p:grpSpPr>
        <p:sp>
          <p:nvSpPr>
            <p:cNvPr id="35" name="Oval 34"/>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30" name="Group 29"/>
          <p:cNvGrpSpPr/>
          <p:nvPr/>
        </p:nvGrpSpPr>
        <p:grpSpPr>
          <a:xfrm>
            <a:off x="913010" y="398168"/>
            <a:ext cx="346622" cy="303043"/>
            <a:chOff x="947172" y="193576"/>
            <a:chExt cx="346622" cy="303043"/>
          </a:xfrm>
        </p:grpSpPr>
        <p:sp>
          <p:nvSpPr>
            <p:cNvPr id="42" name="Oval 4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2" name="Group 1"/>
          <p:cNvGrpSpPr/>
          <p:nvPr/>
        </p:nvGrpSpPr>
        <p:grpSpPr>
          <a:xfrm>
            <a:off x="1763688" y="398168"/>
            <a:ext cx="374919" cy="654568"/>
            <a:chOff x="1763688" y="193576"/>
            <a:chExt cx="374919" cy="654568"/>
          </a:xfrm>
        </p:grpSpPr>
        <p:sp>
          <p:nvSpPr>
            <p:cNvPr id="26" name="Extract 25"/>
            <p:cNvSpPr/>
            <p:nvPr/>
          </p:nvSpPr>
          <p:spPr>
            <a:xfrm rot="10800000">
              <a:off x="1763688" y="404664"/>
              <a:ext cx="374919" cy="443480"/>
            </a:xfrm>
            <a:prstGeom prst="flowChartExtract">
              <a:avLst/>
            </a:prstGeom>
            <a:solidFill>
              <a:srgbClr val="94923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grpSp>
          <p:nvGrpSpPr>
            <p:cNvPr id="13" name="Group 12"/>
            <p:cNvGrpSpPr/>
            <p:nvPr/>
          </p:nvGrpSpPr>
          <p:grpSpPr>
            <a:xfrm>
              <a:off x="1777836" y="193576"/>
              <a:ext cx="346622" cy="303043"/>
              <a:chOff x="1777836" y="193576"/>
              <a:chExt cx="346622" cy="303043"/>
            </a:xfrm>
          </p:grpSpPr>
          <p:sp>
            <p:nvSpPr>
              <p:cNvPr id="37" name="Oval 36"/>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sp>
        <p:nvSpPr>
          <p:cNvPr id="29" name="Content Placeholder 2"/>
          <p:cNvSpPr>
            <a:spLocks noGrp="1"/>
          </p:cNvSpPr>
          <p:nvPr>
            <p:ph sz="quarter" idx="12"/>
          </p:nvPr>
        </p:nvSpPr>
        <p:spPr>
          <a:xfrm rot="16200000">
            <a:off x="-1440668" y="3753036"/>
            <a:ext cx="4320480" cy="504056"/>
          </a:xfrm>
          <a:solidFill>
            <a:srgbClr val="949237"/>
          </a:solidFill>
        </p:spPr>
        <p:txBody>
          <a:bodyPr lIns="182880" tIns="91440" rIns="182880" bIns="0"/>
          <a:lstStyle/>
          <a:p>
            <a:pPr algn="r">
              <a:buClr>
                <a:srgbClr val="43ACDA"/>
              </a:buClr>
            </a:pPr>
            <a:r>
              <a:rPr lang="en-US" sz="2000" dirty="0" smtClean="0">
                <a:solidFill>
                  <a:srgbClr val="F4F8CB"/>
                </a:solidFill>
                <a:ea typeface="Calibri"/>
              </a:rPr>
              <a:t>Multi-Stakeholder Model Evolution</a:t>
            </a:r>
            <a:endParaRPr lang="en-US" sz="2000" dirty="0" smtClean="0">
              <a:solidFill>
                <a:srgbClr val="F4F8CB"/>
              </a:solidFill>
            </a:endParaRPr>
          </a:p>
        </p:txBody>
      </p:sp>
    </p:spTree>
    <p:extLst>
      <p:ext uri="{BB962C8B-B14F-4D97-AF65-F5344CB8AC3E}">
        <p14:creationId xmlns:p14="http://schemas.microsoft.com/office/powerpoint/2010/main" val="3289425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Content Placeholder 2"/>
          <p:cNvSpPr>
            <a:spLocks noGrp="1"/>
          </p:cNvSpPr>
          <p:nvPr>
            <p:ph sz="quarter" idx="12"/>
          </p:nvPr>
        </p:nvSpPr>
        <p:spPr>
          <a:xfrm>
            <a:off x="1043607" y="1846719"/>
            <a:ext cx="3888433" cy="4305226"/>
          </a:xfrm>
          <a:solidFill>
            <a:srgbClr val="EDFB91"/>
          </a:solidFill>
        </p:spPr>
        <p:txBody>
          <a:bodyPr lIns="91440" tIns="45720" rIns="91440" bIns="91440" anchor="t" anchorCtr="0"/>
          <a:lstStyle/>
          <a:p>
            <a:pPr>
              <a:buClr>
                <a:srgbClr val="43ACDA"/>
              </a:buClr>
            </a:pPr>
            <a:r>
              <a:rPr lang="en-US" b="1" dirty="0" smtClean="0">
                <a:solidFill>
                  <a:srgbClr val="949237"/>
                </a:solidFill>
                <a:ea typeface="Calibri"/>
              </a:rPr>
              <a:t>4.3 Evolve SO/AC Structures</a:t>
            </a:r>
            <a:endParaRPr lang="en-US" b="1" dirty="0">
              <a:solidFill>
                <a:schemeClr val="accent3">
                  <a:lumMod val="50000"/>
                </a:schemeClr>
              </a:solidFill>
            </a:endParaRPr>
          </a:p>
          <a:p>
            <a:pPr>
              <a:buClr>
                <a:srgbClr val="43ACDA"/>
              </a:buClr>
            </a:pPr>
            <a:endParaRPr lang="en-US" sz="1600" b="1" dirty="0">
              <a:solidFill>
                <a:srgbClr val="4F6228"/>
              </a:solidFill>
              <a:ea typeface="Calibri"/>
            </a:endParaRPr>
          </a:p>
          <a:p>
            <a:pPr>
              <a:buClr>
                <a:srgbClr val="43ACDA"/>
              </a:buClr>
            </a:pPr>
            <a:endParaRPr lang="en-US" sz="1600" dirty="0" smtClean="0">
              <a:solidFill>
                <a:srgbClr val="949237"/>
              </a:solidFill>
              <a:ea typeface="Calibri"/>
            </a:endParaRPr>
          </a:p>
          <a:p>
            <a:pPr>
              <a:buClr>
                <a:srgbClr val="43ACDA"/>
              </a:buClr>
            </a:pPr>
            <a:r>
              <a:rPr lang="en-US" sz="1600" dirty="0" smtClean="0">
                <a:solidFill>
                  <a:srgbClr val="949237"/>
                </a:solidFill>
                <a:ea typeface="Calibri"/>
              </a:rPr>
              <a:t>Key Success Factors for this Goal:</a:t>
            </a:r>
            <a:endParaRPr lang="en-US" sz="1600" dirty="0" smtClean="0">
              <a:solidFill>
                <a:srgbClr val="4F6228"/>
              </a:solidFill>
              <a:ea typeface="Calibri"/>
            </a:endParaRPr>
          </a:p>
          <a:p>
            <a:pPr marL="285750" indent="-285750">
              <a:buFont typeface="Arial"/>
              <a:buChar char="•"/>
            </a:pPr>
            <a:r>
              <a:rPr lang="en-US" sz="1400" dirty="0">
                <a:solidFill>
                  <a:srgbClr val="000000"/>
                </a:solidFill>
                <a:ea typeface="Helvetica Neue"/>
              </a:rPr>
              <a:t>Establish a framework for evolving SO/AC structure to increase inclusion, efficiencies  and </a:t>
            </a:r>
            <a:r>
              <a:rPr lang="en-US" sz="1400" dirty="0" smtClean="0">
                <a:solidFill>
                  <a:srgbClr val="000000"/>
                </a:solidFill>
                <a:ea typeface="Helvetica Neue"/>
              </a:rPr>
              <a:t>effectiveness</a:t>
            </a:r>
            <a:endParaRPr lang="en-US" sz="1400" dirty="0">
              <a:solidFill>
                <a:srgbClr val="000000"/>
              </a:solidFill>
              <a:ea typeface="Helvetica Neue"/>
            </a:endParaRPr>
          </a:p>
          <a:p>
            <a:r>
              <a:rPr lang="en-US" sz="1400" dirty="0">
                <a:solidFill>
                  <a:srgbClr val="000000"/>
                </a:solidFill>
                <a:ea typeface="Helvetica Neue"/>
              </a:rPr>
              <a:t>     </a:t>
            </a:r>
            <a:r>
              <a:rPr lang="en-US" sz="1400" dirty="0" smtClean="0">
                <a:solidFill>
                  <a:srgbClr val="000000"/>
                </a:solidFill>
                <a:ea typeface="Helvetica Neue"/>
              </a:rPr>
              <a:t>	a</a:t>
            </a:r>
            <a:r>
              <a:rPr lang="en-US" sz="1400" dirty="0">
                <a:solidFill>
                  <a:srgbClr val="000000"/>
                </a:solidFill>
                <a:ea typeface="Helvetica Neue"/>
              </a:rPr>
              <a:t>) Establish mechanism for participation </a:t>
            </a:r>
            <a:r>
              <a:rPr lang="en-US" sz="1400" dirty="0" smtClean="0">
                <a:solidFill>
                  <a:srgbClr val="000000"/>
                </a:solidFill>
                <a:ea typeface="Helvetica Neue"/>
              </a:rPr>
              <a:t>	and </a:t>
            </a:r>
            <a:r>
              <a:rPr lang="en-US" sz="1400" dirty="0">
                <a:solidFill>
                  <a:srgbClr val="000000"/>
                </a:solidFill>
                <a:ea typeface="Helvetica Neue"/>
              </a:rPr>
              <a:t>reputation while improving ease of </a:t>
            </a:r>
            <a:r>
              <a:rPr lang="en-US" sz="1400" dirty="0" smtClean="0">
                <a:solidFill>
                  <a:srgbClr val="000000"/>
                </a:solidFill>
                <a:ea typeface="Helvetica Neue"/>
              </a:rPr>
              <a:t>	engagement</a:t>
            </a:r>
            <a:endParaRPr lang="en-US" sz="1400" dirty="0">
              <a:solidFill>
                <a:srgbClr val="000000"/>
              </a:solidFill>
              <a:ea typeface="Helvetica Neue"/>
            </a:endParaRPr>
          </a:p>
          <a:p>
            <a:r>
              <a:rPr lang="en-US" sz="1400" dirty="0">
                <a:solidFill>
                  <a:srgbClr val="000000"/>
                </a:solidFill>
                <a:ea typeface="Helvetica Neue"/>
              </a:rPr>
              <a:t>     </a:t>
            </a:r>
            <a:r>
              <a:rPr lang="en-US" sz="1400" dirty="0" smtClean="0">
                <a:solidFill>
                  <a:srgbClr val="000000"/>
                </a:solidFill>
                <a:ea typeface="Helvetica Neue"/>
              </a:rPr>
              <a:t>	b</a:t>
            </a:r>
            <a:r>
              <a:rPr lang="en-US" sz="1400" dirty="0">
                <a:solidFill>
                  <a:srgbClr val="000000"/>
                </a:solidFill>
                <a:ea typeface="Helvetica Neue"/>
              </a:rPr>
              <a:t>) </a:t>
            </a:r>
            <a:r>
              <a:rPr lang="en-US" sz="1400" dirty="0" smtClean="0">
                <a:solidFill>
                  <a:srgbClr val="000000"/>
                </a:solidFill>
                <a:ea typeface="Helvetica Neue"/>
              </a:rPr>
              <a:t>Engagement </a:t>
            </a:r>
            <a:r>
              <a:rPr lang="en-US" sz="1400" dirty="0">
                <a:solidFill>
                  <a:srgbClr val="000000"/>
                </a:solidFill>
                <a:ea typeface="Helvetica Neue"/>
              </a:rPr>
              <a:t>to ensure legitimizing </a:t>
            </a:r>
            <a:r>
              <a:rPr lang="en-US" sz="1400" dirty="0" smtClean="0">
                <a:solidFill>
                  <a:srgbClr val="000000"/>
                </a:solidFill>
                <a:ea typeface="Helvetica Neue"/>
              </a:rPr>
              <a:t>	multistakeholder </a:t>
            </a:r>
            <a:r>
              <a:rPr lang="en-US" sz="1400" dirty="0">
                <a:solidFill>
                  <a:srgbClr val="000000"/>
                </a:solidFill>
                <a:ea typeface="Helvetica Neue"/>
              </a:rPr>
              <a:t>model </a:t>
            </a:r>
          </a:p>
          <a:p>
            <a:pPr marL="285750" indent="-285750">
              <a:buFont typeface="Arial"/>
              <a:buChar char="•"/>
            </a:pPr>
            <a:r>
              <a:rPr lang="en-US" sz="1400" dirty="0" smtClean="0">
                <a:solidFill>
                  <a:srgbClr val="000000"/>
                </a:solidFill>
                <a:ea typeface="Helvetica Neue"/>
              </a:rPr>
              <a:t>Improve </a:t>
            </a:r>
            <a:r>
              <a:rPr lang="en-US" sz="1400" dirty="0">
                <a:solidFill>
                  <a:srgbClr val="000000"/>
                </a:solidFill>
                <a:ea typeface="Helvetica Neue"/>
              </a:rPr>
              <a:t>mechanism for participation, representation and ease of engagement to ensure legitimizing the </a:t>
            </a:r>
            <a:r>
              <a:rPr lang="en-US" sz="1400" dirty="0" smtClean="0">
                <a:solidFill>
                  <a:srgbClr val="000000"/>
                </a:solidFill>
                <a:ea typeface="Helvetica Neue"/>
              </a:rPr>
              <a:t>multistakeholder model</a:t>
            </a:r>
            <a:r>
              <a:rPr lang="en-US" sz="1400" i="1" dirty="0" smtClean="0">
                <a:solidFill>
                  <a:schemeClr val="tx1"/>
                </a:solidFill>
                <a:ea typeface="Calibri"/>
              </a:rPr>
              <a:t> </a:t>
            </a:r>
          </a:p>
          <a:p>
            <a:pPr>
              <a:buClr>
                <a:srgbClr val="43ACDA"/>
              </a:buClr>
            </a:pPr>
            <a:endParaRPr lang="en-US" sz="1600" dirty="0" smtClean="0">
              <a:solidFill>
                <a:srgbClr val="4F6228"/>
              </a:solidFill>
            </a:endParaRPr>
          </a:p>
        </p:txBody>
      </p:sp>
      <p:sp>
        <p:nvSpPr>
          <p:cNvPr id="33"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34"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6" name="Content Placeholder 2"/>
          <p:cNvSpPr>
            <a:spLocks noGrp="1"/>
          </p:cNvSpPr>
          <p:nvPr>
            <p:ph sz="quarter" idx="12"/>
          </p:nvPr>
        </p:nvSpPr>
        <p:spPr>
          <a:xfrm>
            <a:off x="5000598" y="1844824"/>
            <a:ext cx="3963890" cy="1395583"/>
          </a:xfrm>
          <a:solidFill>
            <a:srgbClr val="F4F8CF"/>
          </a:solidFill>
        </p:spPr>
        <p:txBody>
          <a:bodyPr lIns="182880" anchor="ctr" anchorCtr="0"/>
          <a:lstStyle/>
          <a:p>
            <a:pPr>
              <a:buClr>
                <a:srgbClr val="43ACDA"/>
              </a:buClr>
            </a:pPr>
            <a:r>
              <a:rPr lang="en-US" sz="1300" dirty="0" smtClean="0">
                <a:solidFill>
                  <a:srgbClr val="948A54"/>
                </a:solidFill>
                <a:ea typeface="Calibri"/>
              </a:rPr>
              <a:t>1. </a:t>
            </a:r>
            <a:r>
              <a:rPr lang="en-US" sz="1300" dirty="0">
                <a:solidFill>
                  <a:srgbClr val="948A54"/>
                </a:solidFill>
                <a:ea typeface="Calibri"/>
              </a:rPr>
              <a:t>Evolving </a:t>
            </a:r>
            <a:r>
              <a:rPr lang="en-US" sz="1300" dirty="0" smtClean="0">
                <a:solidFill>
                  <a:srgbClr val="948A54"/>
                </a:solidFill>
                <a:ea typeface="Calibri"/>
              </a:rPr>
              <a:t>Multi</a:t>
            </a:r>
            <a:r>
              <a:rPr lang="en-US" sz="1300" dirty="0">
                <a:solidFill>
                  <a:srgbClr val="948A54"/>
                </a:solidFill>
                <a:ea typeface="Calibri"/>
              </a:rPr>
              <a:t>s</a:t>
            </a:r>
            <a:r>
              <a:rPr lang="en-US" sz="1300" dirty="0" smtClean="0">
                <a:solidFill>
                  <a:srgbClr val="948A54"/>
                </a:solidFill>
                <a:ea typeface="Calibri"/>
              </a:rPr>
              <a:t>takeholder </a:t>
            </a:r>
            <a:r>
              <a:rPr lang="en-US" sz="1300" dirty="0">
                <a:solidFill>
                  <a:srgbClr val="948A54"/>
                </a:solidFill>
                <a:ea typeface="Calibri"/>
              </a:rPr>
              <a:t>Model</a:t>
            </a:r>
            <a:endParaRPr lang="en-US" sz="1300" dirty="0" smtClean="0">
              <a:solidFill>
                <a:srgbClr val="948A54"/>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27" name="Content Placeholder 2"/>
          <p:cNvSpPr>
            <a:spLocks noGrp="1"/>
          </p:cNvSpPr>
          <p:nvPr>
            <p:ph sz="quarter" idx="12"/>
          </p:nvPr>
        </p:nvSpPr>
        <p:spPr>
          <a:xfrm>
            <a:off x="5000598" y="3312997"/>
            <a:ext cx="3963890" cy="1393859"/>
          </a:xfrm>
          <a:solidFill>
            <a:srgbClr val="F4F8CB"/>
          </a:solidFill>
        </p:spPr>
        <p:txBody>
          <a:bodyPr lIns="182880" anchor="ctr" anchorCtr="0"/>
          <a:lstStyle/>
          <a:p>
            <a:pPr>
              <a:buClr>
                <a:srgbClr val="43ACDA"/>
              </a:buClr>
            </a:pPr>
            <a:r>
              <a:rPr lang="en-US" sz="1300" dirty="0">
                <a:solidFill>
                  <a:srgbClr val="948A54"/>
                </a:solidFill>
                <a:ea typeface="Calibri"/>
              </a:rPr>
              <a:t>2</a:t>
            </a:r>
            <a:r>
              <a:rPr lang="en-US" sz="1300" dirty="0" smtClean="0">
                <a:solidFill>
                  <a:srgbClr val="948A54"/>
                </a:solidFill>
                <a:ea typeface="Calibri"/>
              </a:rPr>
              <a:t>. </a:t>
            </a:r>
            <a:r>
              <a:rPr lang="en-US" sz="1300" dirty="0">
                <a:solidFill>
                  <a:srgbClr val="948A54"/>
                </a:solidFill>
                <a:ea typeface="Calibri"/>
              </a:rPr>
              <a:t>Advancing MSM Innovation</a:t>
            </a:r>
            <a:endParaRPr lang="en-US" sz="1300" dirty="0" smtClean="0">
              <a:solidFill>
                <a:srgbClr val="948A54"/>
              </a:solidFill>
            </a:endParaRPr>
          </a:p>
        </p:txBody>
      </p:sp>
      <p:sp>
        <p:nvSpPr>
          <p:cNvPr id="53" name="Content Placeholder 2"/>
          <p:cNvSpPr>
            <a:spLocks noGrp="1"/>
          </p:cNvSpPr>
          <p:nvPr>
            <p:ph sz="quarter" idx="12"/>
          </p:nvPr>
        </p:nvSpPr>
        <p:spPr>
          <a:xfrm>
            <a:off x="5000598" y="4769721"/>
            <a:ext cx="3963890" cy="1395583"/>
          </a:xfrm>
          <a:solidFill>
            <a:srgbClr val="F4F8CB"/>
          </a:solidFill>
        </p:spPr>
        <p:txBody>
          <a:bodyPr lIns="182880" anchor="ctr" anchorCtr="0"/>
          <a:lstStyle/>
          <a:p>
            <a:pPr>
              <a:buClr>
                <a:srgbClr val="43ACDA"/>
              </a:buClr>
            </a:pPr>
            <a:r>
              <a:rPr lang="en-US" sz="1300" dirty="0" smtClean="0">
                <a:solidFill>
                  <a:srgbClr val="948A54"/>
                </a:solidFill>
                <a:ea typeface="Calibri"/>
              </a:rPr>
              <a:t>3. </a:t>
            </a:r>
            <a:r>
              <a:rPr lang="en-US" sz="1300" dirty="0">
                <a:solidFill>
                  <a:srgbClr val="948A54"/>
                </a:solidFill>
                <a:ea typeface="Calibri"/>
              </a:rPr>
              <a:t>Organizational Reviews</a:t>
            </a:r>
            <a:endParaRPr lang="en-US" sz="1300" dirty="0" smtClean="0">
              <a:solidFill>
                <a:srgbClr val="948A54"/>
              </a:solidFill>
            </a:endParaRPr>
          </a:p>
        </p:txBody>
      </p:sp>
      <p:sp>
        <p:nvSpPr>
          <p:cNvPr id="31" name="Oval 30"/>
          <p:cNvSpPr>
            <a:spLocks noChangeAspect="1"/>
          </p:cNvSpPr>
          <p:nvPr/>
        </p:nvSpPr>
        <p:spPr>
          <a:xfrm rot="10800000">
            <a:off x="500105" y="395700"/>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480962" y="408723"/>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nvGrpSpPr>
          <p:cNvPr id="12" name="Group 11"/>
          <p:cNvGrpSpPr/>
          <p:nvPr/>
        </p:nvGrpSpPr>
        <p:grpSpPr>
          <a:xfrm>
            <a:off x="1345788" y="398168"/>
            <a:ext cx="346622" cy="303043"/>
            <a:chOff x="1345788" y="193576"/>
            <a:chExt cx="346622" cy="303043"/>
          </a:xfrm>
        </p:grpSpPr>
        <p:sp>
          <p:nvSpPr>
            <p:cNvPr id="35" name="Oval 34"/>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30" name="Group 29"/>
          <p:cNvGrpSpPr/>
          <p:nvPr/>
        </p:nvGrpSpPr>
        <p:grpSpPr>
          <a:xfrm>
            <a:off x="913010" y="398168"/>
            <a:ext cx="346622" cy="303043"/>
            <a:chOff x="947172" y="193576"/>
            <a:chExt cx="346622" cy="303043"/>
          </a:xfrm>
        </p:grpSpPr>
        <p:sp>
          <p:nvSpPr>
            <p:cNvPr id="42" name="Oval 4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2" name="Group 1"/>
          <p:cNvGrpSpPr/>
          <p:nvPr/>
        </p:nvGrpSpPr>
        <p:grpSpPr>
          <a:xfrm>
            <a:off x="1763688" y="398168"/>
            <a:ext cx="374919" cy="654568"/>
            <a:chOff x="1763688" y="193576"/>
            <a:chExt cx="374919" cy="654568"/>
          </a:xfrm>
        </p:grpSpPr>
        <p:sp>
          <p:nvSpPr>
            <p:cNvPr id="26" name="Extract 25"/>
            <p:cNvSpPr/>
            <p:nvPr/>
          </p:nvSpPr>
          <p:spPr>
            <a:xfrm rot="10800000">
              <a:off x="1763688" y="404664"/>
              <a:ext cx="374919" cy="443480"/>
            </a:xfrm>
            <a:prstGeom prst="flowChartExtract">
              <a:avLst/>
            </a:prstGeom>
            <a:solidFill>
              <a:srgbClr val="94923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grpSp>
          <p:nvGrpSpPr>
            <p:cNvPr id="13" name="Group 12"/>
            <p:cNvGrpSpPr/>
            <p:nvPr/>
          </p:nvGrpSpPr>
          <p:grpSpPr>
            <a:xfrm>
              <a:off x="1777836" y="193576"/>
              <a:ext cx="346622" cy="303043"/>
              <a:chOff x="1777836" y="193576"/>
              <a:chExt cx="346622" cy="303043"/>
            </a:xfrm>
          </p:grpSpPr>
          <p:sp>
            <p:nvSpPr>
              <p:cNvPr id="37" name="Oval 36"/>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sp>
        <p:nvSpPr>
          <p:cNvPr id="29" name="Content Placeholder 2"/>
          <p:cNvSpPr>
            <a:spLocks noGrp="1"/>
          </p:cNvSpPr>
          <p:nvPr>
            <p:ph sz="quarter" idx="12"/>
          </p:nvPr>
        </p:nvSpPr>
        <p:spPr>
          <a:xfrm rot="16200000">
            <a:off x="-1440668" y="3753036"/>
            <a:ext cx="4320480" cy="504056"/>
          </a:xfrm>
          <a:solidFill>
            <a:srgbClr val="949237"/>
          </a:solidFill>
        </p:spPr>
        <p:txBody>
          <a:bodyPr lIns="182880" tIns="91440" rIns="182880" bIns="0"/>
          <a:lstStyle/>
          <a:p>
            <a:pPr algn="r">
              <a:buClr>
                <a:srgbClr val="43ACDA"/>
              </a:buClr>
            </a:pPr>
            <a:r>
              <a:rPr lang="en-US" sz="2000" dirty="0" smtClean="0">
                <a:solidFill>
                  <a:srgbClr val="F4F8CB"/>
                </a:solidFill>
                <a:ea typeface="Calibri"/>
              </a:rPr>
              <a:t>Multi-Stakeholder Model Evolution</a:t>
            </a:r>
            <a:endParaRPr lang="en-US" sz="2000" dirty="0" smtClean="0">
              <a:solidFill>
                <a:srgbClr val="F4F8CB"/>
              </a:solidFill>
            </a:endParaRPr>
          </a:p>
        </p:txBody>
      </p:sp>
    </p:spTree>
    <p:extLst>
      <p:ext uri="{BB962C8B-B14F-4D97-AF65-F5344CB8AC3E}">
        <p14:creationId xmlns:p14="http://schemas.microsoft.com/office/powerpoint/2010/main" val="4080217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ontent Placeholder 2"/>
          <p:cNvSpPr>
            <a:spLocks noGrp="1"/>
          </p:cNvSpPr>
          <p:nvPr>
            <p:ph sz="quarter" idx="12"/>
          </p:nvPr>
        </p:nvSpPr>
        <p:spPr>
          <a:xfrm>
            <a:off x="1043607" y="1846719"/>
            <a:ext cx="3888433" cy="4305226"/>
          </a:xfrm>
          <a:solidFill>
            <a:srgbClr val="EDFB91"/>
          </a:solidFill>
        </p:spPr>
        <p:txBody>
          <a:bodyPr lIns="91440" tIns="45720" rIns="91440" bIns="91440" anchor="t" anchorCtr="0"/>
          <a:lstStyle/>
          <a:p>
            <a:pPr>
              <a:buClr>
                <a:srgbClr val="43ACDA"/>
              </a:buClr>
            </a:pPr>
            <a:r>
              <a:rPr lang="en-US" b="1" dirty="0" smtClean="0">
                <a:solidFill>
                  <a:srgbClr val="949237"/>
                </a:solidFill>
                <a:ea typeface="Calibri"/>
              </a:rPr>
              <a:t>4.4 </a:t>
            </a:r>
            <a:r>
              <a:rPr lang="en-US" b="1" dirty="0">
                <a:solidFill>
                  <a:srgbClr val="949237"/>
                </a:solidFill>
                <a:ea typeface="Calibri"/>
              </a:rPr>
              <a:t>Promote Ethics and Transparency</a:t>
            </a:r>
            <a:endParaRPr lang="en-US" b="1" dirty="0">
              <a:solidFill>
                <a:srgbClr val="949237"/>
              </a:solidFill>
            </a:endParaRPr>
          </a:p>
          <a:p>
            <a:pPr>
              <a:buClr>
                <a:srgbClr val="43ACDA"/>
              </a:buClr>
            </a:pPr>
            <a:endParaRPr lang="en-US" sz="1600" b="1" dirty="0">
              <a:solidFill>
                <a:srgbClr val="4F6228"/>
              </a:solidFill>
              <a:ea typeface="Calibri"/>
            </a:endParaRPr>
          </a:p>
          <a:p>
            <a:pPr>
              <a:buClr>
                <a:srgbClr val="43ACDA"/>
              </a:buClr>
            </a:pPr>
            <a:r>
              <a:rPr lang="en-US" sz="1600" dirty="0" smtClean="0">
                <a:solidFill>
                  <a:srgbClr val="949237"/>
                </a:solidFill>
                <a:ea typeface="Calibri"/>
              </a:rPr>
              <a:t>Key Success Factors for this Goal:</a:t>
            </a:r>
            <a:endParaRPr lang="en-US" sz="1600" dirty="0" smtClean="0">
              <a:solidFill>
                <a:srgbClr val="4F6228"/>
              </a:solidFill>
              <a:ea typeface="Calibri"/>
            </a:endParaRPr>
          </a:p>
          <a:p>
            <a:pPr marL="285750" indent="-285750">
              <a:buFont typeface="Arial"/>
              <a:buChar char="•"/>
            </a:pPr>
            <a:r>
              <a:rPr lang="en-US" sz="1400" dirty="0">
                <a:solidFill>
                  <a:srgbClr val="000000"/>
                </a:solidFill>
                <a:ea typeface="Helvetica Neue"/>
              </a:rPr>
              <a:t>Review, improve and promote existing accountability and transparency mechanisms </a:t>
            </a:r>
          </a:p>
          <a:p>
            <a:pPr marL="285750" indent="-285750">
              <a:buFont typeface="Arial"/>
              <a:buChar char="•"/>
            </a:pPr>
            <a:r>
              <a:rPr lang="en-US" sz="1400" dirty="0" smtClean="0">
                <a:solidFill>
                  <a:srgbClr val="000000"/>
                </a:solidFill>
                <a:ea typeface="Helvetica Neue"/>
              </a:rPr>
              <a:t>Ensure </a:t>
            </a:r>
            <a:r>
              <a:rPr lang="en-US" sz="1400" dirty="0">
                <a:solidFill>
                  <a:srgbClr val="000000"/>
                </a:solidFill>
                <a:ea typeface="Helvetica Neue"/>
              </a:rPr>
              <a:t>observance of a clearly defined ethical </a:t>
            </a:r>
            <a:r>
              <a:rPr lang="en-US" sz="1400" dirty="0" smtClean="0">
                <a:solidFill>
                  <a:srgbClr val="000000"/>
                </a:solidFill>
                <a:ea typeface="Helvetica Neue"/>
              </a:rPr>
              <a:t>framework</a:t>
            </a:r>
            <a:endParaRPr lang="en-US" sz="1400" i="1" dirty="0" smtClean="0">
              <a:solidFill>
                <a:srgbClr val="000000"/>
              </a:solidFill>
              <a:ea typeface="Calibri"/>
            </a:endParaRPr>
          </a:p>
          <a:p>
            <a:pPr>
              <a:buClr>
                <a:srgbClr val="43ACDA"/>
              </a:buClr>
            </a:pPr>
            <a:endParaRPr lang="en-US" sz="1600" dirty="0" smtClean="0">
              <a:solidFill>
                <a:srgbClr val="4F6228"/>
              </a:solidFill>
            </a:endParaRPr>
          </a:p>
        </p:txBody>
      </p:sp>
      <p:sp>
        <p:nvSpPr>
          <p:cNvPr id="34" name="Content Placeholder 2"/>
          <p:cNvSpPr>
            <a:spLocks noGrp="1"/>
          </p:cNvSpPr>
          <p:nvPr>
            <p:ph sz="quarter" idx="12"/>
          </p:nvPr>
        </p:nvSpPr>
        <p:spPr>
          <a:xfrm>
            <a:off x="5000598" y="1383053"/>
            <a:ext cx="3963890" cy="402199"/>
          </a:xfrm>
          <a:solidFill>
            <a:schemeClr val="bg1">
              <a:lumMod val="95000"/>
            </a:schemeClr>
          </a:solidFill>
          <a:ln>
            <a:noFill/>
          </a:ln>
        </p:spPr>
        <p:txBody>
          <a:bodyPr lIns="91440" tIns="0" rIns="0" bIns="0" anchor="ctr" anchorCtr="0"/>
          <a:lstStyle/>
          <a:p>
            <a:pPr>
              <a:buClr>
                <a:srgbClr val="43ACDA"/>
              </a:buClr>
            </a:pPr>
            <a:r>
              <a:rPr lang="en-US" sz="1000" dirty="0" smtClean="0">
                <a:solidFill>
                  <a:srgbClr val="7F7F7F"/>
                </a:solidFill>
              </a:rPr>
              <a:t>PORTFOLIO</a:t>
            </a:r>
          </a:p>
        </p:txBody>
      </p:sp>
      <p:sp>
        <p:nvSpPr>
          <p:cNvPr id="36" name="Content Placeholder 2"/>
          <p:cNvSpPr>
            <a:spLocks noGrp="1"/>
          </p:cNvSpPr>
          <p:nvPr>
            <p:ph sz="quarter" idx="12"/>
          </p:nvPr>
        </p:nvSpPr>
        <p:spPr>
          <a:xfrm>
            <a:off x="1043607" y="1370617"/>
            <a:ext cx="3888432" cy="402199"/>
          </a:xfrm>
          <a:solidFill>
            <a:schemeClr val="bg1">
              <a:lumMod val="95000"/>
            </a:schemeClr>
          </a:solidFill>
          <a:ln>
            <a:noFill/>
          </a:ln>
        </p:spPr>
        <p:txBody>
          <a:bodyPr lIns="91440" tIns="0" rIns="91440" bIns="0" anchor="ctr" anchorCtr="0"/>
          <a:lstStyle/>
          <a:p>
            <a:pPr>
              <a:buClr>
                <a:srgbClr val="43ACDA"/>
              </a:buClr>
            </a:pPr>
            <a:r>
              <a:rPr lang="en-US" sz="1000" dirty="0" smtClean="0">
                <a:solidFill>
                  <a:srgbClr val="7F7F7F"/>
                </a:solidFill>
              </a:rPr>
              <a:t>GOAL</a:t>
            </a:r>
          </a:p>
        </p:txBody>
      </p:sp>
      <p:sp>
        <p:nvSpPr>
          <p:cNvPr id="6" name="Content Placeholder 2"/>
          <p:cNvSpPr>
            <a:spLocks noGrp="1"/>
          </p:cNvSpPr>
          <p:nvPr>
            <p:ph sz="quarter" idx="12"/>
          </p:nvPr>
        </p:nvSpPr>
        <p:spPr>
          <a:xfrm>
            <a:off x="4991896" y="1844823"/>
            <a:ext cx="3963890" cy="1027527"/>
          </a:xfrm>
          <a:solidFill>
            <a:srgbClr val="F4F8CF"/>
          </a:solidFill>
        </p:spPr>
        <p:txBody>
          <a:bodyPr lIns="182880" anchor="ctr" anchorCtr="0"/>
          <a:lstStyle/>
          <a:p>
            <a:pPr>
              <a:buClr>
                <a:srgbClr val="43ACDA"/>
              </a:buClr>
            </a:pPr>
            <a:r>
              <a:rPr lang="en-US" sz="1300" dirty="0" smtClean="0">
                <a:solidFill>
                  <a:schemeClr val="bg2">
                    <a:lumMod val="50000"/>
                  </a:schemeClr>
                </a:solidFill>
                <a:ea typeface="Calibri"/>
              </a:rPr>
              <a:t>1. </a:t>
            </a:r>
            <a:r>
              <a:rPr lang="en-US" sz="1300" dirty="0">
                <a:solidFill>
                  <a:schemeClr val="bg2">
                    <a:lumMod val="50000"/>
                  </a:schemeClr>
                </a:solidFill>
                <a:ea typeface="Calibri"/>
              </a:rPr>
              <a:t>Conflicts of Interest &amp; Organizational Ethics</a:t>
            </a:r>
            <a:endParaRPr lang="en-US" sz="1300" dirty="0" smtClean="0">
              <a:solidFill>
                <a:schemeClr val="bg2">
                  <a:lumMod val="50000"/>
                </a:schemeClr>
              </a:solidFill>
            </a:endParaRPr>
          </a:p>
        </p:txBody>
      </p:sp>
      <p:sp>
        <p:nvSpPr>
          <p:cNvPr id="18" name="Content Placeholder 2"/>
          <p:cNvSpPr>
            <a:spLocks noGrp="1"/>
          </p:cNvSpPr>
          <p:nvPr>
            <p:ph sz="quarter" idx="12"/>
          </p:nvPr>
        </p:nvSpPr>
        <p:spPr>
          <a:xfrm>
            <a:off x="467544" y="1370617"/>
            <a:ext cx="504057" cy="402199"/>
          </a:xfrm>
          <a:solidFill>
            <a:schemeClr val="bg1">
              <a:lumMod val="95000"/>
            </a:schemeClr>
          </a:solidFill>
        </p:spPr>
        <p:txBody>
          <a:bodyPr lIns="0" tIns="0" rIns="0" bIns="0" anchor="ctr" anchorCtr="1"/>
          <a:lstStyle/>
          <a:p>
            <a:pPr>
              <a:buClr>
                <a:srgbClr val="43ACDA"/>
              </a:buClr>
            </a:pPr>
            <a:r>
              <a:rPr lang="en-US" sz="1000" dirty="0" smtClean="0">
                <a:solidFill>
                  <a:srgbClr val="7F7F7F"/>
                </a:solidFill>
              </a:rPr>
              <a:t>OBJ</a:t>
            </a:r>
          </a:p>
        </p:txBody>
      </p:sp>
      <p:sp>
        <p:nvSpPr>
          <p:cNvPr id="27" name="Content Placeholder 2"/>
          <p:cNvSpPr>
            <a:spLocks noGrp="1"/>
          </p:cNvSpPr>
          <p:nvPr>
            <p:ph sz="quarter" idx="12"/>
          </p:nvPr>
        </p:nvSpPr>
        <p:spPr>
          <a:xfrm>
            <a:off x="4991896" y="2935800"/>
            <a:ext cx="3963890" cy="1033272"/>
          </a:xfrm>
          <a:solidFill>
            <a:srgbClr val="F4F8CB"/>
          </a:solidFill>
        </p:spPr>
        <p:txBody>
          <a:bodyPr lIns="182880" anchor="ctr" anchorCtr="0"/>
          <a:lstStyle/>
          <a:p>
            <a:pPr>
              <a:buClr>
                <a:srgbClr val="43ACDA"/>
              </a:buClr>
            </a:pPr>
            <a:r>
              <a:rPr lang="en-US" sz="1300" dirty="0">
                <a:solidFill>
                  <a:schemeClr val="bg2">
                    <a:lumMod val="50000"/>
                  </a:schemeClr>
                </a:solidFill>
                <a:ea typeface="Calibri"/>
              </a:rPr>
              <a:t>2</a:t>
            </a:r>
            <a:r>
              <a:rPr lang="en-US" sz="1300" dirty="0" smtClean="0">
                <a:solidFill>
                  <a:schemeClr val="bg2">
                    <a:lumMod val="50000"/>
                  </a:schemeClr>
                </a:solidFill>
                <a:ea typeface="Calibri"/>
              </a:rPr>
              <a:t>. </a:t>
            </a:r>
            <a:r>
              <a:rPr lang="en-US" sz="1300" dirty="0">
                <a:solidFill>
                  <a:schemeClr val="bg2">
                    <a:lumMod val="50000"/>
                  </a:schemeClr>
                </a:solidFill>
                <a:ea typeface="Calibri"/>
              </a:rPr>
              <a:t>Conflicts of Interest Management</a:t>
            </a:r>
            <a:endParaRPr lang="en-US" sz="1300" dirty="0" smtClean="0">
              <a:solidFill>
                <a:schemeClr val="bg2">
                  <a:lumMod val="50000"/>
                </a:schemeClr>
              </a:solidFill>
            </a:endParaRPr>
          </a:p>
        </p:txBody>
      </p:sp>
      <p:sp>
        <p:nvSpPr>
          <p:cNvPr id="53" name="Content Placeholder 2"/>
          <p:cNvSpPr>
            <a:spLocks noGrp="1"/>
          </p:cNvSpPr>
          <p:nvPr>
            <p:ph sz="quarter" idx="12"/>
          </p:nvPr>
        </p:nvSpPr>
        <p:spPr>
          <a:xfrm>
            <a:off x="4991896" y="4037632"/>
            <a:ext cx="3963890" cy="1033272"/>
          </a:xfrm>
          <a:solidFill>
            <a:srgbClr val="F4F8CB"/>
          </a:solidFill>
        </p:spPr>
        <p:txBody>
          <a:bodyPr lIns="182880" anchor="ctr" anchorCtr="0"/>
          <a:lstStyle/>
          <a:p>
            <a:pPr>
              <a:buClr>
                <a:srgbClr val="43ACDA"/>
              </a:buClr>
            </a:pPr>
            <a:r>
              <a:rPr lang="en-US" sz="1300" dirty="0" smtClean="0">
                <a:solidFill>
                  <a:schemeClr val="bg2">
                    <a:lumMod val="50000"/>
                  </a:schemeClr>
                </a:solidFill>
                <a:ea typeface="Calibri"/>
              </a:rPr>
              <a:t>3. </a:t>
            </a:r>
            <a:r>
              <a:rPr lang="en-US" sz="1300" dirty="0">
                <a:solidFill>
                  <a:schemeClr val="bg2">
                    <a:lumMod val="50000"/>
                  </a:schemeClr>
                </a:solidFill>
                <a:ea typeface="Calibri"/>
              </a:rPr>
              <a:t>Board Accountability and Transparency</a:t>
            </a:r>
            <a:endParaRPr lang="en-US" sz="1300" dirty="0" smtClean="0">
              <a:solidFill>
                <a:schemeClr val="bg2">
                  <a:lumMod val="50000"/>
                </a:schemeClr>
              </a:solidFill>
            </a:endParaRPr>
          </a:p>
        </p:txBody>
      </p:sp>
      <p:sp>
        <p:nvSpPr>
          <p:cNvPr id="31" name="Oval 30"/>
          <p:cNvSpPr>
            <a:spLocks noChangeAspect="1"/>
          </p:cNvSpPr>
          <p:nvPr/>
        </p:nvSpPr>
        <p:spPr>
          <a:xfrm rot="10800000">
            <a:off x="500105" y="395700"/>
            <a:ext cx="308338" cy="303043"/>
          </a:xfrm>
          <a:prstGeom prst="ellipse">
            <a:avLst/>
          </a:prstGeom>
          <a:solidFill>
            <a:schemeClr val="bg1"/>
          </a:solidFill>
          <a:ln w="76200">
            <a:solidFill>
              <a:srgbClr val="172F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480962" y="408723"/>
            <a:ext cx="346622" cy="276999"/>
          </a:xfrm>
          <a:prstGeom prst="rect">
            <a:avLst/>
          </a:prstGeom>
          <a:noFill/>
        </p:spPr>
        <p:txBody>
          <a:bodyPr wrap="square" rtlCol="0">
            <a:spAutoFit/>
          </a:bodyPr>
          <a:lstStyle/>
          <a:p>
            <a:pPr algn="dist">
              <a:buClr>
                <a:srgbClr val="43ACDA"/>
              </a:buClr>
            </a:pPr>
            <a:r>
              <a:rPr lang="en-US" sz="1200" dirty="0">
                <a:solidFill>
                  <a:srgbClr val="172F48"/>
                </a:solidFill>
                <a:latin typeface="Helvetica Neue"/>
                <a:cs typeface="Helvetica Neue"/>
              </a:rPr>
              <a:t>1</a:t>
            </a:r>
          </a:p>
        </p:txBody>
      </p:sp>
      <p:grpSp>
        <p:nvGrpSpPr>
          <p:cNvPr id="12" name="Group 11"/>
          <p:cNvGrpSpPr/>
          <p:nvPr/>
        </p:nvGrpSpPr>
        <p:grpSpPr>
          <a:xfrm>
            <a:off x="1345788" y="398168"/>
            <a:ext cx="346622" cy="303043"/>
            <a:chOff x="1345788" y="193576"/>
            <a:chExt cx="346622" cy="303043"/>
          </a:xfrm>
        </p:grpSpPr>
        <p:sp>
          <p:nvSpPr>
            <p:cNvPr id="35" name="Oval 34"/>
            <p:cNvSpPr>
              <a:spLocks noChangeAspect="1"/>
            </p:cNvSpPr>
            <p:nvPr/>
          </p:nvSpPr>
          <p:spPr>
            <a:xfrm rot="10800000">
              <a:off x="1364930" y="193576"/>
              <a:ext cx="308338" cy="303043"/>
            </a:xfrm>
            <a:prstGeom prst="ellipse">
              <a:avLst/>
            </a:prstGeom>
            <a:solidFill>
              <a:schemeClr val="bg1"/>
            </a:solidFill>
            <a:ln w="76200">
              <a:solidFill>
                <a:srgbClr val="5B834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1345788"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3</a:t>
              </a:r>
              <a:endParaRPr lang="en-US" sz="1200" dirty="0">
                <a:solidFill>
                  <a:srgbClr val="172F48"/>
                </a:solidFill>
                <a:latin typeface="Helvetica Neue"/>
                <a:cs typeface="Helvetica Neue"/>
              </a:endParaRPr>
            </a:p>
          </p:txBody>
        </p:sp>
      </p:grpSp>
      <p:grpSp>
        <p:nvGrpSpPr>
          <p:cNvPr id="30" name="Group 29"/>
          <p:cNvGrpSpPr/>
          <p:nvPr/>
        </p:nvGrpSpPr>
        <p:grpSpPr>
          <a:xfrm>
            <a:off x="913010" y="398168"/>
            <a:ext cx="346622" cy="303043"/>
            <a:chOff x="947172" y="193576"/>
            <a:chExt cx="346622" cy="303043"/>
          </a:xfrm>
        </p:grpSpPr>
        <p:sp>
          <p:nvSpPr>
            <p:cNvPr id="42" name="Oval 41"/>
            <p:cNvSpPr>
              <a:spLocks noChangeAspect="1"/>
            </p:cNvSpPr>
            <p:nvPr/>
          </p:nvSpPr>
          <p:spPr>
            <a:xfrm rot="10800000">
              <a:off x="966314" y="193576"/>
              <a:ext cx="308338" cy="303043"/>
            </a:xfrm>
            <a:prstGeom prst="ellipse">
              <a:avLst/>
            </a:prstGeom>
            <a:solidFill>
              <a:schemeClr val="bg1"/>
            </a:solidFill>
            <a:ln w="76200">
              <a:solidFill>
                <a:srgbClr val="A23B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p:cNvSpPr txBox="1"/>
            <p:nvPr/>
          </p:nvSpPr>
          <p:spPr>
            <a:xfrm>
              <a:off x="947172"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2</a:t>
              </a:r>
              <a:endParaRPr lang="en-US" sz="1200" dirty="0">
                <a:solidFill>
                  <a:srgbClr val="172F48"/>
                </a:solidFill>
                <a:latin typeface="Helvetica Neue"/>
                <a:cs typeface="Helvetica Neue"/>
              </a:endParaRPr>
            </a:p>
          </p:txBody>
        </p:sp>
      </p:grpSp>
      <p:grpSp>
        <p:nvGrpSpPr>
          <p:cNvPr id="2" name="Group 1"/>
          <p:cNvGrpSpPr/>
          <p:nvPr/>
        </p:nvGrpSpPr>
        <p:grpSpPr>
          <a:xfrm>
            <a:off x="1763688" y="398168"/>
            <a:ext cx="374919" cy="654568"/>
            <a:chOff x="1763688" y="193576"/>
            <a:chExt cx="374919" cy="654568"/>
          </a:xfrm>
        </p:grpSpPr>
        <p:sp>
          <p:nvSpPr>
            <p:cNvPr id="26" name="Extract 25"/>
            <p:cNvSpPr/>
            <p:nvPr/>
          </p:nvSpPr>
          <p:spPr>
            <a:xfrm rot="10800000">
              <a:off x="1763688" y="404664"/>
              <a:ext cx="374919" cy="443480"/>
            </a:xfrm>
            <a:prstGeom prst="flowChartExtract">
              <a:avLst/>
            </a:prstGeom>
            <a:solidFill>
              <a:srgbClr val="94923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grpSp>
          <p:nvGrpSpPr>
            <p:cNvPr id="13" name="Group 12"/>
            <p:cNvGrpSpPr/>
            <p:nvPr/>
          </p:nvGrpSpPr>
          <p:grpSpPr>
            <a:xfrm>
              <a:off x="1777836" y="193576"/>
              <a:ext cx="346622" cy="303043"/>
              <a:chOff x="1777836" y="193576"/>
              <a:chExt cx="346622" cy="303043"/>
            </a:xfrm>
          </p:grpSpPr>
          <p:sp>
            <p:nvSpPr>
              <p:cNvPr id="37" name="Oval 36"/>
              <p:cNvSpPr>
                <a:spLocks noChangeAspect="1"/>
              </p:cNvSpPr>
              <p:nvPr/>
            </p:nvSpPr>
            <p:spPr>
              <a:xfrm rot="10800000">
                <a:off x="1796978" y="193576"/>
                <a:ext cx="308338" cy="303043"/>
              </a:xfrm>
              <a:prstGeom prst="ellipse">
                <a:avLst/>
              </a:prstGeom>
              <a:solidFill>
                <a:schemeClr val="bg1"/>
              </a:solidFill>
              <a:ln w="76200">
                <a:solidFill>
                  <a:srgbClr val="94923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1777836" y="204131"/>
                <a:ext cx="346622" cy="276999"/>
              </a:xfrm>
              <a:prstGeom prst="rect">
                <a:avLst/>
              </a:prstGeom>
              <a:noFill/>
            </p:spPr>
            <p:txBody>
              <a:bodyPr wrap="square" rtlCol="0">
                <a:spAutoFit/>
              </a:bodyPr>
              <a:lstStyle/>
              <a:p>
                <a:pPr algn="dist">
                  <a:buClr>
                    <a:srgbClr val="43ACDA"/>
                  </a:buClr>
                </a:pPr>
                <a:r>
                  <a:rPr lang="en-US" sz="1200" dirty="0" smtClean="0">
                    <a:solidFill>
                      <a:srgbClr val="172F48"/>
                    </a:solidFill>
                    <a:latin typeface="Helvetica Neue"/>
                    <a:cs typeface="Helvetica Neue"/>
                  </a:rPr>
                  <a:t>4</a:t>
                </a:r>
                <a:endParaRPr lang="en-US" sz="1200" dirty="0">
                  <a:solidFill>
                    <a:srgbClr val="172F48"/>
                  </a:solidFill>
                  <a:latin typeface="Helvetica Neue"/>
                  <a:cs typeface="Helvetica Neue"/>
                </a:endParaRPr>
              </a:p>
            </p:txBody>
          </p:sp>
        </p:grpSp>
      </p:grpSp>
      <p:sp>
        <p:nvSpPr>
          <p:cNvPr id="29" name="Content Placeholder 2"/>
          <p:cNvSpPr>
            <a:spLocks noGrp="1"/>
          </p:cNvSpPr>
          <p:nvPr>
            <p:ph sz="quarter" idx="12"/>
          </p:nvPr>
        </p:nvSpPr>
        <p:spPr>
          <a:xfrm>
            <a:off x="4991896" y="5132032"/>
            <a:ext cx="3963890" cy="1033272"/>
          </a:xfrm>
          <a:solidFill>
            <a:srgbClr val="F4F8CB"/>
          </a:solidFill>
        </p:spPr>
        <p:txBody>
          <a:bodyPr lIns="182880" anchor="ctr" anchorCtr="0"/>
          <a:lstStyle/>
          <a:p>
            <a:pPr>
              <a:buClr>
                <a:srgbClr val="43ACDA"/>
              </a:buClr>
            </a:pPr>
            <a:r>
              <a:rPr lang="en-US" sz="1300" dirty="0" smtClean="0">
                <a:solidFill>
                  <a:schemeClr val="bg2">
                    <a:lumMod val="50000"/>
                  </a:schemeClr>
                </a:solidFill>
                <a:ea typeface="Calibri"/>
              </a:rPr>
              <a:t>4. </a:t>
            </a:r>
            <a:r>
              <a:rPr lang="en-US" sz="1300" dirty="0">
                <a:solidFill>
                  <a:schemeClr val="bg2">
                    <a:lumMod val="50000"/>
                  </a:schemeClr>
                </a:solidFill>
                <a:ea typeface="Calibri"/>
              </a:rPr>
              <a:t>Bylaws-mandated Accountability and </a:t>
            </a:r>
            <a:r>
              <a:rPr lang="en-US" sz="1300" dirty="0" smtClean="0">
                <a:solidFill>
                  <a:schemeClr val="bg2">
                    <a:lumMod val="50000"/>
                  </a:schemeClr>
                </a:solidFill>
                <a:ea typeface="Calibri"/>
              </a:rPr>
              <a:t/>
            </a:r>
            <a:br>
              <a:rPr lang="en-US" sz="1300" dirty="0" smtClean="0">
                <a:solidFill>
                  <a:schemeClr val="bg2">
                    <a:lumMod val="50000"/>
                  </a:schemeClr>
                </a:solidFill>
                <a:ea typeface="Calibri"/>
              </a:rPr>
            </a:br>
            <a:r>
              <a:rPr lang="en-US" sz="1300" dirty="0" smtClean="0">
                <a:solidFill>
                  <a:schemeClr val="bg2">
                    <a:lumMod val="50000"/>
                  </a:schemeClr>
                </a:solidFill>
                <a:ea typeface="Calibri"/>
              </a:rPr>
              <a:t>    Transparency </a:t>
            </a:r>
            <a:r>
              <a:rPr lang="en-US" sz="1300" dirty="0">
                <a:solidFill>
                  <a:schemeClr val="bg2">
                    <a:lumMod val="50000"/>
                  </a:schemeClr>
                </a:solidFill>
                <a:ea typeface="Calibri"/>
              </a:rPr>
              <a:t>Mechanisms</a:t>
            </a:r>
            <a:endParaRPr lang="en-US" sz="1300" dirty="0" smtClean="0">
              <a:solidFill>
                <a:schemeClr val="bg2">
                  <a:lumMod val="50000"/>
                </a:schemeClr>
              </a:solidFill>
            </a:endParaRPr>
          </a:p>
        </p:txBody>
      </p:sp>
      <p:sp>
        <p:nvSpPr>
          <p:cNvPr id="32" name="Content Placeholder 2"/>
          <p:cNvSpPr>
            <a:spLocks noGrp="1"/>
          </p:cNvSpPr>
          <p:nvPr>
            <p:ph sz="quarter" idx="12"/>
          </p:nvPr>
        </p:nvSpPr>
        <p:spPr>
          <a:xfrm rot="16200000">
            <a:off x="-1440668" y="3753036"/>
            <a:ext cx="4320480" cy="504056"/>
          </a:xfrm>
          <a:solidFill>
            <a:srgbClr val="949237"/>
          </a:solidFill>
        </p:spPr>
        <p:txBody>
          <a:bodyPr lIns="182880" tIns="91440" rIns="182880" bIns="0"/>
          <a:lstStyle/>
          <a:p>
            <a:pPr algn="r">
              <a:buClr>
                <a:srgbClr val="43ACDA"/>
              </a:buClr>
            </a:pPr>
            <a:r>
              <a:rPr lang="en-US" sz="2000" dirty="0" smtClean="0">
                <a:solidFill>
                  <a:srgbClr val="F4F8CB"/>
                </a:solidFill>
                <a:ea typeface="Calibri"/>
              </a:rPr>
              <a:t>Multi-Stakeholder Model Evolution</a:t>
            </a:r>
            <a:endParaRPr lang="en-US" sz="2000" dirty="0" smtClean="0">
              <a:solidFill>
                <a:srgbClr val="F4F8CB"/>
              </a:solidFill>
            </a:endParaRPr>
          </a:p>
        </p:txBody>
      </p:sp>
    </p:spTree>
    <p:extLst>
      <p:ext uri="{BB962C8B-B14F-4D97-AF65-F5344CB8AC3E}">
        <p14:creationId xmlns:p14="http://schemas.microsoft.com/office/powerpoint/2010/main" val="486353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9320" y="321693"/>
            <a:ext cx="5976664" cy="440307"/>
          </a:xfrm>
        </p:spPr>
        <p:txBody>
          <a:bodyPr/>
          <a:lstStyle/>
          <a:p>
            <a:r>
              <a:rPr lang="en-US" dirty="0" smtClean="0"/>
              <a:t>Next Steps</a:t>
            </a:r>
            <a:endParaRPr lang="en-US" dirty="0"/>
          </a:p>
        </p:txBody>
      </p:sp>
      <p:sp>
        <p:nvSpPr>
          <p:cNvPr id="21" name="Content Placeholder 2"/>
          <p:cNvSpPr>
            <a:spLocks noGrp="1"/>
          </p:cNvSpPr>
          <p:nvPr>
            <p:ph sz="quarter" idx="12"/>
          </p:nvPr>
        </p:nvSpPr>
        <p:spPr>
          <a:xfrm>
            <a:off x="329320" y="980728"/>
            <a:ext cx="8275128" cy="5040560"/>
          </a:xfrm>
        </p:spPr>
        <p:txBody>
          <a:bodyPr/>
          <a:lstStyle/>
          <a:p>
            <a:pPr marL="457200" indent="-457200">
              <a:spcAft>
                <a:spcPts val="1200"/>
              </a:spcAft>
              <a:buFont typeface="Lucida Grande"/>
              <a:buChar char="+"/>
            </a:pPr>
            <a:r>
              <a:rPr lang="en-US" sz="2800" dirty="0" smtClean="0"/>
              <a:t>Q&amp;A starting now</a:t>
            </a:r>
          </a:p>
          <a:p>
            <a:pPr marL="457200" indent="-457200">
              <a:spcAft>
                <a:spcPts val="1200"/>
              </a:spcAft>
              <a:buFont typeface="Lucida Grande"/>
              <a:buChar char="+"/>
            </a:pPr>
            <a:r>
              <a:rPr lang="en-US" sz="2800" dirty="0" smtClean="0"/>
              <a:t>Additional questions between today and the Finance session in Singapore:	</a:t>
            </a:r>
            <a:br>
              <a:rPr lang="en-US" sz="2800" dirty="0" smtClean="0"/>
            </a:br>
            <a:r>
              <a:rPr lang="en-US" sz="2400" dirty="0" smtClean="0"/>
              <a:t>•  by email to </a:t>
            </a:r>
            <a:r>
              <a:rPr lang="en-US" sz="2400" dirty="0" smtClean="0">
                <a:hlinkClick r:id="rId3"/>
              </a:rPr>
              <a:t>Controller@icann.org</a:t>
            </a:r>
            <a:r>
              <a:rPr lang="en-US" sz="2400" dirty="0"/>
              <a:t/>
            </a:r>
            <a:br>
              <a:rPr lang="en-US" sz="2400" dirty="0"/>
            </a:br>
            <a:r>
              <a:rPr lang="en-US" sz="2400" dirty="0" smtClean="0"/>
              <a:t>•  by posting questions on the Wiki page at {link}</a:t>
            </a:r>
          </a:p>
          <a:p>
            <a:pPr marL="457200" indent="-457200">
              <a:spcAft>
                <a:spcPts val="1200"/>
              </a:spcAft>
              <a:buFont typeface="Lucida Grande"/>
              <a:buChar char="+"/>
            </a:pPr>
            <a:r>
              <a:rPr lang="en-US" sz="2800" dirty="0" smtClean="0"/>
              <a:t>Finance session in </a:t>
            </a:r>
            <a:r>
              <a:rPr lang="en-US" sz="2800" dirty="0"/>
              <a:t>Singapore:</a:t>
            </a:r>
            <a:br>
              <a:rPr lang="en-US" sz="2800" dirty="0"/>
            </a:br>
            <a:r>
              <a:rPr lang="en-US" sz="2400" dirty="0"/>
              <a:t>•  </a:t>
            </a:r>
            <a:r>
              <a:rPr lang="en-US" sz="2400" dirty="0" smtClean="0"/>
              <a:t>Additional Q&amp;A as needed</a:t>
            </a:r>
            <a:br>
              <a:rPr lang="en-US" sz="2400" dirty="0" smtClean="0"/>
            </a:br>
            <a:r>
              <a:rPr lang="en-US" sz="2400" dirty="0" smtClean="0"/>
              <a:t>•  Review of feedback summary and actions</a:t>
            </a:r>
          </a:p>
          <a:p>
            <a:pPr marL="457200" indent="-457200">
              <a:spcAft>
                <a:spcPts val="1200"/>
              </a:spcAft>
              <a:buFont typeface="Lucida Grande"/>
              <a:buChar char="+"/>
            </a:pPr>
            <a:r>
              <a:rPr lang="en-US" sz="2800" dirty="0" smtClean="0"/>
              <a:t>Draft FY15 Operating Plan and Budget published for public comments</a:t>
            </a:r>
          </a:p>
        </p:txBody>
      </p:sp>
    </p:spTree>
    <p:extLst>
      <p:ext uri="{BB962C8B-B14F-4D97-AF65-F5344CB8AC3E}">
        <p14:creationId xmlns:p14="http://schemas.microsoft.com/office/powerpoint/2010/main" val="3273168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2"/>
          </p:nvPr>
        </p:nvSpPr>
        <p:spPr>
          <a:xfrm>
            <a:off x="2365074" y="1219200"/>
            <a:ext cx="6245525" cy="4874096"/>
          </a:xfrm>
        </p:spPr>
        <p:txBody>
          <a:bodyPr/>
          <a:lstStyle/>
          <a:p>
            <a:pPr>
              <a:spcAft>
                <a:spcPts val="3200"/>
              </a:spcAft>
              <a:buClr>
                <a:srgbClr val="43ACDA"/>
              </a:buClr>
            </a:pPr>
            <a:r>
              <a:rPr lang="en-US" sz="2800" dirty="0">
                <a:solidFill>
                  <a:srgbClr val="4C4D50"/>
                </a:solidFill>
              </a:rPr>
              <a:t>Q&amp;A now for remainder of call</a:t>
            </a:r>
            <a:r>
              <a:rPr lang="en-US" sz="2800" dirty="0" smtClean="0">
                <a:solidFill>
                  <a:srgbClr val="4C4D50"/>
                </a:solidFill>
              </a:rPr>
              <a:t>.</a:t>
            </a:r>
            <a:endParaRPr lang="en-US" sz="2800" dirty="0">
              <a:solidFill>
                <a:srgbClr val="4C4D50"/>
              </a:solidFill>
            </a:endParaRPr>
          </a:p>
          <a:p>
            <a:pPr>
              <a:spcAft>
                <a:spcPts val="3200"/>
              </a:spcAft>
              <a:buClr>
                <a:srgbClr val="43ACDA"/>
              </a:buClr>
            </a:pPr>
            <a:r>
              <a:rPr lang="en-US" sz="2800" dirty="0">
                <a:solidFill>
                  <a:srgbClr val="4C4D50"/>
                </a:solidFill>
              </a:rPr>
              <a:t>Written response to questions in the chat </a:t>
            </a:r>
            <a:r>
              <a:rPr lang="en-US" sz="2800" dirty="0" smtClean="0">
                <a:solidFill>
                  <a:srgbClr val="4C4D50"/>
                </a:solidFill>
              </a:rPr>
              <a:t>window.</a:t>
            </a:r>
            <a:endParaRPr lang="en-US" sz="2800" dirty="0">
              <a:solidFill>
                <a:srgbClr val="4C4D50"/>
              </a:solidFill>
            </a:endParaRPr>
          </a:p>
          <a:p>
            <a:pPr>
              <a:spcAft>
                <a:spcPts val="2000"/>
              </a:spcAft>
              <a:buClr>
                <a:srgbClr val="43ACDA"/>
              </a:buClr>
            </a:pPr>
            <a:r>
              <a:rPr lang="en-US" sz="2800" dirty="0" err="1">
                <a:solidFill>
                  <a:srgbClr val="4C4D50"/>
                </a:solidFill>
              </a:rPr>
              <a:t>Wikispace</a:t>
            </a:r>
            <a:r>
              <a:rPr lang="en-US" sz="2800" dirty="0">
                <a:solidFill>
                  <a:srgbClr val="4C4D50"/>
                </a:solidFill>
              </a:rPr>
              <a:t> for posting </a:t>
            </a:r>
            <a:r>
              <a:rPr lang="en-US" sz="2800" dirty="0" err="1" smtClean="0">
                <a:solidFill>
                  <a:srgbClr val="4C4D50"/>
                </a:solidFill>
              </a:rPr>
              <a:t>feedback</a:t>
            </a:r>
            <a:r>
              <a:rPr lang="en-US" sz="2000" u="sng" dirty="0" err="1" smtClean="0">
                <a:hlinkClick r:id="rId3"/>
              </a:rPr>
              <a:t>https</a:t>
            </a:r>
            <a:r>
              <a:rPr lang="en-US" sz="2000" u="sng" dirty="0">
                <a:hlinkClick r:id="rId3"/>
              </a:rPr>
              <a:t>://community.icann.org/display/projfinadhocws/Community+Group+</a:t>
            </a:r>
            <a:r>
              <a:rPr lang="en-US" sz="2000" u="sng" dirty="0" smtClean="0">
                <a:hlinkClick r:id="rId3"/>
              </a:rPr>
              <a:t>Workspace</a:t>
            </a:r>
            <a:endParaRPr lang="en-US" sz="2000" u="sng" dirty="0" smtClean="0"/>
          </a:p>
          <a:p>
            <a:pPr>
              <a:spcAft>
                <a:spcPts val="3200"/>
              </a:spcAft>
              <a:buClr>
                <a:srgbClr val="43ACDA"/>
              </a:buClr>
            </a:pPr>
            <a:r>
              <a:rPr lang="en-US" sz="2800" dirty="0" smtClean="0">
                <a:solidFill>
                  <a:srgbClr val="4C4D50"/>
                </a:solidFill>
              </a:rPr>
              <a:t>The </a:t>
            </a:r>
            <a:r>
              <a:rPr lang="en-US" sz="2800" dirty="0" smtClean="0">
                <a:solidFill>
                  <a:srgbClr val="4C4D50"/>
                </a:solidFill>
              </a:rPr>
              <a:t>Finance meeting &amp; ongoing discussions in Singapore.</a:t>
            </a:r>
            <a:endParaRPr lang="en-US" sz="2800" dirty="0">
              <a:solidFill>
                <a:srgbClr val="4C4D50"/>
              </a:solidFill>
            </a:endParaRPr>
          </a:p>
        </p:txBody>
      </p:sp>
      <p:sp>
        <p:nvSpPr>
          <p:cNvPr id="4" name="Title 3"/>
          <p:cNvSpPr>
            <a:spLocks noGrp="1"/>
          </p:cNvSpPr>
          <p:nvPr>
            <p:ph type="title"/>
          </p:nvPr>
        </p:nvSpPr>
        <p:spPr>
          <a:xfrm>
            <a:off x="329320" y="321693"/>
            <a:ext cx="5976664" cy="440307"/>
          </a:xfrm>
        </p:spPr>
        <p:txBody>
          <a:bodyPr/>
          <a:lstStyle/>
          <a:p>
            <a:r>
              <a:rPr lang="en-US" dirty="0"/>
              <a:t>Feedback Opportunities</a:t>
            </a:r>
          </a:p>
        </p:txBody>
      </p:sp>
      <p:pic>
        <p:nvPicPr>
          <p:cNvPr id="6" name="Picture 5" descr="singapore49-logo-300x155-02jan14-en.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4578" y="4823340"/>
            <a:ext cx="1900497" cy="981924"/>
          </a:xfrm>
          <a:prstGeom prst="rect">
            <a:avLst/>
          </a:prstGeom>
        </p:spPr>
      </p:pic>
      <p:pic>
        <p:nvPicPr>
          <p:cNvPr id="7" name="Picture 6" descr="doodles_Reports.png"/>
          <p:cNvPicPr>
            <a:picLocks noChangeAspect="1"/>
          </p:cNvPicPr>
          <p:nvPr/>
        </p:nvPicPr>
        <p:blipFill rotWithShape="1">
          <a:blip r:embed="rId5">
            <a:extLst>
              <a:ext uri="{28A0092B-C50C-407E-A947-70E740481C1C}">
                <a14:useLocalDpi xmlns:a14="http://schemas.microsoft.com/office/drawing/2010/main" val="0"/>
              </a:ext>
            </a:extLst>
          </a:blip>
          <a:srcRect l="34046" t="28958" r="25095" b="23094"/>
          <a:stretch/>
        </p:blipFill>
        <p:spPr>
          <a:xfrm>
            <a:off x="722847" y="2204864"/>
            <a:ext cx="755568" cy="886669"/>
          </a:xfrm>
          <a:prstGeom prst="rect">
            <a:avLst/>
          </a:prstGeom>
        </p:spPr>
      </p:pic>
      <p:sp>
        <p:nvSpPr>
          <p:cNvPr id="8" name="Oval Callout 7"/>
          <p:cNvSpPr/>
          <p:nvPr/>
        </p:nvSpPr>
        <p:spPr>
          <a:xfrm>
            <a:off x="543877" y="1196752"/>
            <a:ext cx="1183465" cy="504056"/>
          </a:xfrm>
          <a:prstGeom prst="wedgeEllipseCallout">
            <a:avLst>
              <a:gd name="adj1" fmla="val -43743"/>
              <a:gd name="adj2" fmla="val 68912"/>
            </a:avLst>
          </a:prstGeom>
          <a:noFill/>
          <a:ln w="19050" cmpd="sng">
            <a:solidFill>
              <a:schemeClr val="tx1">
                <a:lumMod val="85000"/>
                <a:lumOff val="1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9" name="Group 8"/>
          <p:cNvGrpSpPr/>
          <p:nvPr/>
        </p:nvGrpSpPr>
        <p:grpSpPr>
          <a:xfrm>
            <a:off x="657184" y="3573016"/>
            <a:ext cx="962488" cy="800308"/>
            <a:chOff x="441358" y="5183380"/>
            <a:chExt cx="1233280" cy="981924"/>
          </a:xfrm>
        </p:grpSpPr>
        <p:sp>
          <p:nvSpPr>
            <p:cNvPr id="11" name="Oval 10"/>
            <p:cNvSpPr/>
            <p:nvPr/>
          </p:nvSpPr>
          <p:spPr>
            <a:xfrm>
              <a:off x="651846" y="5949280"/>
              <a:ext cx="794686" cy="216024"/>
            </a:xfrm>
            <a:prstGeom prst="ellipse">
              <a:avLst/>
            </a:prstGeom>
            <a:solidFill>
              <a:srgbClr val="FFFFFF"/>
            </a:solidFill>
            <a:ln w="19050" cmpd="sng">
              <a:solidFill>
                <a:srgbClr val="26262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rapezoid 11"/>
            <p:cNvSpPr/>
            <p:nvPr/>
          </p:nvSpPr>
          <p:spPr>
            <a:xfrm rot="10800000" flipV="1">
              <a:off x="833184" y="5759444"/>
              <a:ext cx="432048" cy="288032"/>
            </a:xfrm>
            <a:prstGeom prst="trapezoid">
              <a:avLst>
                <a:gd name="adj" fmla="val 65003"/>
              </a:avLst>
            </a:prstGeom>
            <a:solidFill>
              <a:srgbClr val="FFFFFF"/>
            </a:solidFill>
            <a:ln w="19050" cmpd="sng">
              <a:solidFill>
                <a:srgbClr val="26262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441358" y="5183380"/>
              <a:ext cx="1233280" cy="720080"/>
            </a:xfrm>
            <a:prstGeom prst="rect">
              <a:avLst/>
            </a:prstGeom>
            <a:solidFill>
              <a:srgbClr val="FFFFFF"/>
            </a:solidFill>
            <a:ln w="19050" cmpd="sng">
              <a:solidFill>
                <a:srgbClr val="26262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493730" y="5242293"/>
              <a:ext cx="1133252" cy="595110"/>
            </a:xfrm>
            <a:prstGeom prst="rect">
              <a:avLst/>
            </a:prstGeom>
            <a:solidFill>
              <a:srgbClr val="FFFFFF"/>
            </a:solidFill>
            <a:ln w="19050" cmpd="sng">
              <a:solidFill>
                <a:srgbClr val="26262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17" name="Straight Connector 16"/>
          <p:cNvCxnSpPr/>
          <p:nvPr/>
        </p:nvCxnSpPr>
        <p:spPr>
          <a:xfrm>
            <a:off x="467544" y="3356992"/>
            <a:ext cx="7992888" cy="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467544" y="4653136"/>
            <a:ext cx="7992888" cy="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467544" y="1988840"/>
            <a:ext cx="7992888" cy="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7681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5"/>
          <p:cNvSpPr>
            <a:spLocks noGrp="1"/>
          </p:cNvSpPr>
          <p:nvPr>
            <p:ph type="title"/>
          </p:nvPr>
        </p:nvSpPr>
        <p:spPr>
          <a:xfrm>
            <a:off x="425828" y="476250"/>
            <a:ext cx="6279772" cy="971550"/>
          </a:xfrm>
        </p:spPr>
        <p:txBody>
          <a:bodyPr/>
          <a:lstStyle/>
          <a:p>
            <a:r>
              <a:rPr lang="en-US" dirty="0" smtClean="0"/>
              <a:t>Thank you!</a:t>
            </a:r>
            <a:endParaRPr lang="en-US" sz="3200" dirty="0"/>
          </a:p>
        </p:txBody>
      </p:sp>
      <p:pic>
        <p:nvPicPr>
          <p:cNvPr id="5" name="Picture 4" descr="Untitled-2.png"/>
          <p:cNvPicPr>
            <a:picLocks noChangeAspect="1"/>
          </p:cNvPicPr>
          <p:nvPr/>
        </p:nvPicPr>
        <p:blipFill>
          <a:blip r:embed="rId2"/>
          <a:stretch>
            <a:fillRect/>
          </a:stretch>
        </p:blipFill>
        <p:spPr>
          <a:xfrm>
            <a:off x="134091" y="6172200"/>
            <a:ext cx="627909" cy="469408"/>
          </a:xfrm>
          <a:prstGeom prst="rect">
            <a:avLst/>
          </a:prstGeom>
        </p:spPr>
      </p:pic>
    </p:spTree>
    <p:extLst>
      <p:ext uri="{BB962C8B-B14F-4D97-AF65-F5344CB8AC3E}">
        <p14:creationId xmlns:p14="http://schemas.microsoft.com/office/powerpoint/2010/main" val="2652816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800" fill="hold"/>
                                        <p:tgtEl>
                                          <p:spTgt spid="3"/>
                                        </p:tgtEl>
                                        <p:attrNameLst>
                                          <p:attrName>ppt_w</p:attrName>
                                        </p:attrNameLst>
                                      </p:cBhvr>
                                      <p:tavLst>
                                        <p:tav tm="0">
                                          <p:val>
                                            <p:fltVal val="0"/>
                                          </p:val>
                                        </p:tav>
                                        <p:tav tm="100000">
                                          <p:val>
                                            <p:strVal val="#ppt_w"/>
                                          </p:val>
                                        </p:tav>
                                      </p:tavLst>
                                    </p:anim>
                                    <p:anim calcmode="lin" valueType="num">
                                      <p:cBhvr>
                                        <p:cTn id="8" dur="800" fill="hold"/>
                                        <p:tgtEl>
                                          <p:spTgt spid="3"/>
                                        </p:tgtEl>
                                        <p:attrNameLst>
                                          <p:attrName>ppt_h</p:attrName>
                                        </p:attrNameLst>
                                      </p:cBhvr>
                                      <p:tavLst>
                                        <p:tav tm="0">
                                          <p:val>
                                            <p:fltVal val="0"/>
                                          </p:val>
                                        </p:tav>
                                        <p:tav tm="100000">
                                          <p:val>
                                            <p:strVal val="#ppt_h"/>
                                          </p:val>
                                        </p:tav>
                                      </p:tavLst>
                                    </p:anim>
                                    <p:animEffect transition="in" filter="fade">
                                      <p:cBhvr>
                                        <p:cTn id="9" dur="8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2"/>
          </p:nvPr>
        </p:nvSpPr>
        <p:spPr>
          <a:xfrm>
            <a:off x="329320" y="1219200"/>
            <a:ext cx="8281280" cy="1417712"/>
          </a:xfrm>
        </p:spPr>
        <p:txBody>
          <a:bodyPr/>
          <a:lstStyle/>
          <a:p>
            <a:r>
              <a:rPr lang="en-US" sz="2800" dirty="0" smtClean="0">
                <a:solidFill>
                  <a:schemeClr val="tx1">
                    <a:lumMod val="65000"/>
                    <a:lumOff val="35000"/>
                  </a:schemeClr>
                </a:solidFill>
              </a:rPr>
              <a:t>We </a:t>
            </a:r>
            <a:r>
              <a:rPr lang="en-US" sz="2800" dirty="0">
                <a:solidFill>
                  <a:schemeClr val="tx1">
                    <a:lumMod val="65000"/>
                    <a:lumOff val="35000"/>
                  </a:schemeClr>
                </a:solidFill>
              </a:rPr>
              <a:t>are looking for </a:t>
            </a:r>
            <a:r>
              <a:rPr lang="en-US" sz="2800" dirty="0" smtClean="0">
                <a:solidFill>
                  <a:schemeClr val="tx1">
                    <a:lumMod val="65000"/>
                    <a:lumOff val="35000"/>
                  </a:schemeClr>
                </a:solidFill>
              </a:rPr>
              <a:t>your </a:t>
            </a:r>
            <a:r>
              <a:rPr lang="en-US" sz="2800" dirty="0">
                <a:solidFill>
                  <a:schemeClr val="tx1">
                    <a:lumMod val="65000"/>
                    <a:lumOff val="35000"/>
                  </a:schemeClr>
                </a:solidFill>
              </a:rPr>
              <a:t>feedback on </a:t>
            </a:r>
            <a:r>
              <a:rPr lang="en-US" sz="2800" dirty="0" smtClean="0">
                <a:solidFill>
                  <a:schemeClr val="tx1">
                    <a:lumMod val="65000"/>
                    <a:lumOff val="35000"/>
                  </a:schemeClr>
                </a:solidFill>
              </a:rPr>
              <a:t>this </a:t>
            </a:r>
            <a:r>
              <a:rPr lang="en-US" sz="2800" b="1" dirty="0">
                <a:solidFill>
                  <a:schemeClr val="tx1"/>
                </a:solidFill>
              </a:rPr>
              <a:t>summarized</a:t>
            </a:r>
            <a:r>
              <a:rPr lang="en-US" sz="2800" dirty="0">
                <a:solidFill>
                  <a:schemeClr val="tx1">
                    <a:lumMod val="65000"/>
                    <a:lumOff val="35000"/>
                  </a:schemeClr>
                </a:solidFill>
              </a:rPr>
              <a:t> </a:t>
            </a:r>
            <a:r>
              <a:rPr lang="en-US" sz="2800" dirty="0" smtClean="0">
                <a:solidFill>
                  <a:schemeClr val="tx1">
                    <a:lumMod val="65000"/>
                    <a:lumOff val="35000"/>
                  </a:schemeClr>
                </a:solidFill>
              </a:rPr>
              <a:t>FY15 Operating </a:t>
            </a:r>
            <a:r>
              <a:rPr lang="en-US" sz="2800" dirty="0">
                <a:solidFill>
                  <a:schemeClr val="tx1">
                    <a:lumMod val="65000"/>
                    <a:lumOff val="35000"/>
                  </a:schemeClr>
                </a:solidFill>
              </a:rPr>
              <a:t>P</a:t>
            </a:r>
            <a:r>
              <a:rPr lang="en-US" sz="2800" dirty="0" smtClean="0">
                <a:solidFill>
                  <a:schemeClr val="tx1">
                    <a:lumMod val="65000"/>
                    <a:lumOff val="35000"/>
                  </a:schemeClr>
                </a:solidFill>
              </a:rPr>
              <a:t>lan Framework.  Specifically: </a:t>
            </a:r>
          </a:p>
        </p:txBody>
      </p:sp>
      <p:sp>
        <p:nvSpPr>
          <p:cNvPr id="4" name="Title 3"/>
          <p:cNvSpPr>
            <a:spLocks noGrp="1"/>
          </p:cNvSpPr>
          <p:nvPr>
            <p:ph type="title"/>
          </p:nvPr>
        </p:nvSpPr>
        <p:spPr>
          <a:xfrm>
            <a:off x="329320" y="321693"/>
            <a:ext cx="5976664" cy="440307"/>
          </a:xfrm>
        </p:spPr>
        <p:txBody>
          <a:bodyPr/>
          <a:lstStyle/>
          <a:p>
            <a:r>
              <a:rPr lang="en-US" dirty="0"/>
              <a:t>Guidance on Feedback</a:t>
            </a:r>
          </a:p>
        </p:txBody>
      </p:sp>
      <p:sp>
        <p:nvSpPr>
          <p:cNvPr id="10" name="Content Placeholder 2"/>
          <p:cNvSpPr>
            <a:spLocks noGrp="1"/>
          </p:cNvSpPr>
          <p:nvPr>
            <p:ph sz="quarter" idx="12"/>
          </p:nvPr>
        </p:nvSpPr>
        <p:spPr>
          <a:xfrm>
            <a:off x="329320" y="2780928"/>
            <a:ext cx="7843080" cy="3528392"/>
          </a:xfrm>
        </p:spPr>
        <p:txBody>
          <a:bodyPr/>
          <a:lstStyle/>
          <a:p>
            <a:pPr marL="457200" indent="-457200">
              <a:spcAft>
                <a:spcPts val="1200"/>
              </a:spcAft>
              <a:buFont typeface="Lucida Grande"/>
              <a:buChar char="+"/>
            </a:pPr>
            <a:r>
              <a:rPr lang="en-US" sz="2800" dirty="0" smtClean="0"/>
              <a:t>Does the plan focus on </a:t>
            </a:r>
            <a:r>
              <a:rPr lang="en-US" sz="2800" dirty="0"/>
              <a:t>the right </a:t>
            </a:r>
            <a:r>
              <a:rPr lang="en-US" sz="2800" dirty="0" smtClean="0"/>
              <a:t>areas directionally?</a:t>
            </a:r>
            <a:endParaRPr lang="en-US" sz="2800" dirty="0"/>
          </a:p>
          <a:p>
            <a:pPr marL="457200" indent="-457200">
              <a:spcAft>
                <a:spcPts val="1200"/>
              </a:spcAft>
              <a:buFont typeface="Lucida Grande"/>
              <a:buChar char="+"/>
            </a:pPr>
            <a:r>
              <a:rPr lang="en-US" sz="2800" dirty="0" smtClean="0"/>
              <a:t>Are there any significant areas missing?</a:t>
            </a:r>
          </a:p>
          <a:p>
            <a:pPr marL="457200" indent="-457200">
              <a:spcAft>
                <a:spcPts val="1200"/>
              </a:spcAft>
              <a:buFont typeface="Lucida Grande"/>
              <a:buChar char="+"/>
            </a:pPr>
            <a:r>
              <a:rPr lang="en-US" sz="2800" dirty="0" smtClean="0"/>
              <a:t>Are there any significant areas included that we should reconsider?</a:t>
            </a:r>
          </a:p>
        </p:txBody>
      </p:sp>
    </p:spTree>
    <p:extLst>
      <p:ext uri="{BB962C8B-B14F-4D97-AF65-F5344CB8AC3E}">
        <p14:creationId xmlns:p14="http://schemas.microsoft.com/office/powerpoint/2010/main" val="3354225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2"/>
          </p:nvPr>
        </p:nvSpPr>
        <p:spPr>
          <a:xfrm>
            <a:off x="329320" y="1219200"/>
            <a:ext cx="8281280" cy="769640"/>
          </a:xfrm>
        </p:spPr>
        <p:txBody>
          <a:bodyPr/>
          <a:lstStyle/>
          <a:p>
            <a:pPr>
              <a:defRPr/>
            </a:pPr>
            <a:r>
              <a:rPr lang="en-US" sz="2800" dirty="0">
                <a:solidFill>
                  <a:srgbClr val="595959"/>
                </a:solidFill>
              </a:rPr>
              <a:t>Objectives of this call</a:t>
            </a:r>
            <a:r>
              <a:rPr lang="en-US" sz="2800" dirty="0" smtClean="0">
                <a:solidFill>
                  <a:srgbClr val="595959"/>
                </a:solidFill>
              </a:rPr>
              <a:t>:</a:t>
            </a:r>
            <a:endParaRPr lang="en-US" sz="2800" dirty="0">
              <a:solidFill>
                <a:srgbClr val="595959"/>
              </a:solidFill>
            </a:endParaRPr>
          </a:p>
        </p:txBody>
      </p:sp>
      <p:sp>
        <p:nvSpPr>
          <p:cNvPr id="4" name="Title 3"/>
          <p:cNvSpPr>
            <a:spLocks noGrp="1"/>
          </p:cNvSpPr>
          <p:nvPr>
            <p:ph type="title"/>
          </p:nvPr>
        </p:nvSpPr>
        <p:spPr>
          <a:xfrm>
            <a:off x="329320" y="321693"/>
            <a:ext cx="5976664" cy="440307"/>
          </a:xfrm>
        </p:spPr>
        <p:txBody>
          <a:bodyPr/>
          <a:lstStyle/>
          <a:p>
            <a:r>
              <a:rPr lang="en-US" dirty="0" smtClean="0"/>
              <a:t>Introduction</a:t>
            </a:r>
            <a:endParaRPr lang="en-US" dirty="0"/>
          </a:p>
        </p:txBody>
      </p:sp>
      <p:sp>
        <p:nvSpPr>
          <p:cNvPr id="10" name="Content Placeholder 2"/>
          <p:cNvSpPr>
            <a:spLocks noGrp="1"/>
          </p:cNvSpPr>
          <p:nvPr>
            <p:ph sz="quarter" idx="12"/>
          </p:nvPr>
        </p:nvSpPr>
        <p:spPr>
          <a:xfrm>
            <a:off x="329320" y="1988840"/>
            <a:ext cx="8491152" cy="3528392"/>
          </a:xfrm>
        </p:spPr>
        <p:txBody>
          <a:bodyPr/>
          <a:lstStyle/>
          <a:p>
            <a:pPr marL="457200" indent="-457200">
              <a:spcAft>
                <a:spcPts val="1200"/>
              </a:spcAft>
              <a:buFont typeface="Lucida Grande"/>
              <a:buChar char="+"/>
            </a:pPr>
            <a:r>
              <a:rPr lang="en-US" sz="2600" dirty="0" smtClean="0"/>
              <a:t>Provide understanding of the status on the FY15 Operating Plan &amp; Budget process: accomplishments to date, timeline update, next step.</a:t>
            </a:r>
          </a:p>
          <a:p>
            <a:pPr marL="457200" indent="-457200">
              <a:spcAft>
                <a:spcPts val="1200"/>
              </a:spcAft>
              <a:buFont typeface="Lucida Grande"/>
              <a:buChar char="+"/>
            </a:pPr>
            <a:r>
              <a:rPr lang="en-US" sz="2600" dirty="0" smtClean="0"/>
              <a:t>Provide a high level understanding of FY15 Operating Plan </a:t>
            </a:r>
            <a:r>
              <a:rPr lang="en-US" sz="2600" dirty="0"/>
              <a:t>F</a:t>
            </a:r>
            <a:r>
              <a:rPr lang="en-US" sz="2600" dirty="0" smtClean="0"/>
              <a:t>ramework.</a:t>
            </a:r>
          </a:p>
          <a:p>
            <a:pPr marL="457200" indent="-457200">
              <a:spcAft>
                <a:spcPts val="1200"/>
              </a:spcAft>
              <a:buFont typeface="Lucida Grande"/>
              <a:buChar char="+"/>
            </a:pPr>
            <a:r>
              <a:rPr lang="en-US" sz="2600" dirty="0" smtClean="0"/>
              <a:t>Allow for initial feedback on the FY15 Operating Plan </a:t>
            </a:r>
            <a:r>
              <a:rPr lang="en-US" sz="2600" dirty="0"/>
              <a:t>F</a:t>
            </a:r>
            <a:r>
              <a:rPr lang="en-US" sz="2600" dirty="0" smtClean="0"/>
              <a:t>ramework</a:t>
            </a:r>
          </a:p>
        </p:txBody>
      </p:sp>
    </p:spTree>
    <p:extLst>
      <p:ext uri="{BB962C8B-B14F-4D97-AF65-F5344CB8AC3E}">
        <p14:creationId xmlns:p14="http://schemas.microsoft.com/office/powerpoint/2010/main" val="3043927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1974918"/>
            <a:ext cx="6655366" cy="4575564"/>
          </a:xfrm>
          <a:prstGeom prst="rect">
            <a:avLst/>
          </a:prstGeom>
        </p:spPr>
      </p:pic>
      <p:sp>
        <p:nvSpPr>
          <p:cNvPr id="4" name="Title 3"/>
          <p:cNvSpPr>
            <a:spLocks noGrp="1"/>
          </p:cNvSpPr>
          <p:nvPr>
            <p:ph type="title"/>
          </p:nvPr>
        </p:nvSpPr>
        <p:spPr>
          <a:xfrm>
            <a:off x="329320" y="321693"/>
            <a:ext cx="5976664" cy="440307"/>
          </a:xfrm>
        </p:spPr>
        <p:txBody>
          <a:bodyPr/>
          <a:lstStyle/>
          <a:p>
            <a:r>
              <a:rPr lang="en-US" dirty="0" smtClean="0"/>
              <a:t>Management Systems Linkage</a:t>
            </a:r>
            <a:endParaRPr lang="en-US" dirty="0"/>
          </a:p>
        </p:txBody>
      </p:sp>
      <p:graphicFrame>
        <p:nvGraphicFramePr>
          <p:cNvPr id="6" name="Diagram 5"/>
          <p:cNvGraphicFramePr/>
          <p:nvPr>
            <p:extLst>
              <p:ext uri="{D42A27DB-BD31-4B8C-83A1-F6EECF244321}">
                <p14:modId xmlns:p14="http://schemas.microsoft.com/office/powerpoint/2010/main" val="242356885"/>
              </p:ext>
            </p:extLst>
          </p:nvPr>
        </p:nvGraphicFramePr>
        <p:xfrm>
          <a:off x="2600005" y="3227145"/>
          <a:ext cx="1808444" cy="202339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4" name="Freeform 13"/>
          <p:cNvSpPr/>
          <p:nvPr/>
        </p:nvSpPr>
        <p:spPr>
          <a:xfrm>
            <a:off x="4355976" y="1978721"/>
            <a:ext cx="1640820" cy="936104"/>
          </a:xfrm>
          <a:custGeom>
            <a:avLst/>
            <a:gdLst>
              <a:gd name="connsiteX0" fmla="*/ 0 w 1196356"/>
              <a:gd name="connsiteY0" fmla="*/ 0 h 967010"/>
              <a:gd name="connsiteX1" fmla="*/ 1196356 w 1196356"/>
              <a:gd name="connsiteY1" fmla="*/ 0 h 967010"/>
              <a:gd name="connsiteX2" fmla="*/ 1196356 w 1196356"/>
              <a:gd name="connsiteY2" fmla="*/ 967010 h 967010"/>
              <a:gd name="connsiteX3" fmla="*/ 0 w 1196356"/>
              <a:gd name="connsiteY3" fmla="*/ 967010 h 967010"/>
              <a:gd name="connsiteX4" fmla="*/ 0 w 1196356"/>
              <a:gd name="connsiteY4" fmla="*/ 0 h 967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6356" h="967010">
                <a:moveTo>
                  <a:pt x="0" y="0"/>
                </a:moveTo>
                <a:lnTo>
                  <a:pt x="1196356" y="0"/>
                </a:lnTo>
                <a:lnTo>
                  <a:pt x="1196356" y="967010"/>
                </a:lnTo>
                <a:lnTo>
                  <a:pt x="0" y="967010"/>
                </a:lnTo>
                <a:lnTo>
                  <a:pt x="0" y="0"/>
                </a:lnTo>
                <a:close/>
              </a:path>
            </a:pathLst>
          </a:custGeom>
          <a:noFill/>
          <a:ln w="76200" cap="rnd">
            <a:noFill/>
          </a:ln>
        </p:spPr>
        <p:style>
          <a:lnRef idx="0">
            <a:schemeClr val="dk1">
              <a:alpha val="0"/>
              <a:hueOff val="0"/>
              <a:satOff val="0"/>
              <a:lumOff val="0"/>
              <a:alphaOff val="0"/>
            </a:schemeClr>
          </a:lnRef>
          <a:fillRef idx="0">
            <a:scrgbClr r="0" g="0" b="0"/>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22860" tIns="22860" rIns="22860" bIns="22860" numCol="1" spcCol="1270" anchor="ctr" anchorCtr="0">
            <a:noAutofit/>
          </a:bodyPr>
          <a:lstStyle/>
          <a:p>
            <a:pPr algn="ctr" defTabSz="800100">
              <a:lnSpc>
                <a:spcPts val="2000"/>
              </a:lnSpc>
              <a:spcBef>
                <a:spcPct val="0"/>
              </a:spcBef>
              <a:spcAft>
                <a:spcPct val="35000"/>
              </a:spcAft>
            </a:pPr>
            <a:r>
              <a:rPr lang="en-US" sz="1600" dirty="0">
                <a:solidFill>
                  <a:schemeClr val="bg1"/>
                </a:solidFill>
                <a:latin typeface="Helvetica Neue"/>
                <a:cs typeface="Helvetica Neue"/>
              </a:rPr>
              <a:t>Operating </a:t>
            </a:r>
            <a:r>
              <a:rPr lang="en-US" sz="1600" dirty="0" smtClean="0">
                <a:solidFill>
                  <a:schemeClr val="bg1"/>
                </a:solidFill>
                <a:latin typeface="Helvetica Neue"/>
                <a:cs typeface="Helvetica Neue"/>
              </a:rPr>
              <a:t/>
            </a:r>
            <a:br>
              <a:rPr lang="en-US" sz="1600" dirty="0" smtClean="0">
                <a:solidFill>
                  <a:schemeClr val="bg1"/>
                </a:solidFill>
                <a:latin typeface="Helvetica Neue"/>
                <a:cs typeface="Helvetica Neue"/>
              </a:rPr>
            </a:br>
            <a:r>
              <a:rPr lang="en-US" sz="1600" dirty="0" smtClean="0">
                <a:solidFill>
                  <a:schemeClr val="bg1"/>
                </a:solidFill>
                <a:latin typeface="Helvetica Neue"/>
                <a:cs typeface="Helvetica Neue"/>
              </a:rPr>
              <a:t>Plan </a:t>
            </a:r>
            <a:endParaRPr lang="en-US" sz="1600" dirty="0">
              <a:solidFill>
                <a:schemeClr val="bg1"/>
              </a:solidFill>
              <a:latin typeface="Helvetica Neue"/>
              <a:cs typeface="Helvetica Neue"/>
            </a:endParaRPr>
          </a:p>
        </p:txBody>
      </p:sp>
      <p:sp>
        <p:nvSpPr>
          <p:cNvPr id="16" name="Freeform 15"/>
          <p:cNvSpPr/>
          <p:nvPr/>
        </p:nvSpPr>
        <p:spPr>
          <a:xfrm>
            <a:off x="4912505" y="4066953"/>
            <a:ext cx="1628809" cy="946223"/>
          </a:xfrm>
          <a:custGeom>
            <a:avLst/>
            <a:gdLst>
              <a:gd name="connsiteX0" fmla="*/ 0 w 1196356"/>
              <a:gd name="connsiteY0" fmla="*/ 0 h 967010"/>
              <a:gd name="connsiteX1" fmla="*/ 1196356 w 1196356"/>
              <a:gd name="connsiteY1" fmla="*/ 0 h 967010"/>
              <a:gd name="connsiteX2" fmla="*/ 1196356 w 1196356"/>
              <a:gd name="connsiteY2" fmla="*/ 967010 h 967010"/>
              <a:gd name="connsiteX3" fmla="*/ 0 w 1196356"/>
              <a:gd name="connsiteY3" fmla="*/ 967010 h 967010"/>
              <a:gd name="connsiteX4" fmla="*/ 0 w 1196356"/>
              <a:gd name="connsiteY4" fmla="*/ 0 h 967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6356" h="967010">
                <a:moveTo>
                  <a:pt x="0" y="0"/>
                </a:moveTo>
                <a:lnTo>
                  <a:pt x="1196356" y="0"/>
                </a:lnTo>
                <a:lnTo>
                  <a:pt x="1196356" y="967010"/>
                </a:lnTo>
                <a:lnTo>
                  <a:pt x="0" y="967010"/>
                </a:lnTo>
                <a:lnTo>
                  <a:pt x="0" y="0"/>
                </a:lnTo>
                <a:close/>
              </a:path>
            </a:pathLst>
          </a:custGeom>
          <a:noFill/>
          <a:ln w="76200" cap="rnd">
            <a:noFill/>
          </a:ln>
        </p:spPr>
        <p:style>
          <a:lnRef idx="0">
            <a:schemeClr val="dk1">
              <a:alpha val="0"/>
              <a:hueOff val="0"/>
              <a:satOff val="0"/>
              <a:lumOff val="0"/>
              <a:alphaOff val="0"/>
            </a:schemeClr>
          </a:lnRef>
          <a:fillRef idx="0">
            <a:scrgbClr r="0" g="0" b="0"/>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22860" tIns="22860" rIns="22860" bIns="22860" numCol="1" spcCol="1270" anchor="ctr" anchorCtr="0">
            <a:noAutofit/>
          </a:bodyPr>
          <a:lstStyle/>
          <a:p>
            <a:pPr lvl="0" algn="ctr" defTabSz="800100">
              <a:lnSpc>
                <a:spcPts val="2000"/>
              </a:lnSpc>
              <a:spcBef>
                <a:spcPct val="0"/>
              </a:spcBef>
              <a:spcAft>
                <a:spcPct val="35000"/>
              </a:spcAft>
            </a:pPr>
            <a:r>
              <a:rPr lang="en-US" sz="1600" kern="1200" dirty="0" smtClean="0">
                <a:solidFill>
                  <a:schemeClr val="bg1"/>
                </a:solidFill>
                <a:latin typeface="Helvetica Neue"/>
                <a:cs typeface="Helvetica Neue"/>
              </a:rPr>
              <a:t>Budget / Cost Mgmt. </a:t>
            </a:r>
            <a:endParaRPr lang="en-US" sz="1600" kern="1200" dirty="0">
              <a:solidFill>
                <a:schemeClr val="bg1"/>
              </a:solidFill>
              <a:latin typeface="Helvetica Neue"/>
              <a:cs typeface="Helvetica Neue"/>
            </a:endParaRPr>
          </a:p>
        </p:txBody>
      </p:sp>
      <p:sp>
        <p:nvSpPr>
          <p:cNvPr id="18" name="Freeform 17"/>
          <p:cNvSpPr/>
          <p:nvPr/>
        </p:nvSpPr>
        <p:spPr>
          <a:xfrm>
            <a:off x="2707632" y="5651129"/>
            <a:ext cx="1628809" cy="946223"/>
          </a:xfrm>
          <a:custGeom>
            <a:avLst/>
            <a:gdLst>
              <a:gd name="connsiteX0" fmla="*/ 0 w 1196356"/>
              <a:gd name="connsiteY0" fmla="*/ 0 h 967010"/>
              <a:gd name="connsiteX1" fmla="*/ 1196356 w 1196356"/>
              <a:gd name="connsiteY1" fmla="*/ 0 h 967010"/>
              <a:gd name="connsiteX2" fmla="*/ 1196356 w 1196356"/>
              <a:gd name="connsiteY2" fmla="*/ 967010 h 967010"/>
              <a:gd name="connsiteX3" fmla="*/ 0 w 1196356"/>
              <a:gd name="connsiteY3" fmla="*/ 967010 h 967010"/>
              <a:gd name="connsiteX4" fmla="*/ 0 w 1196356"/>
              <a:gd name="connsiteY4" fmla="*/ 0 h 967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6356" h="967010">
                <a:moveTo>
                  <a:pt x="0" y="0"/>
                </a:moveTo>
                <a:lnTo>
                  <a:pt x="1196356" y="0"/>
                </a:lnTo>
                <a:lnTo>
                  <a:pt x="1196356" y="967010"/>
                </a:lnTo>
                <a:lnTo>
                  <a:pt x="0" y="967010"/>
                </a:lnTo>
                <a:lnTo>
                  <a:pt x="0" y="0"/>
                </a:lnTo>
                <a:close/>
              </a:path>
            </a:pathLst>
          </a:custGeom>
          <a:noFill/>
          <a:ln w="76200" cap="rnd">
            <a:noFill/>
          </a:ln>
        </p:spPr>
        <p:style>
          <a:lnRef idx="0">
            <a:schemeClr val="dk1">
              <a:alpha val="0"/>
              <a:hueOff val="0"/>
              <a:satOff val="0"/>
              <a:lumOff val="0"/>
              <a:alphaOff val="0"/>
            </a:schemeClr>
          </a:lnRef>
          <a:fillRef idx="0">
            <a:scrgbClr r="0" g="0" b="0"/>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22860" tIns="22860" rIns="22860" bIns="22860" numCol="1" spcCol="1270" anchor="ctr" anchorCtr="0">
            <a:noAutofit/>
          </a:bodyPr>
          <a:lstStyle/>
          <a:p>
            <a:pPr lvl="0" algn="ctr" defTabSz="800100">
              <a:lnSpc>
                <a:spcPts val="2000"/>
              </a:lnSpc>
              <a:spcBef>
                <a:spcPct val="0"/>
              </a:spcBef>
              <a:spcAft>
                <a:spcPct val="35000"/>
              </a:spcAft>
            </a:pPr>
            <a:r>
              <a:rPr lang="en-US" sz="1600" kern="1200" dirty="0" smtClean="0">
                <a:solidFill>
                  <a:schemeClr val="bg1"/>
                </a:solidFill>
                <a:latin typeface="Helvetica Neue"/>
                <a:cs typeface="Helvetica Neue"/>
              </a:rPr>
              <a:t>Project Portfolio Mgmt.</a:t>
            </a:r>
            <a:endParaRPr lang="en-US" sz="1600" kern="1200" dirty="0">
              <a:solidFill>
                <a:schemeClr val="bg1"/>
              </a:solidFill>
              <a:latin typeface="Helvetica Neue"/>
              <a:cs typeface="Helvetica Neue"/>
            </a:endParaRPr>
          </a:p>
        </p:txBody>
      </p:sp>
      <p:sp>
        <p:nvSpPr>
          <p:cNvPr id="20" name="Freeform 19"/>
          <p:cNvSpPr/>
          <p:nvPr/>
        </p:nvSpPr>
        <p:spPr>
          <a:xfrm>
            <a:off x="473533" y="4056834"/>
            <a:ext cx="1630660" cy="946223"/>
          </a:xfrm>
          <a:custGeom>
            <a:avLst/>
            <a:gdLst>
              <a:gd name="connsiteX0" fmla="*/ 0 w 1196356"/>
              <a:gd name="connsiteY0" fmla="*/ 0 h 967010"/>
              <a:gd name="connsiteX1" fmla="*/ 1196356 w 1196356"/>
              <a:gd name="connsiteY1" fmla="*/ 0 h 967010"/>
              <a:gd name="connsiteX2" fmla="*/ 1196356 w 1196356"/>
              <a:gd name="connsiteY2" fmla="*/ 967010 h 967010"/>
              <a:gd name="connsiteX3" fmla="*/ 0 w 1196356"/>
              <a:gd name="connsiteY3" fmla="*/ 967010 h 967010"/>
              <a:gd name="connsiteX4" fmla="*/ 0 w 1196356"/>
              <a:gd name="connsiteY4" fmla="*/ 0 h 967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6356" h="967010">
                <a:moveTo>
                  <a:pt x="0" y="0"/>
                </a:moveTo>
                <a:lnTo>
                  <a:pt x="1196356" y="0"/>
                </a:lnTo>
                <a:lnTo>
                  <a:pt x="1196356" y="967010"/>
                </a:lnTo>
                <a:lnTo>
                  <a:pt x="0" y="967010"/>
                </a:lnTo>
                <a:lnTo>
                  <a:pt x="0" y="0"/>
                </a:lnTo>
                <a:close/>
              </a:path>
            </a:pathLst>
          </a:custGeom>
          <a:noFill/>
          <a:ln w="76200" cap="rnd">
            <a:noFill/>
          </a:ln>
        </p:spPr>
        <p:style>
          <a:lnRef idx="0">
            <a:schemeClr val="dk1">
              <a:alpha val="0"/>
              <a:hueOff val="0"/>
              <a:satOff val="0"/>
              <a:lumOff val="0"/>
              <a:alphaOff val="0"/>
            </a:schemeClr>
          </a:lnRef>
          <a:fillRef idx="0">
            <a:scrgbClr r="0" g="0" b="0"/>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22860" tIns="22860" rIns="22860" bIns="22860" numCol="1" spcCol="1270" anchor="ctr" anchorCtr="0">
            <a:noAutofit/>
          </a:bodyPr>
          <a:lstStyle/>
          <a:p>
            <a:pPr lvl="0" algn="ctr" defTabSz="800100">
              <a:lnSpc>
                <a:spcPts val="2000"/>
              </a:lnSpc>
              <a:spcBef>
                <a:spcPct val="0"/>
              </a:spcBef>
              <a:spcAft>
                <a:spcPct val="35000"/>
              </a:spcAft>
            </a:pPr>
            <a:r>
              <a:rPr lang="en-US" sz="1600" kern="1200" dirty="0" smtClean="0">
                <a:solidFill>
                  <a:schemeClr val="bg1"/>
                </a:solidFill>
                <a:latin typeface="Helvetica Neue"/>
                <a:cs typeface="Helvetica Neue"/>
              </a:rPr>
              <a:t>People  Performance Mgmt.</a:t>
            </a:r>
            <a:endParaRPr lang="en-US" sz="1600" kern="1200" dirty="0">
              <a:solidFill>
                <a:schemeClr val="bg1"/>
              </a:solidFill>
              <a:latin typeface="Helvetica Neue"/>
              <a:cs typeface="Helvetica Neue"/>
            </a:endParaRPr>
          </a:p>
        </p:txBody>
      </p:sp>
      <p:sp>
        <p:nvSpPr>
          <p:cNvPr id="22" name="Freeform 21"/>
          <p:cNvSpPr/>
          <p:nvPr/>
        </p:nvSpPr>
        <p:spPr>
          <a:xfrm>
            <a:off x="6588224" y="836712"/>
            <a:ext cx="2295615" cy="684570"/>
          </a:xfrm>
          <a:custGeom>
            <a:avLst/>
            <a:gdLst>
              <a:gd name="connsiteX0" fmla="*/ 0 w 1196356"/>
              <a:gd name="connsiteY0" fmla="*/ 0 h 967010"/>
              <a:gd name="connsiteX1" fmla="*/ 1196356 w 1196356"/>
              <a:gd name="connsiteY1" fmla="*/ 0 h 967010"/>
              <a:gd name="connsiteX2" fmla="*/ 1196356 w 1196356"/>
              <a:gd name="connsiteY2" fmla="*/ 967010 h 967010"/>
              <a:gd name="connsiteX3" fmla="*/ 0 w 1196356"/>
              <a:gd name="connsiteY3" fmla="*/ 967010 h 967010"/>
              <a:gd name="connsiteX4" fmla="*/ 0 w 1196356"/>
              <a:gd name="connsiteY4" fmla="*/ 0 h 967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6356" h="967010">
                <a:moveTo>
                  <a:pt x="0" y="0"/>
                </a:moveTo>
                <a:lnTo>
                  <a:pt x="1196356" y="0"/>
                </a:lnTo>
                <a:lnTo>
                  <a:pt x="1196356" y="967010"/>
                </a:lnTo>
                <a:lnTo>
                  <a:pt x="0" y="967010"/>
                </a:lnTo>
                <a:lnTo>
                  <a:pt x="0" y="0"/>
                </a:lnTo>
                <a:close/>
              </a:path>
            </a:pathLst>
          </a:custGeom>
          <a:noFill/>
          <a:ln w="76200" cap="rnd">
            <a:noFill/>
          </a:ln>
        </p:spPr>
        <p:style>
          <a:lnRef idx="0">
            <a:schemeClr val="dk1">
              <a:alpha val="0"/>
              <a:hueOff val="0"/>
              <a:satOff val="0"/>
              <a:lumOff val="0"/>
              <a:alphaOff val="0"/>
            </a:schemeClr>
          </a:lnRef>
          <a:fillRef idx="0">
            <a:scrgbClr r="0" g="0" b="0"/>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25400" tIns="25400" rIns="25400" bIns="25400" numCol="1" spcCol="1270" anchor="ctr" anchorCtr="0">
            <a:noAutofit/>
          </a:bodyPr>
          <a:lstStyle/>
          <a:p>
            <a:pPr lvl="0" defTabSz="889000">
              <a:lnSpc>
                <a:spcPts val="2000"/>
              </a:lnSpc>
              <a:spcBef>
                <a:spcPct val="0"/>
              </a:spcBef>
              <a:spcAft>
                <a:spcPct val="35000"/>
              </a:spcAft>
            </a:pPr>
            <a:r>
              <a:rPr lang="en-US" sz="1600" kern="1200" dirty="0" smtClean="0">
                <a:solidFill>
                  <a:srgbClr val="139CD5"/>
                </a:solidFill>
                <a:latin typeface="Helvetica Neue"/>
                <a:cs typeface="Helvetica Neue"/>
              </a:rPr>
              <a:t>Operational Excellence </a:t>
            </a:r>
            <a:endParaRPr lang="en-US" sz="1600" kern="1200" dirty="0">
              <a:solidFill>
                <a:srgbClr val="139CD5"/>
              </a:solidFill>
              <a:latin typeface="Helvetica Neue"/>
              <a:cs typeface="Helvetica Neue"/>
            </a:endParaRPr>
          </a:p>
        </p:txBody>
      </p:sp>
      <p:sp>
        <p:nvSpPr>
          <p:cNvPr id="24" name="Freeform 23"/>
          <p:cNvSpPr/>
          <p:nvPr/>
        </p:nvSpPr>
        <p:spPr>
          <a:xfrm>
            <a:off x="994604" y="1978721"/>
            <a:ext cx="1633180" cy="946223"/>
          </a:xfrm>
          <a:custGeom>
            <a:avLst/>
            <a:gdLst>
              <a:gd name="connsiteX0" fmla="*/ 0 w 1196356"/>
              <a:gd name="connsiteY0" fmla="*/ 0 h 967010"/>
              <a:gd name="connsiteX1" fmla="*/ 1196356 w 1196356"/>
              <a:gd name="connsiteY1" fmla="*/ 0 h 967010"/>
              <a:gd name="connsiteX2" fmla="*/ 1196356 w 1196356"/>
              <a:gd name="connsiteY2" fmla="*/ 967010 h 967010"/>
              <a:gd name="connsiteX3" fmla="*/ 0 w 1196356"/>
              <a:gd name="connsiteY3" fmla="*/ 967010 h 967010"/>
              <a:gd name="connsiteX4" fmla="*/ 0 w 1196356"/>
              <a:gd name="connsiteY4" fmla="*/ 0 h 967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6356" h="967010">
                <a:moveTo>
                  <a:pt x="0" y="0"/>
                </a:moveTo>
                <a:lnTo>
                  <a:pt x="1196356" y="0"/>
                </a:lnTo>
                <a:lnTo>
                  <a:pt x="1196356" y="967010"/>
                </a:lnTo>
                <a:lnTo>
                  <a:pt x="0" y="967010"/>
                </a:lnTo>
                <a:lnTo>
                  <a:pt x="0" y="0"/>
                </a:lnTo>
                <a:close/>
              </a:path>
            </a:pathLst>
          </a:custGeom>
          <a:noFill/>
          <a:ln w="76200" cap="rnd">
            <a:noFill/>
          </a:ln>
        </p:spPr>
        <p:style>
          <a:lnRef idx="0">
            <a:schemeClr val="dk1">
              <a:alpha val="0"/>
              <a:hueOff val="0"/>
              <a:satOff val="0"/>
              <a:lumOff val="0"/>
              <a:alphaOff val="0"/>
            </a:schemeClr>
          </a:lnRef>
          <a:fillRef idx="0">
            <a:scrgbClr r="0" g="0" b="0"/>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25400" tIns="25400" rIns="25400" bIns="25400" numCol="1" spcCol="1270" anchor="ctr" anchorCtr="0">
            <a:noAutofit/>
          </a:bodyPr>
          <a:lstStyle/>
          <a:p>
            <a:pPr lvl="0" algn="ctr" defTabSz="889000">
              <a:lnSpc>
                <a:spcPts val="2000"/>
              </a:lnSpc>
              <a:spcBef>
                <a:spcPct val="0"/>
              </a:spcBef>
              <a:spcAft>
                <a:spcPct val="35000"/>
              </a:spcAft>
            </a:pPr>
            <a:r>
              <a:rPr lang="en-US" sz="1600" kern="1200" dirty="0" smtClean="0">
                <a:solidFill>
                  <a:schemeClr val="bg1"/>
                </a:solidFill>
                <a:latin typeface="Helvetica Neue"/>
                <a:cs typeface="Helvetica Neue"/>
              </a:rPr>
              <a:t>Exec </a:t>
            </a:r>
            <a:br>
              <a:rPr lang="en-US" sz="1600" kern="1200" dirty="0" smtClean="0">
                <a:solidFill>
                  <a:schemeClr val="bg1"/>
                </a:solidFill>
                <a:latin typeface="Helvetica Neue"/>
                <a:cs typeface="Helvetica Neue"/>
              </a:rPr>
            </a:br>
            <a:r>
              <a:rPr lang="en-US" sz="1600" kern="1200" dirty="0" smtClean="0">
                <a:solidFill>
                  <a:schemeClr val="bg1"/>
                </a:solidFill>
                <a:latin typeface="Helvetica Neue"/>
                <a:cs typeface="Helvetica Neue"/>
              </a:rPr>
              <a:t>Dashboard</a:t>
            </a:r>
            <a:endParaRPr lang="en-US" sz="1600" kern="1200" dirty="0">
              <a:solidFill>
                <a:schemeClr val="bg1"/>
              </a:solidFill>
              <a:latin typeface="Helvetica Neue"/>
              <a:cs typeface="Helvetica Neue"/>
            </a:endParaRPr>
          </a:p>
        </p:txBody>
      </p:sp>
      <p:sp>
        <p:nvSpPr>
          <p:cNvPr id="12" name="Rectangle 11"/>
          <p:cNvSpPr/>
          <p:nvPr/>
        </p:nvSpPr>
        <p:spPr>
          <a:xfrm>
            <a:off x="2680628" y="1042617"/>
            <a:ext cx="1655813" cy="525467"/>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Helvetica Neue"/>
                <a:cs typeface="Helvetica Neue"/>
              </a:rPr>
              <a:t>Strategic Plan </a:t>
            </a:r>
            <a:endParaRPr lang="en-US" sz="1600" dirty="0">
              <a:latin typeface="Helvetica Neue"/>
              <a:cs typeface="Helvetica Neue"/>
            </a:endParaRPr>
          </a:p>
        </p:txBody>
      </p:sp>
      <p:sp>
        <p:nvSpPr>
          <p:cNvPr id="13" name="Up-Down Arrow 12"/>
          <p:cNvSpPr>
            <a:spLocks/>
          </p:cNvSpPr>
          <p:nvPr/>
        </p:nvSpPr>
        <p:spPr>
          <a:xfrm>
            <a:off x="3280097" y="1614626"/>
            <a:ext cx="456875" cy="508112"/>
          </a:xfrm>
          <a:prstGeom prst="upDownArrow">
            <a:avLst>
              <a:gd name="adj1" fmla="val 54179"/>
              <a:gd name="adj2" fmla="val 29105"/>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flipH="1">
            <a:off x="5694949" y="1120428"/>
            <a:ext cx="804333" cy="2379134"/>
          </a:xfrm>
          <a:custGeom>
            <a:avLst/>
            <a:gdLst>
              <a:gd name="connsiteX0" fmla="*/ 0 w 2370666"/>
              <a:gd name="connsiteY0" fmla="*/ 8466 h 457200"/>
              <a:gd name="connsiteX1" fmla="*/ 1820333 w 2370666"/>
              <a:gd name="connsiteY1" fmla="*/ 0 h 457200"/>
              <a:gd name="connsiteX2" fmla="*/ 2370666 w 2370666"/>
              <a:gd name="connsiteY2" fmla="*/ 440266 h 457200"/>
              <a:gd name="connsiteX3" fmla="*/ 2362200 w 2370666"/>
              <a:gd name="connsiteY3" fmla="*/ 457200 h 457200"/>
              <a:gd name="connsiteX0" fmla="*/ 0 w 4453466"/>
              <a:gd name="connsiteY0" fmla="*/ 8466 h 457200"/>
              <a:gd name="connsiteX1" fmla="*/ 3903133 w 4453466"/>
              <a:gd name="connsiteY1" fmla="*/ 0 h 457200"/>
              <a:gd name="connsiteX2" fmla="*/ 4453466 w 4453466"/>
              <a:gd name="connsiteY2" fmla="*/ 440266 h 457200"/>
              <a:gd name="connsiteX3" fmla="*/ 4445000 w 4453466"/>
              <a:gd name="connsiteY3" fmla="*/ 457200 h 457200"/>
              <a:gd name="connsiteX0" fmla="*/ 0 w 554566"/>
              <a:gd name="connsiteY0" fmla="*/ 0 h 2366434"/>
              <a:gd name="connsiteX1" fmla="*/ 4233 w 554566"/>
              <a:gd name="connsiteY1" fmla="*/ 1909234 h 2366434"/>
              <a:gd name="connsiteX2" fmla="*/ 554566 w 554566"/>
              <a:gd name="connsiteY2" fmla="*/ 2349500 h 2366434"/>
              <a:gd name="connsiteX3" fmla="*/ 546100 w 554566"/>
              <a:gd name="connsiteY3" fmla="*/ 2366434 h 2366434"/>
              <a:gd name="connsiteX0" fmla="*/ 198967 w 753533"/>
              <a:gd name="connsiteY0" fmla="*/ 0 h 2366434"/>
              <a:gd name="connsiteX1" fmla="*/ 0 w 753533"/>
              <a:gd name="connsiteY1" fmla="*/ 1972734 h 2366434"/>
              <a:gd name="connsiteX2" fmla="*/ 753533 w 753533"/>
              <a:gd name="connsiteY2" fmla="*/ 2349500 h 2366434"/>
              <a:gd name="connsiteX3" fmla="*/ 745067 w 753533"/>
              <a:gd name="connsiteY3" fmla="*/ 2366434 h 2366434"/>
              <a:gd name="connsiteX0" fmla="*/ 0 w 757766"/>
              <a:gd name="connsiteY0" fmla="*/ 0 h 2366434"/>
              <a:gd name="connsiteX1" fmla="*/ 4233 w 757766"/>
              <a:gd name="connsiteY1" fmla="*/ 1972734 h 2366434"/>
              <a:gd name="connsiteX2" fmla="*/ 757766 w 757766"/>
              <a:gd name="connsiteY2" fmla="*/ 2349500 h 2366434"/>
              <a:gd name="connsiteX3" fmla="*/ 749300 w 757766"/>
              <a:gd name="connsiteY3" fmla="*/ 2366434 h 2366434"/>
              <a:gd name="connsiteX0" fmla="*/ 46567 w 804333"/>
              <a:gd name="connsiteY0" fmla="*/ 0 h 2366434"/>
              <a:gd name="connsiteX1" fmla="*/ 0 w 804333"/>
              <a:gd name="connsiteY1" fmla="*/ 1921934 h 2366434"/>
              <a:gd name="connsiteX2" fmla="*/ 804333 w 804333"/>
              <a:gd name="connsiteY2" fmla="*/ 2349500 h 2366434"/>
              <a:gd name="connsiteX3" fmla="*/ 795867 w 804333"/>
              <a:gd name="connsiteY3" fmla="*/ 2366434 h 2366434"/>
              <a:gd name="connsiteX0" fmla="*/ 0 w 808566"/>
              <a:gd name="connsiteY0" fmla="*/ 0 h 2518834"/>
              <a:gd name="connsiteX1" fmla="*/ 4233 w 808566"/>
              <a:gd name="connsiteY1" fmla="*/ 2074334 h 2518834"/>
              <a:gd name="connsiteX2" fmla="*/ 808566 w 808566"/>
              <a:gd name="connsiteY2" fmla="*/ 2501900 h 2518834"/>
              <a:gd name="connsiteX3" fmla="*/ 800100 w 808566"/>
              <a:gd name="connsiteY3" fmla="*/ 2518834 h 2518834"/>
              <a:gd name="connsiteX0" fmla="*/ 0 w 821266"/>
              <a:gd name="connsiteY0" fmla="*/ 0 h 2328334"/>
              <a:gd name="connsiteX1" fmla="*/ 16933 w 821266"/>
              <a:gd name="connsiteY1" fmla="*/ 1883834 h 2328334"/>
              <a:gd name="connsiteX2" fmla="*/ 821266 w 821266"/>
              <a:gd name="connsiteY2" fmla="*/ 2311400 h 2328334"/>
              <a:gd name="connsiteX3" fmla="*/ 812800 w 821266"/>
              <a:gd name="connsiteY3" fmla="*/ 2328334 h 2328334"/>
              <a:gd name="connsiteX0" fmla="*/ 8467 w 804333"/>
              <a:gd name="connsiteY0" fmla="*/ 0 h 2379134"/>
              <a:gd name="connsiteX1" fmla="*/ 0 w 804333"/>
              <a:gd name="connsiteY1" fmla="*/ 1934634 h 2379134"/>
              <a:gd name="connsiteX2" fmla="*/ 804333 w 804333"/>
              <a:gd name="connsiteY2" fmla="*/ 2362200 h 2379134"/>
              <a:gd name="connsiteX3" fmla="*/ 795867 w 804333"/>
              <a:gd name="connsiteY3" fmla="*/ 2379134 h 2379134"/>
            </a:gdLst>
            <a:ahLst/>
            <a:cxnLst>
              <a:cxn ang="0">
                <a:pos x="connsiteX0" y="connsiteY0"/>
              </a:cxn>
              <a:cxn ang="0">
                <a:pos x="connsiteX1" y="connsiteY1"/>
              </a:cxn>
              <a:cxn ang="0">
                <a:pos x="connsiteX2" y="connsiteY2"/>
              </a:cxn>
              <a:cxn ang="0">
                <a:pos x="connsiteX3" y="connsiteY3"/>
              </a:cxn>
            </a:cxnLst>
            <a:rect l="l" t="t" r="r" b="b"/>
            <a:pathLst>
              <a:path w="804333" h="2379134">
                <a:moveTo>
                  <a:pt x="8467" y="0"/>
                </a:moveTo>
                <a:cubicBezTo>
                  <a:pt x="5645" y="644878"/>
                  <a:pt x="2822" y="1289756"/>
                  <a:pt x="0" y="1934634"/>
                </a:cubicBezTo>
                <a:lnTo>
                  <a:pt x="804333" y="2362200"/>
                </a:lnTo>
                <a:lnTo>
                  <a:pt x="795867" y="2379134"/>
                </a:lnTo>
              </a:path>
            </a:pathLst>
          </a:custGeom>
          <a:ln w="12700">
            <a:solidFill>
              <a:srgbClr val="139CD5"/>
            </a:solidFill>
            <a:prstDash val="sysDash"/>
            <a:tailEnd type="triangl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a:solidFill>
                  <a:schemeClr val="tx1"/>
                </a:solidFill>
                <a:prstDash val="sysDash"/>
              </a:ln>
            </a:endParaRPr>
          </a:p>
        </p:txBody>
      </p:sp>
      <p:sp>
        <p:nvSpPr>
          <p:cNvPr id="25" name="Freeform 24"/>
          <p:cNvSpPr/>
          <p:nvPr/>
        </p:nvSpPr>
        <p:spPr>
          <a:xfrm>
            <a:off x="6596865" y="1340768"/>
            <a:ext cx="2547135" cy="1296144"/>
          </a:xfrm>
          <a:custGeom>
            <a:avLst/>
            <a:gdLst>
              <a:gd name="connsiteX0" fmla="*/ 0 w 1196356"/>
              <a:gd name="connsiteY0" fmla="*/ 0 h 967010"/>
              <a:gd name="connsiteX1" fmla="*/ 1196356 w 1196356"/>
              <a:gd name="connsiteY1" fmla="*/ 0 h 967010"/>
              <a:gd name="connsiteX2" fmla="*/ 1196356 w 1196356"/>
              <a:gd name="connsiteY2" fmla="*/ 967010 h 967010"/>
              <a:gd name="connsiteX3" fmla="*/ 0 w 1196356"/>
              <a:gd name="connsiteY3" fmla="*/ 967010 h 967010"/>
              <a:gd name="connsiteX4" fmla="*/ 0 w 1196356"/>
              <a:gd name="connsiteY4" fmla="*/ 0 h 967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6356" h="967010">
                <a:moveTo>
                  <a:pt x="0" y="0"/>
                </a:moveTo>
                <a:lnTo>
                  <a:pt x="1196356" y="0"/>
                </a:lnTo>
                <a:lnTo>
                  <a:pt x="1196356" y="967010"/>
                </a:lnTo>
                <a:lnTo>
                  <a:pt x="0" y="967010"/>
                </a:lnTo>
                <a:lnTo>
                  <a:pt x="0" y="0"/>
                </a:lnTo>
                <a:close/>
              </a:path>
            </a:pathLst>
          </a:custGeom>
          <a:noFill/>
          <a:ln w="76200" cap="rnd">
            <a:noFill/>
          </a:ln>
        </p:spPr>
        <p:style>
          <a:lnRef idx="0">
            <a:schemeClr val="dk1">
              <a:alpha val="0"/>
              <a:hueOff val="0"/>
              <a:satOff val="0"/>
              <a:lumOff val="0"/>
              <a:alphaOff val="0"/>
            </a:schemeClr>
          </a:lnRef>
          <a:fillRef idx="0">
            <a:scrgbClr r="0" g="0" b="0"/>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25400" tIns="25400" rIns="25400" bIns="25400" numCol="1" spcCol="1270" anchor="t" anchorCtr="0">
            <a:noAutofit/>
          </a:bodyPr>
          <a:lstStyle/>
          <a:p>
            <a:pPr marL="100584" lvl="0" indent="-192024" defTabSz="889000">
              <a:lnSpc>
                <a:spcPts val="1600"/>
              </a:lnSpc>
              <a:spcBef>
                <a:spcPct val="0"/>
              </a:spcBef>
              <a:buFont typeface="Lucida Grande"/>
              <a:buChar char="+"/>
            </a:pPr>
            <a:r>
              <a:rPr lang="en-US" sz="1200" kern="1200" dirty="0" smtClean="0">
                <a:solidFill>
                  <a:schemeClr val="bg1">
                    <a:lumMod val="50000"/>
                  </a:schemeClr>
                </a:solidFill>
                <a:latin typeface="Helvetica Neue"/>
                <a:cs typeface="Helvetica Neue"/>
              </a:rPr>
              <a:t>Enterprise Risk Mgmt.</a:t>
            </a:r>
          </a:p>
          <a:p>
            <a:pPr marL="100584" lvl="0" indent="-192024" defTabSz="889000">
              <a:lnSpc>
                <a:spcPts val="1600"/>
              </a:lnSpc>
              <a:spcBef>
                <a:spcPct val="0"/>
              </a:spcBef>
              <a:buFont typeface="Lucida Grande"/>
              <a:buChar char="+"/>
            </a:pPr>
            <a:r>
              <a:rPr lang="en-US" sz="1200" dirty="0" smtClean="0">
                <a:solidFill>
                  <a:schemeClr val="bg1">
                    <a:lumMod val="50000"/>
                  </a:schemeClr>
                </a:solidFill>
                <a:latin typeface="Helvetica Neue"/>
                <a:cs typeface="Helvetica Neue"/>
              </a:rPr>
              <a:t>Process Improvement</a:t>
            </a:r>
          </a:p>
          <a:p>
            <a:pPr marL="100584" lvl="0" indent="-192024" defTabSz="889000">
              <a:lnSpc>
                <a:spcPts val="1600"/>
              </a:lnSpc>
              <a:spcBef>
                <a:spcPct val="0"/>
              </a:spcBef>
              <a:buFont typeface="Lucida Grande"/>
              <a:buChar char="+"/>
            </a:pPr>
            <a:r>
              <a:rPr lang="en-US" sz="1200" dirty="0" smtClean="0">
                <a:solidFill>
                  <a:schemeClr val="bg1">
                    <a:lumMod val="50000"/>
                  </a:schemeClr>
                </a:solidFill>
                <a:latin typeface="Helvetica Neue"/>
                <a:cs typeface="Helvetica Neue"/>
              </a:rPr>
              <a:t>Business Intelligence</a:t>
            </a:r>
          </a:p>
          <a:p>
            <a:pPr marL="100584" lvl="0" indent="-192024" defTabSz="889000">
              <a:lnSpc>
                <a:spcPts val="1600"/>
              </a:lnSpc>
              <a:spcBef>
                <a:spcPct val="0"/>
              </a:spcBef>
              <a:buFont typeface="Lucida Grande"/>
              <a:buChar char="+"/>
            </a:pPr>
            <a:r>
              <a:rPr lang="en-US" sz="1200" dirty="0" smtClean="0">
                <a:solidFill>
                  <a:schemeClr val="bg1">
                    <a:lumMod val="50000"/>
                  </a:schemeClr>
                </a:solidFill>
                <a:latin typeface="Helvetica Neue"/>
                <a:cs typeface="Helvetica Neue"/>
              </a:rPr>
              <a:t>Management Competencies </a:t>
            </a:r>
          </a:p>
        </p:txBody>
      </p:sp>
      <p:grpSp>
        <p:nvGrpSpPr>
          <p:cNvPr id="19" name="Group 18"/>
          <p:cNvGrpSpPr/>
          <p:nvPr/>
        </p:nvGrpSpPr>
        <p:grpSpPr>
          <a:xfrm>
            <a:off x="6516216" y="5388240"/>
            <a:ext cx="1702269" cy="1281120"/>
            <a:chOff x="7334227" y="4553575"/>
            <a:chExt cx="1702269" cy="1281120"/>
          </a:xfrm>
        </p:grpSpPr>
        <p:sp>
          <p:nvSpPr>
            <p:cNvPr id="8" name="TextBox 7"/>
            <p:cNvSpPr txBox="1"/>
            <p:nvPr/>
          </p:nvSpPr>
          <p:spPr>
            <a:xfrm>
              <a:off x="7334227" y="4553575"/>
              <a:ext cx="1702269" cy="1281120"/>
            </a:xfrm>
            <a:prstGeom prst="rect">
              <a:avLst/>
            </a:prstGeom>
            <a:solidFill>
              <a:schemeClr val="bg1"/>
            </a:solidFill>
            <a:ln>
              <a:noFill/>
            </a:ln>
          </p:spPr>
          <p:txBody>
            <a:bodyPr wrap="none" lIns="182880" bIns="137160" rtlCol="0">
              <a:spAutoFit/>
            </a:bodyPr>
            <a:lstStyle/>
            <a:p>
              <a:pPr>
                <a:spcAft>
                  <a:spcPts val="400"/>
                </a:spcAft>
              </a:pPr>
              <a:r>
                <a:rPr lang="en-US" dirty="0" smtClean="0">
                  <a:solidFill>
                    <a:schemeClr val="tx1">
                      <a:lumMod val="65000"/>
                      <a:lumOff val="35000"/>
                    </a:schemeClr>
                  </a:solidFill>
                </a:rPr>
                <a:t>Phases Key</a:t>
              </a:r>
            </a:p>
            <a:p>
              <a:pPr>
                <a:lnSpc>
                  <a:spcPts val="1500"/>
                </a:lnSpc>
              </a:pPr>
              <a:r>
                <a:rPr lang="en-US" sz="1200" dirty="0" smtClean="0">
                  <a:solidFill>
                    <a:schemeClr val="tx1">
                      <a:lumMod val="65000"/>
                      <a:lumOff val="35000"/>
                    </a:schemeClr>
                  </a:solidFill>
                </a:rPr>
                <a:t>            Strategy</a:t>
              </a:r>
            </a:p>
            <a:p>
              <a:pPr>
                <a:lnSpc>
                  <a:spcPts val="1500"/>
                </a:lnSpc>
              </a:pPr>
              <a:r>
                <a:rPr lang="en-US" sz="1200" dirty="0">
                  <a:solidFill>
                    <a:schemeClr val="tx1">
                      <a:lumMod val="65000"/>
                      <a:lumOff val="35000"/>
                    </a:schemeClr>
                  </a:solidFill>
                </a:rPr>
                <a:t> </a:t>
              </a:r>
              <a:r>
                <a:rPr lang="en-US" sz="1200" dirty="0" smtClean="0">
                  <a:solidFill>
                    <a:schemeClr val="tx1">
                      <a:lumMod val="65000"/>
                      <a:lumOff val="35000"/>
                    </a:schemeClr>
                  </a:solidFill>
                </a:rPr>
                <a:t>           Implementation</a:t>
              </a:r>
            </a:p>
            <a:p>
              <a:pPr>
                <a:lnSpc>
                  <a:spcPts val="1500"/>
                </a:lnSpc>
              </a:pPr>
              <a:r>
                <a:rPr lang="en-US" sz="1200" dirty="0" smtClean="0">
                  <a:solidFill>
                    <a:schemeClr val="tx1">
                      <a:lumMod val="65000"/>
                      <a:lumOff val="35000"/>
                    </a:schemeClr>
                  </a:solidFill>
                </a:rPr>
                <a:t>            Results</a:t>
              </a:r>
            </a:p>
            <a:p>
              <a:pPr>
                <a:lnSpc>
                  <a:spcPts val="1500"/>
                </a:lnSpc>
              </a:pPr>
              <a:r>
                <a:rPr lang="en-US" sz="1200" dirty="0">
                  <a:solidFill>
                    <a:schemeClr val="tx1">
                      <a:lumMod val="65000"/>
                      <a:lumOff val="35000"/>
                    </a:schemeClr>
                  </a:solidFill>
                </a:rPr>
                <a:t> </a:t>
              </a:r>
              <a:r>
                <a:rPr lang="en-US" sz="1200" dirty="0" smtClean="0">
                  <a:solidFill>
                    <a:schemeClr val="tx1">
                      <a:lumMod val="65000"/>
                      <a:lumOff val="35000"/>
                    </a:schemeClr>
                  </a:solidFill>
                </a:rPr>
                <a:t>           OE</a:t>
              </a:r>
            </a:p>
          </p:txBody>
        </p:sp>
        <p:sp>
          <p:nvSpPr>
            <p:cNvPr id="9" name="Rectangle 8"/>
            <p:cNvSpPr/>
            <p:nvPr/>
          </p:nvSpPr>
          <p:spPr>
            <a:xfrm>
              <a:off x="7506902" y="5339953"/>
              <a:ext cx="298248" cy="13034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506902" y="5149001"/>
              <a:ext cx="298248" cy="130344"/>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506902" y="4958049"/>
              <a:ext cx="298248" cy="13034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7506902" y="5530904"/>
              <a:ext cx="298248" cy="130344"/>
            </a:xfrm>
            <a:prstGeom prst="rect">
              <a:avLst/>
            </a:prstGeom>
            <a:solidFill>
              <a:srgbClr val="139C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28066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4-03-04 at 3.24.42 PM.png"/>
          <p:cNvPicPr>
            <a:picLocks noChangeAspect="1"/>
          </p:cNvPicPr>
          <p:nvPr/>
        </p:nvPicPr>
        <p:blipFill rotWithShape="1">
          <a:blip r:embed="rId3">
            <a:extLst>
              <a:ext uri="{28A0092B-C50C-407E-A947-70E740481C1C}">
                <a14:useLocalDpi xmlns:a14="http://schemas.microsoft.com/office/drawing/2010/main" val="0"/>
              </a:ext>
            </a:extLst>
          </a:blip>
          <a:srcRect t="81973"/>
          <a:stretch/>
        </p:blipFill>
        <p:spPr>
          <a:xfrm>
            <a:off x="381207" y="6253492"/>
            <a:ext cx="7670695" cy="487876"/>
          </a:xfrm>
          <a:prstGeom prst="rect">
            <a:avLst/>
          </a:prstGeom>
        </p:spPr>
      </p:pic>
      <p:sp>
        <p:nvSpPr>
          <p:cNvPr id="4" name="Title 3"/>
          <p:cNvSpPr>
            <a:spLocks noGrp="1"/>
          </p:cNvSpPr>
          <p:nvPr>
            <p:ph type="title"/>
          </p:nvPr>
        </p:nvSpPr>
        <p:spPr>
          <a:xfrm>
            <a:off x="329320" y="321693"/>
            <a:ext cx="7555048" cy="440307"/>
          </a:xfrm>
        </p:spPr>
        <p:txBody>
          <a:bodyPr/>
          <a:lstStyle/>
          <a:p>
            <a:r>
              <a:rPr lang="en-US" dirty="0" smtClean="0"/>
              <a:t>FY15 Operating Plan &amp; Budget Process</a:t>
            </a:r>
            <a:endParaRPr lang="en-US" dirty="0"/>
          </a:p>
        </p:txBody>
      </p:sp>
      <p:pic>
        <p:nvPicPr>
          <p:cNvPr id="3" name="Picture 2" descr="Screen Shot 2014-03-07 at 5.49.36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5536" y="908720"/>
            <a:ext cx="7557025" cy="5432592"/>
          </a:xfrm>
          <a:prstGeom prst="rect">
            <a:avLst/>
          </a:prstGeom>
        </p:spPr>
      </p:pic>
    </p:spTree>
    <p:extLst>
      <p:ext uri="{BB962C8B-B14F-4D97-AF65-F5344CB8AC3E}">
        <p14:creationId xmlns:p14="http://schemas.microsoft.com/office/powerpoint/2010/main" val="3679511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9320" y="321693"/>
            <a:ext cx="8814680" cy="440307"/>
          </a:xfrm>
        </p:spPr>
        <p:txBody>
          <a:bodyPr/>
          <a:lstStyle/>
          <a:p>
            <a:r>
              <a:rPr lang="en-US" dirty="0"/>
              <a:t>FY15 Operating Plan &amp; Budget </a:t>
            </a:r>
            <a:r>
              <a:rPr lang="en-US" dirty="0" smtClean="0"/>
              <a:t>Process </a:t>
            </a:r>
            <a:r>
              <a:rPr lang="en-US" sz="1800" dirty="0" smtClean="0"/>
              <a:t>(Continued)</a:t>
            </a:r>
            <a:endParaRPr lang="en-US" sz="1800" dirty="0"/>
          </a:p>
        </p:txBody>
      </p:sp>
      <p:pic>
        <p:nvPicPr>
          <p:cNvPr id="7" name="Picture 6" descr="Screen Shot 2014-03-07 at 5.49.49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2423" y="908720"/>
            <a:ext cx="7557025" cy="2621024"/>
          </a:xfrm>
          <a:prstGeom prst="rect">
            <a:avLst/>
          </a:prstGeom>
        </p:spPr>
      </p:pic>
    </p:spTree>
    <p:extLst>
      <p:ext uri="{BB962C8B-B14F-4D97-AF65-F5344CB8AC3E}">
        <p14:creationId xmlns:p14="http://schemas.microsoft.com/office/powerpoint/2010/main" val="1262266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3688" y="398818"/>
            <a:ext cx="6209486" cy="6270542"/>
          </a:xfrm>
          <a:prstGeom prst="rect">
            <a:avLst/>
          </a:prstGeom>
        </p:spPr>
      </p:pic>
      <p:sp>
        <p:nvSpPr>
          <p:cNvPr id="4" name="Title 3"/>
          <p:cNvSpPr>
            <a:spLocks noGrp="1"/>
          </p:cNvSpPr>
          <p:nvPr>
            <p:ph type="title"/>
          </p:nvPr>
        </p:nvSpPr>
        <p:spPr>
          <a:xfrm>
            <a:off x="329320" y="321693"/>
            <a:ext cx="5976664" cy="440307"/>
          </a:xfrm>
        </p:spPr>
        <p:txBody>
          <a:bodyPr/>
          <a:lstStyle/>
          <a:p>
            <a:r>
              <a:rPr lang="en-US" dirty="0" smtClean="0"/>
              <a:t>Future Steady State</a:t>
            </a:r>
            <a:endParaRPr lang="en-US" dirty="0"/>
          </a:p>
        </p:txBody>
      </p:sp>
    </p:spTree>
    <p:extLst>
      <p:ext uri="{BB962C8B-B14F-4D97-AF65-F5344CB8AC3E}">
        <p14:creationId xmlns:p14="http://schemas.microsoft.com/office/powerpoint/2010/main" val="553800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4853917" y="1052736"/>
            <a:ext cx="3065100" cy="1279000"/>
          </a:xfrm>
          <a:prstGeom prst="rect">
            <a:avLst/>
          </a:prstGeom>
          <a:solidFill>
            <a:srgbClr val="19304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329320" y="321693"/>
            <a:ext cx="5976664" cy="440307"/>
          </a:xfrm>
        </p:spPr>
        <p:txBody>
          <a:bodyPr/>
          <a:lstStyle/>
          <a:p>
            <a:r>
              <a:rPr lang="en-US" dirty="0" smtClean="0"/>
              <a:t>Strategic Objectives and Goals</a:t>
            </a:r>
            <a:endParaRPr lang="en-US" dirty="0"/>
          </a:p>
        </p:txBody>
      </p:sp>
      <p:grpSp>
        <p:nvGrpSpPr>
          <p:cNvPr id="27" name="Group 26"/>
          <p:cNvGrpSpPr/>
          <p:nvPr/>
        </p:nvGrpSpPr>
        <p:grpSpPr>
          <a:xfrm>
            <a:off x="673283" y="2647738"/>
            <a:ext cx="3841330" cy="493230"/>
            <a:chOff x="5004048" y="1135570"/>
            <a:chExt cx="3841330" cy="493230"/>
          </a:xfrm>
        </p:grpSpPr>
        <p:sp>
          <p:nvSpPr>
            <p:cNvPr id="17" name="Rectangle 16"/>
            <p:cNvSpPr/>
            <p:nvPr/>
          </p:nvSpPr>
          <p:spPr>
            <a:xfrm>
              <a:off x="5220071" y="1135570"/>
              <a:ext cx="3625307" cy="493230"/>
            </a:xfrm>
            <a:prstGeom prst="rect">
              <a:avLst/>
            </a:prstGeom>
            <a:solidFill>
              <a:srgbClr val="19304C"/>
            </a:solidFill>
            <a:ln>
              <a:solidFill>
                <a:srgbClr val="19304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a:spLocks noChangeAspect="1"/>
            </p:cNvSpPr>
            <p:nvPr/>
          </p:nvSpPr>
          <p:spPr>
            <a:xfrm>
              <a:off x="5004048" y="1178671"/>
              <a:ext cx="411479" cy="404412"/>
            </a:xfrm>
            <a:prstGeom prst="ellipse">
              <a:avLst/>
            </a:prstGeom>
            <a:solidFill>
              <a:schemeClr val="bg1"/>
            </a:solidFill>
            <a:ln w="101600">
              <a:solidFill>
                <a:srgbClr val="19304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9" name="Content Placeholder 2"/>
          <p:cNvSpPr>
            <a:spLocks noGrp="1"/>
          </p:cNvSpPr>
          <p:nvPr>
            <p:ph sz="quarter" idx="12"/>
          </p:nvPr>
        </p:nvSpPr>
        <p:spPr>
          <a:xfrm>
            <a:off x="899592" y="2647738"/>
            <a:ext cx="3240360" cy="504056"/>
          </a:xfrm>
          <a:noFill/>
        </p:spPr>
        <p:txBody>
          <a:bodyPr lIns="274320" tIns="0" rIns="0" anchor="ctr" anchorCtr="0"/>
          <a:lstStyle/>
          <a:p>
            <a:pPr>
              <a:buClr>
                <a:srgbClr val="43ACDA"/>
              </a:buClr>
            </a:pPr>
            <a:r>
              <a:rPr lang="en-US" sz="2000" dirty="0" smtClean="0">
                <a:solidFill>
                  <a:schemeClr val="bg1"/>
                </a:solidFill>
              </a:rPr>
              <a:t>Affirmation of Purpose</a:t>
            </a:r>
          </a:p>
        </p:txBody>
      </p:sp>
      <p:sp>
        <p:nvSpPr>
          <p:cNvPr id="20" name="Content Placeholder 2"/>
          <p:cNvSpPr>
            <a:spLocks noGrp="1"/>
          </p:cNvSpPr>
          <p:nvPr>
            <p:ph sz="quarter" idx="12"/>
          </p:nvPr>
        </p:nvSpPr>
        <p:spPr>
          <a:xfrm>
            <a:off x="611560" y="2636912"/>
            <a:ext cx="520221" cy="504056"/>
          </a:xfrm>
          <a:noFill/>
        </p:spPr>
        <p:txBody>
          <a:bodyPr lIns="0" tIns="0" rIns="0" anchor="ctr" anchorCtr="0"/>
          <a:lstStyle/>
          <a:p>
            <a:pPr algn="ctr">
              <a:buClr>
                <a:srgbClr val="43ACDA"/>
              </a:buClr>
            </a:pPr>
            <a:r>
              <a:rPr lang="en-US" b="1" dirty="0" smtClean="0">
                <a:solidFill>
                  <a:srgbClr val="19304C"/>
                </a:solidFill>
              </a:rPr>
              <a:t>1</a:t>
            </a:r>
          </a:p>
        </p:txBody>
      </p:sp>
      <p:sp>
        <p:nvSpPr>
          <p:cNvPr id="32" name="Rectangle 31"/>
          <p:cNvSpPr/>
          <p:nvPr/>
        </p:nvSpPr>
        <p:spPr>
          <a:xfrm>
            <a:off x="889306" y="3228844"/>
            <a:ext cx="3625307" cy="493230"/>
          </a:xfrm>
          <a:prstGeom prst="rect">
            <a:avLst/>
          </a:prstGeom>
          <a:solidFill>
            <a:srgbClr val="893312"/>
          </a:solidFill>
          <a:ln>
            <a:solidFill>
              <a:srgbClr val="89331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a:spLocks noChangeAspect="1"/>
          </p:cNvSpPr>
          <p:nvPr/>
        </p:nvSpPr>
        <p:spPr>
          <a:xfrm>
            <a:off x="673283" y="3271945"/>
            <a:ext cx="411479" cy="404412"/>
          </a:xfrm>
          <a:prstGeom prst="ellipse">
            <a:avLst/>
          </a:prstGeom>
          <a:solidFill>
            <a:schemeClr val="bg1"/>
          </a:solidFill>
          <a:ln w="101600">
            <a:solidFill>
              <a:srgbClr val="89331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Content Placeholder 2"/>
          <p:cNvSpPr>
            <a:spLocks noGrp="1"/>
          </p:cNvSpPr>
          <p:nvPr>
            <p:ph sz="quarter" idx="12"/>
          </p:nvPr>
        </p:nvSpPr>
        <p:spPr>
          <a:xfrm>
            <a:off x="899592" y="3228844"/>
            <a:ext cx="3240360" cy="504056"/>
          </a:xfrm>
          <a:noFill/>
        </p:spPr>
        <p:txBody>
          <a:bodyPr lIns="274320" tIns="0" rIns="0" anchor="ctr" anchorCtr="0"/>
          <a:lstStyle/>
          <a:p>
            <a:pPr>
              <a:buClr>
                <a:srgbClr val="43ACDA"/>
              </a:buClr>
            </a:pPr>
            <a:r>
              <a:rPr lang="en-US" sz="2000" dirty="0" smtClean="0">
                <a:solidFill>
                  <a:schemeClr val="bg1"/>
                </a:solidFill>
              </a:rPr>
              <a:t>Operational Excellence</a:t>
            </a:r>
          </a:p>
        </p:txBody>
      </p:sp>
      <p:sp>
        <p:nvSpPr>
          <p:cNvPr id="35" name="Content Placeholder 2"/>
          <p:cNvSpPr>
            <a:spLocks noGrp="1"/>
          </p:cNvSpPr>
          <p:nvPr>
            <p:ph sz="quarter" idx="12"/>
          </p:nvPr>
        </p:nvSpPr>
        <p:spPr>
          <a:xfrm>
            <a:off x="611560" y="3218018"/>
            <a:ext cx="520221" cy="504056"/>
          </a:xfrm>
          <a:noFill/>
        </p:spPr>
        <p:txBody>
          <a:bodyPr lIns="0" tIns="0" rIns="0" anchor="ctr" anchorCtr="0"/>
          <a:lstStyle/>
          <a:p>
            <a:pPr algn="ctr">
              <a:buClr>
                <a:srgbClr val="43ACDA"/>
              </a:buClr>
            </a:pPr>
            <a:r>
              <a:rPr lang="en-US" b="1" dirty="0" smtClean="0">
                <a:solidFill>
                  <a:srgbClr val="893312"/>
                </a:solidFill>
              </a:rPr>
              <a:t>2</a:t>
            </a:r>
          </a:p>
        </p:txBody>
      </p:sp>
      <p:sp>
        <p:nvSpPr>
          <p:cNvPr id="37" name="Rectangle 36"/>
          <p:cNvSpPr/>
          <p:nvPr/>
        </p:nvSpPr>
        <p:spPr>
          <a:xfrm>
            <a:off x="889306" y="3799866"/>
            <a:ext cx="3625307" cy="493230"/>
          </a:xfrm>
          <a:prstGeom prst="rect">
            <a:avLst/>
          </a:prstGeom>
          <a:solidFill>
            <a:srgbClr val="608339"/>
          </a:solidFill>
          <a:ln>
            <a:solidFill>
              <a:srgbClr val="60833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a:spLocks noChangeAspect="1"/>
          </p:cNvSpPr>
          <p:nvPr/>
        </p:nvSpPr>
        <p:spPr>
          <a:xfrm>
            <a:off x="673283" y="3842967"/>
            <a:ext cx="411479" cy="404412"/>
          </a:xfrm>
          <a:prstGeom prst="ellipse">
            <a:avLst/>
          </a:prstGeom>
          <a:solidFill>
            <a:schemeClr val="bg1"/>
          </a:solidFill>
          <a:ln w="101600">
            <a:solidFill>
              <a:srgbClr val="60833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Content Placeholder 2"/>
          <p:cNvSpPr>
            <a:spLocks noGrp="1"/>
          </p:cNvSpPr>
          <p:nvPr>
            <p:ph sz="quarter" idx="12"/>
          </p:nvPr>
        </p:nvSpPr>
        <p:spPr>
          <a:xfrm>
            <a:off x="899592" y="3799866"/>
            <a:ext cx="3240360" cy="504056"/>
          </a:xfrm>
          <a:noFill/>
        </p:spPr>
        <p:txBody>
          <a:bodyPr lIns="274320" tIns="0" rIns="0" anchor="ctr" anchorCtr="0"/>
          <a:lstStyle/>
          <a:p>
            <a:pPr>
              <a:buClr>
                <a:srgbClr val="43ACDA"/>
              </a:buClr>
            </a:pPr>
            <a:r>
              <a:rPr lang="en-US" sz="2000" dirty="0" smtClean="0">
                <a:solidFill>
                  <a:schemeClr val="bg1"/>
                </a:solidFill>
              </a:rPr>
              <a:t>Internationalization</a:t>
            </a:r>
          </a:p>
        </p:txBody>
      </p:sp>
      <p:sp>
        <p:nvSpPr>
          <p:cNvPr id="40" name="Content Placeholder 2"/>
          <p:cNvSpPr>
            <a:spLocks noGrp="1"/>
          </p:cNvSpPr>
          <p:nvPr>
            <p:ph sz="quarter" idx="12"/>
          </p:nvPr>
        </p:nvSpPr>
        <p:spPr>
          <a:xfrm>
            <a:off x="611560" y="3789040"/>
            <a:ext cx="520221" cy="504056"/>
          </a:xfrm>
          <a:noFill/>
        </p:spPr>
        <p:txBody>
          <a:bodyPr lIns="0" tIns="0" rIns="0" anchor="ctr" anchorCtr="0"/>
          <a:lstStyle/>
          <a:p>
            <a:pPr algn="ctr">
              <a:buClr>
                <a:srgbClr val="43ACDA"/>
              </a:buClr>
            </a:pPr>
            <a:r>
              <a:rPr lang="en-US" b="1" dirty="0" smtClean="0">
                <a:solidFill>
                  <a:srgbClr val="608339"/>
                </a:solidFill>
              </a:rPr>
              <a:t>3</a:t>
            </a:r>
          </a:p>
        </p:txBody>
      </p:sp>
      <p:grpSp>
        <p:nvGrpSpPr>
          <p:cNvPr id="41" name="Group 40"/>
          <p:cNvGrpSpPr/>
          <p:nvPr/>
        </p:nvGrpSpPr>
        <p:grpSpPr>
          <a:xfrm>
            <a:off x="673283" y="4375930"/>
            <a:ext cx="3841330" cy="493230"/>
            <a:chOff x="5004048" y="1135570"/>
            <a:chExt cx="3841330" cy="493230"/>
          </a:xfrm>
          <a:solidFill>
            <a:srgbClr val="969428"/>
          </a:solidFill>
        </p:grpSpPr>
        <p:sp>
          <p:nvSpPr>
            <p:cNvPr id="42" name="Rectangle 41"/>
            <p:cNvSpPr/>
            <p:nvPr/>
          </p:nvSpPr>
          <p:spPr>
            <a:xfrm>
              <a:off x="5220071" y="1135570"/>
              <a:ext cx="3625307" cy="493230"/>
            </a:xfrm>
            <a:prstGeom prst="rect">
              <a:avLst/>
            </a:prstGeom>
            <a:grpFill/>
            <a:ln>
              <a:solidFill>
                <a:srgbClr val="9694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a:spLocks noChangeAspect="1"/>
            </p:cNvSpPr>
            <p:nvPr/>
          </p:nvSpPr>
          <p:spPr>
            <a:xfrm>
              <a:off x="5004048" y="1178671"/>
              <a:ext cx="411479" cy="404412"/>
            </a:xfrm>
            <a:prstGeom prst="ellipse">
              <a:avLst/>
            </a:prstGeom>
            <a:solidFill>
              <a:schemeClr val="bg1"/>
            </a:solidFill>
            <a:ln w="101600">
              <a:solidFill>
                <a:srgbClr val="9694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4" name="Content Placeholder 2"/>
          <p:cNvSpPr>
            <a:spLocks noGrp="1"/>
          </p:cNvSpPr>
          <p:nvPr>
            <p:ph sz="quarter" idx="12"/>
          </p:nvPr>
        </p:nvSpPr>
        <p:spPr>
          <a:xfrm>
            <a:off x="899592" y="4375930"/>
            <a:ext cx="3240360" cy="504056"/>
          </a:xfrm>
          <a:noFill/>
        </p:spPr>
        <p:txBody>
          <a:bodyPr lIns="274320" tIns="0" rIns="0" anchor="ctr" anchorCtr="0"/>
          <a:lstStyle/>
          <a:p>
            <a:pPr>
              <a:buClr>
                <a:srgbClr val="43ACDA"/>
              </a:buClr>
            </a:pPr>
            <a:r>
              <a:rPr lang="en-US" sz="2000" dirty="0" smtClean="0">
                <a:solidFill>
                  <a:schemeClr val="bg1"/>
                </a:solidFill>
              </a:rPr>
              <a:t>           Model Evolution</a:t>
            </a:r>
          </a:p>
        </p:txBody>
      </p:sp>
      <p:sp>
        <p:nvSpPr>
          <p:cNvPr id="45" name="Content Placeholder 2"/>
          <p:cNvSpPr>
            <a:spLocks noGrp="1"/>
          </p:cNvSpPr>
          <p:nvPr>
            <p:ph sz="quarter" idx="12"/>
          </p:nvPr>
        </p:nvSpPr>
        <p:spPr>
          <a:xfrm>
            <a:off x="611560" y="4365104"/>
            <a:ext cx="520221" cy="504056"/>
          </a:xfrm>
          <a:noFill/>
        </p:spPr>
        <p:txBody>
          <a:bodyPr lIns="0" tIns="0" rIns="0" anchor="ctr" anchorCtr="0"/>
          <a:lstStyle/>
          <a:p>
            <a:pPr algn="ctr">
              <a:buClr>
                <a:srgbClr val="43ACDA"/>
              </a:buClr>
            </a:pPr>
            <a:r>
              <a:rPr lang="en-US" b="1" dirty="0" smtClean="0">
                <a:solidFill>
                  <a:srgbClr val="969428"/>
                </a:solidFill>
              </a:rPr>
              <a:t>4</a:t>
            </a:r>
          </a:p>
        </p:txBody>
      </p:sp>
      <p:sp>
        <p:nvSpPr>
          <p:cNvPr id="46" name="TextBox 45"/>
          <p:cNvSpPr txBox="1"/>
          <p:nvPr/>
        </p:nvSpPr>
        <p:spPr>
          <a:xfrm>
            <a:off x="899592" y="4375930"/>
            <a:ext cx="1053670" cy="412079"/>
          </a:xfrm>
          <a:prstGeom prst="rect">
            <a:avLst/>
          </a:prstGeom>
          <a:noFill/>
        </p:spPr>
        <p:txBody>
          <a:bodyPr wrap="square" tIns="91440" bIns="0" rtlCol="0">
            <a:spAutoFit/>
          </a:bodyPr>
          <a:lstStyle/>
          <a:p>
            <a:pPr algn="r">
              <a:lnSpc>
                <a:spcPts val="1240"/>
              </a:lnSpc>
            </a:pPr>
            <a:r>
              <a:rPr lang="en-US" sz="1100" dirty="0">
                <a:solidFill>
                  <a:schemeClr val="bg1"/>
                </a:solidFill>
              </a:rPr>
              <a:t>Multi</a:t>
            </a:r>
            <a:r>
              <a:rPr lang="en-US" sz="1100" dirty="0" smtClean="0">
                <a:solidFill>
                  <a:schemeClr val="bg1"/>
                </a:solidFill>
              </a:rPr>
              <a:t>-</a:t>
            </a:r>
          </a:p>
          <a:p>
            <a:pPr algn="r">
              <a:lnSpc>
                <a:spcPts val="1240"/>
              </a:lnSpc>
            </a:pPr>
            <a:r>
              <a:rPr lang="en-US" sz="1100" dirty="0" smtClean="0">
                <a:solidFill>
                  <a:schemeClr val="bg1"/>
                </a:solidFill>
              </a:rPr>
              <a:t>Stakeholder </a:t>
            </a:r>
            <a:endParaRPr lang="en-US" sz="1100" dirty="0"/>
          </a:p>
        </p:txBody>
      </p:sp>
      <p:sp>
        <p:nvSpPr>
          <p:cNvPr id="2" name="TextBox 1"/>
          <p:cNvSpPr txBox="1"/>
          <p:nvPr/>
        </p:nvSpPr>
        <p:spPr>
          <a:xfrm>
            <a:off x="4936214" y="1159538"/>
            <a:ext cx="2986005" cy="1010533"/>
          </a:xfrm>
          <a:prstGeom prst="rect">
            <a:avLst/>
          </a:prstGeom>
          <a:noFill/>
        </p:spPr>
        <p:txBody>
          <a:bodyPr wrap="square" rtlCol="0">
            <a:spAutoFit/>
          </a:bodyPr>
          <a:lstStyle/>
          <a:p>
            <a:pPr>
              <a:lnSpc>
                <a:spcPts val="1800"/>
              </a:lnSpc>
            </a:pPr>
            <a:r>
              <a:rPr lang="en-US" sz="1300" dirty="0" smtClean="0">
                <a:solidFill>
                  <a:srgbClr val="A8C0DB"/>
                </a:solidFill>
                <a:latin typeface="Helvetica Neue"/>
                <a:cs typeface="Helvetica Neue"/>
              </a:rPr>
              <a:t>• Deliver core internet functions</a:t>
            </a:r>
          </a:p>
          <a:p>
            <a:pPr>
              <a:lnSpc>
                <a:spcPts val="1800"/>
              </a:lnSpc>
            </a:pPr>
            <a:r>
              <a:rPr lang="en-US" sz="1300" dirty="0" smtClean="0">
                <a:solidFill>
                  <a:srgbClr val="A8C0DB"/>
                </a:solidFill>
                <a:latin typeface="Helvetica Neue"/>
                <a:cs typeface="Helvetica Neue"/>
              </a:rPr>
              <a:t>• Act as stewards of public interest</a:t>
            </a:r>
          </a:p>
          <a:p>
            <a:pPr>
              <a:lnSpc>
                <a:spcPts val="1800"/>
              </a:lnSpc>
            </a:pPr>
            <a:r>
              <a:rPr lang="en-US" sz="1300" dirty="0" smtClean="0">
                <a:solidFill>
                  <a:srgbClr val="A8C0DB"/>
                </a:solidFill>
                <a:latin typeface="Helvetica Neue"/>
                <a:cs typeface="Helvetica Neue"/>
              </a:rPr>
              <a:t>• Engage in IG ecosystem</a:t>
            </a:r>
          </a:p>
          <a:p>
            <a:pPr>
              <a:lnSpc>
                <a:spcPts val="1800"/>
              </a:lnSpc>
            </a:pPr>
            <a:r>
              <a:rPr lang="en-US" sz="1300" dirty="0" smtClean="0">
                <a:solidFill>
                  <a:srgbClr val="A8C0DB"/>
                </a:solidFill>
                <a:latin typeface="Helvetica Neue"/>
                <a:cs typeface="Helvetica Neue"/>
              </a:rPr>
              <a:t>• Deepen partnerships with I-Orgs</a:t>
            </a:r>
            <a:endParaRPr lang="en-US" sz="1300" dirty="0">
              <a:solidFill>
                <a:srgbClr val="A8C0DB"/>
              </a:solidFill>
              <a:latin typeface="Helvetica Neue"/>
              <a:cs typeface="Helvetica Neue"/>
            </a:endParaRPr>
          </a:p>
        </p:txBody>
      </p:sp>
      <p:sp>
        <p:nvSpPr>
          <p:cNvPr id="51" name="Rectangle 50"/>
          <p:cNvSpPr/>
          <p:nvPr/>
        </p:nvSpPr>
        <p:spPr>
          <a:xfrm>
            <a:off x="4942285" y="5173176"/>
            <a:ext cx="3065100" cy="1280160"/>
          </a:xfrm>
          <a:prstGeom prst="rect">
            <a:avLst/>
          </a:prstGeom>
          <a:solidFill>
            <a:srgbClr val="9694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TextBox 51"/>
          <p:cNvSpPr txBox="1"/>
          <p:nvPr/>
        </p:nvSpPr>
        <p:spPr>
          <a:xfrm>
            <a:off x="5024582" y="5307990"/>
            <a:ext cx="3672408" cy="1010533"/>
          </a:xfrm>
          <a:prstGeom prst="rect">
            <a:avLst/>
          </a:prstGeom>
          <a:noFill/>
        </p:spPr>
        <p:txBody>
          <a:bodyPr wrap="square" rtlCol="0">
            <a:spAutoFit/>
          </a:bodyPr>
          <a:lstStyle/>
          <a:p>
            <a:pPr>
              <a:lnSpc>
                <a:spcPts val="1800"/>
              </a:lnSpc>
            </a:pPr>
            <a:r>
              <a:rPr lang="en-US" sz="1300" dirty="0" smtClean="0">
                <a:solidFill>
                  <a:srgbClr val="F4F8CB"/>
                </a:solidFill>
                <a:latin typeface="Helvetica Neue"/>
                <a:cs typeface="Helvetica Neue"/>
              </a:rPr>
              <a:t>• Optimize policy dev. </a:t>
            </a:r>
            <a:r>
              <a:rPr lang="en-US" sz="1300" dirty="0">
                <a:solidFill>
                  <a:srgbClr val="F4F8CB"/>
                </a:solidFill>
                <a:latin typeface="Helvetica Neue"/>
                <a:cs typeface="Helvetica Neue"/>
              </a:rPr>
              <a:t>p</a:t>
            </a:r>
            <a:r>
              <a:rPr lang="en-US" sz="1300" dirty="0" smtClean="0">
                <a:solidFill>
                  <a:srgbClr val="F4F8CB"/>
                </a:solidFill>
                <a:latin typeface="Helvetica Neue"/>
                <a:cs typeface="Helvetica Neue"/>
              </a:rPr>
              <a:t>rocess</a:t>
            </a:r>
          </a:p>
          <a:p>
            <a:pPr>
              <a:lnSpc>
                <a:spcPts val="1800"/>
              </a:lnSpc>
            </a:pPr>
            <a:r>
              <a:rPr lang="en-US" sz="1300" dirty="0" smtClean="0">
                <a:solidFill>
                  <a:srgbClr val="F4F8CB"/>
                </a:solidFill>
                <a:latin typeface="Helvetica Neue"/>
                <a:cs typeface="Helvetica Neue"/>
              </a:rPr>
              <a:t>• Increase/improve participation</a:t>
            </a:r>
          </a:p>
          <a:p>
            <a:pPr>
              <a:lnSpc>
                <a:spcPts val="1800"/>
              </a:lnSpc>
            </a:pPr>
            <a:r>
              <a:rPr lang="en-US" sz="1300" dirty="0" smtClean="0">
                <a:solidFill>
                  <a:srgbClr val="F4F8CB"/>
                </a:solidFill>
                <a:latin typeface="Helvetica Neue"/>
                <a:cs typeface="Helvetica Neue"/>
              </a:rPr>
              <a:t>• Evolve SO/AC structures</a:t>
            </a:r>
          </a:p>
          <a:p>
            <a:pPr>
              <a:lnSpc>
                <a:spcPts val="1800"/>
              </a:lnSpc>
            </a:pPr>
            <a:r>
              <a:rPr lang="en-US" sz="1300" dirty="0" smtClean="0">
                <a:solidFill>
                  <a:srgbClr val="F4F8CB"/>
                </a:solidFill>
                <a:latin typeface="Helvetica Neue"/>
                <a:cs typeface="Helvetica Neue"/>
              </a:rPr>
              <a:t>• Promote ethics &amp; transparency</a:t>
            </a:r>
          </a:p>
        </p:txBody>
      </p:sp>
      <p:sp>
        <p:nvSpPr>
          <p:cNvPr id="53" name="Rectangle 52"/>
          <p:cNvSpPr/>
          <p:nvPr/>
        </p:nvSpPr>
        <p:spPr>
          <a:xfrm>
            <a:off x="4427984" y="3284983"/>
            <a:ext cx="914400" cy="144017"/>
          </a:xfrm>
          <a:prstGeom prst="rect">
            <a:avLst/>
          </a:prstGeom>
          <a:solidFill>
            <a:srgbClr val="8933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Rectangle 54"/>
          <p:cNvSpPr/>
          <p:nvPr/>
        </p:nvSpPr>
        <p:spPr>
          <a:xfrm>
            <a:off x="4427984" y="4077072"/>
            <a:ext cx="914400" cy="144017"/>
          </a:xfrm>
          <a:prstGeom prst="rect">
            <a:avLst/>
          </a:prstGeom>
          <a:solidFill>
            <a:srgbClr val="5B83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Rectangle 55"/>
          <p:cNvSpPr/>
          <p:nvPr/>
        </p:nvSpPr>
        <p:spPr>
          <a:xfrm rot="18900000">
            <a:off x="4275737" y="2344088"/>
            <a:ext cx="857910" cy="137099"/>
          </a:xfrm>
          <a:prstGeom prst="rect">
            <a:avLst/>
          </a:prstGeom>
          <a:solidFill>
            <a:srgbClr val="172F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rot="13500000">
            <a:off x="4249402" y="5001830"/>
            <a:ext cx="1041454" cy="133263"/>
          </a:xfrm>
          <a:prstGeom prst="rect">
            <a:avLst/>
          </a:prstGeom>
          <a:solidFill>
            <a:srgbClr val="9694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Rectangle 58"/>
          <p:cNvSpPr/>
          <p:nvPr/>
        </p:nvSpPr>
        <p:spPr>
          <a:xfrm>
            <a:off x="5152398" y="2420888"/>
            <a:ext cx="3065100" cy="1280160"/>
          </a:xfrm>
          <a:prstGeom prst="rect">
            <a:avLst/>
          </a:prstGeom>
          <a:solidFill>
            <a:srgbClr val="8933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TextBox 59"/>
          <p:cNvSpPr txBox="1"/>
          <p:nvPr/>
        </p:nvSpPr>
        <p:spPr>
          <a:xfrm>
            <a:off x="5234693" y="2555702"/>
            <a:ext cx="2880320" cy="1010533"/>
          </a:xfrm>
          <a:prstGeom prst="rect">
            <a:avLst/>
          </a:prstGeom>
          <a:noFill/>
        </p:spPr>
        <p:txBody>
          <a:bodyPr wrap="square" rtlCol="0">
            <a:spAutoFit/>
          </a:bodyPr>
          <a:lstStyle/>
          <a:p>
            <a:pPr>
              <a:lnSpc>
                <a:spcPts val="1800"/>
              </a:lnSpc>
            </a:pPr>
            <a:r>
              <a:rPr lang="en-US" sz="1300" dirty="0" smtClean="0">
                <a:solidFill>
                  <a:srgbClr val="FDB083"/>
                </a:solidFill>
                <a:latin typeface="Helvetica Neue"/>
                <a:cs typeface="Helvetica Neue"/>
              </a:rPr>
              <a:t>• Institutionalize Mgmt</a:t>
            </a:r>
            <a:r>
              <a:rPr lang="en-US" sz="1300" dirty="0">
                <a:solidFill>
                  <a:srgbClr val="FDB083"/>
                </a:solidFill>
                <a:latin typeface="Helvetica Neue"/>
                <a:cs typeface="Helvetica Neue"/>
              </a:rPr>
              <a:t>. </a:t>
            </a:r>
            <a:r>
              <a:rPr lang="en-US" sz="1300" dirty="0" smtClean="0">
                <a:solidFill>
                  <a:srgbClr val="FDB083"/>
                </a:solidFill>
                <a:latin typeface="Helvetica Neue"/>
                <a:cs typeface="Helvetica Neue"/>
              </a:rPr>
              <a:t>disciplines</a:t>
            </a:r>
          </a:p>
          <a:p>
            <a:pPr>
              <a:lnSpc>
                <a:spcPts val="1800"/>
              </a:lnSpc>
            </a:pPr>
            <a:r>
              <a:rPr lang="en-US" sz="1300" dirty="0" smtClean="0">
                <a:solidFill>
                  <a:srgbClr val="FDB083"/>
                </a:solidFill>
                <a:latin typeface="Helvetica Neue"/>
                <a:cs typeface="Helvetica Neue"/>
              </a:rPr>
              <a:t>• Mature Org. Support Functions</a:t>
            </a:r>
          </a:p>
          <a:p>
            <a:pPr>
              <a:lnSpc>
                <a:spcPts val="1800"/>
              </a:lnSpc>
            </a:pPr>
            <a:r>
              <a:rPr lang="en-US" sz="1300" dirty="0" smtClean="0">
                <a:solidFill>
                  <a:srgbClr val="FDB083"/>
                </a:solidFill>
                <a:latin typeface="Helvetica Neue"/>
                <a:cs typeface="Helvetica Neue"/>
              </a:rPr>
              <a:t>• Optimize R&amp;R services</a:t>
            </a:r>
          </a:p>
          <a:p>
            <a:pPr>
              <a:lnSpc>
                <a:spcPts val="1800"/>
              </a:lnSpc>
            </a:pPr>
            <a:r>
              <a:rPr lang="en-US" sz="1300" dirty="0" smtClean="0">
                <a:solidFill>
                  <a:srgbClr val="FDB083"/>
                </a:solidFill>
                <a:latin typeface="Helvetica Neue"/>
                <a:cs typeface="Helvetica Neue"/>
              </a:rPr>
              <a:t>• Plan for scale, security, continuity</a:t>
            </a:r>
          </a:p>
        </p:txBody>
      </p:sp>
      <p:sp>
        <p:nvSpPr>
          <p:cNvPr id="61" name="Rectangle 60"/>
          <p:cNvSpPr/>
          <p:nvPr/>
        </p:nvSpPr>
        <p:spPr>
          <a:xfrm>
            <a:off x="5152396" y="3789040"/>
            <a:ext cx="3065100" cy="1280160"/>
          </a:xfrm>
          <a:prstGeom prst="rect">
            <a:avLst/>
          </a:prstGeom>
          <a:solidFill>
            <a:srgbClr val="5B83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TextBox 61"/>
          <p:cNvSpPr txBox="1"/>
          <p:nvPr/>
        </p:nvSpPr>
        <p:spPr>
          <a:xfrm>
            <a:off x="5220072" y="3923854"/>
            <a:ext cx="3672408" cy="1010533"/>
          </a:xfrm>
          <a:prstGeom prst="rect">
            <a:avLst/>
          </a:prstGeom>
          <a:noFill/>
        </p:spPr>
        <p:txBody>
          <a:bodyPr wrap="square" rtlCol="0">
            <a:spAutoFit/>
          </a:bodyPr>
          <a:lstStyle/>
          <a:p>
            <a:pPr>
              <a:lnSpc>
                <a:spcPts val="1800"/>
              </a:lnSpc>
            </a:pPr>
            <a:r>
              <a:rPr lang="en-US" sz="1300" dirty="0" smtClean="0">
                <a:solidFill>
                  <a:srgbClr val="E5EFD9"/>
                </a:solidFill>
                <a:latin typeface="Helvetica Neue"/>
                <a:cs typeface="Helvetica Neue"/>
              </a:rPr>
              <a:t>• Engage stakeholders globally</a:t>
            </a:r>
          </a:p>
          <a:p>
            <a:pPr>
              <a:lnSpc>
                <a:spcPts val="1800"/>
              </a:lnSpc>
            </a:pPr>
            <a:r>
              <a:rPr lang="en-US" sz="1300" dirty="0" smtClean="0">
                <a:solidFill>
                  <a:srgbClr val="E5EFD9"/>
                </a:solidFill>
                <a:latin typeface="Helvetica Neue"/>
                <a:cs typeface="Helvetica Neue"/>
              </a:rPr>
              <a:t>• Communicate clearly &amp; locally</a:t>
            </a:r>
          </a:p>
          <a:p>
            <a:pPr>
              <a:lnSpc>
                <a:spcPts val="1800"/>
              </a:lnSpc>
            </a:pPr>
            <a:r>
              <a:rPr lang="en-US" sz="1300" dirty="0" smtClean="0">
                <a:solidFill>
                  <a:srgbClr val="E5EFD9"/>
                </a:solidFill>
                <a:latin typeface="Helvetica Neue"/>
                <a:cs typeface="Helvetica Neue"/>
              </a:rPr>
              <a:t>• Integrate global/regional resp.</a:t>
            </a:r>
          </a:p>
          <a:p>
            <a:pPr>
              <a:lnSpc>
                <a:spcPts val="1800"/>
              </a:lnSpc>
            </a:pPr>
            <a:r>
              <a:rPr lang="en-US" sz="1300" dirty="0" smtClean="0">
                <a:solidFill>
                  <a:srgbClr val="E5EFD9"/>
                </a:solidFill>
                <a:latin typeface="Helvetica Neue"/>
                <a:cs typeface="Helvetica Neue"/>
              </a:rPr>
              <a:t>• Evolve </a:t>
            </a:r>
            <a:r>
              <a:rPr lang="en-US" sz="1300" dirty="0" err="1" smtClean="0">
                <a:solidFill>
                  <a:srgbClr val="E5EFD9"/>
                </a:solidFill>
                <a:latin typeface="Helvetica Neue"/>
                <a:cs typeface="Helvetica Neue"/>
              </a:rPr>
              <a:t>gov.</a:t>
            </a:r>
            <a:r>
              <a:rPr lang="en-US" sz="1300" dirty="0" smtClean="0">
                <a:solidFill>
                  <a:srgbClr val="E5EFD9"/>
                </a:solidFill>
                <a:latin typeface="Helvetica Neue"/>
                <a:cs typeface="Helvetica Neue"/>
              </a:rPr>
              <a:t> relationships</a:t>
            </a:r>
          </a:p>
        </p:txBody>
      </p:sp>
    </p:spTree>
    <p:extLst>
      <p:ext uri="{BB962C8B-B14F-4D97-AF65-F5344CB8AC3E}">
        <p14:creationId xmlns:p14="http://schemas.microsoft.com/office/powerpoint/2010/main" val="3511812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ICANN_New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2193</TotalTime>
  <Words>1550</Words>
  <Application>Microsoft Macintosh PowerPoint</Application>
  <PresentationFormat>On-screen Show (4:3)</PresentationFormat>
  <Paragraphs>389</Paragraphs>
  <Slides>28</Slides>
  <Notes>26</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ICANN_New_Template</vt:lpstr>
      <vt:lpstr>FY15 Operating Plan Framework Conference call Community/Staff  March 12th 2014</vt:lpstr>
      <vt:lpstr>Agenda</vt:lpstr>
      <vt:lpstr>Guidance on Feedback</vt:lpstr>
      <vt:lpstr>Introduction</vt:lpstr>
      <vt:lpstr>Management Systems Linkage</vt:lpstr>
      <vt:lpstr>FY15 Operating Plan &amp; Budget Process</vt:lpstr>
      <vt:lpstr>FY15 Operating Plan &amp; Budget Process (Continued)</vt:lpstr>
      <vt:lpstr>Future Steady State</vt:lpstr>
      <vt:lpstr>Strategic Objectives and Goals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 Steps</vt:lpstr>
      <vt:lpstr>Feedback Opportunities</vt:lpstr>
      <vt:lpstr>Thank you!</vt:lpstr>
    </vt:vector>
  </TitlesOfParts>
  <Manager>Jim Trengrove</Manager>
  <Company>Internet Corporation for Assigned Names &amp; Numbers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ICANN &amp; Internet Ecosystem</dc:title>
  <dc:subject>Internet Governance</dc:subject>
  <dc:creator>Lynn Lipinski</dc:creator>
  <cp:keywords>ICANN internet governance </cp:keywords>
  <dc:description/>
  <cp:lastModifiedBy>Xavier Calvez</cp:lastModifiedBy>
  <cp:revision>181</cp:revision>
  <cp:lastPrinted>2013-02-07T22:29:55Z</cp:lastPrinted>
  <dcterms:created xsi:type="dcterms:W3CDTF">2013-04-23T16:28:09Z</dcterms:created>
  <dcterms:modified xsi:type="dcterms:W3CDTF">2014-03-08T06:43:20Z</dcterms:modified>
  <cp:category/>
</cp:coreProperties>
</file>