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77" r:id="rId1"/>
  </p:sldMasterIdLst>
  <p:notesMasterIdLst>
    <p:notesMasterId r:id="rId12"/>
  </p:notesMasterIdLst>
  <p:handoutMasterIdLst>
    <p:handoutMasterId r:id="rId13"/>
  </p:handoutMasterIdLst>
  <p:sldIdLst>
    <p:sldId id="278" r:id="rId2"/>
    <p:sldId id="286" r:id="rId3"/>
    <p:sldId id="283" r:id="rId4"/>
    <p:sldId id="287" r:id="rId5"/>
    <p:sldId id="282" r:id="rId6"/>
    <p:sldId id="284" r:id="rId7"/>
    <p:sldId id="285" r:id="rId8"/>
    <p:sldId id="290" r:id="rId9"/>
    <p:sldId id="289" r:id="rId10"/>
    <p:sldId id="291" r:id="rId1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A6D5EE"/>
    <a:srgbClr val="43ACDA"/>
    <a:srgbClr val="4C4D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141" autoAdjust="0"/>
  </p:normalViewPr>
  <p:slideViewPr>
    <p:cSldViewPr snapToObjects="1">
      <p:cViewPr>
        <p:scale>
          <a:sx n="100" d="100"/>
          <a:sy n="100" d="100"/>
        </p:scale>
        <p:origin x="-1784" y="-144"/>
      </p:cViewPr>
      <p:guideLst>
        <p:guide orient="horz" pos="237"/>
        <p:guide orient="horz" pos="4319"/>
        <p:guide pos="5759"/>
      </p:guideLst>
    </p:cSldViewPr>
  </p:slideViewPr>
  <p:outlineViewPr>
    <p:cViewPr>
      <p:scale>
        <a:sx n="33" d="100"/>
        <a:sy n="33" d="100"/>
      </p:scale>
      <p:origin x="0" y="7080"/>
    </p:cViewPr>
  </p:outlineViewPr>
  <p:notesTextViewPr>
    <p:cViewPr>
      <p:scale>
        <a:sx n="100" d="100"/>
        <a:sy n="100" d="100"/>
      </p:scale>
      <p:origin x="0" y="0"/>
    </p:cViewPr>
  </p:notesTextViewPr>
  <p:notesViewPr>
    <p:cSldViewPr snapToObjects="1">
      <p:cViewPr varScale="1">
        <p:scale>
          <a:sx n="132" d="100"/>
          <a:sy n="132" d="100"/>
        </p:scale>
        <p:origin x="-481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936C4B-F9D4-4410-ADFB-1F166824D69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F52A1B36-C43A-4122-992B-C29BAC71FA86}">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400" dirty="0" smtClean="0"/>
            <a:t>STRATEGIC PLAN</a:t>
          </a:r>
          <a:endParaRPr lang="en-US" sz="2400" dirty="0"/>
        </a:p>
      </dgm:t>
    </dgm:pt>
    <dgm:pt modelId="{EB28AE9B-FD67-43D8-9897-577C956A53D1}" type="parTrans" cxnId="{0A4ECFC2-F133-4CD8-A25F-AB13FE675BCA}">
      <dgm:prSet/>
      <dgm:spPr/>
      <dgm:t>
        <a:bodyPr/>
        <a:lstStyle/>
        <a:p>
          <a:endParaRPr lang="en-US" sz="2400"/>
        </a:p>
      </dgm:t>
    </dgm:pt>
    <dgm:pt modelId="{A4874807-A1A9-4A9D-BBD8-16C17F001586}" type="sibTrans" cxnId="{0A4ECFC2-F133-4CD8-A25F-AB13FE675BCA}">
      <dgm:prSet custT="1"/>
      <dgm:spPr/>
      <dgm:t>
        <a:bodyPr/>
        <a:lstStyle/>
        <a:p>
          <a:endParaRPr lang="en-US" sz="4400" dirty="0"/>
        </a:p>
      </dgm:t>
    </dgm:pt>
    <dgm:pt modelId="{D14499CE-618C-4133-B98F-DDA5A7C224A7}">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sz="2400" dirty="0" smtClean="0"/>
            <a:t>OPERATING PLAN</a:t>
          </a:r>
          <a:endParaRPr lang="en-US" sz="2400" dirty="0"/>
        </a:p>
      </dgm:t>
    </dgm:pt>
    <dgm:pt modelId="{500BD021-63DD-443A-BD84-5315AC0E3FEE}" type="parTrans" cxnId="{F227C115-2EDB-46B8-B4AA-1F383F49FBDD}">
      <dgm:prSet/>
      <dgm:spPr/>
      <dgm:t>
        <a:bodyPr/>
        <a:lstStyle/>
        <a:p>
          <a:endParaRPr lang="en-US" sz="2400"/>
        </a:p>
      </dgm:t>
    </dgm:pt>
    <dgm:pt modelId="{DFBF8F09-ADFB-4CE8-A28F-0125EFC8AD31}" type="sibTrans" cxnId="{F227C115-2EDB-46B8-B4AA-1F383F49FBDD}">
      <dgm:prSet custT="1"/>
      <dgm:spPr/>
      <dgm:t>
        <a:bodyPr/>
        <a:lstStyle/>
        <a:p>
          <a:endParaRPr lang="en-US" sz="4400" dirty="0"/>
        </a:p>
      </dgm:t>
    </dgm:pt>
    <dgm:pt modelId="{40FDF26F-0BC0-433F-B7C7-2C5479F24FDE}">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US" sz="2400" dirty="0" smtClean="0"/>
            <a:t>BUDGET</a:t>
          </a:r>
          <a:endParaRPr lang="en-US" sz="2400" dirty="0"/>
        </a:p>
      </dgm:t>
    </dgm:pt>
    <dgm:pt modelId="{FF36945A-F430-48F8-BBC2-A8C6B3458809}" type="parTrans" cxnId="{FE0E4743-7634-4731-9C2F-16592B7C6FCB}">
      <dgm:prSet/>
      <dgm:spPr/>
      <dgm:t>
        <a:bodyPr/>
        <a:lstStyle/>
        <a:p>
          <a:endParaRPr lang="en-US" sz="2400"/>
        </a:p>
      </dgm:t>
    </dgm:pt>
    <dgm:pt modelId="{9607401D-13B3-4535-8822-EB2AC33254E4}" type="sibTrans" cxnId="{FE0E4743-7634-4731-9C2F-16592B7C6FCB}">
      <dgm:prSet/>
      <dgm:spPr/>
      <dgm:t>
        <a:bodyPr/>
        <a:lstStyle/>
        <a:p>
          <a:endParaRPr lang="en-US" sz="2400"/>
        </a:p>
      </dgm:t>
    </dgm:pt>
    <dgm:pt modelId="{55414BA2-B1D5-439E-B02B-D374643CF65A}">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1800" dirty="0" smtClean="0"/>
            <a:t>5-year view</a:t>
          </a:r>
          <a:endParaRPr lang="en-US" sz="1800" dirty="0"/>
        </a:p>
      </dgm:t>
    </dgm:pt>
    <dgm:pt modelId="{3253C8F9-DC43-440D-8978-AD7CE00F0C89}" type="parTrans" cxnId="{3906CE61-F22E-44A3-BB1F-A2E403E39AC6}">
      <dgm:prSet/>
      <dgm:spPr/>
      <dgm:t>
        <a:bodyPr/>
        <a:lstStyle/>
        <a:p>
          <a:endParaRPr lang="en-US" sz="2400"/>
        </a:p>
      </dgm:t>
    </dgm:pt>
    <dgm:pt modelId="{C23E95E5-F3FE-4EB5-B052-F559FB79F98E}" type="sibTrans" cxnId="{3906CE61-F22E-44A3-BB1F-A2E403E39AC6}">
      <dgm:prSet/>
      <dgm:spPr/>
      <dgm:t>
        <a:bodyPr/>
        <a:lstStyle/>
        <a:p>
          <a:endParaRPr lang="en-US" sz="2400"/>
        </a:p>
      </dgm:t>
    </dgm:pt>
    <dgm:pt modelId="{CFF1DF45-6D7C-4230-890E-66EC835633B4}">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sz="1800" dirty="0" smtClean="0"/>
            <a:t>Input from Strat Plan </a:t>
          </a:r>
          <a:r>
            <a:rPr lang="en-US" sz="1600" dirty="0" smtClean="0"/>
            <a:t>(from multi year to fiscal year)</a:t>
          </a:r>
          <a:endParaRPr lang="en-US" sz="1800" dirty="0"/>
        </a:p>
      </dgm:t>
    </dgm:pt>
    <dgm:pt modelId="{5669125A-8C87-4679-916E-6CA071A518E0}" type="parTrans" cxnId="{FBC05E1E-F7EE-4222-B6C4-49A91AF30D0F}">
      <dgm:prSet/>
      <dgm:spPr/>
      <dgm:t>
        <a:bodyPr/>
        <a:lstStyle/>
        <a:p>
          <a:endParaRPr lang="en-US" sz="2400"/>
        </a:p>
      </dgm:t>
    </dgm:pt>
    <dgm:pt modelId="{D175F09C-C2FC-49A9-90EC-41FCB0B507F7}" type="sibTrans" cxnId="{FBC05E1E-F7EE-4222-B6C4-49A91AF30D0F}">
      <dgm:prSet/>
      <dgm:spPr/>
      <dgm:t>
        <a:bodyPr/>
        <a:lstStyle/>
        <a:p>
          <a:endParaRPr lang="en-US" sz="2400"/>
        </a:p>
      </dgm:t>
    </dgm:pt>
    <dgm:pt modelId="{DFBA4663-225C-457E-90BB-EBB4F276C210}">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sz="1800" dirty="0" smtClean="0"/>
            <a:t>Activities &amp; Projects</a:t>
          </a:r>
          <a:endParaRPr lang="en-US" sz="1800" dirty="0"/>
        </a:p>
      </dgm:t>
    </dgm:pt>
    <dgm:pt modelId="{CBCEF8A8-DDAE-4AD3-818F-101694AB30F5}" type="parTrans" cxnId="{1BE63FEF-DC1B-4C28-BF15-9E6EFB496941}">
      <dgm:prSet/>
      <dgm:spPr/>
      <dgm:t>
        <a:bodyPr/>
        <a:lstStyle/>
        <a:p>
          <a:endParaRPr lang="en-US" sz="2400"/>
        </a:p>
      </dgm:t>
    </dgm:pt>
    <dgm:pt modelId="{EB505FEE-4E53-4963-A4F5-9A598616C321}" type="sibTrans" cxnId="{1BE63FEF-DC1B-4C28-BF15-9E6EFB496941}">
      <dgm:prSet/>
      <dgm:spPr/>
      <dgm:t>
        <a:bodyPr/>
        <a:lstStyle/>
        <a:p>
          <a:endParaRPr lang="en-US" sz="2400"/>
        </a:p>
      </dgm:t>
    </dgm:pt>
    <dgm:pt modelId="{C2ABA70A-713B-4E1E-A504-DB4FA4EBEBBB}">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1800" dirty="0" smtClean="0"/>
            <a:t>Objectives</a:t>
          </a:r>
          <a:endParaRPr lang="en-US" sz="1800" dirty="0"/>
        </a:p>
      </dgm:t>
    </dgm:pt>
    <dgm:pt modelId="{CAC143C0-6E1E-4C6D-842A-77BAA7D8FB86}" type="parTrans" cxnId="{DBCAEA85-AD11-4F94-9196-F72F35E513D5}">
      <dgm:prSet/>
      <dgm:spPr/>
      <dgm:t>
        <a:bodyPr/>
        <a:lstStyle/>
        <a:p>
          <a:endParaRPr lang="en-US" sz="2400"/>
        </a:p>
      </dgm:t>
    </dgm:pt>
    <dgm:pt modelId="{64D21827-1821-4063-9811-7416C961CD9E}" type="sibTrans" cxnId="{DBCAEA85-AD11-4F94-9196-F72F35E513D5}">
      <dgm:prSet/>
      <dgm:spPr/>
      <dgm:t>
        <a:bodyPr/>
        <a:lstStyle/>
        <a:p>
          <a:endParaRPr lang="en-US" sz="2400"/>
        </a:p>
      </dgm:t>
    </dgm:pt>
    <dgm:pt modelId="{A5056913-24F9-4D2B-B37F-D307F8AF74A5}">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1800" dirty="0" smtClean="0"/>
            <a:t>Goals by year</a:t>
          </a:r>
          <a:endParaRPr lang="en-US" sz="1800" dirty="0"/>
        </a:p>
      </dgm:t>
    </dgm:pt>
    <dgm:pt modelId="{E0D23936-F607-489C-B17D-9F481D53C214}" type="parTrans" cxnId="{69CD7572-8B63-4014-AE85-AEFEFBACDF54}">
      <dgm:prSet/>
      <dgm:spPr/>
      <dgm:t>
        <a:bodyPr/>
        <a:lstStyle/>
        <a:p>
          <a:endParaRPr lang="en-US" sz="2400"/>
        </a:p>
      </dgm:t>
    </dgm:pt>
    <dgm:pt modelId="{CD2B8780-8DD9-4F91-8631-B63FA8F99531}" type="sibTrans" cxnId="{69CD7572-8B63-4014-AE85-AEFEFBACDF54}">
      <dgm:prSet/>
      <dgm:spPr/>
      <dgm:t>
        <a:bodyPr/>
        <a:lstStyle/>
        <a:p>
          <a:endParaRPr lang="en-US" sz="2400"/>
        </a:p>
      </dgm:t>
    </dgm:pt>
    <dgm:pt modelId="{1CFF2867-2471-4679-A3A7-14C0FC9EEB43}">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US" sz="1800" dirty="0" smtClean="0"/>
            <a:t>Activities &amp; Projects (refined)</a:t>
          </a:r>
          <a:endParaRPr lang="en-US" sz="1800" dirty="0"/>
        </a:p>
      </dgm:t>
    </dgm:pt>
    <dgm:pt modelId="{D3D66185-31BD-43D9-B69A-1FAC5FBBCA89}" type="parTrans" cxnId="{3C568F53-8B94-4610-AE82-405DD97603A0}">
      <dgm:prSet/>
      <dgm:spPr/>
      <dgm:t>
        <a:bodyPr/>
        <a:lstStyle/>
        <a:p>
          <a:endParaRPr lang="en-US" sz="2400"/>
        </a:p>
      </dgm:t>
    </dgm:pt>
    <dgm:pt modelId="{E7B1C123-641C-4B6E-B714-194084CBB73E}" type="sibTrans" cxnId="{3C568F53-8B94-4610-AE82-405DD97603A0}">
      <dgm:prSet/>
      <dgm:spPr/>
      <dgm:t>
        <a:bodyPr/>
        <a:lstStyle/>
        <a:p>
          <a:endParaRPr lang="en-US" sz="2400"/>
        </a:p>
      </dgm:t>
    </dgm:pt>
    <dgm:pt modelId="{48087AF1-E962-404B-84E7-F7B1D48133E4}">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US" sz="1800" dirty="0" smtClean="0"/>
            <a:t>Activities / Tasks</a:t>
          </a:r>
          <a:endParaRPr lang="en-US" sz="1800" dirty="0"/>
        </a:p>
      </dgm:t>
    </dgm:pt>
    <dgm:pt modelId="{E57CD245-CBA0-4B66-80B2-1974CE99C787}" type="parTrans" cxnId="{993A488F-A3E6-48F9-9649-3B50C365C495}">
      <dgm:prSet/>
      <dgm:spPr/>
      <dgm:t>
        <a:bodyPr/>
        <a:lstStyle/>
        <a:p>
          <a:endParaRPr lang="en-US" sz="2400"/>
        </a:p>
      </dgm:t>
    </dgm:pt>
    <dgm:pt modelId="{766E1CB8-20F7-4BCA-A7F0-4473B6BB5F6A}" type="sibTrans" cxnId="{993A488F-A3E6-48F9-9649-3B50C365C495}">
      <dgm:prSet/>
      <dgm:spPr/>
      <dgm:t>
        <a:bodyPr/>
        <a:lstStyle/>
        <a:p>
          <a:endParaRPr lang="en-US" sz="2400"/>
        </a:p>
      </dgm:t>
    </dgm:pt>
    <dgm:pt modelId="{96887284-CDEC-4A99-AD47-2A144D323C34}" type="pres">
      <dgm:prSet presAssocID="{0E936C4B-F9D4-4410-ADFB-1F166824D694}" presName="outerComposite" presStyleCnt="0">
        <dgm:presLayoutVars>
          <dgm:chMax val="5"/>
          <dgm:dir/>
          <dgm:resizeHandles val="exact"/>
        </dgm:presLayoutVars>
      </dgm:prSet>
      <dgm:spPr/>
      <dgm:t>
        <a:bodyPr/>
        <a:lstStyle/>
        <a:p>
          <a:endParaRPr lang="en-US"/>
        </a:p>
      </dgm:t>
    </dgm:pt>
    <dgm:pt modelId="{F47B3432-4663-434D-A24C-1011CF76D7E6}" type="pres">
      <dgm:prSet presAssocID="{0E936C4B-F9D4-4410-ADFB-1F166824D694}" presName="dummyMaxCanvas" presStyleCnt="0">
        <dgm:presLayoutVars/>
      </dgm:prSet>
      <dgm:spPr/>
    </dgm:pt>
    <dgm:pt modelId="{60C8255B-7DF6-48EA-92E1-0FCBD16D2C53}" type="pres">
      <dgm:prSet presAssocID="{0E936C4B-F9D4-4410-ADFB-1F166824D694}" presName="ThreeNodes_1" presStyleLbl="node1" presStyleIdx="0" presStyleCnt="3">
        <dgm:presLayoutVars>
          <dgm:bulletEnabled val="1"/>
        </dgm:presLayoutVars>
      </dgm:prSet>
      <dgm:spPr/>
      <dgm:t>
        <a:bodyPr/>
        <a:lstStyle/>
        <a:p>
          <a:endParaRPr lang="en-US"/>
        </a:p>
      </dgm:t>
    </dgm:pt>
    <dgm:pt modelId="{E2464317-1D52-48B9-B43B-800EF281F7AC}" type="pres">
      <dgm:prSet presAssocID="{0E936C4B-F9D4-4410-ADFB-1F166824D694}" presName="ThreeNodes_2" presStyleLbl="node1" presStyleIdx="1" presStyleCnt="3">
        <dgm:presLayoutVars>
          <dgm:bulletEnabled val="1"/>
        </dgm:presLayoutVars>
      </dgm:prSet>
      <dgm:spPr/>
      <dgm:t>
        <a:bodyPr/>
        <a:lstStyle/>
        <a:p>
          <a:endParaRPr lang="en-US"/>
        </a:p>
      </dgm:t>
    </dgm:pt>
    <dgm:pt modelId="{1AAF04DC-23D2-4EED-B700-6BFE12164276}" type="pres">
      <dgm:prSet presAssocID="{0E936C4B-F9D4-4410-ADFB-1F166824D694}" presName="ThreeNodes_3" presStyleLbl="node1" presStyleIdx="2" presStyleCnt="3">
        <dgm:presLayoutVars>
          <dgm:bulletEnabled val="1"/>
        </dgm:presLayoutVars>
      </dgm:prSet>
      <dgm:spPr/>
      <dgm:t>
        <a:bodyPr/>
        <a:lstStyle/>
        <a:p>
          <a:endParaRPr lang="en-US"/>
        </a:p>
      </dgm:t>
    </dgm:pt>
    <dgm:pt modelId="{CF616FE3-344E-42C6-97EB-F6B503EAA649}" type="pres">
      <dgm:prSet presAssocID="{0E936C4B-F9D4-4410-ADFB-1F166824D694}" presName="ThreeConn_1-2" presStyleLbl="fgAccFollowNode1" presStyleIdx="0" presStyleCnt="2">
        <dgm:presLayoutVars>
          <dgm:bulletEnabled val="1"/>
        </dgm:presLayoutVars>
      </dgm:prSet>
      <dgm:spPr/>
      <dgm:t>
        <a:bodyPr/>
        <a:lstStyle/>
        <a:p>
          <a:endParaRPr lang="en-US"/>
        </a:p>
      </dgm:t>
    </dgm:pt>
    <dgm:pt modelId="{B84E7A8D-6D32-45DB-A67E-9C3B4A91347E}" type="pres">
      <dgm:prSet presAssocID="{0E936C4B-F9D4-4410-ADFB-1F166824D694}" presName="ThreeConn_2-3" presStyleLbl="fgAccFollowNode1" presStyleIdx="1" presStyleCnt="2">
        <dgm:presLayoutVars>
          <dgm:bulletEnabled val="1"/>
        </dgm:presLayoutVars>
      </dgm:prSet>
      <dgm:spPr/>
      <dgm:t>
        <a:bodyPr/>
        <a:lstStyle/>
        <a:p>
          <a:endParaRPr lang="en-US"/>
        </a:p>
      </dgm:t>
    </dgm:pt>
    <dgm:pt modelId="{497637B3-739B-4CBC-83F7-95079F844DCA}" type="pres">
      <dgm:prSet presAssocID="{0E936C4B-F9D4-4410-ADFB-1F166824D694}" presName="ThreeNodes_1_text" presStyleLbl="node1" presStyleIdx="2" presStyleCnt="3">
        <dgm:presLayoutVars>
          <dgm:bulletEnabled val="1"/>
        </dgm:presLayoutVars>
      </dgm:prSet>
      <dgm:spPr/>
      <dgm:t>
        <a:bodyPr/>
        <a:lstStyle/>
        <a:p>
          <a:endParaRPr lang="en-US"/>
        </a:p>
      </dgm:t>
    </dgm:pt>
    <dgm:pt modelId="{AA6480DD-7397-4D9C-8CCF-1CC7D2D3429A}" type="pres">
      <dgm:prSet presAssocID="{0E936C4B-F9D4-4410-ADFB-1F166824D694}" presName="ThreeNodes_2_text" presStyleLbl="node1" presStyleIdx="2" presStyleCnt="3">
        <dgm:presLayoutVars>
          <dgm:bulletEnabled val="1"/>
        </dgm:presLayoutVars>
      </dgm:prSet>
      <dgm:spPr/>
      <dgm:t>
        <a:bodyPr/>
        <a:lstStyle/>
        <a:p>
          <a:endParaRPr lang="en-US"/>
        </a:p>
      </dgm:t>
    </dgm:pt>
    <dgm:pt modelId="{99CB26E7-F205-4FD5-B502-2E3509B881D0}" type="pres">
      <dgm:prSet presAssocID="{0E936C4B-F9D4-4410-ADFB-1F166824D694}" presName="ThreeNodes_3_text" presStyleLbl="node1" presStyleIdx="2" presStyleCnt="3">
        <dgm:presLayoutVars>
          <dgm:bulletEnabled val="1"/>
        </dgm:presLayoutVars>
      </dgm:prSet>
      <dgm:spPr/>
      <dgm:t>
        <a:bodyPr/>
        <a:lstStyle/>
        <a:p>
          <a:endParaRPr lang="en-US"/>
        </a:p>
      </dgm:t>
    </dgm:pt>
  </dgm:ptLst>
  <dgm:cxnLst>
    <dgm:cxn modelId="{DBCAEA85-AD11-4F94-9196-F72F35E513D5}" srcId="{F52A1B36-C43A-4122-992B-C29BAC71FA86}" destId="{C2ABA70A-713B-4E1E-A504-DB4FA4EBEBBB}" srcOrd="1" destOrd="0" parTransId="{CAC143C0-6E1E-4C6D-842A-77BAA7D8FB86}" sibTransId="{64D21827-1821-4063-9811-7416C961CD9E}"/>
    <dgm:cxn modelId="{FE0E4743-7634-4731-9C2F-16592B7C6FCB}" srcId="{0E936C4B-F9D4-4410-ADFB-1F166824D694}" destId="{40FDF26F-0BC0-433F-B7C7-2C5479F24FDE}" srcOrd="2" destOrd="0" parTransId="{FF36945A-F430-48F8-BBC2-A8C6B3458809}" sibTransId="{9607401D-13B3-4535-8822-EB2AC33254E4}"/>
    <dgm:cxn modelId="{45DC3CD8-6BAE-D54C-8491-905F24EFEEC1}" type="presOf" srcId="{CFF1DF45-6D7C-4230-890E-66EC835633B4}" destId="{E2464317-1D52-48B9-B43B-800EF281F7AC}" srcOrd="0" destOrd="1" presId="urn:microsoft.com/office/officeart/2005/8/layout/vProcess5"/>
    <dgm:cxn modelId="{993A488F-A3E6-48F9-9649-3B50C365C495}" srcId="{40FDF26F-0BC0-433F-B7C7-2C5479F24FDE}" destId="{48087AF1-E962-404B-84E7-F7B1D48133E4}" srcOrd="1" destOrd="0" parTransId="{E57CD245-CBA0-4B66-80B2-1974CE99C787}" sibTransId="{766E1CB8-20F7-4BCA-A7F0-4473B6BB5F6A}"/>
    <dgm:cxn modelId="{AF2D8B07-BD9A-E344-9F58-51B81ADE8BBD}" type="presOf" srcId="{CFF1DF45-6D7C-4230-890E-66EC835633B4}" destId="{AA6480DD-7397-4D9C-8CCF-1CC7D2D3429A}" srcOrd="1" destOrd="1" presId="urn:microsoft.com/office/officeart/2005/8/layout/vProcess5"/>
    <dgm:cxn modelId="{8664E300-22AC-094D-87D5-1BBF33788CC8}" type="presOf" srcId="{0E936C4B-F9D4-4410-ADFB-1F166824D694}" destId="{96887284-CDEC-4A99-AD47-2A144D323C34}" srcOrd="0" destOrd="0" presId="urn:microsoft.com/office/officeart/2005/8/layout/vProcess5"/>
    <dgm:cxn modelId="{0BD248C2-5B1A-BE45-BB63-065B06F739C8}" type="presOf" srcId="{F52A1B36-C43A-4122-992B-C29BAC71FA86}" destId="{497637B3-739B-4CBC-83F7-95079F844DCA}" srcOrd="1" destOrd="0" presId="urn:microsoft.com/office/officeart/2005/8/layout/vProcess5"/>
    <dgm:cxn modelId="{FADB54CE-DC72-6E4C-BF7E-FF1D74883FE7}" type="presOf" srcId="{D14499CE-618C-4133-B98F-DDA5A7C224A7}" destId="{AA6480DD-7397-4D9C-8CCF-1CC7D2D3429A}" srcOrd="1" destOrd="0" presId="urn:microsoft.com/office/officeart/2005/8/layout/vProcess5"/>
    <dgm:cxn modelId="{F15FF473-93AD-7E41-A1EC-27378A2CB6C4}" type="presOf" srcId="{DFBF8F09-ADFB-4CE8-A28F-0125EFC8AD31}" destId="{B84E7A8D-6D32-45DB-A67E-9C3B4A91347E}" srcOrd="0" destOrd="0" presId="urn:microsoft.com/office/officeart/2005/8/layout/vProcess5"/>
    <dgm:cxn modelId="{1BE63FEF-DC1B-4C28-BF15-9E6EFB496941}" srcId="{D14499CE-618C-4133-B98F-DDA5A7C224A7}" destId="{DFBA4663-225C-457E-90BB-EBB4F276C210}" srcOrd="1" destOrd="0" parTransId="{CBCEF8A8-DDAE-4AD3-818F-101694AB30F5}" sibTransId="{EB505FEE-4E53-4963-A4F5-9A598616C321}"/>
    <dgm:cxn modelId="{A7F821AB-9DF8-4C44-A0CD-3E65384FD1BC}" type="presOf" srcId="{55414BA2-B1D5-439E-B02B-D374643CF65A}" destId="{497637B3-739B-4CBC-83F7-95079F844DCA}" srcOrd="1" destOrd="1" presId="urn:microsoft.com/office/officeart/2005/8/layout/vProcess5"/>
    <dgm:cxn modelId="{B4989C61-0F7F-4343-8BA1-D25260BDD6F1}" type="presOf" srcId="{F52A1B36-C43A-4122-992B-C29BAC71FA86}" destId="{60C8255B-7DF6-48EA-92E1-0FCBD16D2C53}" srcOrd="0" destOrd="0" presId="urn:microsoft.com/office/officeart/2005/8/layout/vProcess5"/>
    <dgm:cxn modelId="{7D32F037-775F-024D-A3ED-3C6B1BB5D8A2}" type="presOf" srcId="{A5056913-24F9-4D2B-B37F-D307F8AF74A5}" destId="{60C8255B-7DF6-48EA-92E1-0FCBD16D2C53}" srcOrd="0" destOrd="3" presId="urn:microsoft.com/office/officeart/2005/8/layout/vProcess5"/>
    <dgm:cxn modelId="{8DBE4180-E90C-1C4A-A8A2-6E9D298D167F}" type="presOf" srcId="{40FDF26F-0BC0-433F-B7C7-2C5479F24FDE}" destId="{1AAF04DC-23D2-4EED-B700-6BFE12164276}" srcOrd="0" destOrd="0" presId="urn:microsoft.com/office/officeart/2005/8/layout/vProcess5"/>
    <dgm:cxn modelId="{770470E2-97C6-884A-8C03-EE1F255D895B}" type="presOf" srcId="{C2ABA70A-713B-4E1E-A504-DB4FA4EBEBBB}" destId="{497637B3-739B-4CBC-83F7-95079F844DCA}" srcOrd="1" destOrd="2" presId="urn:microsoft.com/office/officeart/2005/8/layout/vProcess5"/>
    <dgm:cxn modelId="{87A32084-1CDA-D44F-A6C1-029FF4CD7862}" type="presOf" srcId="{C2ABA70A-713B-4E1E-A504-DB4FA4EBEBBB}" destId="{60C8255B-7DF6-48EA-92E1-0FCBD16D2C53}" srcOrd="0" destOrd="2" presId="urn:microsoft.com/office/officeart/2005/8/layout/vProcess5"/>
    <dgm:cxn modelId="{3C568F53-8B94-4610-AE82-405DD97603A0}" srcId="{40FDF26F-0BC0-433F-B7C7-2C5479F24FDE}" destId="{1CFF2867-2471-4679-A3A7-14C0FC9EEB43}" srcOrd="0" destOrd="0" parTransId="{D3D66185-31BD-43D9-B69A-1FAC5FBBCA89}" sibTransId="{E7B1C123-641C-4B6E-B714-194084CBB73E}"/>
    <dgm:cxn modelId="{F3517B01-C5E8-A447-9E04-A89A22EE3546}" type="presOf" srcId="{A4874807-A1A9-4A9D-BBD8-16C17F001586}" destId="{CF616FE3-344E-42C6-97EB-F6B503EAA649}" srcOrd="0" destOrd="0" presId="urn:microsoft.com/office/officeart/2005/8/layout/vProcess5"/>
    <dgm:cxn modelId="{7CDDB31D-A77B-B140-92B3-9FCBB52AC80F}" type="presOf" srcId="{40FDF26F-0BC0-433F-B7C7-2C5479F24FDE}" destId="{99CB26E7-F205-4FD5-B502-2E3509B881D0}" srcOrd="1" destOrd="0" presId="urn:microsoft.com/office/officeart/2005/8/layout/vProcess5"/>
    <dgm:cxn modelId="{43A990AA-87B0-1B4D-806E-7EF1190B41B1}" type="presOf" srcId="{48087AF1-E962-404B-84E7-F7B1D48133E4}" destId="{1AAF04DC-23D2-4EED-B700-6BFE12164276}" srcOrd="0" destOrd="2" presId="urn:microsoft.com/office/officeart/2005/8/layout/vProcess5"/>
    <dgm:cxn modelId="{C534F239-6AE5-B348-9A92-299EE2476F7D}" type="presOf" srcId="{D14499CE-618C-4133-B98F-DDA5A7C224A7}" destId="{E2464317-1D52-48B9-B43B-800EF281F7AC}" srcOrd="0" destOrd="0" presId="urn:microsoft.com/office/officeart/2005/8/layout/vProcess5"/>
    <dgm:cxn modelId="{FBC05E1E-F7EE-4222-B6C4-49A91AF30D0F}" srcId="{D14499CE-618C-4133-B98F-DDA5A7C224A7}" destId="{CFF1DF45-6D7C-4230-890E-66EC835633B4}" srcOrd="0" destOrd="0" parTransId="{5669125A-8C87-4679-916E-6CA071A518E0}" sibTransId="{D175F09C-C2FC-49A9-90EC-41FCB0B507F7}"/>
    <dgm:cxn modelId="{F227C115-2EDB-46B8-B4AA-1F383F49FBDD}" srcId="{0E936C4B-F9D4-4410-ADFB-1F166824D694}" destId="{D14499CE-618C-4133-B98F-DDA5A7C224A7}" srcOrd="1" destOrd="0" parTransId="{500BD021-63DD-443A-BD84-5315AC0E3FEE}" sibTransId="{DFBF8F09-ADFB-4CE8-A28F-0125EFC8AD31}"/>
    <dgm:cxn modelId="{0A4ECFC2-F133-4CD8-A25F-AB13FE675BCA}" srcId="{0E936C4B-F9D4-4410-ADFB-1F166824D694}" destId="{F52A1B36-C43A-4122-992B-C29BAC71FA86}" srcOrd="0" destOrd="0" parTransId="{EB28AE9B-FD67-43D8-9897-577C956A53D1}" sibTransId="{A4874807-A1A9-4A9D-BBD8-16C17F001586}"/>
    <dgm:cxn modelId="{F2A33F86-9569-1547-897E-70AD1FBFCB26}" type="presOf" srcId="{A5056913-24F9-4D2B-B37F-D307F8AF74A5}" destId="{497637B3-739B-4CBC-83F7-95079F844DCA}" srcOrd="1" destOrd="3" presId="urn:microsoft.com/office/officeart/2005/8/layout/vProcess5"/>
    <dgm:cxn modelId="{4193F7C4-D350-CD45-B7AD-B22EE3CF609C}" type="presOf" srcId="{55414BA2-B1D5-439E-B02B-D374643CF65A}" destId="{60C8255B-7DF6-48EA-92E1-0FCBD16D2C53}" srcOrd="0" destOrd="1" presId="urn:microsoft.com/office/officeart/2005/8/layout/vProcess5"/>
    <dgm:cxn modelId="{ED37104E-ECAA-9E4C-AE84-54D21AA17E84}" type="presOf" srcId="{DFBA4663-225C-457E-90BB-EBB4F276C210}" destId="{E2464317-1D52-48B9-B43B-800EF281F7AC}" srcOrd="0" destOrd="2" presId="urn:microsoft.com/office/officeart/2005/8/layout/vProcess5"/>
    <dgm:cxn modelId="{4FEC9667-E34F-AE45-A471-8A80E5F8824B}" type="presOf" srcId="{48087AF1-E962-404B-84E7-F7B1D48133E4}" destId="{99CB26E7-F205-4FD5-B502-2E3509B881D0}" srcOrd="1" destOrd="2" presId="urn:microsoft.com/office/officeart/2005/8/layout/vProcess5"/>
    <dgm:cxn modelId="{60282986-8D7D-ED4E-8636-44BAC7D0E67D}" type="presOf" srcId="{1CFF2867-2471-4679-A3A7-14C0FC9EEB43}" destId="{99CB26E7-F205-4FD5-B502-2E3509B881D0}" srcOrd="1" destOrd="1" presId="urn:microsoft.com/office/officeart/2005/8/layout/vProcess5"/>
    <dgm:cxn modelId="{EE917377-D58E-064B-9E1D-A677A9C1F58B}" type="presOf" srcId="{1CFF2867-2471-4679-A3A7-14C0FC9EEB43}" destId="{1AAF04DC-23D2-4EED-B700-6BFE12164276}" srcOrd="0" destOrd="1" presId="urn:microsoft.com/office/officeart/2005/8/layout/vProcess5"/>
    <dgm:cxn modelId="{69CD7572-8B63-4014-AE85-AEFEFBACDF54}" srcId="{F52A1B36-C43A-4122-992B-C29BAC71FA86}" destId="{A5056913-24F9-4D2B-B37F-D307F8AF74A5}" srcOrd="2" destOrd="0" parTransId="{E0D23936-F607-489C-B17D-9F481D53C214}" sibTransId="{CD2B8780-8DD9-4F91-8631-B63FA8F99531}"/>
    <dgm:cxn modelId="{3906CE61-F22E-44A3-BB1F-A2E403E39AC6}" srcId="{F52A1B36-C43A-4122-992B-C29BAC71FA86}" destId="{55414BA2-B1D5-439E-B02B-D374643CF65A}" srcOrd="0" destOrd="0" parTransId="{3253C8F9-DC43-440D-8978-AD7CE00F0C89}" sibTransId="{C23E95E5-F3FE-4EB5-B052-F559FB79F98E}"/>
    <dgm:cxn modelId="{43D91C97-511C-FE46-8C5C-52EA361987D2}" type="presOf" srcId="{DFBA4663-225C-457E-90BB-EBB4F276C210}" destId="{AA6480DD-7397-4D9C-8CCF-1CC7D2D3429A}" srcOrd="1" destOrd="2" presId="urn:microsoft.com/office/officeart/2005/8/layout/vProcess5"/>
    <dgm:cxn modelId="{94998171-72FE-5E4E-A1D8-8CE7E5F70C03}" type="presParOf" srcId="{96887284-CDEC-4A99-AD47-2A144D323C34}" destId="{F47B3432-4663-434D-A24C-1011CF76D7E6}" srcOrd="0" destOrd="0" presId="urn:microsoft.com/office/officeart/2005/8/layout/vProcess5"/>
    <dgm:cxn modelId="{99A77CE3-E888-FC4A-BD16-E042428EA131}" type="presParOf" srcId="{96887284-CDEC-4A99-AD47-2A144D323C34}" destId="{60C8255B-7DF6-48EA-92E1-0FCBD16D2C53}" srcOrd="1" destOrd="0" presId="urn:microsoft.com/office/officeart/2005/8/layout/vProcess5"/>
    <dgm:cxn modelId="{129EEBDC-2028-9548-9095-9B330E60C49E}" type="presParOf" srcId="{96887284-CDEC-4A99-AD47-2A144D323C34}" destId="{E2464317-1D52-48B9-B43B-800EF281F7AC}" srcOrd="2" destOrd="0" presId="urn:microsoft.com/office/officeart/2005/8/layout/vProcess5"/>
    <dgm:cxn modelId="{EB53D4EE-F31D-C74E-8647-20867B621D3C}" type="presParOf" srcId="{96887284-CDEC-4A99-AD47-2A144D323C34}" destId="{1AAF04DC-23D2-4EED-B700-6BFE12164276}" srcOrd="3" destOrd="0" presId="urn:microsoft.com/office/officeart/2005/8/layout/vProcess5"/>
    <dgm:cxn modelId="{8FC43D45-B027-8D46-B4E8-B45F39A8D395}" type="presParOf" srcId="{96887284-CDEC-4A99-AD47-2A144D323C34}" destId="{CF616FE3-344E-42C6-97EB-F6B503EAA649}" srcOrd="4" destOrd="0" presId="urn:microsoft.com/office/officeart/2005/8/layout/vProcess5"/>
    <dgm:cxn modelId="{7E2D4DE8-D9B4-4D49-8AB1-42C9A3406C30}" type="presParOf" srcId="{96887284-CDEC-4A99-AD47-2A144D323C34}" destId="{B84E7A8D-6D32-45DB-A67E-9C3B4A91347E}" srcOrd="5" destOrd="0" presId="urn:microsoft.com/office/officeart/2005/8/layout/vProcess5"/>
    <dgm:cxn modelId="{49398397-16B6-2D4D-97E1-09F08F24D946}" type="presParOf" srcId="{96887284-CDEC-4A99-AD47-2A144D323C34}" destId="{497637B3-739B-4CBC-83F7-95079F844DCA}" srcOrd="6" destOrd="0" presId="urn:microsoft.com/office/officeart/2005/8/layout/vProcess5"/>
    <dgm:cxn modelId="{5003F37B-D6AC-D241-9403-72799E92FB25}" type="presParOf" srcId="{96887284-CDEC-4A99-AD47-2A144D323C34}" destId="{AA6480DD-7397-4D9C-8CCF-1CC7D2D3429A}" srcOrd="7" destOrd="0" presId="urn:microsoft.com/office/officeart/2005/8/layout/vProcess5"/>
    <dgm:cxn modelId="{C85E9B53-2B49-6D47-B1F7-AA1B7780FBC2}" type="presParOf" srcId="{96887284-CDEC-4A99-AD47-2A144D323C34}" destId="{99CB26E7-F205-4FD5-B502-2E3509B881D0}"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DB3DA1-12FF-4F81-954C-1EA04573EF9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C7E0C68-906C-4E9A-A86B-F3622D26D26F}">
      <dgm:prSet/>
      <dgm:spPr/>
      <dgm:t>
        <a:bodyPr/>
        <a:lstStyle/>
        <a:p>
          <a:pPr rtl="0"/>
          <a:r>
            <a:rPr lang="en-US" dirty="0" smtClean="0"/>
            <a:t>Operating plan</a:t>
          </a:r>
          <a:endParaRPr lang="en-US" dirty="0"/>
        </a:p>
      </dgm:t>
    </dgm:pt>
    <dgm:pt modelId="{E32B541C-8CC7-47EB-9A60-4B45CC8E990E}" type="parTrans" cxnId="{73327A20-A7B9-4A8E-BBC3-A0F355266D45}">
      <dgm:prSet/>
      <dgm:spPr/>
      <dgm:t>
        <a:bodyPr/>
        <a:lstStyle/>
        <a:p>
          <a:endParaRPr lang="en-US"/>
        </a:p>
      </dgm:t>
    </dgm:pt>
    <dgm:pt modelId="{3ABBAE5F-1E9D-48F8-B46B-32E539DF3527}" type="sibTrans" cxnId="{73327A20-A7B9-4A8E-BBC3-A0F355266D45}">
      <dgm:prSet/>
      <dgm:spPr/>
      <dgm:t>
        <a:bodyPr/>
        <a:lstStyle/>
        <a:p>
          <a:endParaRPr lang="en-US"/>
        </a:p>
      </dgm:t>
    </dgm:pt>
    <dgm:pt modelId="{D2CC6DD2-304F-4768-9218-7BCB0AB0774E}">
      <dgm:prSet custT="1"/>
      <dgm:spPr/>
      <dgm:t>
        <a:bodyPr/>
        <a:lstStyle/>
        <a:p>
          <a:pPr rtl="0"/>
          <a:r>
            <a:rPr lang="en-US" sz="2700" dirty="0" smtClean="0">
              <a:solidFill>
                <a:schemeClr val="tx1">
                  <a:lumMod val="50000"/>
                  <a:lumOff val="50000"/>
                </a:schemeClr>
              </a:solidFill>
            </a:rPr>
            <a:t>By Function</a:t>
          </a:r>
          <a:endParaRPr lang="en-US" sz="2700" dirty="0">
            <a:solidFill>
              <a:schemeClr val="tx1">
                <a:lumMod val="50000"/>
                <a:lumOff val="50000"/>
              </a:schemeClr>
            </a:solidFill>
          </a:endParaRPr>
        </a:p>
      </dgm:t>
    </dgm:pt>
    <dgm:pt modelId="{57DC304B-4E02-4A1E-B132-BA76F1AA79AF}" type="parTrans" cxnId="{48646A10-0278-45A9-B872-79EF72A2239B}">
      <dgm:prSet/>
      <dgm:spPr/>
      <dgm:t>
        <a:bodyPr/>
        <a:lstStyle/>
        <a:p>
          <a:endParaRPr lang="en-US"/>
        </a:p>
      </dgm:t>
    </dgm:pt>
    <dgm:pt modelId="{C51A97E7-2104-4B95-BC90-4890C62DB317}" type="sibTrans" cxnId="{48646A10-0278-45A9-B872-79EF72A2239B}">
      <dgm:prSet/>
      <dgm:spPr/>
      <dgm:t>
        <a:bodyPr/>
        <a:lstStyle/>
        <a:p>
          <a:endParaRPr lang="en-US"/>
        </a:p>
      </dgm:t>
    </dgm:pt>
    <dgm:pt modelId="{B244CB23-A3AB-4CAD-99EF-775441600C04}">
      <dgm:prSet custT="1"/>
      <dgm:spPr/>
      <dgm:t>
        <a:bodyPr/>
        <a:lstStyle/>
        <a:p>
          <a:pPr rtl="0"/>
          <a:r>
            <a:rPr lang="en-US" sz="2700" dirty="0" smtClean="0">
              <a:solidFill>
                <a:schemeClr val="tx1">
                  <a:lumMod val="50000"/>
                  <a:lumOff val="50000"/>
                </a:schemeClr>
              </a:solidFill>
            </a:rPr>
            <a:t>Total resources estimates (FTE, $$)</a:t>
          </a:r>
          <a:endParaRPr lang="en-US" sz="2700" dirty="0">
            <a:solidFill>
              <a:schemeClr val="tx1">
                <a:lumMod val="50000"/>
                <a:lumOff val="50000"/>
              </a:schemeClr>
            </a:solidFill>
          </a:endParaRPr>
        </a:p>
      </dgm:t>
    </dgm:pt>
    <dgm:pt modelId="{F508E106-9C08-408A-A08D-14425DBF0E5B}" type="parTrans" cxnId="{D5B3904A-E159-4E3A-B62B-D7133EFD35C8}">
      <dgm:prSet/>
      <dgm:spPr/>
      <dgm:t>
        <a:bodyPr/>
        <a:lstStyle/>
        <a:p>
          <a:endParaRPr lang="en-US"/>
        </a:p>
      </dgm:t>
    </dgm:pt>
    <dgm:pt modelId="{4B468A7A-3A1B-44C5-9CF8-E71499AF5CAF}" type="sibTrans" cxnId="{D5B3904A-E159-4E3A-B62B-D7133EFD35C8}">
      <dgm:prSet/>
      <dgm:spPr/>
      <dgm:t>
        <a:bodyPr/>
        <a:lstStyle/>
        <a:p>
          <a:endParaRPr lang="en-US"/>
        </a:p>
      </dgm:t>
    </dgm:pt>
    <dgm:pt modelId="{AD1BB482-AC0C-40B6-A7EC-08125F52F5F2}">
      <dgm:prSet/>
      <dgm:spPr/>
      <dgm:t>
        <a:bodyPr/>
        <a:lstStyle/>
        <a:p>
          <a:pPr rtl="0"/>
          <a:r>
            <a:rPr lang="en-US" dirty="0" smtClean="0"/>
            <a:t>Budget</a:t>
          </a:r>
          <a:endParaRPr lang="en-US" dirty="0"/>
        </a:p>
      </dgm:t>
    </dgm:pt>
    <dgm:pt modelId="{387B1893-468D-4D64-81E6-6810D9CD4B3B}" type="parTrans" cxnId="{2DCE2158-3A3C-43E5-BD98-B20335DB6B7F}">
      <dgm:prSet/>
      <dgm:spPr/>
      <dgm:t>
        <a:bodyPr/>
        <a:lstStyle/>
        <a:p>
          <a:endParaRPr lang="en-US"/>
        </a:p>
      </dgm:t>
    </dgm:pt>
    <dgm:pt modelId="{360413FC-ED3A-4CB2-A990-90FBD58B346E}" type="sibTrans" cxnId="{2DCE2158-3A3C-43E5-BD98-B20335DB6B7F}">
      <dgm:prSet/>
      <dgm:spPr/>
      <dgm:t>
        <a:bodyPr/>
        <a:lstStyle/>
        <a:p>
          <a:endParaRPr lang="en-US"/>
        </a:p>
      </dgm:t>
    </dgm:pt>
    <dgm:pt modelId="{F7C38FC6-8926-41B0-B3BA-0C1274CD5E06}">
      <dgm:prSet custT="1"/>
      <dgm:spPr/>
      <dgm:t>
        <a:bodyPr/>
        <a:lstStyle/>
        <a:p>
          <a:pPr rtl="0"/>
          <a:r>
            <a:rPr lang="en-US" sz="2700" dirty="0" smtClean="0">
              <a:solidFill>
                <a:srgbClr val="7F7F7F"/>
              </a:solidFill>
            </a:rPr>
            <a:t>Variance of FY15 Budget </a:t>
          </a:r>
          <a:r>
            <a:rPr lang="en-US" sz="2700" dirty="0" err="1" smtClean="0">
              <a:solidFill>
                <a:srgbClr val="7F7F7F"/>
              </a:solidFill>
            </a:rPr>
            <a:t>vs</a:t>
          </a:r>
          <a:r>
            <a:rPr lang="en-US" sz="2700" dirty="0" smtClean="0">
              <a:solidFill>
                <a:srgbClr val="7F7F7F"/>
              </a:solidFill>
            </a:rPr>
            <a:t> FY14 Forecast</a:t>
          </a:r>
          <a:endParaRPr lang="en-US" sz="2700" dirty="0">
            <a:solidFill>
              <a:srgbClr val="7F7F7F"/>
            </a:solidFill>
          </a:endParaRPr>
        </a:p>
      </dgm:t>
    </dgm:pt>
    <dgm:pt modelId="{D08DE1CA-69CF-436C-91EA-DE212B20A2C3}" type="parTrans" cxnId="{08403F3E-900C-4DD5-A245-CA0AF42DFF02}">
      <dgm:prSet/>
      <dgm:spPr/>
      <dgm:t>
        <a:bodyPr/>
        <a:lstStyle/>
        <a:p>
          <a:endParaRPr lang="en-US"/>
        </a:p>
      </dgm:t>
    </dgm:pt>
    <dgm:pt modelId="{33DC8376-857F-46D9-8C38-3CFF0D70D818}" type="sibTrans" cxnId="{08403F3E-900C-4DD5-A245-CA0AF42DFF02}">
      <dgm:prSet/>
      <dgm:spPr/>
      <dgm:t>
        <a:bodyPr/>
        <a:lstStyle/>
        <a:p>
          <a:endParaRPr lang="en-US"/>
        </a:p>
      </dgm:t>
    </dgm:pt>
    <dgm:pt modelId="{5F56AEA3-1805-42DA-826B-34F4C126A242}">
      <dgm:prSet custT="1"/>
      <dgm:spPr/>
      <dgm:t>
        <a:bodyPr/>
        <a:lstStyle/>
        <a:p>
          <a:pPr rtl="0"/>
          <a:r>
            <a:rPr lang="en-US" sz="2700" dirty="0" smtClean="0">
              <a:solidFill>
                <a:schemeClr val="tx1">
                  <a:lumMod val="50000"/>
                  <a:lumOff val="50000"/>
                </a:schemeClr>
              </a:solidFill>
            </a:rPr>
            <a:t>Objectives by Jun 2015 by portfolio/project</a:t>
          </a:r>
          <a:endParaRPr lang="en-US" sz="2700" dirty="0">
            <a:solidFill>
              <a:schemeClr val="tx1">
                <a:lumMod val="50000"/>
                <a:lumOff val="50000"/>
              </a:schemeClr>
            </a:solidFill>
          </a:endParaRPr>
        </a:p>
      </dgm:t>
    </dgm:pt>
    <dgm:pt modelId="{56A3A881-615F-40C4-A4B0-8FAA6E522D65}" type="parTrans" cxnId="{B9635298-989B-4861-8CD8-147DBAB8E4AB}">
      <dgm:prSet/>
      <dgm:spPr/>
      <dgm:t>
        <a:bodyPr/>
        <a:lstStyle/>
        <a:p>
          <a:endParaRPr lang="en-US"/>
        </a:p>
      </dgm:t>
    </dgm:pt>
    <dgm:pt modelId="{F80102CB-9D76-4401-B793-A33D8E2C528D}" type="sibTrans" cxnId="{B9635298-989B-4861-8CD8-147DBAB8E4AB}">
      <dgm:prSet/>
      <dgm:spPr/>
      <dgm:t>
        <a:bodyPr/>
        <a:lstStyle/>
        <a:p>
          <a:endParaRPr lang="en-US"/>
        </a:p>
      </dgm:t>
    </dgm:pt>
    <dgm:pt modelId="{94143714-AAE5-4E12-B0DC-9905D8219B93}">
      <dgm:prSet custT="1"/>
      <dgm:spPr/>
      <dgm:t>
        <a:bodyPr/>
        <a:lstStyle/>
        <a:p>
          <a:pPr rtl="0"/>
          <a:r>
            <a:rPr lang="en-US" sz="2700" dirty="0" smtClean="0">
              <a:solidFill>
                <a:schemeClr val="tx1">
                  <a:lumMod val="50000"/>
                  <a:lumOff val="50000"/>
                </a:schemeClr>
              </a:solidFill>
            </a:rPr>
            <a:t>Recurring activities and projects</a:t>
          </a:r>
          <a:endParaRPr lang="en-US" sz="2700" dirty="0">
            <a:solidFill>
              <a:schemeClr val="tx1">
                <a:lumMod val="50000"/>
                <a:lumOff val="50000"/>
              </a:schemeClr>
            </a:solidFill>
          </a:endParaRPr>
        </a:p>
      </dgm:t>
    </dgm:pt>
    <dgm:pt modelId="{387A81AE-F020-4D9D-B86E-341E23A93F91}" type="parTrans" cxnId="{C262D489-860F-4C17-ACB4-6D1433A8E158}">
      <dgm:prSet/>
      <dgm:spPr/>
      <dgm:t>
        <a:bodyPr/>
        <a:lstStyle/>
        <a:p>
          <a:endParaRPr lang="en-US"/>
        </a:p>
      </dgm:t>
    </dgm:pt>
    <dgm:pt modelId="{458651D6-156B-4232-B515-6DF4B17710A3}" type="sibTrans" cxnId="{C262D489-860F-4C17-ACB4-6D1433A8E158}">
      <dgm:prSet/>
      <dgm:spPr/>
      <dgm:t>
        <a:bodyPr/>
        <a:lstStyle/>
        <a:p>
          <a:endParaRPr lang="en-US"/>
        </a:p>
      </dgm:t>
    </dgm:pt>
    <dgm:pt modelId="{8F349F9C-E271-48E1-8583-45695F625222}">
      <dgm:prSet custT="1"/>
      <dgm:spPr/>
      <dgm:t>
        <a:bodyPr/>
        <a:lstStyle/>
        <a:p>
          <a:pPr rtl="0"/>
          <a:r>
            <a:rPr lang="en-US" sz="2700" dirty="0" smtClean="0">
              <a:solidFill>
                <a:srgbClr val="7F7F7F"/>
              </a:solidFill>
            </a:rPr>
            <a:t>Build up by </a:t>
          </a:r>
          <a:r>
            <a:rPr lang="en-US" sz="2700" dirty="0" err="1" smtClean="0">
              <a:solidFill>
                <a:srgbClr val="7F7F7F"/>
              </a:solidFill>
            </a:rPr>
            <a:t>dept</a:t>
          </a:r>
          <a:r>
            <a:rPr lang="en-US" sz="2700" dirty="0" smtClean="0">
              <a:solidFill>
                <a:srgbClr val="7F7F7F"/>
              </a:solidFill>
            </a:rPr>
            <a:t>/function</a:t>
          </a:r>
          <a:endParaRPr lang="en-US" sz="2700" dirty="0">
            <a:solidFill>
              <a:srgbClr val="7F7F7F"/>
            </a:solidFill>
          </a:endParaRPr>
        </a:p>
      </dgm:t>
    </dgm:pt>
    <dgm:pt modelId="{DE4DA68E-43C0-4C49-A542-98971915336F}" type="parTrans" cxnId="{3BD31085-B414-4B71-B927-0A6198C83699}">
      <dgm:prSet/>
      <dgm:spPr/>
      <dgm:t>
        <a:bodyPr/>
        <a:lstStyle/>
        <a:p>
          <a:endParaRPr lang="en-US"/>
        </a:p>
      </dgm:t>
    </dgm:pt>
    <dgm:pt modelId="{4019CFCF-4E9C-4C98-AA61-9B1509F66503}" type="sibTrans" cxnId="{3BD31085-B414-4B71-B927-0A6198C83699}">
      <dgm:prSet/>
      <dgm:spPr/>
      <dgm:t>
        <a:bodyPr/>
        <a:lstStyle/>
        <a:p>
          <a:endParaRPr lang="en-US"/>
        </a:p>
      </dgm:t>
    </dgm:pt>
    <dgm:pt modelId="{01C95241-8B76-4DAB-96D3-A467C9AF5E8C}">
      <dgm:prSet custT="1"/>
      <dgm:spPr/>
      <dgm:t>
        <a:bodyPr/>
        <a:lstStyle/>
        <a:p>
          <a:pPr rtl="0"/>
          <a:r>
            <a:rPr lang="en-US" sz="2700" dirty="0" smtClean="0">
              <a:solidFill>
                <a:srgbClr val="7F7F7F"/>
              </a:solidFill>
            </a:rPr>
            <a:t>Breakdown by portfolio/project, by category of costs</a:t>
          </a:r>
          <a:endParaRPr lang="en-US" sz="2700" dirty="0">
            <a:solidFill>
              <a:srgbClr val="7F7F7F"/>
            </a:solidFill>
          </a:endParaRPr>
        </a:p>
      </dgm:t>
    </dgm:pt>
    <dgm:pt modelId="{A604B749-EC4A-49DB-9D11-B451551B254B}" type="parTrans" cxnId="{AA1D4FB6-4111-46B0-9516-BCFBB85A79FC}">
      <dgm:prSet/>
      <dgm:spPr/>
      <dgm:t>
        <a:bodyPr/>
        <a:lstStyle/>
        <a:p>
          <a:endParaRPr lang="en-US"/>
        </a:p>
      </dgm:t>
    </dgm:pt>
    <dgm:pt modelId="{CA47E640-7420-418F-A779-0D863D0A209E}" type="sibTrans" cxnId="{AA1D4FB6-4111-46B0-9516-BCFBB85A79FC}">
      <dgm:prSet/>
      <dgm:spPr/>
      <dgm:t>
        <a:bodyPr/>
        <a:lstStyle/>
        <a:p>
          <a:endParaRPr lang="en-US"/>
        </a:p>
      </dgm:t>
    </dgm:pt>
    <dgm:pt modelId="{A5710B84-A01D-433D-B8D1-1137494B2719}">
      <dgm:prSet custT="1"/>
      <dgm:spPr/>
      <dgm:t>
        <a:bodyPr/>
        <a:lstStyle/>
        <a:p>
          <a:r>
            <a:rPr lang="en-US" sz="2700" dirty="0" smtClean="0">
              <a:solidFill>
                <a:srgbClr val="7F7F7F"/>
              </a:solidFill>
            </a:rPr>
            <a:t>Deliverables</a:t>
          </a:r>
          <a:endParaRPr lang="en-US" sz="2700" dirty="0">
            <a:solidFill>
              <a:srgbClr val="7F7F7F"/>
            </a:solidFill>
          </a:endParaRPr>
        </a:p>
      </dgm:t>
    </dgm:pt>
    <dgm:pt modelId="{1E81CB92-0607-4178-878E-024A0C92DC2D}" type="parTrans" cxnId="{8FD63CB3-1D9A-4570-A8AB-35CECA871095}">
      <dgm:prSet/>
      <dgm:spPr/>
      <dgm:t>
        <a:bodyPr/>
        <a:lstStyle/>
        <a:p>
          <a:endParaRPr lang="en-US"/>
        </a:p>
      </dgm:t>
    </dgm:pt>
    <dgm:pt modelId="{3BD3C0E6-F861-45EE-9DCA-EC9956C3F950}" type="sibTrans" cxnId="{8FD63CB3-1D9A-4570-A8AB-35CECA871095}">
      <dgm:prSet/>
      <dgm:spPr/>
      <dgm:t>
        <a:bodyPr/>
        <a:lstStyle/>
        <a:p>
          <a:endParaRPr lang="en-US"/>
        </a:p>
      </dgm:t>
    </dgm:pt>
    <dgm:pt modelId="{A3B83F4E-766E-425D-81AA-9AEE7C396A8B}">
      <dgm:prSet custT="1"/>
      <dgm:spPr/>
      <dgm:t>
        <a:bodyPr/>
        <a:lstStyle/>
        <a:p>
          <a:pPr rtl="0"/>
          <a:r>
            <a:rPr lang="en-US" sz="2700" dirty="0" smtClean="0">
              <a:solidFill>
                <a:schemeClr val="tx1">
                  <a:lumMod val="50000"/>
                  <a:lumOff val="50000"/>
                </a:schemeClr>
              </a:solidFill>
            </a:rPr>
            <a:t>Multiple scenarios</a:t>
          </a:r>
          <a:endParaRPr lang="en-US" sz="2700" dirty="0">
            <a:solidFill>
              <a:schemeClr val="tx1">
                <a:lumMod val="50000"/>
                <a:lumOff val="50000"/>
              </a:schemeClr>
            </a:solidFill>
          </a:endParaRPr>
        </a:p>
      </dgm:t>
    </dgm:pt>
    <dgm:pt modelId="{48DA9776-C433-4DBD-B736-6BEA2F6A693B}" type="parTrans" cxnId="{7CD19C36-FF1F-4E72-A4EA-2AB2A880B22D}">
      <dgm:prSet/>
      <dgm:spPr/>
      <dgm:t>
        <a:bodyPr/>
        <a:lstStyle/>
        <a:p>
          <a:endParaRPr lang="en-US"/>
        </a:p>
      </dgm:t>
    </dgm:pt>
    <dgm:pt modelId="{D1E28E91-E19F-443E-B617-60CB62824FDF}" type="sibTrans" cxnId="{7CD19C36-FF1F-4E72-A4EA-2AB2A880B22D}">
      <dgm:prSet/>
      <dgm:spPr/>
      <dgm:t>
        <a:bodyPr/>
        <a:lstStyle/>
        <a:p>
          <a:endParaRPr lang="en-US"/>
        </a:p>
      </dgm:t>
    </dgm:pt>
    <dgm:pt modelId="{3DF2E6D1-0800-4812-8852-E859DBD4ED59}">
      <dgm:prSet custT="1"/>
      <dgm:spPr/>
      <dgm:t>
        <a:bodyPr/>
        <a:lstStyle/>
        <a:p>
          <a:pPr rtl="0"/>
          <a:r>
            <a:rPr lang="en-US" sz="2700" dirty="0" smtClean="0">
              <a:solidFill>
                <a:srgbClr val="7F7F7F"/>
              </a:solidFill>
            </a:rPr>
            <a:t>Resources</a:t>
          </a:r>
          <a:endParaRPr lang="en-US" sz="2700" dirty="0">
            <a:solidFill>
              <a:srgbClr val="7F7F7F"/>
            </a:solidFill>
          </a:endParaRPr>
        </a:p>
      </dgm:t>
    </dgm:pt>
    <dgm:pt modelId="{D923B725-4D5A-441C-9922-EE3DD73F5489}" type="parTrans" cxnId="{84BA18E1-85FC-43D4-8433-3EC09E98C9E1}">
      <dgm:prSet/>
      <dgm:spPr/>
      <dgm:t>
        <a:bodyPr/>
        <a:lstStyle/>
        <a:p>
          <a:endParaRPr lang="en-US"/>
        </a:p>
      </dgm:t>
    </dgm:pt>
    <dgm:pt modelId="{9DAE6577-E970-470B-93E6-536B21204A44}" type="sibTrans" cxnId="{84BA18E1-85FC-43D4-8433-3EC09E98C9E1}">
      <dgm:prSet/>
      <dgm:spPr/>
      <dgm:t>
        <a:bodyPr/>
        <a:lstStyle/>
        <a:p>
          <a:endParaRPr lang="en-US"/>
        </a:p>
      </dgm:t>
    </dgm:pt>
    <dgm:pt modelId="{BB3E7BB7-F1E0-4551-9150-0B21E82DE166}" type="pres">
      <dgm:prSet presAssocID="{44DB3DA1-12FF-4F81-954C-1EA04573EF92}" presName="Name0" presStyleCnt="0">
        <dgm:presLayoutVars>
          <dgm:dir/>
          <dgm:animLvl val="lvl"/>
          <dgm:resizeHandles val="exact"/>
        </dgm:presLayoutVars>
      </dgm:prSet>
      <dgm:spPr/>
      <dgm:t>
        <a:bodyPr/>
        <a:lstStyle/>
        <a:p>
          <a:endParaRPr lang="en-US"/>
        </a:p>
      </dgm:t>
    </dgm:pt>
    <dgm:pt modelId="{6008EAAD-4134-4741-92E1-5B4E9ECD5400}" type="pres">
      <dgm:prSet presAssocID="{6C7E0C68-906C-4E9A-A86B-F3622D26D26F}" presName="composite" presStyleCnt="0"/>
      <dgm:spPr/>
    </dgm:pt>
    <dgm:pt modelId="{CF1A8629-EFD7-4E29-AB02-0E1DA49447B1}" type="pres">
      <dgm:prSet presAssocID="{6C7E0C68-906C-4E9A-A86B-F3622D26D26F}" presName="parTx" presStyleLbl="alignNode1" presStyleIdx="0" presStyleCnt="2">
        <dgm:presLayoutVars>
          <dgm:chMax val="0"/>
          <dgm:chPref val="0"/>
          <dgm:bulletEnabled val="1"/>
        </dgm:presLayoutVars>
      </dgm:prSet>
      <dgm:spPr/>
      <dgm:t>
        <a:bodyPr/>
        <a:lstStyle/>
        <a:p>
          <a:endParaRPr lang="en-US"/>
        </a:p>
      </dgm:t>
    </dgm:pt>
    <dgm:pt modelId="{418F4577-8659-4FED-93C0-CBD4475DCEFA}" type="pres">
      <dgm:prSet presAssocID="{6C7E0C68-906C-4E9A-A86B-F3622D26D26F}" presName="desTx" presStyleLbl="alignAccFollowNode1" presStyleIdx="0" presStyleCnt="2">
        <dgm:presLayoutVars>
          <dgm:bulletEnabled val="1"/>
        </dgm:presLayoutVars>
      </dgm:prSet>
      <dgm:spPr/>
      <dgm:t>
        <a:bodyPr/>
        <a:lstStyle/>
        <a:p>
          <a:endParaRPr lang="en-US"/>
        </a:p>
      </dgm:t>
    </dgm:pt>
    <dgm:pt modelId="{0DDE26DC-9D73-42EB-B07C-ED6E060E080C}" type="pres">
      <dgm:prSet presAssocID="{3ABBAE5F-1E9D-48F8-B46B-32E539DF3527}" presName="space" presStyleCnt="0"/>
      <dgm:spPr/>
    </dgm:pt>
    <dgm:pt modelId="{BEA1CCBA-2FF0-4561-9C96-4D8F4AB075B4}" type="pres">
      <dgm:prSet presAssocID="{AD1BB482-AC0C-40B6-A7EC-08125F52F5F2}" presName="composite" presStyleCnt="0"/>
      <dgm:spPr/>
    </dgm:pt>
    <dgm:pt modelId="{51D674CE-F921-4F99-8791-9FDF9A7B363D}" type="pres">
      <dgm:prSet presAssocID="{AD1BB482-AC0C-40B6-A7EC-08125F52F5F2}" presName="parTx" presStyleLbl="alignNode1" presStyleIdx="1" presStyleCnt="2">
        <dgm:presLayoutVars>
          <dgm:chMax val="0"/>
          <dgm:chPref val="0"/>
          <dgm:bulletEnabled val="1"/>
        </dgm:presLayoutVars>
      </dgm:prSet>
      <dgm:spPr/>
      <dgm:t>
        <a:bodyPr/>
        <a:lstStyle/>
        <a:p>
          <a:endParaRPr lang="en-US"/>
        </a:p>
      </dgm:t>
    </dgm:pt>
    <dgm:pt modelId="{E7C6A137-AC1E-45C6-9953-2F7FEAC67C40}" type="pres">
      <dgm:prSet presAssocID="{AD1BB482-AC0C-40B6-A7EC-08125F52F5F2}" presName="desTx" presStyleLbl="alignAccFollowNode1" presStyleIdx="1" presStyleCnt="2">
        <dgm:presLayoutVars>
          <dgm:bulletEnabled val="1"/>
        </dgm:presLayoutVars>
      </dgm:prSet>
      <dgm:spPr/>
      <dgm:t>
        <a:bodyPr/>
        <a:lstStyle/>
        <a:p>
          <a:endParaRPr lang="en-US"/>
        </a:p>
      </dgm:t>
    </dgm:pt>
  </dgm:ptLst>
  <dgm:cxnLst>
    <dgm:cxn modelId="{97A645A6-87D1-7F4C-AA98-66A4FD96D5AC}" type="presOf" srcId="{44DB3DA1-12FF-4F81-954C-1EA04573EF92}" destId="{BB3E7BB7-F1E0-4551-9150-0B21E82DE166}" srcOrd="0" destOrd="0" presId="urn:microsoft.com/office/officeart/2005/8/layout/hList1"/>
    <dgm:cxn modelId="{DC896628-9FBB-7D4D-98AA-5DDD38DA3A9C}" type="presOf" srcId="{D2CC6DD2-304F-4768-9218-7BCB0AB0774E}" destId="{418F4577-8659-4FED-93C0-CBD4475DCEFA}" srcOrd="0" destOrd="0" presId="urn:microsoft.com/office/officeart/2005/8/layout/hList1"/>
    <dgm:cxn modelId="{3BD31085-B414-4B71-B927-0A6198C83699}" srcId="{AD1BB482-AC0C-40B6-A7EC-08125F52F5F2}" destId="{8F349F9C-E271-48E1-8583-45695F625222}" srcOrd="1" destOrd="0" parTransId="{DE4DA68E-43C0-4C49-A542-98971915336F}" sibTransId="{4019CFCF-4E9C-4C98-AA61-9B1509F66503}"/>
    <dgm:cxn modelId="{CD201405-CF78-2C4F-849E-CDA9B558DD7C}" type="presOf" srcId="{3DF2E6D1-0800-4812-8852-E859DBD4ED59}" destId="{E7C6A137-AC1E-45C6-9953-2F7FEAC67C40}" srcOrd="0" destOrd="4" presId="urn:microsoft.com/office/officeart/2005/8/layout/hList1"/>
    <dgm:cxn modelId="{D5B3904A-E159-4E3A-B62B-D7133EFD35C8}" srcId="{6C7E0C68-906C-4E9A-A86B-F3622D26D26F}" destId="{B244CB23-A3AB-4CAD-99EF-775441600C04}" srcOrd="1" destOrd="0" parTransId="{F508E106-9C08-408A-A08D-14425DBF0E5B}" sibTransId="{4B468A7A-3A1B-44C5-9CF8-E71499AF5CAF}"/>
    <dgm:cxn modelId="{73402817-0E86-F24A-8209-D126E7BA3FFF}" type="presOf" srcId="{6C7E0C68-906C-4E9A-A86B-F3622D26D26F}" destId="{CF1A8629-EFD7-4E29-AB02-0E1DA49447B1}" srcOrd="0" destOrd="0" presId="urn:microsoft.com/office/officeart/2005/8/layout/hList1"/>
    <dgm:cxn modelId="{CC4A36FA-114F-7949-AD74-DBC91532621D}" type="presOf" srcId="{01C95241-8B76-4DAB-96D3-A467C9AF5E8C}" destId="{E7C6A137-AC1E-45C6-9953-2F7FEAC67C40}" srcOrd="0" destOrd="2" presId="urn:microsoft.com/office/officeart/2005/8/layout/hList1"/>
    <dgm:cxn modelId="{EC554ACA-99CB-F248-91C8-29E968649704}" type="presOf" srcId="{A3B83F4E-766E-425D-81AA-9AEE7C396A8B}" destId="{418F4577-8659-4FED-93C0-CBD4475DCEFA}" srcOrd="0" destOrd="4" presId="urn:microsoft.com/office/officeart/2005/8/layout/hList1"/>
    <dgm:cxn modelId="{1C952ECC-2359-C54F-B670-C455C89BF106}" type="presOf" srcId="{B244CB23-A3AB-4CAD-99EF-775441600C04}" destId="{418F4577-8659-4FED-93C0-CBD4475DCEFA}" srcOrd="0" destOrd="1" presId="urn:microsoft.com/office/officeart/2005/8/layout/hList1"/>
    <dgm:cxn modelId="{14E55E59-7FA7-EA48-A906-29478750F651}" type="presOf" srcId="{A5710B84-A01D-433D-B8D1-1137494B2719}" destId="{E7C6A137-AC1E-45C6-9953-2F7FEAC67C40}" srcOrd="0" destOrd="3" presId="urn:microsoft.com/office/officeart/2005/8/layout/hList1"/>
    <dgm:cxn modelId="{2DCE2158-3A3C-43E5-BD98-B20335DB6B7F}" srcId="{44DB3DA1-12FF-4F81-954C-1EA04573EF92}" destId="{AD1BB482-AC0C-40B6-A7EC-08125F52F5F2}" srcOrd="1" destOrd="0" parTransId="{387B1893-468D-4D64-81E6-6810D9CD4B3B}" sibTransId="{360413FC-ED3A-4CB2-A990-90FBD58B346E}"/>
    <dgm:cxn modelId="{73327A20-A7B9-4A8E-BBC3-A0F355266D45}" srcId="{44DB3DA1-12FF-4F81-954C-1EA04573EF92}" destId="{6C7E0C68-906C-4E9A-A86B-F3622D26D26F}" srcOrd="0" destOrd="0" parTransId="{E32B541C-8CC7-47EB-9A60-4B45CC8E990E}" sibTransId="{3ABBAE5F-1E9D-48F8-B46B-32E539DF3527}"/>
    <dgm:cxn modelId="{48646A10-0278-45A9-B872-79EF72A2239B}" srcId="{6C7E0C68-906C-4E9A-A86B-F3622D26D26F}" destId="{D2CC6DD2-304F-4768-9218-7BCB0AB0774E}" srcOrd="0" destOrd="0" parTransId="{57DC304B-4E02-4A1E-B132-BA76F1AA79AF}" sibTransId="{C51A97E7-2104-4B95-BC90-4890C62DB317}"/>
    <dgm:cxn modelId="{C262D489-860F-4C17-ACB4-6D1433A8E158}" srcId="{6C7E0C68-906C-4E9A-A86B-F3622D26D26F}" destId="{94143714-AAE5-4E12-B0DC-9905D8219B93}" srcOrd="3" destOrd="0" parTransId="{387A81AE-F020-4D9D-B86E-341E23A93F91}" sibTransId="{458651D6-156B-4232-B515-6DF4B17710A3}"/>
    <dgm:cxn modelId="{7CD19C36-FF1F-4E72-A4EA-2AB2A880B22D}" srcId="{6C7E0C68-906C-4E9A-A86B-F3622D26D26F}" destId="{A3B83F4E-766E-425D-81AA-9AEE7C396A8B}" srcOrd="4" destOrd="0" parTransId="{48DA9776-C433-4DBD-B736-6BEA2F6A693B}" sibTransId="{D1E28E91-E19F-443E-B617-60CB62824FDF}"/>
    <dgm:cxn modelId="{3A658BB8-FBB7-C54A-9C2C-03D47068645F}" type="presOf" srcId="{F7C38FC6-8926-41B0-B3BA-0C1274CD5E06}" destId="{E7C6A137-AC1E-45C6-9953-2F7FEAC67C40}" srcOrd="0" destOrd="0" presId="urn:microsoft.com/office/officeart/2005/8/layout/hList1"/>
    <dgm:cxn modelId="{B9635298-989B-4861-8CD8-147DBAB8E4AB}" srcId="{6C7E0C68-906C-4E9A-A86B-F3622D26D26F}" destId="{5F56AEA3-1805-42DA-826B-34F4C126A242}" srcOrd="2" destOrd="0" parTransId="{56A3A881-615F-40C4-A4B0-8FAA6E522D65}" sibTransId="{F80102CB-9D76-4401-B793-A33D8E2C528D}"/>
    <dgm:cxn modelId="{A2D27166-79B6-324C-AD97-32AE650FBA9D}" type="presOf" srcId="{94143714-AAE5-4E12-B0DC-9905D8219B93}" destId="{418F4577-8659-4FED-93C0-CBD4475DCEFA}" srcOrd="0" destOrd="3" presId="urn:microsoft.com/office/officeart/2005/8/layout/hList1"/>
    <dgm:cxn modelId="{AA1D4FB6-4111-46B0-9516-BCFBB85A79FC}" srcId="{AD1BB482-AC0C-40B6-A7EC-08125F52F5F2}" destId="{01C95241-8B76-4DAB-96D3-A467C9AF5E8C}" srcOrd="2" destOrd="0" parTransId="{A604B749-EC4A-49DB-9D11-B451551B254B}" sibTransId="{CA47E640-7420-418F-A779-0D863D0A209E}"/>
    <dgm:cxn modelId="{8FD63CB3-1D9A-4570-A8AB-35CECA871095}" srcId="{AD1BB482-AC0C-40B6-A7EC-08125F52F5F2}" destId="{A5710B84-A01D-433D-B8D1-1137494B2719}" srcOrd="3" destOrd="0" parTransId="{1E81CB92-0607-4178-878E-024A0C92DC2D}" sibTransId="{3BD3C0E6-F861-45EE-9DCA-EC9956C3F950}"/>
    <dgm:cxn modelId="{FA4A4FAD-DC92-C640-9D0B-AABCF049CDDA}" type="presOf" srcId="{5F56AEA3-1805-42DA-826B-34F4C126A242}" destId="{418F4577-8659-4FED-93C0-CBD4475DCEFA}" srcOrd="0" destOrd="2" presId="urn:microsoft.com/office/officeart/2005/8/layout/hList1"/>
    <dgm:cxn modelId="{F7BE68A9-840D-1B4C-83F4-7CC0863D9229}" type="presOf" srcId="{AD1BB482-AC0C-40B6-A7EC-08125F52F5F2}" destId="{51D674CE-F921-4F99-8791-9FDF9A7B363D}" srcOrd="0" destOrd="0" presId="urn:microsoft.com/office/officeart/2005/8/layout/hList1"/>
    <dgm:cxn modelId="{04CC5EAA-EAA9-BA42-8624-F14B5A11B5DA}" type="presOf" srcId="{8F349F9C-E271-48E1-8583-45695F625222}" destId="{E7C6A137-AC1E-45C6-9953-2F7FEAC67C40}" srcOrd="0" destOrd="1" presId="urn:microsoft.com/office/officeart/2005/8/layout/hList1"/>
    <dgm:cxn modelId="{84BA18E1-85FC-43D4-8433-3EC09E98C9E1}" srcId="{AD1BB482-AC0C-40B6-A7EC-08125F52F5F2}" destId="{3DF2E6D1-0800-4812-8852-E859DBD4ED59}" srcOrd="4" destOrd="0" parTransId="{D923B725-4D5A-441C-9922-EE3DD73F5489}" sibTransId="{9DAE6577-E970-470B-93E6-536B21204A44}"/>
    <dgm:cxn modelId="{08403F3E-900C-4DD5-A245-CA0AF42DFF02}" srcId="{AD1BB482-AC0C-40B6-A7EC-08125F52F5F2}" destId="{F7C38FC6-8926-41B0-B3BA-0C1274CD5E06}" srcOrd="0" destOrd="0" parTransId="{D08DE1CA-69CF-436C-91EA-DE212B20A2C3}" sibTransId="{33DC8376-857F-46D9-8C38-3CFF0D70D818}"/>
    <dgm:cxn modelId="{15E38224-5CBD-954C-9EFA-E329B8272BA8}" type="presParOf" srcId="{BB3E7BB7-F1E0-4551-9150-0B21E82DE166}" destId="{6008EAAD-4134-4741-92E1-5B4E9ECD5400}" srcOrd="0" destOrd="0" presId="urn:microsoft.com/office/officeart/2005/8/layout/hList1"/>
    <dgm:cxn modelId="{07942E16-22BF-A94B-9645-A434290622BC}" type="presParOf" srcId="{6008EAAD-4134-4741-92E1-5B4E9ECD5400}" destId="{CF1A8629-EFD7-4E29-AB02-0E1DA49447B1}" srcOrd="0" destOrd="0" presId="urn:microsoft.com/office/officeart/2005/8/layout/hList1"/>
    <dgm:cxn modelId="{62B24C5A-2F34-6F4A-9EBC-241E0C5EEABA}" type="presParOf" srcId="{6008EAAD-4134-4741-92E1-5B4E9ECD5400}" destId="{418F4577-8659-4FED-93C0-CBD4475DCEFA}" srcOrd="1" destOrd="0" presId="urn:microsoft.com/office/officeart/2005/8/layout/hList1"/>
    <dgm:cxn modelId="{5E8526BB-0B2A-4342-9F38-8D28835228D2}" type="presParOf" srcId="{BB3E7BB7-F1E0-4551-9150-0B21E82DE166}" destId="{0DDE26DC-9D73-42EB-B07C-ED6E060E080C}" srcOrd="1" destOrd="0" presId="urn:microsoft.com/office/officeart/2005/8/layout/hList1"/>
    <dgm:cxn modelId="{D2266495-1C1C-8845-A699-6986F954B5F1}" type="presParOf" srcId="{BB3E7BB7-F1E0-4551-9150-0B21E82DE166}" destId="{BEA1CCBA-2FF0-4561-9C96-4D8F4AB075B4}" srcOrd="2" destOrd="0" presId="urn:microsoft.com/office/officeart/2005/8/layout/hList1"/>
    <dgm:cxn modelId="{81FB3E92-DE4E-A747-8B9B-608E66293EEF}" type="presParOf" srcId="{BEA1CCBA-2FF0-4561-9C96-4D8F4AB075B4}" destId="{51D674CE-F921-4F99-8791-9FDF9A7B363D}" srcOrd="0" destOrd="0" presId="urn:microsoft.com/office/officeart/2005/8/layout/hList1"/>
    <dgm:cxn modelId="{75E8BB25-B41E-E54E-B571-DF1010D60D3D}" type="presParOf" srcId="{BEA1CCBA-2FF0-4561-9C96-4D8F4AB075B4}" destId="{E7C6A137-AC1E-45C6-9953-2F7FEAC67C4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8255B-7DF6-48EA-92E1-0FCBD16D2C53}">
      <dsp:nvSpPr>
        <dsp:cNvPr id="0" name=""/>
        <dsp:cNvSpPr/>
      </dsp:nvSpPr>
      <dsp:spPr>
        <a:xfrm>
          <a:off x="0" y="0"/>
          <a:ext cx="5375910" cy="1303020"/>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STRATEGIC PLAN</a:t>
          </a:r>
          <a:endParaRPr lang="en-US" sz="2400" kern="1200" dirty="0"/>
        </a:p>
        <a:p>
          <a:pPr marL="171450" lvl="1" indent="-171450" algn="l" defTabSz="800100">
            <a:lnSpc>
              <a:spcPct val="90000"/>
            </a:lnSpc>
            <a:spcBef>
              <a:spcPct val="0"/>
            </a:spcBef>
            <a:spcAft>
              <a:spcPct val="15000"/>
            </a:spcAft>
            <a:buChar char="••"/>
          </a:pPr>
          <a:r>
            <a:rPr lang="en-US" sz="1800" kern="1200" dirty="0" smtClean="0"/>
            <a:t>5-year view</a:t>
          </a:r>
          <a:endParaRPr lang="en-US" sz="1800" kern="1200" dirty="0"/>
        </a:p>
        <a:p>
          <a:pPr marL="171450" lvl="1" indent="-171450" algn="l" defTabSz="800100">
            <a:lnSpc>
              <a:spcPct val="90000"/>
            </a:lnSpc>
            <a:spcBef>
              <a:spcPct val="0"/>
            </a:spcBef>
            <a:spcAft>
              <a:spcPct val="15000"/>
            </a:spcAft>
            <a:buChar char="••"/>
          </a:pPr>
          <a:r>
            <a:rPr lang="en-US" sz="1800" kern="1200" dirty="0" smtClean="0"/>
            <a:t>Objectives</a:t>
          </a:r>
          <a:endParaRPr lang="en-US" sz="1800" kern="1200" dirty="0"/>
        </a:p>
        <a:p>
          <a:pPr marL="171450" lvl="1" indent="-171450" algn="l" defTabSz="800100">
            <a:lnSpc>
              <a:spcPct val="90000"/>
            </a:lnSpc>
            <a:spcBef>
              <a:spcPct val="0"/>
            </a:spcBef>
            <a:spcAft>
              <a:spcPct val="15000"/>
            </a:spcAft>
            <a:buChar char="••"/>
          </a:pPr>
          <a:r>
            <a:rPr lang="en-US" sz="1800" kern="1200" dirty="0" smtClean="0"/>
            <a:t>Goals by year</a:t>
          </a:r>
          <a:endParaRPr lang="en-US" sz="1800" kern="1200" dirty="0"/>
        </a:p>
      </dsp:txBody>
      <dsp:txXfrm>
        <a:off x="38164" y="38164"/>
        <a:ext cx="3969850" cy="1226692"/>
      </dsp:txXfrm>
    </dsp:sp>
    <dsp:sp modelId="{E2464317-1D52-48B9-B43B-800EF281F7AC}">
      <dsp:nvSpPr>
        <dsp:cNvPr id="0" name=""/>
        <dsp:cNvSpPr/>
      </dsp:nvSpPr>
      <dsp:spPr>
        <a:xfrm>
          <a:off x="474344" y="1520190"/>
          <a:ext cx="5375910" cy="1303020"/>
        </a:xfrm>
        <a:prstGeom prst="roundRect">
          <a:avLst>
            <a:gd name="adj" fmla="val 1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OPERATING PLAN</a:t>
          </a:r>
          <a:endParaRPr lang="en-US" sz="2400" kern="1200" dirty="0"/>
        </a:p>
        <a:p>
          <a:pPr marL="171450" lvl="1" indent="-171450" algn="l" defTabSz="800100">
            <a:lnSpc>
              <a:spcPct val="90000"/>
            </a:lnSpc>
            <a:spcBef>
              <a:spcPct val="0"/>
            </a:spcBef>
            <a:spcAft>
              <a:spcPct val="15000"/>
            </a:spcAft>
            <a:buChar char="••"/>
          </a:pPr>
          <a:r>
            <a:rPr lang="en-US" sz="1800" kern="1200" dirty="0" smtClean="0"/>
            <a:t>Input from Strat Plan </a:t>
          </a:r>
          <a:r>
            <a:rPr lang="en-US" sz="1600" kern="1200" dirty="0" smtClean="0"/>
            <a:t>(from multi year to fiscal year)</a:t>
          </a:r>
          <a:endParaRPr lang="en-US" sz="1800" kern="1200" dirty="0"/>
        </a:p>
        <a:p>
          <a:pPr marL="171450" lvl="1" indent="-171450" algn="l" defTabSz="800100">
            <a:lnSpc>
              <a:spcPct val="90000"/>
            </a:lnSpc>
            <a:spcBef>
              <a:spcPct val="0"/>
            </a:spcBef>
            <a:spcAft>
              <a:spcPct val="15000"/>
            </a:spcAft>
            <a:buChar char="••"/>
          </a:pPr>
          <a:r>
            <a:rPr lang="en-US" sz="1800" kern="1200" dirty="0" smtClean="0"/>
            <a:t>Activities &amp; Projects</a:t>
          </a:r>
          <a:endParaRPr lang="en-US" sz="1800" kern="1200" dirty="0"/>
        </a:p>
      </dsp:txBody>
      <dsp:txXfrm>
        <a:off x="512508" y="1558354"/>
        <a:ext cx="3978274" cy="1226692"/>
      </dsp:txXfrm>
    </dsp:sp>
    <dsp:sp modelId="{1AAF04DC-23D2-4EED-B700-6BFE12164276}">
      <dsp:nvSpPr>
        <dsp:cNvPr id="0" name=""/>
        <dsp:cNvSpPr/>
      </dsp:nvSpPr>
      <dsp:spPr>
        <a:xfrm>
          <a:off x="948689" y="3040380"/>
          <a:ext cx="5375910" cy="1303020"/>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BUDGET</a:t>
          </a:r>
          <a:endParaRPr lang="en-US" sz="2400" kern="1200" dirty="0"/>
        </a:p>
        <a:p>
          <a:pPr marL="171450" lvl="1" indent="-171450" algn="l" defTabSz="800100">
            <a:lnSpc>
              <a:spcPct val="90000"/>
            </a:lnSpc>
            <a:spcBef>
              <a:spcPct val="0"/>
            </a:spcBef>
            <a:spcAft>
              <a:spcPct val="15000"/>
            </a:spcAft>
            <a:buChar char="••"/>
          </a:pPr>
          <a:r>
            <a:rPr lang="en-US" sz="1800" kern="1200" dirty="0" smtClean="0"/>
            <a:t>Activities &amp; Projects (refined)</a:t>
          </a:r>
          <a:endParaRPr lang="en-US" sz="1800" kern="1200" dirty="0"/>
        </a:p>
        <a:p>
          <a:pPr marL="171450" lvl="1" indent="-171450" algn="l" defTabSz="800100">
            <a:lnSpc>
              <a:spcPct val="90000"/>
            </a:lnSpc>
            <a:spcBef>
              <a:spcPct val="0"/>
            </a:spcBef>
            <a:spcAft>
              <a:spcPct val="15000"/>
            </a:spcAft>
            <a:buChar char="••"/>
          </a:pPr>
          <a:r>
            <a:rPr lang="en-US" sz="1800" kern="1200" dirty="0" smtClean="0"/>
            <a:t>Activities / Tasks</a:t>
          </a:r>
          <a:endParaRPr lang="en-US" sz="1800" kern="1200" dirty="0"/>
        </a:p>
      </dsp:txBody>
      <dsp:txXfrm>
        <a:off x="986853" y="3078544"/>
        <a:ext cx="3978274" cy="1226692"/>
      </dsp:txXfrm>
    </dsp:sp>
    <dsp:sp modelId="{CF616FE3-344E-42C6-97EB-F6B503EAA649}">
      <dsp:nvSpPr>
        <dsp:cNvPr id="0" name=""/>
        <dsp:cNvSpPr/>
      </dsp:nvSpPr>
      <dsp:spPr>
        <a:xfrm>
          <a:off x="4528947" y="988123"/>
          <a:ext cx="846963" cy="846963"/>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endParaRPr lang="en-US" sz="4400" kern="1200" dirty="0"/>
        </a:p>
      </dsp:txBody>
      <dsp:txXfrm>
        <a:off x="4719514" y="988123"/>
        <a:ext cx="465829" cy="637340"/>
      </dsp:txXfrm>
    </dsp:sp>
    <dsp:sp modelId="{B84E7A8D-6D32-45DB-A67E-9C3B4A91347E}">
      <dsp:nvSpPr>
        <dsp:cNvPr id="0" name=""/>
        <dsp:cNvSpPr/>
      </dsp:nvSpPr>
      <dsp:spPr>
        <a:xfrm>
          <a:off x="5003292" y="2499626"/>
          <a:ext cx="846963" cy="846963"/>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endParaRPr lang="en-US" sz="4400" kern="1200" dirty="0"/>
        </a:p>
      </dsp:txBody>
      <dsp:txXfrm>
        <a:off x="5193859" y="2499626"/>
        <a:ext cx="465829" cy="637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1A8629-EFD7-4E29-AB02-0E1DA49447B1}">
      <dsp:nvSpPr>
        <dsp:cNvPr id="0" name=""/>
        <dsp:cNvSpPr/>
      </dsp:nvSpPr>
      <dsp:spPr>
        <a:xfrm>
          <a:off x="40" y="9918"/>
          <a:ext cx="3845569" cy="892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rtl="0">
            <a:lnSpc>
              <a:spcPct val="90000"/>
            </a:lnSpc>
            <a:spcBef>
              <a:spcPct val="0"/>
            </a:spcBef>
            <a:spcAft>
              <a:spcPct val="35000"/>
            </a:spcAft>
          </a:pPr>
          <a:r>
            <a:rPr lang="en-US" sz="3100" kern="1200" dirty="0" smtClean="0"/>
            <a:t>Operating plan</a:t>
          </a:r>
          <a:endParaRPr lang="en-US" sz="3100" kern="1200" dirty="0"/>
        </a:p>
      </dsp:txBody>
      <dsp:txXfrm>
        <a:off x="40" y="9918"/>
        <a:ext cx="3845569" cy="892800"/>
      </dsp:txXfrm>
    </dsp:sp>
    <dsp:sp modelId="{418F4577-8659-4FED-93C0-CBD4475DCEFA}">
      <dsp:nvSpPr>
        <dsp:cNvPr id="0" name=""/>
        <dsp:cNvSpPr/>
      </dsp:nvSpPr>
      <dsp:spPr>
        <a:xfrm>
          <a:off x="40" y="902718"/>
          <a:ext cx="3845569" cy="434516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rtl="0">
            <a:lnSpc>
              <a:spcPct val="90000"/>
            </a:lnSpc>
            <a:spcBef>
              <a:spcPct val="0"/>
            </a:spcBef>
            <a:spcAft>
              <a:spcPct val="15000"/>
            </a:spcAft>
            <a:buChar char="••"/>
          </a:pPr>
          <a:r>
            <a:rPr lang="en-US" sz="2700" kern="1200" dirty="0" smtClean="0">
              <a:solidFill>
                <a:schemeClr val="tx1">
                  <a:lumMod val="50000"/>
                  <a:lumOff val="50000"/>
                </a:schemeClr>
              </a:solidFill>
            </a:rPr>
            <a:t>By Function</a:t>
          </a:r>
          <a:endParaRPr lang="en-US" sz="2700" kern="1200" dirty="0">
            <a:solidFill>
              <a:schemeClr val="tx1">
                <a:lumMod val="50000"/>
                <a:lumOff val="50000"/>
              </a:schemeClr>
            </a:solidFill>
          </a:endParaRPr>
        </a:p>
        <a:p>
          <a:pPr marL="228600" lvl="1" indent="-228600" algn="l" defTabSz="1200150" rtl="0">
            <a:lnSpc>
              <a:spcPct val="90000"/>
            </a:lnSpc>
            <a:spcBef>
              <a:spcPct val="0"/>
            </a:spcBef>
            <a:spcAft>
              <a:spcPct val="15000"/>
            </a:spcAft>
            <a:buChar char="••"/>
          </a:pPr>
          <a:r>
            <a:rPr lang="en-US" sz="2700" kern="1200" dirty="0" smtClean="0">
              <a:solidFill>
                <a:schemeClr val="tx1">
                  <a:lumMod val="50000"/>
                  <a:lumOff val="50000"/>
                </a:schemeClr>
              </a:solidFill>
            </a:rPr>
            <a:t>Total resources estimates (FTE, $$)</a:t>
          </a:r>
          <a:endParaRPr lang="en-US" sz="2700" kern="1200" dirty="0">
            <a:solidFill>
              <a:schemeClr val="tx1">
                <a:lumMod val="50000"/>
                <a:lumOff val="50000"/>
              </a:schemeClr>
            </a:solidFill>
          </a:endParaRPr>
        </a:p>
        <a:p>
          <a:pPr marL="228600" lvl="1" indent="-228600" algn="l" defTabSz="1200150" rtl="0">
            <a:lnSpc>
              <a:spcPct val="90000"/>
            </a:lnSpc>
            <a:spcBef>
              <a:spcPct val="0"/>
            </a:spcBef>
            <a:spcAft>
              <a:spcPct val="15000"/>
            </a:spcAft>
            <a:buChar char="••"/>
          </a:pPr>
          <a:r>
            <a:rPr lang="en-US" sz="2700" kern="1200" dirty="0" smtClean="0">
              <a:solidFill>
                <a:schemeClr val="tx1">
                  <a:lumMod val="50000"/>
                  <a:lumOff val="50000"/>
                </a:schemeClr>
              </a:solidFill>
            </a:rPr>
            <a:t>Objectives by Jun 2015 by portfolio/project</a:t>
          </a:r>
          <a:endParaRPr lang="en-US" sz="2700" kern="1200" dirty="0">
            <a:solidFill>
              <a:schemeClr val="tx1">
                <a:lumMod val="50000"/>
                <a:lumOff val="50000"/>
              </a:schemeClr>
            </a:solidFill>
          </a:endParaRPr>
        </a:p>
        <a:p>
          <a:pPr marL="228600" lvl="1" indent="-228600" algn="l" defTabSz="1200150" rtl="0">
            <a:lnSpc>
              <a:spcPct val="90000"/>
            </a:lnSpc>
            <a:spcBef>
              <a:spcPct val="0"/>
            </a:spcBef>
            <a:spcAft>
              <a:spcPct val="15000"/>
            </a:spcAft>
            <a:buChar char="••"/>
          </a:pPr>
          <a:r>
            <a:rPr lang="en-US" sz="2700" kern="1200" dirty="0" smtClean="0">
              <a:solidFill>
                <a:schemeClr val="tx1">
                  <a:lumMod val="50000"/>
                  <a:lumOff val="50000"/>
                </a:schemeClr>
              </a:solidFill>
            </a:rPr>
            <a:t>Recurring activities and projects</a:t>
          </a:r>
          <a:endParaRPr lang="en-US" sz="2700" kern="1200" dirty="0">
            <a:solidFill>
              <a:schemeClr val="tx1">
                <a:lumMod val="50000"/>
                <a:lumOff val="50000"/>
              </a:schemeClr>
            </a:solidFill>
          </a:endParaRPr>
        </a:p>
        <a:p>
          <a:pPr marL="228600" lvl="1" indent="-228600" algn="l" defTabSz="1200150" rtl="0">
            <a:lnSpc>
              <a:spcPct val="90000"/>
            </a:lnSpc>
            <a:spcBef>
              <a:spcPct val="0"/>
            </a:spcBef>
            <a:spcAft>
              <a:spcPct val="15000"/>
            </a:spcAft>
            <a:buChar char="••"/>
          </a:pPr>
          <a:r>
            <a:rPr lang="en-US" sz="2700" kern="1200" dirty="0" smtClean="0">
              <a:solidFill>
                <a:schemeClr val="tx1">
                  <a:lumMod val="50000"/>
                  <a:lumOff val="50000"/>
                </a:schemeClr>
              </a:solidFill>
            </a:rPr>
            <a:t>Multiple scenarios</a:t>
          </a:r>
          <a:endParaRPr lang="en-US" sz="2700" kern="1200" dirty="0">
            <a:solidFill>
              <a:schemeClr val="tx1">
                <a:lumMod val="50000"/>
                <a:lumOff val="50000"/>
              </a:schemeClr>
            </a:solidFill>
          </a:endParaRPr>
        </a:p>
      </dsp:txBody>
      <dsp:txXfrm>
        <a:off x="40" y="902718"/>
        <a:ext cx="3845569" cy="4345163"/>
      </dsp:txXfrm>
    </dsp:sp>
    <dsp:sp modelId="{51D674CE-F921-4F99-8791-9FDF9A7B363D}">
      <dsp:nvSpPr>
        <dsp:cNvPr id="0" name=""/>
        <dsp:cNvSpPr/>
      </dsp:nvSpPr>
      <dsp:spPr>
        <a:xfrm>
          <a:off x="4383989" y="9918"/>
          <a:ext cx="3845569" cy="892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rtl="0">
            <a:lnSpc>
              <a:spcPct val="90000"/>
            </a:lnSpc>
            <a:spcBef>
              <a:spcPct val="0"/>
            </a:spcBef>
            <a:spcAft>
              <a:spcPct val="35000"/>
            </a:spcAft>
          </a:pPr>
          <a:r>
            <a:rPr lang="en-US" sz="3100" kern="1200" dirty="0" smtClean="0"/>
            <a:t>Budget</a:t>
          </a:r>
          <a:endParaRPr lang="en-US" sz="3100" kern="1200" dirty="0"/>
        </a:p>
      </dsp:txBody>
      <dsp:txXfrm>
        <a:off x="4383989" y="9918"/>
        <a:ext cx="3845569" cy="892800"/>
      </dsp:txXfrm>
    </dsp:sp>
    <dsp:sp modelId="{E7C6A137-AC1E-45C6-9953-2F7FEAC67C40}">
      <dsp:nvSpPr>
        <dsp:cNvPr id="0" name=""/>
        <dsp:cNvSpPr/>
      </dsp:nvSpPr>
      <dsp:spPr>
        <a:xfrm>
          <a:off x="4383989" y="902718"/>
          <a:ext cx="3845569" cy="434516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rtl="0">
            <a:lnSpc>
              <a:spcPct val="90000"/>
            </a:lnSpc>
            <a:spcBef>
              <a:spcPct val="0"/>
            </a:spcBef>
            <a:spcAft>
              <a:spcPct val="15000"/>
            </a:spcAft>
            <a:buChar char="••"/>
          </a:pPr>
          <a:r>
            <a:rPr lang="en-US" sz="2700" kern="1200" dirty="0" smtClean="0">
              <a:solidFill>
                <a:srgbClr val="7F7F7F"/>
              </a:solidFill>
            </a:rPr>
            <a:t>Variance of FY15 Budget </a:t>
          </a:r>
          <a:r>
            <a:rPr lang="en-US" sz="2700" kern="1200" dirty="0" err="1" smtClean="0">
              <a:solidFill>
                <a:srgbClr val="7F7F7F"/>
              </a:solidFill>
            </a:rPr>
            <a:t>vs</a:t>
          </a:r>
          <a:r>
            <a:rPr lang="en-US" sz="2700" kern="1200" dirty="0" smtClean="0">
              <a:solidFill>
                <a:srgbClr val="7F7F7F"/>
              </a:solidFill>
            </a:rPr>
            <a:t> FY14 Forecast</a:t>
          </a:r>
          <a:endParaRPr lang="en-US" sz="2700" kern="1200" dirty="0">
            <a:solidFill>
              <a:srgbClr val="7F7F7F"/>
            </a:solidFill>
          </a:endParaRPr>
        </a:p>
        <a:p>
          <a:pPr marL="228600" lvl="1" indent="-228600" algn="l" defTabSz="1200150" rtl="0">
            <a:lnSpc>
              <a:spcPct val="90000"/>
            </a:lnSpc>
            <a:spcBef>
              <a:spcPct val="0"/>
            </a:spcBef>
            <a:spcAft>
              <a:spcPct val="15000"/>
            </a:spcAft>
            <a:buChar char="••"/>
          </a:pPr>
          <a:r>
            <a:rPr lang="en-US" sz="2700" kern="1200" dirty="0" smtClean="0">
              <a:solidFill>
                <a:srgbClr val="7F7F7F"/>
              </a:solidFill>
            </a:rPr>
            <a:t>Build up by </a:t>
          </a:r>
          <a:r>
            <a:rPr lang="en-US" sz="2700" kern="1200" dirty="0" err="1" smtClean="0">
              <a:solidFill>
                <a:srgbClr val="7F7F7F"/>
              </a:solidFill>
            </a:rPr>
            <a:t>dept</a:t>
          </a:r>
          <a:r>
            <a:rPr lang="en-US" sz="2700" kern="1200" dirty="0" smtClean="0">
              <a:solidFill>
                <a:srgbClr val="7F7F7F"/>
              </a:solidFill>
            </a:rPr>
            <a:t>/function</a:t>
          </a:r>
          <a:endParaRPr lang="en-US" sz="2700" kern="1200" dirty="0">
            <a:solidFill>
              <a:srgbClr val="7F7F7F"/>
            </a:solidFill>
          </a:endParaRPr>
        </a:p>
        <a:p>
          <a:pPr marL="228600" lvl="1" indent="-228600" algn="l" defTabSz="1200150" rtl="0">
            <a:lnSpc>
              <a:spcPct val="90000"/>
            </a:lnSpc>
            <a:spcBef>
              <a:spcPct val="0"/>
            </a:spcBef>
            <a:spcAft>
              <a:spcPct val="15000"/>
            </a:spcAft>
            <a:buChar char="••"/>
          </a:pPr>
          <a:r>
            <a:rPr lang="en-US" sz="2700" kern="1200" dirty="0" smtClean="0">
              <a:solidFill>
                <a:srgbClr val="7F7F7F"/>
              </a:solidFill>
            </a:rPr>
            <a:t>Breakdown by portfolio/project, by category of costs</a:t>
          </a:r>
          <a:endParaRPr lang="en-US" sz="2700" kern="1200" dirty="0">
            <a:solidFill>
              <a:srgbClr val="7F7F7F"/>
            </a:solidFill>
          </a:endParaRPr>
        </a:p>
        <a:p>
          <a:pPr marL="228600" lvl="1" indent="-228600" algn="l" defTabSz="1200150">
            <a:lnSpc>
              <a:spcPct val="90000"/>
            </a:lnSpc>
            <a:spcBef>
              <a:spcPct val="0"/>
            </a:spcBef>
            <a:spcAft>
              <a:spcPct val="15000"/>
            </a:spcAft>
            <a:buChar char="••"/>
          </a:pPr>
          <a:r>
            <a:rPr lang="en-US" sz="2700" kern="1200" dirty="0" smtClean="0">
              <a:solidFill>
                <a:srgbClr val="7F7F7F"/>
              </a:solidFill>
            </a:rPr>
            <a:t>Deliverables</a:t>
          </a:r>
          <a:endParaRPr lang="en-US" sz="2700" kern="1200" dirty="0">
            <a:solidFill>
              <a:srgbClr val="7F7F7F"/>
            </a:solidFill>
          </a:endParaRPr>
        </a:p>
        <a:p>
          <a:pPr marL="228600" lvl="1" indent="-228600" algn="l" defTabSz="1200150" rtl="0">
            <a:lnSpc>
              <a:spcPct val="90000"/>
            </a:lnSpc>
            <a:spcBef>
              <a:spcPct val="0"/>
            </a:spcBef>
            <a:spcAft>
              <a:spcPct val="15000"/>
            </a:spcAft>
            <a:buChar char="••"/>
          </a:pPr>
          <a:r>
            <a:rPr lang="en-US" sz="2700" kern="1200" dirty="0" smtClean="0">
              <a:solidFill>
                <a:srgbClr val="7F7F7F"/>
              </a:solidFill>
            </a:rPr>
            <a:t>Resources</a:t>
          </a:r>
          <a:endParaRPr lang="en-US" sz="2700" kern="1200" dirty="0">
            <a:solidFill>
              <a:srgbClr val="7F7F7F"/>
            </a:solidFill>
          </a:endParaRPr>
        </a:p>
      </dsp:txBody>
      <dsp:txXfrm>
        <a:off x="4383989" y="902718"/>
        <a:ext cx="3845569" cy="434516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16240107-49C9-BF4D-BF9B-874E3897298E}" type="datetime1">
              <a:rPr lang="en-US"/>
              <a:pPr>
                <a:defRPr/>
              </a:pPr>
              <a:t>10/24/13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B0C9748B-F3CD-3143-BE03-3F85FB67D2CC}" type="slidenum">
              <a:rPr lang="en-US"/>
              <a:pPr>
                <a:defRPr/>
              </a:pPr>
              <a:t>‹#›</a:t>
            </a:fld>
            <a:endParaRPr lang="en-US"/>
          </a:p>
        </p:txBody>
      </p:sp>
    </p:spTree>
    <p:extLst>
      <p:ext uri="{BB962C8B-B14F-4D97-AF65-F5344CB8AC3E}">
        <p14:creationId xmlns:p14="http://schemas.microsoft.com/office/powerpoint/2010/main" val="2687991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5EEA0389-C1A7-3143-B53E-E45516C620AE}" type="datetime1">
              <a:rPr lang="en-US"/>
              <a:pPr>
                <a:defRPr/>
              </a:pPr>
              <a:t>10/24/13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07B43961-A9AB-9646-9E48-C54797A6251A}" type="slidenum">
              <a:rPr lang="en-US"/>
              <a:pPr>
                <a:defRPr/>
              </a:pPr>
              <a:t>‹#›</a:t>
            </a:fld>
            <a:endParaRPr lang="en-US"/>
          </a:p>
        </p:txBody>
      </p:sp>
    </p:spTree>
    <p:extLst>
      <p:ext uri="{BB962C8B-B14F-4D97-AF65-F5344CB8AC3E}">
        <p14:creationId xmlns:p14="http://schemas.microsoft.com/office/powerpoint/2010/main" val="2099981695"/>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3</a:t>
            </a:fld>
            <a:endParaRPr lang="en-US" dirty="0"/>
          </a:p>
        </p:txBody>
      </p:sp>
    </p:spTree>
    <p:extLst>
      <p:ext uri="{BB962C8B-B14F-4D97-AF65-F5344CB8AC3E}">
        <p14:creationId xmlns:p14="http://schemas.microsoft.com/office/powerpoint/2010/main" val="1667100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4</a:t>
            </a:fld>
            <a:endParaRPr lang="en-US" dirty="0"/>
          </a:p>
        </p:txBody>
      </p:sp>
    </p:spTree>
    <p:extLst>
      <p:ext uri="{BB962C8B-B14F-4D97-AF65-F5344CB8AC3E}">
        <p14:creationId xmlns:p14="http://schemas.microsoft.com/office/powerpoint/2010/main" val="1667100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69" indent="-169769">
              <a:buFont typeface="Arial" pitchFamily="34" charset="0"/>
              <a:buChar char="•"/>
            </a:pPr>
            <a:r>
              <a:rPr lang="en-US" dirty="0" smtClean="0"/>
              <a:t>Community  will be providing valuable input early on in the process, through frequent and effective interactions from the Strategic Plan and during the Framework building process</a:t>
            </a:r>
            <a:r>
              <a:rPr lang="en-US" baseline="0" dirty="0" smtClean="0"/>
              <a:t> (then validated by Board and CEO)</a:t>
            </a:r>
            <a:endParaRPr lang="en-US" dirty="0" smtClean="0"/>
          </a:p>
          <a:p>
            <a:pPr marL="169769" indent="-169769">
              <a:buFont typeface="Arial" pitchFamily="34" charset="0"/>
              <a:buChar char="•"/>
            </a:pPr>
            <a:r>
              <a:rPr lang="en-US" dirty="0" smtClean="0"/>
              <a:t>This will allow to already have community feedback, consensus, and buy-in on</a:t>
            </a:r>
            <a:r>
              <a:rPr lang="en-US" baseline="0" dirty="0" smtClean="0"/>
              <a:t> the content of the Framework while it is being developed. </a:t>
            </a:r>
          </a:p>
          <a:p>
            <a:pPr marL="169769" indent="-169769">
              <a:buFont typeface="Arial" pitchFamily="34" charset="0"/>
              <a:buChar char="•"/>
            </a:pPr>
            <a:r>
              <a:rPr lang="en-US" baseline="0" dirty="0" smtClean="0"/>
              <a:t>ICANN staff can then refine the programs and projects defined by the Framework and resourced them within the constraint of the targeted fiscal year budget. </a:t>
            </a:r>
          </a:p>
          <a:p>
            <a:pPr marL="169769" indent="-169769">
              <a:buFont typeface="Arial" pitchFamily="34" charset="0"/>
              <a:buChar char="•"/>
            </a:pPr>
            <a:r>
              <a:rPr lang="en-US" dirty="0" smtClean="0"/>
              <a:t>The community and the board will be re-engage</a:t>
            </a:r>
            <a:r>
              <a:rPr lang="en-US" baseline="0" dirty="0" smtClean="0"/>
              <a:t> when the draft Operating Plan and Budget is published. </a:t>
            </a:r>
          </a:p>
          <a:p>
            <a:pPr marL="169769" indent="-169769">
              <a:buFont typeface="Arial" pitchFamily="34" charset="0"/>
              <a:buChar char="•"/>
            </a:pPr>
            <a:r>
              <a:rPr lang="en-US" baseline="0" dirty="0" smtClean="0"/>
              <a:t>The proposed Public Comments period will not be about gathering input for inclusion in the final Ops Plan but will serve as an opportunity to request clarification or comment on the process and provide ideas for improvements in upcoming year.</a:t>
            </a:r>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5</a:t>
            </a:fld>
            <a:endParaRPr lang="en-US" dirty="0"/>
          </a:p>
        </p:txBody>
      </p:sp>
    </p:spTree>
    <p:extLst>
      <p:ext uri="{BB962C8B-B14F-4D97-AF65-F5344CB8AC3E}">
        <p14:creationId xmlns:p14="http://schemas.microsoft.com/office/powerpoint/2010/main" val="3507986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6</a:t>
            </a:fld>
            <a:endParaRPr lang="en-US" dirty="0"/>
          </a:p>
        </p:txBody>
      </p:sp>
    </p:spTree>
    <p:extLst>
      <p:ext uri="{BB962C8B-B14F-4D97-AF65-F5344CB8AC3E}">
        <p14:creationId xmlns:p14="http://schemas.microsoft.com/office/powerpoint/2010/main" val="1814217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7</a:t>
            </a:fld>
            <a:endParaRPr lang="en-US" dirty="0"/>
          </a:p>
        </p:txBody>
      </p:sp>
    </p:spTree>
    <p:extLst>
      <p:ext uri="{BB962C8B-B14F-4D97-AF65-F5344CB8AC3E}">
        <p14:creationId xmlns:p14="http://schemas.microsoft.com/office/powerpoint/2010/main" val="1667100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52E297-0EA6-4E24-B697-BFB3C6A15E39}" type="slidenum">
              <a:rPr lang="en-US" smtClean="0"/>
              <a:pPr>
                <a:defRPr/>
              </a:pPr>
              <a:t>10</a:t>
            </a:fld>
            <a:endParaRPr lang="en-US" dirty="0"/>
          </a:p>
        </p:txBody>
      </p:sp>
    </p:spTree>
    <p:extLst>
      <p:ext uri="{BB962C8B-B14F-4D97-AF65-F5344CB8AC3E}">
        <p14:creationId xmlns:p14="http://schemas.microsoft.com/office/powerpoint/2010/main" val="166710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C4D50"/>
        </a:solidFill>
        <a:effectLst/>
      </p:bgPr>
    </p:bg>
    <p:spTree>
      <p:nvGrpSpPr>
        <p:cNvPr id="1" name=""/>
        <p:cNvGrpSpPr/>
        <p:nvPr/>
      </p:nvGrpSpPr>
      <p:grpSpPr>
        <a:xfrm>
          <a:off x="0" y="0"/>
          <a:ext cx="0" cy="0"/>
          <a:chOff x="0" y="0"/>
          <a:chExt cx="0" cy="0"/>
        </a:xfrm>
      </p:grpSpPr>
      <p:pic>
        <p:nvPicPr>
          <p:cNvPr id="4" name="Picture 1" descr="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4375" y="1822450"/>
            <a:ext cx="7715250" cy="376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48BA-Logo-640x320_11Sep13.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85025" y="5876925"/>
            <a:ext cx="19510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a:spLocks noGrp="1"/>
          </p:cNvSpPr>
          <p:nvPr>
            <p:ph type="title"/>
          </p:nvPr>
        </p:nvSpPr>
        <p:spPr>
          <a:xfrm>
            <a:off x="179512" y="188640"/>
            <a:ext cx="2598360" cy="936526"/>
          </a:xfrm>
          <a:prstGeom prst="rect">
            <a:avLst/>
          </a:prstGeom>
        </p:spPr>
        <p:txBody>
          <a:bodyPr/>
          <a:lstStyle>
            <a:lvl1pPr algn="l">
              <a:lnSpc>
                <a:spcPct val="80000"/>
              </a:lnSpc>
              <a:defRPr sz="3200" b="0" i="0">
                <a:solidFill>
                  <a:srgbClr val="A6D5EE"/>
                </a:solidFill>
                <a:latin typeface="Helvetica Neue Medium"/>
                <a:cs typeface="Helvetica Neue Medium"/>
              </a:defRPr>
            </a:lvl1pPr>
          </a:lstStyle>
          <a:p>
            <a:r>
              <a:rPr lang="en-US" smtClean="0"/>
              <a:t>Click to edit Master title style</a:t>
            </a:r>
            <a:endParaRPr lang="en-US" dirty="0"/>
          </a:p>
        </p:txBody>
      </p:sp>
    </p:spTree>
    <p:extLst>
      <p:ext uri="{BB962C8B-B14F-4D97-AF65-F5344CB8AC3E}">
        <p14:creationId xmlns:p14="http://schemas.microsoft.com/office/powerpoint/2010/main" val="72193508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1">
    <p:spTree>
      <p:nvGrpSpPr>
        <p:cNvPr id="1" name=""/>
        <p:cNvGrpSpPr/>
        <p:nvPr/>
      </p:nvGrpSpPr>
      <p:grpSpPr>
        <a:xfrm>
          <a:off x="0" y="0"/>
          <a:ext cx="0" cy="0"/>
          <a:chOff x="0" y="0"/>
          <a:chExt cx="0" cy="0"/>
        </a:xfrm>
      </p:grpSpPr>
      <p:cxnSp>
        <p:nvCxnSpPr>
          <p:cNvPr id="4" name="Straight Connector 3"/>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2CB384AC-919E-A740-9A2A-1E6A0D4FD314}"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6"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78675"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4"/>
          <p:cNvSpPr>
            <a:spLocks noGrp="1"/>
          </p:cNvSpPr>
          <p:nvPr>
            <p:ph type="title"/>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sp>
        <p:nvSpPr>
          <p:cNvPr id="9" name="Text Placeholder 8"/>
          <p:cNvSpPr>
            <a:spLocks noGrp="1"/>
          </p:cNvSpPr>
          <p:nvPr>
            <p:ph type="body" sz="quarter" idx="10"/>
          </p:nvPr>
        </p:nvSpPr>
        <p:spPr>
          <a:xfrm>
            <a:off x="179388" y="1484313"/>
            <a:ext cx="8353425" cy="4956175"/>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4060"/>
            <a:ext cx="990600" cy="685800"/>
          </a:xfrm>
          <a:prstGeom prst="rect">
            <a:avLst/>
          </a:prstGeom>
        </p:spPr>
      </p:pic>
    </p:spTree>
    <p:extLst>
      <p:ext uri="{BB962C8B-B14F-4D97-AF65-F5344CB8AC3E}">
        <p14:creationId xmlns:p14="http://schemas.microsoft.com/office/powerpoint/2010/main" val="1891541104"/>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mp; Title">
    <p:spTree>
      <p:nvGrpSpPr>
        <p:cNvPr id="1" name=""/>
        <p:cNvGrpSpPr/>
        <p:nvPr/>
      </p:nvGrpSpPr>
      <p:grpSpPr>
        <a:xfrm>
          <a:off x="0" y="0"/>
          <a:ext cx="0" cy="0"/>
          <a:chOff x="0" y="0"/>
          <a:chExt cx="0" cy="0"/>
        </a:xfrm>
      </p:grpSpPr>
      <p:cxnSp>
        <p:nvCxnSpPr>
          <p:cNvPr id="5" name="Straight Connector 4"/>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6" name="TextBox 5"/>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2CA69322-64D7-E84A-BA70-E9582CEAE080}"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7"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87059"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Content Placeholder 20"/>
          <p:cNvSpPr>
            <a:spLocks noGrp="1"/>
          </p:cNvSpPr>
          <p:nvPr>
            <p:ph sz="quarter" idx="11"/>
          </p:nvPr>
        </p:nvSpPr>
        <p:spPr>
          <a:xfrm>
            <a:off x="329320" y="1268760"/>
            <a:ext cx="2446932" cy="1835579"/>
          </a:xfrm>
          <a:prstGeom prst="rect">
            <a:avLst/>
          </a:prstGeom>
        </p:spPr>
        <p:txBody>
          <a:bodyPr vert="horz"/>
          <a:lstStyle>
            <a:lvl1pPr marL="0" indent="0" algn="l">
              <a:buNone/>
              <a:defRPr sz="1800" b="0" i="0">
                <a:solidFill>
                  <a:srgbClr val="43ACDA"/>
                </a:solidFill>
                <a:latin typeface="Helvetica Neue Medium"/>
                <a:cs typeface="Helvetica Neue Medium"/>
              </a:defRPr>
            </a:lvl1pPr>
            <a:lvl2pPr marL="457200" indent="0" algn="r">
              <a:buNone/>
              <a:defRPr sz="1600" b="0" i="0">
                <a:solidFill>
                  <a:srgbClr val="4C4D50"/>
                </a:solidFill>
                <a:latin typeface="Helvetica Neue"/>
                <a:cs typeface="Helvetica Neue"/>
              </a:defRPr>
            </a:lvl2pPr>
            <a:lvl3pPr marL="914400" indent="0" algn="r">
              <a:buNone/>
              <a:defRPr sz="1400" b="0" i="0">
                <a:solidFill>
                  <a:srgbClr val="4C4D50"/>
                </a:solidFill>
                <a:latin typeface="Helvetica Neue"/>
                <a:cs typeface="Helvetica Neue"/>
              </a:defRPr>
            </a:lvl3pPr>
            <a:lvl4pPr marL="1371600" indent="0" algn="r">
              <a:buNone/>
              <a:defRPr sz="1200" b="0" i="0">
                <a:solidFill>
                  <a:srgbClr val="4C4D50"/>
                </a:solidFill>
                <a:latin typeface="Helvetica Neue"/>
                <a:cs typeface="Helvetica Neue"/>
              </a:defRPr>
            </a:lvl4pPr>
            <a:lvl5pPr marL="1828800" indent="0" algn="r">
              <a:buNone/>
              <a:defRPr sz="1200" b="0" i="0">
                <a:solidFill>
                  <a:srgbClr val="4C4D50"/>
                </a:solidFill>
                <a:latin typeface="Helvetica Neue"/>
                <a:cs typeface="Helvetica Neue"/>
              </a:defRPr>
            </a:lvl5pPr>
          </a:lstStyle>
          <a:p>
            <a:pPr lvl="0"/>
            <a:r>
              <a:rPr lang="en-US" smtClean="0"/>
              <a:t>Click to edit Master text styles</a:t>
            </a:r>
          </a:p>
        </p:txBody>
      </p:sp>
      <p:sp>
        <p:nvSpPr>
          <p:cNvPr id="12" name="Content Placeholder 20"/>
          <p:cNvSpPr>
            <a:spLocks noGrp="1"/>
          </p:cNvSpPr>
          <p:nvPr>
            <p:ph sz="quarter" idx="12"/>
          </p:nvPr>
        </p:nvSpPr>
        <p:spPr>
          <a:xfrm>
            <a:off x="2777872" y="1268760"/>
            <a:ext cx="5070728" cy="4139042"/>
          </a:xfrm>
          <a:prstGeom prst="rect">
            <a:avLst/>
          </a:prstGeom>
        </p:spPr>
        <p:txBody>
          <a:bodyPr vert="horz"/>
          <a:lstStyle>
            <a:lvl1pPr marL="0" indent="0">
              <a:buNone/>
              <a:defRPr sz="1800" b="0" i="0">
                <a:solidFill>
                  <a:srgbClr val="43ACDA"/>
                </a:solidFill>
                <a:latin typeface="Helvetica Neue"/>
                <a:cs typeface="Helvetica Neue"/>
              </a:defRPr>
            </a:lvl1pPr>
            <a:lvl2pPr marL="0" indent="0">
              <a:buNone/>
              <a:defRPr sz="1600" b="0" i="0">
                <a:solidFill>
                  <a:srgbClr val="43ACDA"/>
                </a:solidFill>
                <a:latin typeface="Helvetica Neue Medium"/>
                <a:cs typeface="Helvetica Neue Medium"/>
              </a:defRPr>
            </a:lvl2pPr>
            <a:lvl3pPr marL="914400" indent="0">
              <a:buNone/>
              <a:defRPr sz="1400" b="0" i="0">
                <a:solidFill>
                  <a:srgbClr val="4C4D50"/>
                </a:solidFill>
                <a:latin typeface="Helvetica Neue"/>
                <a:cs typeface="Helvetica Neue"/>
              </a:defRPr>
            </a:lvl3pPr>
            <a:lvl4pPr marL="1371600" indent="0">
              <a:buNone/>
              <a:defRPr sz="1200" b="0" i="0">
                <a:solidFill>
                  <a:srgbClr val="4C4D50"/>
                </a:solidFill>
                <a:latin typeface="Helvetica Neue"/>
                <a:cs typeface="Helvetica Neue"/>
              </a:defRPr>
            </a:lvl4pPr>
            <a:lvl5pPr marL="1828800" indent="0">
              <a:buNone/>
              <a:defRPr sz="1200" b="0" i="0">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Title 4"/>
          <p:cNvSpPr>
            <a:spLocks noGrp="1"/>
          </p:cNvSpPr>
          <p:nvPr>
            <p:ph type="title"/>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61784" y="6180708"/>
            <a:ext cx="990600" cy="685800"/>
          </a:xfrm>
          <a:prstGeom prst="rect">
            <a:avLst/>
          </a:prstGeom>
        </p:spPr>
      </p:pic>
    </p:spTree>
    <p:extLst>
      <p:ext uri="{BB962C8B-B14F-4D97-AF65-F5344CB8AC3E}">
        <p14:creationId xmlns:p14="http://schemas.microsoft.com/office/powerpoint/2010/main" val="2847274845"/>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2">
    <p:spTree>
      <p:nvGrpSpPr>
        <p:cNvPr id="1" name=""/>
        <p:cNvGrpSpPr/>
        <p:nvPr/>
      </p:nvGrpSpPr>
      <p:grpSpPr>
        <a:xfrm>
          <a:off x="0" y="0"/>
          <a:ext cx="0" cy="0"/>
          <a:chOff x="0" y="0"/>
          <a:chExt cx="0" cy="0"/>
        </a:xfrm>
      </p:grpSpPr>
      <p:cxnSp>
        <p:nvCxnSpPr>
          <p:cNvPr id="5" name="Straight Connector 4"/>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6" name="TextBox 5"/>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D7FD8723-6189-C34F-A294-E38C898941B3}"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7"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78675"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4"/>
          <p:cNvSpPr>
            <a:spLocks noGrp="1"/>
          </p:cNvSpPr>
          <p:nvPr>
            <p:ph type="title"/>
          </p:nvPr>
        </p:nvSpPr>
        <p:spPr>
          <a:xfrm>
            <a:off x="179512" y="133698"/>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sp>
        <p:nvSpPr>
          <p:cNvPr id="14" name="Content Placeholder 12"/>
          <p:cNvSpPr>
            <a:spLocks noGrp="1"/>
          </p:cNvSpPr>
          <p:nvPr>
            <p:ph sz="quarter" idx="11"/>
          </p:nvPr>
        </p:nvSpPr>
        <p:spPr>
          <a:xfrm>
            <a:off x="179512" y="1452563"/>
            <a:ext cx="4176463" cy="4987847"/>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2"/>
          <p:cNvSpPr>
            <a:spLocks noGrp="1"/>
          </p:cNvSpPr>
          <p:nvPr>
            <p:ph sz="quarter" idx="12"/>
          </p:nvPr>
        </p:nvSpPr>
        <p:spPr>
          <a:xfrm>
            <a:off x="4644008" y="1452563"/>
            <a:ext cx="4176463" cy="4987847"/>
          </a:xfrm>
          <a:prstGeom prst="rect">
            <a:avLst/>
          </a:prstGeom>
        </p:spPr>
        <p:txBody>
          <a:bodyPr vert="horz"/>
          <a:lstStyle>
            <a:lvl1pPr marL="342900" indent="-342900">
              <a:buClr>
                <a:srgbClr val="43ACDA"/>
              </a:buClr>
              <a:buFont typeface="Lucida Grande"/>
              <a:buChar char="+"/>
              <a:defRPr>
                <a:solidFill>
                  <a:srgbClr val="4C4D50"/>
                </a:solidFill>
                <a:latin typeface="Helvetica Neue"/>
                <a:cs typeface="Helvetica Neue"/>
              </a:defRPr>
            </a:lvl1pPr>
            <a:lvl2pPr>
              <a:buClr>
                <a:srgbClr val="43ACDA"/>
              </a:buClr>
              <a:defRPr>
                <a:solidFill>
                  <a:srgbClr val="4C4D50"/>
                </a:solidFill>
                <a:latin typeface="Helvetica Neue"/>
                <a:cs typeface="Helvetica Neue"/>
              </a:defRPr>
            </a:lvl2pPr>
            <a:lvl3pPr>
              <a:buClr>
                <a:srgbClr val="43ACDA"/>
              </a:buClr>
              <a:defRPr>
                <a:solidFill>
                  <a:srgbClr val="4C4D50"/>
                </a:solidFill>
                <a:latin typeface="Helvetica Neue"/>
                <a:cs typeface="Helvetica Neue"/>
              </a:defRPr>
            </a:lvl3pPr>
            <a:lvl4pPr>
              <a:buClr>
                <a:srgbClr val="43ACDA"/>
              </a:buClr>
              <a:defRPr>
                <a:solidFill>
                  <a:srgbClr val="4C4D50"/>
                </a:solidFill>
                <a:latin typeface="Helvetica Neue"/>
                <a:cs typeface="Helvetica Neue"/>
              </a:defRPr>
            </a:lvl4pPr>
            <a:lvl5pPr>
              <a:buClr>
                <a:srgbClr val="43ACDA"/>
              </a:buClr>
              <a:defRPr>
                <a:solidFill>
                  <a:srgbClr val="4C4D50"/>
                </a:solidFill>
                <a:latin typeface="Helvetica Neue"/>
                <a:cs typeface="Helvetica Neu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2200"/>
            <a:ext cx="990600" cy="685800"/>
          </a:xfrm>
          <a:prstGeom prst="rect">
            <a:avLst/>
          </a:prstGeom>
        </p:spPr>
      </p:pic>
    </p:spTree>
    <p:extLst>
      <p:ext uri="{BB962C8B-B14F-4D97-AF65-F5344CB8AC3E}">
        <p14:creationId xmlns:p14="http://schemas.microsoft.com/office/powerpoint/2010/main" val="36011795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fographic_1">
    <p:spTree>
      <p:nvGrpSpPr>
        <p:cNvPr id="1" name=""/>
        <p:cNvGrpSpPr/>
        <p:nvPr/>
      </p:nvGrpSpPr>
      <p:grpSpPr>
        <a:xfrm>
          <a:off x="0" y="0"/>
          <a:ext cx="0" cy="0"/>
          <a:chOff x="0" y="0"/>
          <a:chExt cx="0" cy="0"/>
        </a:xfrm>
      </p:grpSpPr>
      <p:cxnSp>
        <p:nvCxnSpPr>
          <p:cNvPr id="4" name="Straight Connector 3"/>
          <p:cNvCxnSpPr/>
          <p:nvPr userDrawn="1"/>
        </p:nvCxnSpPr>
        <p:spPr>
          <a:xfrm>
            <a:off x="142875" y="6559550"/>
            <a:ext cx="215900" cy="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userDrawn="1"/>
        </p:nvSpPr>
        <p:spPr bwMode="auto">
          <a:xfrm>
            <a:off x="34925" y="6551613"/>
            <a:ext cx="4333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defRPr/>
            </a:pPr>
            <a:fld id="{9C3FAE29-D2AA-924F-9914-08A0253E205B}" type="slidenum">
              <a:rPr lang="en-US" sz="1100" smtClean="0">
                <a:solidFill>
                  <a:srgbClr val="A6A6A6"/>
                </a:solidFill>
                <a:latin typeface="Helvetica Neue Light" charset="0"/>
                <a:cs typeface="Helvetica Neue Light" charset="0"/>
              </a:rPr>
              <a:pPr algn="ctr">
                <a:defRPr/>
              </a:pPr>
              <a:t>‹#›</a:t>
            </a:fld>
            <a:endParaRPr lang="en-US" sz="1100" smtClean="0">
              <a:solidFill>
                <a:srgbClr val="A6A6A6"/>
              </a:solidFill>
              <a:latin typeface="Helvetica Neue Light" charset="0"/>
              <a:cs typeface="Helvetica Neue Light" charset="0"/>
            </a:endParaRPr>
          </a:p>
        </p:txBody>
      </p:sp>
      <p:pic>
        <p:nvPicPr>
          <p:cNvPr id="6" name="Picture 3"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88795" y="642964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7"/>
          <p:cNvSpPr>
            <a:spLocks noGrp="1"/>
          </p:cNvSpPr>
          <p:nvPr>
            <p:ph type="pic" sz="quarter" idx="11"/>
          </p:nvPr>
        </p:nvSpPr>
        <p:spPr>
          <a:xfrm>
            <a:off x="179512" y="908720"/>
            <a:ext cx="8784976" cy="4896768"/>
          </a:xfrm>
          <a:prstGeom prst="rect">
            <a:avLst/>
          </a:prstGeom>
        </p:spPr>
        <p:txBody>
          <a:bodyPr vert="horz"/>
          <a:lstStyle>
            <a:lvl1pPr marL="0" indent="0">
              <a:buNone/>
              <a:defRPr sz="1800" b="0" i="0">
                <a:solidFill>
                  <a:srgbClr val="4C4D50"/>
                </a:solidFill>
                <a:latin typeface="Helvetica Neue"/>
                <a:cs typeface="Helvetica Neue"/>
              </a:defRPr>
            </a:lvl1pPr>
          </a:lstStyle>
          <a:p>
            <a:pPr lvl="0"/>
            <a:r>
              <a:rPr lang="en-US" noProof="0" smtClean="0"/>
              <a:t>Drag picture to placeholder or click icon to add</a:t>
            </a:r>
            <a:endParaRPr lang="en-US" noProof="0" dirty="0"/>
          </a:p>
        </p:txBody>
      </p:sp>
      <p:sp>
        <p:nvSpPr>
          <p:cNvPr id="7" name="Title 4"/>
          <p:cNvSpPr>
            <a:spLocks noGrp="1"/>
          </p:cNvSpPr>
          <p:nvPr>
            <p:ph type="title"/>
          </p:nvPr>
        </p:nvSpPr>
        <p:spPr>
          <a:xfrm>
            <a:off x="329320" y="321693"/>
            <a:ext cx="5976664" cy="1207070"/>
          </a:xfrm>
          <a:prstGeom prst="rect">
            <a:avLst/>
          </a:prstGeom>
        </p:spPr>
        <p:txBody>
          <a:bodyPr vert="horz"/>
          <a:lstStyle>
            <a:lvl1pPr algn="l">
              <a:lnSpc>
                <a:spcPct val="80000"/>
              </a:lnSpc>
              <a:defRPr sz="2800" b="0" i="0">
                <a:solidFill>
                  <a:srgbClr val="7F7F7F"/>
                </a:solidFill>
                <a:latin typeface="Helvetica Neue Medium"/>
                <a:cs typeface="Helvetica Neue Medium"/>
              </a:defRPr>
            </a:lvl1pPr>
          </a:lstStyle>
          <a:p>
            <a:r>
              <a:rPr lang="en-US" smtClean="0"/>
              <a:t>Click to edit Master title style</a:t>
            </a:r>
            <a:endParaRPr lang="en-US" dirty="0"/>
          </a:p>
        </p:txBody>
      </p:sp>
      <p:pic>
        <p:nvPicPr>
          <p:cNvPr id="2" name="Picture 1"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53400" y="6172200"/>
            <a:ext cx="990600" cy="685800"/>
          </a:xfrm>
          <a:prstGeom prst="rect">
            <a:avLst/>
          </a:prstGeom>
        </p:spPr>
      </p:pic>
    </p:spTree>
    <p:extLst>
      <p:ext uri="{BB962C8B-B14F-4D97-AF65-F5344CB8AC3E}">
        <p14:creationId xmlns:p14="http://schemas.microsoft.com/office/powerpoint/2010/main" val="28264569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3" name="Picture 1" descr="48BA-Logo-320x137_11Sep13.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53399" y="6440488"/>
            <a:ext cx="97472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pic>
        <p:nvPicPr>
          <p:cNvPr id="4" name="Picture 3" descr="IC-15-P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28124" y="6172200"/>
            <a:ext cx="990600" cy="685800"/>
          </a:xfrm>
          <a:prstGeom prst="rect">
            <a:avLst/>
          </a:prstGeom>
        </p:spPr>
      </p:pic>
    </p:spTree>
    <p:extLst>
      <p:ext uri="{BB962C8B-B14F-4D97-AF65-F5344CB8AC3E}">
        <p14:creationId xmlns:p14="http://schemas.microsoft.com/office/powerpoint/2010/main" val="134084034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571625"/>
            <a:ext cx="8534400" cy="43434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10" name="Title 1"/>
          <p:cNvSpPr>
            <a:spLocks noGrp="1"/>
          </p:cNvSpPr>
          <p:nvPr>
            <p:ph type="title"/>
          </p:nvPr>
        </p:nvSpPr>
        <p:spPr>
          <a:xfrm>
            <a:off x="304800" y="152400"/>
            <a:ext cx="8534400" cy="1143000"/>
          </a:xfrm>
          <a:prstGeom prst="rect">
            <a:avLst/>
          </a:prstGeom>
        </p:spPr>
        <p:txBody>
          <a:bodyPr anchor="b"/>
          <a:lstStyle>
            <a:lvl1pPr algn="l">
              <a:defRPr>
                <a:solidFill>
                  <a:schemeClr val="tx1">
                    <a:lumMod val="50000"/>
                    <a:lumOff val="50000"/>
                  </a:schemeClr>
                </a:solidFill>
              </a:defRPr>
            </a:lvl1pPr>
          </a:lstStyle>
          <a:p>
            <a:r>
              <a:rPr lang="en-US" smtClean="0"/>
              <a:t>Click to edit Master title style</a:t>
            </a:r>
            <a:endParaRPr lang="en-US" dirty="0"/>
          </a:p>
        </p:txBody>
      </p:sp>
      <p:sp>
        <p:nvSpPr>
          <p:cNvPr id="4" name="Slide Number Placeholder 5"/>
          <p:cNvSpPr>
            <a:spLocks noGrp="1"/>
          </p:cNvSpPr>
          <p:nvPr>
            <p:ph type="sldNum" sz="quarter" idx="10"/>
          </p:nvPr>
        </p:nvSpPr>
        <p:spPr>
          <a:xfrm>
            <a:off x="6902450" y="6457950"/>
            <a:ext cx="2133600" cy="365125"/>
          </a:xfrm>
          <a:prstGeom prst="rect">
            <a:avLst/>
          </a:prstGeom>
        </p:spPr>
        <p:txBody>
          <a:bodyPr/>
          <a:lstStyle>
            <a:lvl1pPr>
              <a:defRPr>
                <a:solidFill>
                  <a:srgbClr val="FFFFFF"/>
                </a:solidFill>
                <a:latin typeface="Calibri" pitchFamily="34" charset="0"/>
              </a:defRPr>
            </a:lvl1pPr>
          </a:lstStyle>
          <a:p>
            <a:pPr>
              <a:defRPr/>
            </a:pPr>
            <a:fld id="{B015386F-5599-4FD1-A3E5-EE5123A74840}" type="slidenum">
              <a:rPr lang="en-US"/>
              <a:pPr>
                <a:defRPr/>
              </a:pPr>
              <a:t>‹#›</a:t>
            </a:fld>
            <a:endParaRPr lang="en-US" dirty="0"/>
          </a:p>
        </p:txBody>
      </p:sp>
    </p:spTree>
    <p:extLst>
      <p:ext uri="{BB962C8B-B14F-4D97-AF65-F5344CB8AC3E}">
        <p14:creationId xmlns:p14="http://schemas.microsoft.com/office/powerpoint/2010/main" val="59379575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8" name="Slide Number Placeholder 5"/>
          <p:cNvSpPr>
            <a:spLocks noGrp="1"/>
          </p:cNvSpPr>
          <p:nvPr>
            <p:ph type="sldNum" sz="quarter" idx="12"/>
          </p:nvPr>
        </p:nvSpPr>
        <p:spPr>
          <a:xfrm>
            <a:off x="6902450" y="6457950"/>
            <a:ext cx="2133600" cy="365125"/>
          </a:xfrm>
          <a:prstGeom prst="rect">
            <a:avLst/>
          </a:prstGeom>
        </p:spPr>
        <p:txBody>
          <a:bodyPr/>
          <a:lstStyle>
            <a:lvl1pPr>
              <a:defRPr>
                <a:solidFill>
                  <a:srgbClr val="FFFFFF"/>
                </a:solidFill>
                <a:latin typeface="Calibri" pitchFamily="34" charset="0"/>
              </a:defRPr>
            </a:lvl1pPr>
          </a:lstStyle>
          <a:p>
            <a:pPr>
              <a:defRPr/>
            </a:pPr>
            <a:fld id="{B015386F-5599-4FD1-A3E5-EE5123A74840}" type="slidenum">
              <a:rPr lang="en-US"/>
              <a:pPr>
                <a:defRPr/>
              </a:pPr>
              <a:t>‹#›</a:t>
            </a:fld>
            <a:endParaRPr lang="en-US" dirty="0"/>
          </a:p>
        </p:txBody>
      </p:sp>
    </p:spTree>
    <p:extLst>
      <p:ext uri="{BB962C8B-B14F-4D97-AF65-F5344CB8AC3E}">
        <p14:creationId xmlns:p14="http://schemas.microsoft.com/office/powerpoint/2010/main" val="3955952191"/>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Lst>
  <p:transition xmlns:p14="http://schemas.microsoft.com/office/powerpoint/2010/main"/>
  <p:hf hdr="0" ftr="0" dt="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8.xml"/><Relationship Id="rId2"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5"/>
          <p:cNvSpPr>
            <a:spLocks noGrp="1"/>
          </p:cNvSpPr>
          <p:nvPr>
            <p:ph type="title"/>
          </p:nvPr>
        </p:nvSpPr>
        <p:spPr bwMode="auto">
          <a:xfrm>
            <a:off x="425450" y="476250"/>
            <a:ext cx="8106990" cy="1352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latin typeface="Helvetica Neue Medium" charset="0"/>
                <a:cs typeface="Helvetica Neue Medium" charset="0"/>
              </a:rPr>
              <a:t>ICANN</a:t>
            </a:r>
            <a:r>
              <a:rPr lang="en-US" dirty="0">
                <a:latin typeface="Helvetica Neue Medium" charset="0"/>
                <a:cs typeface="Helvetica Neue Medium" charset="0"/>
              </a:rPr>
              <a:t/>
            </a:r>
            <a:br>
              <a:rPr lang="en-US" dirty="0">
                <a:latin typeface="Helvetica Neue Medium" charset="0"/>
                <a:cs typeface="Helvetica Neue Medium" charset="0"/>
              </a:rPr>
            </a:br>
            <a:r>
              <a:rPr lang="en-US" dirty="0" smtClean="0">
                <a:latin typeface="Helvetica Neue Medium" charset="0"/>
                <a:cs typeface="Helvetica Neue Medium" charset="0"/>
              </a:rPr>
              <a:t>FY15 Operating plan and Budget</a:t>
            </a:r>
            <a:br>
              <a:rPr lang="en-US" dirty="0" smtClean="0">
                <a:latin typeface="Helvetica Neue Medium" charset="0"/>
                <a:cs typeface="Helvetica Neue Medium" charset="0"/>
              </a:rPr>
            </a:br>
            <a:r>
              <a:rPr lang="en-US" i="1" dirty="0" smtClean="0">
                <a:latin typeface="Helvetica Neue Medium" charset="0"/>
                <a:cs typeface="Helvetica Neue Medium" charset="0"/>
              </a:rPr>
              <a:t>Process improvement working group</a:t>
            </a:r>
            <a:br>
              <a:rPr lang="en-US" i="1" dirty="0" smtClean="0">
                <a:latin typeface="Helvetica Neue Medium" charset="0"/>
                <a:cs typeface="Helvetica Neue Medium" charset="0"/>
              </a:rPr>
            </a:br>
            <a:r>
              <a:rPr lang="en-US" i="1" dirty="0" smtClean="0">
                <a:latin typeface="Helvetica Neue Medium" charset="0"/>
                <a:cs typeface="Helvetica Neue Medium" charset="0"/>
              </a:rPr>
              <a:t>October 30</a:t>
            </a:r>
            <a:r>
              <a:rPr lang="en-US" i="1" baseline="30000" dirty="0" smtClean="0">
                <a:latin typeface="Helvetica Neue Medium" charset="0"/>
                <a:cs typeface="Helvetica Neue Medium" charset="0"/>
              </a:rPr>
              <a:t>th</a:t>
            </a:r>
            <a:r>
              <a:rPr lang="en-US" i="1" dirty="0" smtClean="0">
                <a:latin typeface="Helvetica Neue Medium" charset="0"/>
                <a:cs typeface="Helvetica Neue Medium" charset="0"/>
              </a:rPr>
              <a:t> 2013 – Call &amp; Adobe room</a:t>
            </a:r>
            <a:endParaRPr lang="en-US" i="1" dirty="0">
              <a:latin typeface="Helvetica Neue Medium" charset="0"/>
              <a:cs typeface="Helvetica Neue Medium" charset="0"/>
            </a:endParaRPr>
          </a:p>
        </p:txBody>
      </p:sp>
      <p:pic>
        <p:nvPicPr>
          <p:cNvPr id="3" name="Picture 2" descr="icann-15-logo-rev.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6093296"/>
            <a:ext cx="805866" cy="602556"/>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762000"/>
          </a:xfrm>
        </p:spPr>
        <p:txBody>
          <a:bodyPr rtlCol="0" anchor="ctr">
            <a:normAutofit/>
          </a:bodyPr>
          <a:lstStyle/>
          <a:p>
            <a:pPr eaLnBrk="1" fontAlgn="auto" hangingPunct="1">
              <a:spcAft>
                <a:spcPts val="0"/>
              </a:spcAft>
              <a:defRPr/>
            </a:pPr>
            <a:r>
              <a:rPr lang="en-US" sz="4000" dirty="0" smtClean="0">
                <a:ea typeface="+mj-ea"/>
                <a:cs typeface="+mj-cs"/>
              </a:rPr>
              <a:t>8. Next </a:t>
            </a:r>
            <a:r>
              <a:rPr lang="en-US" sz="4000" dirty="0" smtClean="0">
                <a:ea typeface="+mj-ea"/>
                <a:cs typeface="+mj-cs"/>
              </a:rPr>
              <a:t>steps</a:t>
            </a:r>
            <a:endParaRPr lang="en-US" sz="4000" dirty="0">
              <a:ea typeface="+mj-ea"/>
              <a:cs typeface="+mj-cs"/>
            </a:endParaRPr>
          </a:p>
        </p:txBody>
      </p:sp>
      <p:sp>
        <p:nvSpPr>
          <p:cNvPr id="37892" name="Content Placeholder 2"/>
          <p:cNvSpPr txBox="1">
            <a:spLocks/>
          </p:cNvSpPr>
          <p:nvPr/>
        </p:nvSpPr>
        <p:spPr bwMode="auto">
          <a:xfrm>
            <a:off x="457200" y="980728"/>
            <a:ext cx="8001000" cy="525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342900" indent="-342900" eaLnBrk="1" hangingPunct="1">
              <a:spcBef>
                <a:spcPts val="700"/>
              </a:spcBef>
              <a:spcAft>
                <a:spcPts val="600"/>
              </a:spcAft>
              <a:buFont typeface="Wingdings" charset="2"/>
              <a:buChar char="Ø"/>
            </a:pPr>
            <a:r>
              <a:rPr lang="en-US" altLang="ja-JP" sz="2400" dirty="0" smtClean="0">
                <a:solidFill>
                  <a:schemeClr val="tx1">
                    <a:lumMod val="50000"/>
                    <a:lumOff val="50000"/>
                  </a:schemeClr>
                </a:solidFill>
                <a:latin typeface="+mn-lt"/>
              </a:rPr>
              <a:t>Format of interactions to be designed</a:t>
            </a:r>
          </a:p>
          <a:p>
            <a:pPr marL="342900" indent="-342900" eaLnBrk="1" hangingPunct="1">
              <a:spcBef>
                <a:spcPts val="700"/>
              </a:spcBef>
              <a:spcAft>
                <a:spcPts val="600"/>
              </a:spcAft>
              <a:buFont typeface="Wingdings" charset="2"/>
              <a:buChar char="Ø"/>
            </a:pPr>
            <a:r>
              <a:rPr lang="en-US" altLang="ja-JP" sz="2400" dirty="0" smtClean="0">
                <a:solidFill>
                  <a:schemeClr val="tx1">
                    <a:lumMod val="50000"/>
                    <a:lumOff val="50000"/>
                  </a:schemeClr>
                </a:solidFill>
                <a:latin typeface="+mn-lt"/>
              </a:rPr>
              <a:t>Finalize </a:t>
            </a:r>
            <a:r>
              <a:rPr lang="en-US" altLang="ja-JP" sz="2400" dirty="0">
                <a:solidFill>
                  <a:schemeClr val="tx1">
                    <a:lumMod val="50000"/>
                    <a:lumOff val="50000"/>
                  </a:schemeClr>
                </a:solidFill>
                <a:latin typeface="+mn-lt"/>
              </a:rPr>
              <a:t>detailed </a:t>
            </a:r>
            <a:r>
              <a:rPr lang="en-US" altLang="ja-JP" sz="2400" dirty="0" smtClean="0">
                <a:solidFill>
                  <a:schemeClr val="tx1">
                    <a:lumMod val="50000"/>
                    <a:lumOff val="50000"/>
                  </a:schemeClr>
                </a:solidFill>
                <a:latin typeface="+mn-lt"/>
              </a:rPr>
              <a:t>timing</a:t>
            </a:r>
          </a:p>
          <a:p>
            <a:pPr marL="342900" indent="-342900" eaLnBrk="1" hangingPunct="1">
              <a:spcBef>
                <a:spcPts val="700"/>
              </a:spcBef>
              <a:spcAft>
                <a:spcPts val="600"/>
              </a:spcAft>
              <a:buFont typeface="Wingdings" charset="2"/>
              <a:buChar char="Ø"/>
            </a:pPr>
            <a:r>
              <a:rPr lang="en-US" altLang="ja-JP" sz="2400" dirty="0" smtClean="0">
                <a:solidFill>
                  <a:schemeClr val="tx1">
                    <a:lumMod val="50000"/>
                    <a:lumOff val="50000"/>
                  </a:schemeClr>
                </a:solidFill>
                <a:latin typeface="+mn-lt"/>
              </a:rPr>
              <a:t>Review with BFC in Buenos Aires</a:t>
            </a:r>
            <a:endParaRPr lang="en-US" altLang="ja-JP" sz="2400" dirty="0">
              <a:solidFill>
                <a:schemeClr val="tx1">
                  <a:lumMod val="50000"/>
                  <a:lumOff val="50000"/>
                </a:schemeClr>
              </a:solidFill>
              <a:latin typeface="+mn-lt"/>
            </a:endParaRPr>
          </a:p>
          <a:p>
            <a:pPr marL="342900" indent="-342900" eaLnBrk="1" hangingPunct="1">
              <a:spcBef>
                <a:spcPts val="700"/>
              </a:spcBef>
              <a:spcAft>
                <a:spcPts val="600"/>
              </a:spcAft>
              <a:buFont typeface="Wingdings" charset="2"/>
              <a:buChar char="Ø"/>
            </a:pPr>
            <a:endParaRPr lang="en-US" altLang="ja-JP" sz="2400" dirty="0" smtClean="0">
              <a:solidFill>
                <a:schemeClr val="tx1">
                  <a:lumMod val="50000"/>
                  <a:lumOff val="50000"/>
                </a:schemeClr>
              </a:solidFill>
              <a:latin typeface="+mn-lt"/>
            </a:endParaRPr>
          </a:p>
        </p:txBody>
      </p:sp>
    </p:spTree>
    <p:extLst>
      <p:ext uri="{BB962C8B-B14F-4D97-AF65-F5344CB8AC3E}">
        <p14:creationId xmlns:p14="http://schemas.microsoft.com/office/powerpoint/2010/main" val="3329278992"/>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Table of Contents</a:t>
            </a:r>
            <a:endParaRPr lang="en-US" dirty="0"/>
          </a:p>
        </p:txBody>
      </p:sp>
      <p:sp>
        <p:nvSpPr>
          <p:cNvPr id="4" name="Slide Number Placeholder 3"/>
          <p:cNvSpPr>
            <a:spLocks noGrp="1"/>
          </p:cNvSpPr>
          <p:nvPr>
            <p:ph type="sldNum" sz="quarter" idx="10"/>
          </p:nvPr>
        </p:nvSpPr>
        <p:spPr/>
        <p:txBody>
          <a:bodyPr/>
          <a:lstStyle/>
          <a:p>
            <a:pPr>
              <a:defRPr/>
            </a:pPr>
            <a:fld id="{B015386F-5599-4FD1-A3E5-EE5123A74840}" type="slidenum">
              <a:rPr lang="en-US" smtClean="0"/>
              <a:pPr>
                <a:defRPr/>
              </a:pPr>
              <a:t>2</a:t>
            </a:fld>
            <a:endParaRPr lang="en-US" dirty="0"/>
          </a:p>
        </p:txBody>
      </p:sp>
      <p:sp>
        <p:nvSpPr>
          <p:cNvPr id="5" name="TextBox 4"/>
          <p:cNvSpPr txBox="1"/>
          <p:nvPr/>
        </p:nvSpPr>
        <p:spPr>
          <a:xfrm>
            <a:off x="467544" y="1556792"/>
            <a:ext cx="8371656" cy="4662814"/>
          </a:xfrm>
          <a:prstGeom prst="rect">
            <a:avLst/>
          </a:prstGeom>
          <a:noFill/>
        </p:spPr>
        <p:txBody>
          <a:bodyPr wrap="square" rtlCol="0">
            <a:spAutoFit/>
          </a:bodyPr>
          <a:lstStyle/>
          <a:p>
            <a:pPr marL="457200" indent="-457200">
              <a:spcBef>
                <a:spcPts val="600"/>
              </a:spcBef>
              <a:spcAft>
                <a:spcPts val="1200"/>
              </a:spcAft>
              <a:buAutoNum type="arabicPeriod"/>
            </a:pPr>
            <a:r>
              <a:rPr lang="en-US" sz="2400" dirty="0" smtClean="0">
                <a:solidFill>
                  <a:schemeClr val="tx1">
                    <a:lumMod val="50000"/>
                    <a:lumOff val="50000"/>
                  </a:schemeClr>
                </a:solidFill>
              </a:rPr>
              <a:t>Planning process environment</a:t>
            </a:r>
          </a:p>
          <a:p>
            <a:pPr>
              <a:spcBef>
                <a:spcPts val="600"/>
              </a:spcBef>
              <a:spcAft>
                <a:spcPts val="1200"/>
              </a:spcAft>
            </a:pPr>
            <a:r>
              <a:rPr lang="en-US" sz="2400" dirty="0" smtClean="0">
                <a:solidFill>
                  <a:schemeClr val="tx1">
                    <a:lumMod val="50000"/>
                    <a:lumOff val="50000"/>
                  </a:schemeClr>
                </a:solidFill>
              </a:rPr>
              <a:t>2. Guiding principles</a:t>
            </a:r>
          </a:p>
          <a:p>
            <a:pPr>
              <a:spcBef>
                <a:spcPts val="600"/>
              </a:spcBef>
              <a:spcAft>
                <a:spcPts val="1200"/>
              </a:spcAft>
            </a:pPr>
            <a:r>
              <a:rPr lang="en-US" sz="2400" dirty="0" smtClean="0">
                <a:solidFill>
                  <a:schemeClr val="tx1">
                    <a:lumMod val="50000"/>
                    <a:lumOff val="50000"/>
                  </a:schemeClr>
                </a:solidFill>
              </a:rPr>
              <a:t>3. Target planning</a:t>
            </a:r>
          </a:p>
          <a:p>
            <a:pPr>
              <a:spcBef>
                <a:spcPts val="600"/>
              </a:spcBef>
              <a:spcAft>
                <a:spcPts val="1200"/>
              </a:spcAft>
            </a:pPr>
            <a:r>
              <a:rPr lang="en-US" sz="2400" dirty="0" smtClean="0">
                <a:solidFill>
                  <a:schemeClr val="tx1">
                    <a:lumMod val="50000"/>
                    <a:lumOff val="50000"/>
                  </a:schemeClr>
                </a:solidFill>
              </a:rPr>
              <a:t>4. FY15 planning phases and timeline</a:t>
            </a:r>
          </a:p>
          <a:p>
            <a:pPr>
              <a:spcBef>
                <a:spcPts val="600"/>
              </a:spcBef>
              <a:spcAft>
                <a:spcPts val="1200"/>
              </a:spcAft>
            </a:pPr>
            <a:r>
              <a:rPr lang="en-US" sz="2400" dirty="0" smtClean="0">
                <a:solidFill>
                  <a:schemeClr val="tx1">
                    <a:lumMod val="50000"/>
                    <a:lumOff val="50000"/>
                  </a:schemeClr>
                </a:solidFill>
              </a:rPr>
              <a:t>5. Community interaction</a:t>
            </a:r>
          </a:p>
          <a:p>
            <a:pPr>
              <a:spcBef>
                <a:spcPts val="600"/>
              </a:spcBef>
              <a:spcAft>
                <a:spcPts val="1200"/>
              </a:spcAft>
            </a:pPr>
            <a:r>
              <a:rPr lang="en-US" sz="2400" dirty="0" smtClean="0">
                <a:solidFill>
                  <a:schemeClr val="tx1">
                    <a:lumMod val="50000"/>
                    <a:lumOff val="50000"/>
                  </a:schemeClr>
                </a:solidFill>
              </a:rPr>
              <a:t>6. Content overview</a:t>
            </a:r>
          </a:p>
          <a:p>
            <a:pPr>
              <a:spcBef>
                <a:spcPts val="600"/>
              </a:spcBef>
              <a:spcAft>
                <a:spcPts val="1200"/>
              </a:spcAft>
            </a:pPr>
            <a:r>
              <a:rPr lang="en-US" sz="2400" dirty="0" smtClean="0">
                <a:solidFill>
                  <a:schemeClr val="tx1">
                    <a:lumMod val="50000"/>
                    <a:lumOff val="50000"/>
                  </a:schemeClr>
                </a:solidFill>
              </a:rPr>
              <a:t>7. Additional budget requests </a:t>
            </a:r>
            <a:r>
              <a:rPr lang="en-US" sz="2400" dirty="0" smtClean="0">
                <a:solidFill>
                  <a:schemeClr val="tx1">
                    <a:lumMod val="50000"/>
                    <a:lumOff val="50000"/>
                  </a:schemeClr>
                </a:solidFill>
              </a:rPr>
              <a:t>process</a:t>
            </a:r>
          </a:p>
          <a:p>
            <a:pPr>
              <a:spcBef>
                <a:spcPts val="600"/>
              </a:spcBef>
              <a:spcAft>
                <a:spcPts val="1200"/>
              </a:spcAft>
            </a:pPr>
            <a:r>
              <a:rPr lang="en-US" sz="2400" dirty="0" smtClean="0">
                <a:solidFill>
                  <a:schemeClr val="tx1">
                    <a:lumMod val="50000"/>
                    <a:lumOff val="50000"/>
                  </a:schemeClr>
                </a:solidFill>
              </a:rPr>
              <a:t>8. Next steps</a:t>
            </a:r>
            <a:endParaRPr lang="en-US" sz="2400" dirty="0">
              <a:solidFill>
                <a:schemeClr val="tx1">
                  <a:lumMod val="50000"/>
                  <a:lumOff val="50000"/>
                </a:schemeClr>
              </a:solidFill>
            </a:endParaRPr>
          </a:p>
        </p:txBody>
      </p:sp>
    </p:spTree>
    <p:extLst>
      <p:ext uri="{BB962C8B-B14F-4D97-AF65-F5344CB8AC3E}">
        <p14:creationId xmlns:p14="http://schemas.microsoft.com/office/powerpoint/2010/main" val="1116447584"/>
      </p:ext>
    </p:extLst>
  </p:cSld>
  <p:clrMapOvr>
    <a:masterClrMapping/>
  </p:clrMapOvr>
  <p:transition xmlns:p14="http://schemas.microsoft.com/office/powerpoint/2010/mai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762000"/>
          </a:xfrm>
        </p:spPr>
        <p:txBody>
          <a:bodyPr rtlCol="0" anchor="ctr">
            <a:normAutofit/>
          </a:bodyPr>
          <a:lstStyle/>
          <a:p>
            <a:pPr eaLnBrk="1" fontAlgn="auto" hangingPunct="1">
              <a:spcAft>
                <a:spcPts val="0"/>
              </a:spcAft>
              <a:defRPr/>
            </a:pPr>
            <a:r>
              <a:rPr lang="en-US" sz="4000" dirty="0" smtClean="0">
                <a:ea typeface="+mj-ea"/>
                <a:cs typeface="+mj-cs"/>
              </a:rPr>
              <a:t>1. Planning </a:t>
            </a:r>
            <a:r>
              <a:rPr lang="en-US" sz="4000" dirty="0" smtClean="0">
                <a:ea typeface="+mj-ea"/>
                <a:cs typeface="+mj-cs"/>
              </a:rPr>
              <a:t>process environment</a:t>
            </a:r>
            <a:endParaRPr lang="en-US" sz="4000" dirty="0">
              <a:ea typeface="+mj-ea"/>
              <a:cs typeface="+mj-cs"/>
            </a:endParaRPr>
          </a:p>
        </p:txBody>
      </p:sp>
      <p:sp>
        <p:nvSpPr>
          <p:cNvPr id="37892" name="Content Placeholder 2"/>
          <p:cNvSpPr txBox="1">
            <a:spLocks/>
          </p:cNvSpPr>
          <p:nvPr/>
        </p:nvSpPr>
        <p:spPr bwMode="auto">
          <a:xfrm>
            <a:off x="457200" y="1198711"/>
            <a:ext cx="8001000" cy="525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342900" indent="-342900" eaLnBrk="1" hangingPunct="1">
              <a:spcBef>
                <a:spcPts val="100"/>
              </a:spcBef>
              <a:buFont typeface="Wingdings" charset="2"/>
              <a:buChar char="Ø"/>
            </a:pPr>
            <a:r>
              <a:rPr lang="en-US" altLang="ja-JP" sz="2400" dirty="0" smtClean="0">
                <a:solidFill>
                  <a:srgbClr val="7F7F7F"/>
                </a:solidFill>
                <a:latin typeface="+mn-lt"/>
              </a:rPr>
              <a:t>ICANN Strategy panels</a:t>
            </a:r>
          </a:p>
          <a:p>
            <a:pPr marL="1085850" lvl="1" indent="-342900" eaLnBrk="1" hangingPunct="1">
              <a:spcBef>
                <a:spcPts val="100"/>
              </a:spcBef>
              <a:buFont typeface="Wingdings" charset="2"/>
              <a:buChar char="§"/>
            </a:pPr>
            <a:r>
              <a:rPr lang="en-US" altLang="ja-JP" sz="2400" dirty="0" smtClean="0">
                <a:solidFill>
                  <a:srgbClr val="7F7F7F"/>
                </a:solidFill>
                <a:latin typeface="+mn-lt"/>
              </a:rPr>
              <a:t>Announced in July 2013,</a:t>
            </a:r>
          </a:p>
          <a:p>
            <a:pPr marL="1085850" lvl="1" indent="-342900" eaLnBrk="1" hangingPunct="1">
              <a:spcBef>
                <a:spcPts val="100"/>
              </a:spcBef>
              <a:buFont typeface="Wingdings" charset="2"/>
              <a:buChar char="§"/>
            </a:pPr>
            <a:r>
              <a:rPr lang="en-US" altLang="ja-JP" sz="2400" dirty="0" smtClean="0">
                <a:solidFill>
                  <a:srgbClr val="7F7F7F"/>
                </a:solidFill>
                <a:latin typeface="+mn-lt"/>
              </a:rPr>
              <a:t>Intended conclusion April 2014</a:t>
            </a:r>
            <a:endParaRPr lang="en-US" altLang="ja-JP" sz="2400" dirty="0">
              <a:solidFill>
                <a:srgbClr val="7F7F7F"/>
              </a:solidFill>
              <a:latin typeface="+mn-lt"/>
            </a:endParaRPr>
          </a:p>
          <a:p>
            <a:pPr eaLnBrk="1" hangingPunct="1">
              <a:spcBef>
                <a:spcPts val="100"/>
              </a:spcBef>
              <a:buFont typeface="Wingdings" pitchFamily="2" charset="2"/>
              <a:buNone/>
            </a:pPr>
            <a:endParaRPr lang="en-US" altLang="ja-JP" sz="2400" dirty="0" smtClean="0">
              <a:solidFill>
                <a:srgbClr val="7F7F7F"/>
              </a:solidFill>
              <a:latin typeface="+mn-lt"/>
            </a:endParaRPr>
          </a:p>
          <a:p>
            <a:pPr marL="342900" indent="-342900" eaLnBrk="1" hangingPunct="1">
              <a:spcBef>
                <a:spcPts val="100"/>
              </a:spcBef>
              <a:buFont typeface="Wingdings" charset="2"/>
              <a:buChar char="Ø"/>
            </a:pPr>
            <a:r>
              <a:rPr lang="en-US" altLang="ja-JP" sz="2400" dirty="0" smtClean="0">
                <a:solidFill>
                  <a:srgbClr val="7F7F7F"/>
                </a:solidFill>
                <a:latin typeface="+mn-lt"/>
              </a:rPr>
              <a:t>ATRT2 working group</a:t>
            </a:r>
          </a:p>
          <a:p>
            <a:pPr marL="1085850" lvl="1" indent="-342900" eaLnBrk="1" hangingPunct="1">
              <a:spcBef>
                <a:spcPts val="100"/>
              </a:spcBef>
              <a:buFont typeface="Wingdings" charset="2"/>
              <a:buChar char="§"/>
            </a:pPr>
            <a:r>
              <a:rPr lang="en-US" altLang="ja-JP" sz="2400" dirty="0" smtClean="0">
                <a:solidFill>
                  <a:srgbClr val="7F7F7F"/>
                </a:solidFill>
                <a:latin typeface="+mn-lt"/>
              </a:rPr>
              <a:t>Expected recommendation on planning process</a:t>
            </a:r>
          </a:p>
          <a:p>
            <a:pPr marL="1085850" lvl="1" indent="-342900" eaLnBrk="1" hangingPunct="1">
              <a:spcBef>
                <a:spcPts val="100"/>
              </a:spcBef>
              <a:buFont typeface="Wingdings" charset="2"/>
              <a:buChar char="§"/>
            </a:pPr>
            <a:r>
              <a:rPr lang="en-US" altLang="ja-JP" sz="2400" dirty="0" smtClean="0">
                <a:solidFill>
                  <a:srgbClr val="7F7F7F"/>
                </a:solidFill>
                <a:latin typeface="+mn-lt"/>
              </a:rPr>
              <a:t>Suggested public comment and Board communication processes</a:t>
            </a:r>
          </a:p>
          <a:p>
            <a:pPr marL="342900" indent="-342900" eaLnBrk="1" hangingPunct="1">
              <a:spcBef>
                <a:spcPts val="100"/>
              </a:spcBef>
              <a:buFont typeface="Arial" pitchFamily="34" charset="0"/>
              <a:buChar char="•"/>
            </a:pPr>
            <a:endParaRPr lang="en-US" altLang="ja-JP" sz="2400" dirty="0" smtClean="0">
              <a:solidFill>
                <a:srgbClr val="7F7F7F"/>
              </a:solidFill>
              <a:latin typeface="+mn-lt"/>
            </a:endParaRPr>
          </a:p>
          <a:p>
            <a:pPr marL="342900" indent="-342900" eaLnBrk="1" hangingPunct="1">
              <a:spcBef>
                <a:spcPts val="100"/>
              </a:spcBef>
              <a:buFont typeface="Wingdings" charset="2"/>
              <a:buChar char="Ø"/>
            </a:pPr>
            <a:r>
              <a:rPr lang="en-US" altLang="ja-JP" sz="2400" dirty="0" smtClean="0">
                <a:solidFill>
                  <a:srgbClr val="7F7F7F"/>
                </a:solidFill>
                <a:latin typeface="+mn-lt"/>
              </a:rPr>
              <a:t>Internet Governance activity potentially affecting FY15</a:t>
            </a:r>
          </a:p>
          <a:p>
            <a:pPr marL="1085850" lvl="1" indent="-342900" eaLnBrk="1" hangingPunct="1">
              <a:spcBef>
                <a:spcPts val="100"/>
              </a:spcBef>
              <a:buFont typeface="Wingdings" charset="2"/>
              <a:buChar char="§"/>
            </a:pPr>
            <a:r>
              <a:rPr lang="en-US" altLang="ja-JP" sz="2400" dirty="0" smtClean="0">
                <a:solidFill>
                  <a:srgbClr val="7F7F7F"/>
                </a:solidFill>
                <a:latin typeface="+mn-lt"/>
              </a:rPr>
              <a:t>Follow up of Bali IGF</a:t>
            </a:r>
          </a:p>
          <a:p>
            <a:pPr marL="1085850" lvl="1" indent="-342900" eaLnBrk="1" hangingPunct="1">
              <a:spcBef>
                <a:spcPts val="100"/>
              </a:spcBef>
              <a:buFont typeface="Wingdings" charset="2"/>
              <a:buChar char="§"/>
            </a:pPr>
            <a:r>
              <a:rPr lang="en-US" altLang="ja-JP" sz="2400" dirty="0" smtClean="0">
                <a:solidFill>
                  <a:srgbClr val="7F7F7F"/>
                </a:solidFill>
                <a:latin typeface="+mn-lt"/>
              </a:rPr>
              <a:t>Brazil Internet governance summit</a:t>
            </a:r>
            <a:endParaRPr lang="en-US" altLang="ja-JP" sz="2400" dirty="0">
              <a:solidFill>
                <a:srgbClr val="7F7F7F"/>
              </a:solidFill>
              <a:latin typeface="+mn-lt"/>
            </a:endParaRPr>
          </a:p>
        </p:txBody>
      </p:sp>
    </p:spTree>
    <p:extLst>
      <p:ext uri="{BB962C8B-B14F-4D97-AF65-F5344CB8AC3E}">
        <p14:creationId xmlns:p14="http://schemas.microsoft.com/office/powerpoint/2010/main" val="2990872162"/>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762000"/>
          </a:xfrm>
        </p:spPr>
        <p:txBody>
          <a:bodyPr rtlCol="0" anchor="ctr">
            <a:normAutofit/>
          </a:bodyPr>
          <a:lstStyle/>
          <a:p>
            <a:pPr eaLnBrk="1" fontAlgn="auto" hangingPunct="1">
              <a:spcAft>
                <a:spcPts val="0"/>
              </a:spcAft>
              <a:defRPr/>
            </a:pPr>
            <a:r>
              <a:rPr lang="en-US" sz="4000" dirty="0" smtClean="0">
                <a:ea typeface="+mj-ea"/>
                <a:cs typeface="+mj-cs"/>
              </a:rPr>
              <a:t>2. Guiding </a:t>
            </a:r>
            <a:r>
              <a:rPr lang="en-US" sz="4000" dirty="0" smtClean="0">
                <a:ea typeface="+mj-ea"/>
                <a:cs typeface="+mj-cs"/>
              </a:rPr>
              <a:t>principles</a:t>
            </a:r>
            <a:endParaRPr lang="en-US" sz="4000" dirty="0">
              <a:ea typeface="+mj-ea"/>
              <a:cs typeface="+mj-cs"/>
            </a:endParaRPr>
          </a:p>
        </p:txBody>
      </p:sp>
      <p:sp>
        <p:nvSpPr>
          <p:cNvPr id="37892" name="Content Placeholder 2"/>
          <p:cNvSpPr txBox="1">
            <a:spLocks/>
          </p:cNvSpPr>
          <p:nvPr/>
        </p:nvSpPr>
        <p:spPr bwMode="auto">
          <a:xfrm>
            <a:off x="457200" y="1198711"/>
            <a:ext cx="8291264" cy="525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342900" indent="-342900" eaLnBrk="1" hangingPunct="1">
              <a:spcBef>
                <a:spcPts val="100"/>
              </a:spcBef>
              <a:buFont typeface="Wingdings" charset="2"/>
              <a:buChar char="Ø"/>
            </a:pPr>
            <a:r>
              <a:rPr lang="en-US" altLang="ja-JP" sz="2400" dirty="0" smtClean="0">
                <a:solidFill>
                  <a:srgbClr val="7F7F7F"/>
                </a:solidFill>
                <a:latin typeface="+mn-lt"/>
              </a:rPr>
              <a:t>Low visibility/predictability into FY15</a:t>
            </a:r>
          </a:p>
          <a:p>
            <a:pPr marL="1085850" lvl="1" indent="-342900" eaLnBrk="1" hangingPunct="1">
              <a:spcBef>
                <a:spcPts val="100"/>
              </a:spcBef>
              <a:buFont typeface="Wingdings" charset="0"/>
              <a:buChar char="è"/>
            </a:pPr>
            <a:r>
              <a:rPr lang="en-US" altLang="ja-JP" sz="2400" dirty="0" smtClean="0">
                <a:solidFill>
                  <a:srgbClr val="7F7F7F"/>
                </a:solidFill>
                <a:latin typeface="+mn-lt"/>
                <a:sym typeface="Wingdings"/>
              </a:rPr>
              <a:t>Need </a:t>
            </a:r>
            <a:r>
              <a:rPr lang="en-US" altLang="ja-JP" sz="2400" dirty="0" smtClean="0">
                <a:solidFill>
                  <a:srgbClr val="7F7F7F"/>
                </a:solidFill>
                <a:latin typeface="+mn-lt"/>
                <a:sym typeface="Wingdings"/>
              </a:rPr>
              <a:t>for increased flexibility in </a:t>
            </a:r>
            <a:r>
              <a:rPr lang="en-US" altLang="ja-JP" sz="2400" dirty="0" smtClean="0">
                <a:solidFill>
                  <a:srgbClr val="7F7F7F"/>
                </a:solidFill>
                <a:latin typeface="+mn-lt"/>
                <a:sym typeface="Wingdings"/>
              </a:rPr>
              <a:t>planning</a:t>
            </a:r>
          </a:p>
          <a:p>
            <a:pPr marL="1085850" lvl="1" indent="-342900" eaLnBrk="1" hangingPunct="1">
              <a:spcBef>
                <a:spcPts val="100"/>
              </a:spcBef>
              <a:buFont typeface="Wingdings" charset="0"/>
              <a:buChar char="è"/>
            </a:pPr>
            <a:r>
              <a:rPr lang="en-US" altLang="ja-JP" sz="2400" dirty="0" smtClean="0">
                <a:solidFill>
                  <a:srgbClr val="7F7F7F"/>
                </a:solidFill>
                <a:latin typeface="+mn-lt"/>
                <a:sym typeface="Wingdings"/>
              </a:rPr>
              <a:t>Increase contingency portion of the budget</a:t>
            </a:r>
            <a:endParaRPr lang="en-US" altLang="ja-JP" sz="2400" dirty="0" smtClean="0">
              <a:solidFill>
                <a:srgbClr val="7F7F7F"/>
              </a:solidFill>
              <a:latin typeface="+mn-lt"/>
            </a:endParaRPr>
          </a:p>
          <a:p>
            <a:pPr eaLnBrk="1" hangingPunct="1">
              <a:spcBef>
                <a:spcPts val="100"/>
              </a:spcBef>
              <a:buFont typeface="Wingdings" pitchFamily="2" charset="2"/>
              <a:buNone/>
            </a:pPr>
            <a:endParaRPr lang="en-US" altLang="ja-JP" sz="2400" dirty="0" smtClean="0">
              <a:solidFill>
                <a:srgbClr val="7F7F7F"/>
              </a:solidFill>
              <a:latin typeface="+mn-lt"/>
            </a:endParaRPr>
          </a:p>
          <a:p>
            <a:pPr marL="342900" indent="-342900" eaLnBrk="1" hangingPunct="1">
              <a:spcBef>
                <a:spcPts val="100"/>
              </a:spcBef>
              <a:buFont typeface="Wingdings" charset="2"/>
              <a:buChar char="Ø"/>
            </a:pPr>
            <a:r>
              <a:rPr lang="en-US" altLang="ja-JP" sz="2400" dirty="0" smtClean="0">
                <a:solidFill>
                  <a:srgbClr val="7F7F7F"/>
                </a:solidFill>
                <a:latin typeface="+mn-lt"/>
              </a:rPr>
              <a:t>While 5-year strategy is in development… </a:t>
            </a:r>
          </a:p>
          <a:p>
            <a:pPr marL="1085850" lvl="1" indent="-342900" eaLnBrk="1" hangingPunct="1">
              <a:spcBef>
                <a:spcPts val="100"/>
              </a:spcBef>
              <a:buFont typeface="Wingdings" charset="0"/>
              <a:buChar char="è"/>
            </a:pPr>
            <a:r>
              <a:rPr lang="en-US" altLang="ja-JP" sz="2400" dirty="0" smtClean="0">
                <a:solidFill>
                  <a:srgbClr val="7F7F7F"/>
                </a:solidFill>
                <a:latin typeface="+mn-lt"/>
                <a:sym typeface="Wingdings"/>
              </a:rPr>
              <a:t>Focus on Operating plan definition and </a:t>
            </a:r>
            <a:r>
              <a:rPr lang="en-US" altLang="ja-JP" sz="2400" dirty="0" smtClean="0">
                <a:solidFill>
                  <a:srgbClr val="7F7F7F"/>
                </a:solidFill>
                <a:latin typeface="+mn-lt"/>
                <a:sym typeface="Wingdings"/>
              </a:rPr>
              <a:t>communication for the next 18 months until June 2015.</a:t>
            </a:r>
            <a:endParaRPr lang="en-US" altLang="ja-JP" sz="2400" dirty="0" smtClean="0">
              <a:solidFill>
                <a:srgbClr val="7F7F7F"/>
              </a:solidFill>
              <a:latin typeface="+mn-lt"/>
            </a:endParaRPr>
          </a:p>
          <a:p>
            <a:pPr eaLnBrk="1" hangingPunct="1">
              <a:spcBef>
                <a:spcPts val="100"/>
              </a:spcBef>
            </a:pPr>
            <a:endParaRPr lang="en-US" altLang="ja-JP" sz="2400" dirty="0" smtClean="0">
              <a:solidFill>
                <a:srgbClr val="7F7F7F"/>
              </a:solidFill>
              <a:latin typeface="+mn-lt"/>
            </a:endParaRPr>
          </a:p>
        </p:txBody>
      </p:sp>
    </p:spTree>
    <p:extLst>
      <p:ext uri="{BB962C8B-B14F-4D97-AF65-F5344CB8AC3E}">
        <p14:creationId xmlns:p14="http://schemas.microsoft.com/office/powerpoint/2010/main" val="3243978720"/>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76200"/>
            <a:ext cx="8534400" cy="609600"/>
          </a:xfrm>
        </p:spPr>
        <p:txBody>
          <a:bodyPr rtlCol="0" anchor="ctr">
            <a:noAutofit/>
          </a:bodyPr>
          <a:lstStyle/>
          <a:p>
            <a:pPr eaLnBrk="1" fontAlgn="auto" hangingPunct="1">
              <a:spcAft>
                <a:spcPts val="0"/>
              </a:spcAft>
              <a:defRPr/>
            </a:pPr>
            <a:r>
              <a:rPr lang="en-US" sz="4000" dirty="0" smtClean="0"/>
              <a:t>3. Target </a:t>
            </a:r>
            <a:r>
              <a:rPr lang="en-US" sz="4000" dirty="0" smtClean="0"/>
              <a:t>Planning Process</a:t>
            </a:r>
            <a:endParaRPr lang="en-US" sz="4000" dirty="0">
              <a:ea typeface="+mj-ea"/>
              <a:cs typeface="+mj-cs"/>
            </a:endParaRPr>
          </a:p>
        </p:txBody>
      </p:sp>
      <p:sp>
        <p:nvSpPr>
          <p:cNvPr id="2" name="Slide Number Placeholder 1"/>
          <p:cNvSpPr>
            <a:spLocks noGrp="1"/>
          </p:cNvSpPr>
          <p:nvPr>
            <p:ph type="sldNum" sz="quarter" idx="10"/>
          </p:nvPr>
        </p:nvSpPr>
        <p:spPr/>
        <p:txBody>
          <a:bodyPr/>
          <a:lstStyle/>
          <a:p>
            <a:pPr>
              <a:defRPr/>
            </a:pPr>
            <a:fld id="{B015386F-5599-4FD1-A3E5-EE5123A74840}" type="slidenum">
              <a:rPr lang="en-US" smtClean="0"/>
              <a:pPr>
                <a:defRPr/>
              </a:pPr>
              <a:t>5</a:t>
            </a:fld>
            <a:endParaRPr lang="en-US" dirty="0"/>
          </a:p>
        </p:txBody>
      </p:sp>
      <p:graphicFrame>
        <p:nvGraphicFramePr>
          <p:cNvPr id="6" name="Diagram 5"/>
          <p:cNvGraphicFramePr/>
          <p:nvPr>
            <p:extLst>
              <p:ext uri="{D42A27DB-BD31-4B8C-83A1-F6EECF244321}">
                <p14:modId xmlns:p14="http://schemas.microsoft.com/office/powerpoint/2010/main" val="1970216859"/>
              </p:ext>
            </p:extLst>
          </p:nvPr>
        </p:nvGraphicFramePr>
        <p:xfrm>
          <a:off x="2569565" y="841908"/>
          <a:ext cx="63246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Oval 6"/>
          <p:cNvSpPr/>
          <p:nvPr/>
        </p:nvSpPr>
        <p:spPr>
          <a:xfrm>
            <a:off x="108812" y="2218678"/>
            <a:ext cx="1872386" cy="14478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1600" dirty="0" smtClean="0"/>
              <a:t>COMMUNITY </a:t>
            </a:r>
            <a:r>
              <a:rPr lang="en-US" sz="1600" dirty="0"/>
              <a:t>&amp; </a:t>
            </a:r>
            <a:r>
              <a:rPr lang="en-US" sz="1600" dirty="0" smtClean="0"/>
              <a:t>BOARD</a:t>
            </a:r>
            <a:endParaRPr lang="en-US" sz="1600" dirty="0"/>
          </a:p>
        </p:txBody>
      </p:sp>
      <p:sp>
        <p:nvSpPr>
          <p:cNvPr id="8" name="Left-Right Arrow 7"/>
          <p:cNvSpPr/>
          <p:nvPr/>
        </p:nvSpPr>
        <p:spPr>
          <a:xfrm rot="19719283">
            <a:off x="1557714" y="1857267"/>
            <a:ext cx="1007055" cy="300997"/>
          </a:xfrm>
          <a:prstGeom prst="leftRightArrow">
            <a:avLst>
              <a:gd name="adj1" fmla="val 46557"/>
              <a:gd name="adj2" fmla="val 73138"/>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9" name="Left-Right Arrow 8"/>
          <p:cNvSpPr/>
          <p:nvPr/>
        </p:nvSpPr>
        <p:spPr>
          <a:xfrm>
            <a:off x="1997681" y="2823203"/>
            <a:ext cx="1007055" cy="300997"/>
          </a:xfrm>
          <a:prstGeom prst="leftRightArrow">
            <a:avLst>
              <a:gd name="adj1" fmla="val 46557"/>
              <a:gd name="adj2" fmla="val 73138"/>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1" name="Flowchart: Punched Tape 10"/>
          <p:cNvSpPr/>
          <p:nvPr/>
        </p:nvSpPr>
        <p:spPr>
          <a:xfrm>
            <a:off x="5083606" y="5270347"/>
            <a:ext cx="2048560" cy="1062228"/>
          </a:xfrm>
          <a:prstGeom prst="flowChartPunchedTap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smtClean="0"/>
              <a:t>Public Comments / </a:t>
            </a:r>
            <a:br>
              <a:rPr lang="en-US" dirty="0" smtClean="0"/>
            </a:br>
            <a:r>
              <a:rPr lang="en-US" dirty="0" smtClean="0"/>
              <a:t>Budget Approval</a:t>
            </a:r>
            <a:endParaRPr lang="en-US" dirty="0"/>
          </a:p>
        </p:txBody>
      </p:sp>
      <p:cxnSp>
        <p:nvCxnSpPr>
          <p:cNvPr id="12" name="Straight Connector 11"/>
          <p:cNvCxnSpPr/>
          <p:nvPr/>
        </p:nvCxnSpPr>
        <p:spPr>
          <a:xfrm>
            <a:off x="1145089" y="3810000"/>
            <a:ext cx="0" cy="2133600"/>
          </a:xfrm>
          <a:prstGeom prst="line">
            <a:avLst/>
          </a:prstGeom>
          <a:ln w="63500">
            <a:solidFill>
              <a:srgbClr val="FF0000"/>
            </a:solidFill>
            <a:prstDash val="dash"/>
          </a:ln>
        </p:spPr>
        <p:style>
          <a:lnRef idx="2">
            <a:schemeClr val="accent2"/>
          </a:lnRef>
          <a:fillRef idx="0">
            <a:schemeClr val="accent2"/>
          </a:fillRef>
          <a:effectRef idx="1">
            <a:schemeClr val="accent2"/>
          </a:effectRef>
          <a:fontRef idx="minor">
            <a:schemeClr val="tx1"/>
          </a:fontRef>
        </p:style>
      </p:cxnSp>
      <p:cxnSp>
        <p:nvCxnSpPr>
          <p:cNvPr id="14" name="Straight Connector 13"/>
          <p:cNvCxnSpPr/>
          <p:nvPr/>
        </p:nvCxnSpPr>
        <p:spPr>
          <a:xfrm>
            <a:off x="1219200" y="5943600"/>
            <a:ext cx="3276600" cy="0"/>
          </a:xfrm>
          <a:prstGeom prst="line">
            <a:avLst/>
          </a:prstGeom>
          <a:ln w="63500">
            <a:solidFill>
              <a:srgbClr val="FF0000"/>
            </a:solidFill>
            <a:prstDash val="dash"/>
            <a:tailEnd type="stealth"/>
          </a:ln>
        </p:spPr>
        <p:style>
          <a:lnRef idx="2">
            <a:schemeClr val="accent2"/>
          </a:lnRef>
          <a:fillRef idx="0">
            <a:schemeClr val="accent2"/>
          </a:fillRef>
          <a:effectRef idx="1">
            <a:schemeClr val="accent2"/>
          </a:effectRef>
          <a:fontRef idx="minor">
            <a:schemeClr val="tx1"/>
          </a:fontRef>
        </p:style>
      </p:cxnSp>
      <p:sp>
        <p:nvSpPr>
          <p:cNvPr id="15" name="Left-Right Arrow 14"/>
          <p:cNvSpPr/>
          <p:nvPr/>
        </p:nvSpPr>
        <p:spPr>
          <a:xfrm rot="1941484">
            <a:off x="1781063" y="3837400"/>
            <a:ext cx="1615085" cy="306597"/>
          </a:xfrm>
          <a:prstGeom prst="leftRightArrow">
            <a:avLst>
              <a:gd name="adj1" fmla="val 46557"/>
              <a:gd name="adj2" fmla="val 73138"/>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89969251"/>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762000"/>
          </a:xfrm>
        </p:spPr>
        <p:txBody>
          <a:bodyPr rtlCol="0" anchor="ctr">
            <a:normAutofit/>
          </a:bodyPr>
          <a:lstStyle/>
          <a:p>
            <a:pPr>
              <a:defRPr/>
            </a:pPr>
            <a:r>
              <a:rPr lang="en-US" sz="4000" dirty="0" smtClean="0">
                <a:solidFill>
                  <a:srgbClr val="7F7F7F"/>
                </a:solidFill>
                <a:ea typeface="ＭＳ Ｐゴシック" pitchFamily="34" charset="-128"/>
              </a:rPr>
              <a:t>4. FY15 </a:t>
            </a:r>
            <a:r>
              <a:rPr lang="en-US" sz="4000" dirty="0" smtClean="0">
                <a:solidFill>
                  <a:srgbClr val="7F7F7F"/>
                </a:solidFill>
                <a:ea typeface="ＭＳ Ｐゴシック" pitchFamily="34" charset="-128"/>
              </a:rPr>
              <a:t>Planning Phases and Timeline</a:t>
            </a:r>
            <a:endParaRPr lang="en-US" sz="4000" dirty="0">
              <a:solidFill>
                <a:srgbClr val="7F7F7F"/>
              </a:solidFill>
              <a:ea typeface="ＭＳ Ｐゴシック" pitchFamily="34" charset="-128"/>
            </a:endParaRPr>
          </a:p>
        </p:txBody>
      </p:sp>
      <p:sp>
        <p:nvSpPr>
          <p:cNvPr id="37892" name="Content Placeholder 2"/>
          <p:cNvSpPr txBox="1">
            <a:spLocks/>
          </p:cNvSpPr>
          <p:nvPr/>
        </p:nvSpPr>
        <p:spPr bwMode="auto">
          <a:xfrm>
            <a:off x="251520" y="1052780"/>
            <a:ext cx="8001000" cy="4324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spcBef>
                <a:spcPts val="100"/>
              </a:spcBef>
              <a:buFont typeface="Wingdings" pitchFamily="2" charset="2"/>
              <a:buNone/>
            </a:pPr>
            <a:endParaRPr lang="en-US" sz="2000" dirty="0">
              <a:latin typeface="+mn-lt"/>
            </a:endParaRPr>
          </a:p>
        </p:txBody>
      </p:sp>
      <p:grpSp>
        <p:nvGrpSpPr>
          <p:cNvPr id="6" name="Gruppe 40"/>
          <p:cNvGrpSpPr/>
          <p:nvPr/>
        </p:nvGrpSpPr>
        <p:grpSpPr>
          <a:xfrm>
            <a:off x="405814" y="1253765"/>
            <a:ext cx="8433386" cy="4490524"/>
            <a:chOff x="-1688899" y="2014009"/>
            <a:chExt cx="10521618" cy="2750079"/>
          </a:xfrm>
        </p:grpSpPr>
        <p:sp>
          <p:nvSpPr>
            <p:cNvPr id="7" name="Pentagon 6"/>
            <p:cNvSpPr/>
            <p:nvPr/>
          </p:nvSpPr>
          <p:spPr>
            <a:xfrm>
              <a:off x="-1688899" y="2014009"/>
              <a:ext cx="10521618" cy="2750079"/>
            </a:xfrm>
            <a:prstGeom prst="homePlate">
              <a:avLst>
                <a:gd name="adj" fmla="val 17050"/>
              </a:avLst>
            </a:prstGeom>
            <a:gradFill rotWithShape="1">
              <a:gsLst>
                <a:gs pos="0">
                  <a:srgbClr val="E6E6E6"/>
                </a:gs>
                <a:gs pos="100000">
                  <a:sysClr val="window" lastClr="FFFFFF"/>
                </a:gs>
              </a:gsLst>
              <a:lin ang="16200000"/>
            </a:gradFill>
            <a:ln w="9525">
              <a:solidFill>
                <a:srgbClr val="E1E1E1"/>
              </a:solidFill>
              <a:miter lim="800000"/>
              <a:headEnd/>
              <a:tailEnd/>
            </a:ln>
            <a:effectLst>
              <a:outerShdw blurRad="50800" dist="38100" dir="2700000" algn="tl" rotWithShape="0">
                <a:prstClr val="black">
                  <a:alpha val="40000"/>
                </a:prstClr>
              </a:outerShdw>
            </a:effectLst>
          </p:spPr>
          <p:txBody>
            <a:bodyPr anchor="ctr"/>
            <a:lstStyle/>
            <a:p>
              <a:pPr algn="ctr">
                <a:defRPr/>
              </a:pPr>
              <a:endParaRPr lang="da-DK" kern="0">
                <a:solidFill>
                  <a:srgbClr val="FFFFFF"/>
                </a:solidFill>
                <a:latin typeface="Arial Narrow" pitchFamily="-97" charset="0"/>
              </a:endParaRPr>
            </a:p>
          </p:txBody>
        </p:sp>
        <p:sp>
          <p:nvSpPr>
            <p:cNvPr id="8" name="Rektangel 13"/>
            <p:cNvSpPr/>
            <p:nvPr/>
          </p:nvSpPr>
          <p:spPr>
            <a:xfrm>
              <a:off x="-1509222" y="2122557"/>
              <a:ext cx="9495631" cy="357997"/>
            </a:xfrm>
            <a:prstGeom prst="rect">
              <a:avLst/>
            </a:prstGeom>
            <a:gradFill flip="none" rotWithShape="1">
              <a:gsLst>
                <a:gs pos="0">
                  <a:srgbClr val="0070C0"/>
                </a:gs>
                <a:gs pos="100000">
                  <a:srgbClr val="002060"/>
                </a:gs>
              </a:gsLst>
              <a:lin ang="5400000" scaled="1"/>
              <a:tileRect/>
            </a:gradFill>
            <a:ln w="3175" cap="flat" cmpd="sng">
              <a:solidFill>
                <a:srgbClr val="0070C0"/>
              </a:solidFill>
              <a:prstDash val="solid"/>
              <a:round/>
              <a:headEnd type="none" w="med" len="med"/>
              <a:tailEnd type="none" w="med" len="med"/>
            </a:ln>
            <a:effectLst>
              <a:outerShdw blurRad="50800" dist="38100" dir="2700000" algn="tl" rotWithShape="0">
                <a:prstClr val="black">
                  <a:alpha val="40000"/>
                </a:prstClr>
              </a:outerShdw>
            </a:effectLst>
          </p:spPr>
          <p:txBody>
            <a:bodyPr/>
            <a:lstStyle/>
            <a:p>
              <a:pPr>
                <a:defRPr/>
              </a:pPr>
              <a:endParaRPr lang="da-DK" kern="0">
                <a:solidFill>
                  <a:schemeClr val="tx1">
                    <a:lumMod val="95000"/>
                    <a:lumOff val="5000"/>
                  </a:schemeClr>
                </a:solidFill>
                <a:latin typeface="Calibri"/>
              </a:endParaRPr>
            </a:p>
          </p:txBody>
        </p:sp>
        <p:grpSp>
          <p:nvGrpSpPr>
            <p:cNvPr id="9" name="Gruppe 28"/>
            <p:cNvGrpSpPr/>
            <p:nvPr/>
          </p:nvGrpSpPr>
          <p:grpSpPr>
            <a:xfrm>
              <a:off x="-420621" y="2130354"/>
              <a:ext cx="8407031" cy="2633734"/>
              <a:chOff x="-420621" y="2130354"/>
              <a:chExt cx="8407031" cy="2422187"/>
            </a:xfrm>
          </p:grpSpPr>
          <p:cxnSp>
            <p:nvCxnSpPr>
              <p:cNvPr id="12" name="Lige forbindelse 18"/>
              <p:cNvCxnSpPr/>
              <p:nvPr/>
            </p:nvCxnSpPr>
            <p:spPr>
              <a:xfrm rot="5400000">
                <a:off x="-1626851"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Lige forbindelse 20"/>
              <p:cNvCxnSpPr/>
              <p:nvPr/>
            </p:nvCxnSpPr>
            <p:spPr>
              <a:xfrm rot="5400000">
                <a:off x="529268"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Lige forbindelse 21"/>
              <p:cNvCxnSpPr/>
              <p:nvPr/>
            </p:nvCxnSpPr>
            <p:spPr>
              <a:xfrm rot="5400000">
                <a:off x="-548792"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Lige forbindelse 22"/>
              <p:cNvCxnSpPr/>
              <p:nvPr/>
            </p:nvCxnSpPr>
            <p:spPr>
              <a:xfrm rot="5400000">
                <a:off x="2685386"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Lige forbindelse 23"/>
              <p:cNvCxnSpPr/>
              <p:nvPr/>
            </p:nvCxnSpPr>
            <p:spPr>
              <a:xfrm rot="5400000">
                <a:off x="1607327"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Lige forbindelse 24"/>
              <p:cNvCxnSpPr/>
              <p:nvPr/>
            </p:nvCxnSpPr>
            <p:spPr>
              <a:xfrm rot="5400000">
                <a:off x="4751666"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Lige forbindelse 25"/>
              <p:cNvCxnSpPr/>
              <p:nvPr/>
            </p:nvCxnSpPr>
            <p:spPr>
              <a:xfrm rot="5400000">
                <a:off x="3763445"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Lige forbindelse 26"/>
              <p:cNvCxnSpPr/>
              <p:nvPr/>
            </p:nvCxnSpPr>
            <p:spPr>
              <a:xfrm rot="5400000">
                <a:off x="6770452"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1" name="Lige forbindelse 27"/>
              <p:cNvCxnSpPr/>
              <p:nvPr/>
            </p:nvCxnSpPr>
            <p:spPr>
              <a:xfrm rot="5400000">
                <a:off x="5739887" y="3336584"/>
                <a:ext cx="2422187" cy="972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sp>
        <p:nvSpPr>
          <p:cNvPr id="5" name="Tekstboks 32"/>
          <p:cNvSpPr txBox="1"/>
          <p:nvPr/>
        </p:nvSpPr>
        <p:spPr>
          <a:xfrm>
            <a:off x="485794" y="764704"/>
            <a:ext cx="1224614" cy="707886"/>
          </a:xfrm>
          <a:prstGeom prst="rect">
            <a:avLst/>
          </a:prstGeom>
          <a:noFill/>
          <a:ln>
            <a:noFill/>
          </a:ln>
        </p:spPr>
        <p:txBody>
          <a:bodyPr wrap="none" rtlCol="0">
            <a:spAutoFit/>
          </a:bodyPr>
          <a:lstStyle/>
          <a:p>
            <a:r>
              <a:rPr lang="da-DK" sz="4000" b="1" dirty="0" smtClean="0">
                <a:gradFill flip="none" rotWithShape="1">
                  <a:gsLst>
                    <a:gs pos="0">
                      <a:srgbClr val="002060"/>
                    </a:gs>
                    <a:gs pos="50000">
                      <a:srgbClr val="0070C0"/>
                    </a:gs>
                  </a:gsLst>
                  <a:lin ang="13500000" scaled="1"/>
                  <a:tileRect/>
                </a:gradFill>
              </a:rPr>
              <a:t>2013</a:t>
            </a:r>
            <a:endParaRPr lang="da-DK" sz="4000" b="1" dirty="0">
              <a:gradFill flip="none" rotWithShape="1">
                <a:gsLst>
                  <a:gs pos="0">
                    <a:srgbClr val="002060"/>
                  </a:gs>
                  <a:gs pos="50000">
                    <a:srgbClr val="0070C0"/>
                  </a:gs>
                </a:gsLst>
                <a:lin ang="13500000" scaled="1"/>
                <a:tileRect/>
              </a:gradFill>
            </a:endParaRPr>
          </a:p>
        </p:txBody>
      </p:sp>
      <p:sp>
        <p:nvSpPr>
          <p:cNvPr id="22" name="Pentagon 21"/>
          <p:cNvSpPr/>
          <p:nvPr/>
        </p:nvSpPr>
        <p:spPr>
          <a:xfrm>
            <a:off x="1638400" y="2051704"/>
            <a:ext cx="4341326" cy="286143"/>
          </a:xfrm>
          <a:prstGeom prst="homePlate">
            <a:avLst>
              <a:gd name="adj" fmla="val 35141"/>
            </a:avLst>
          </a:prstGeom>
          <a:gradFill flip="none" rotWithShape="1">
            <a:gsLst>
              <a:gs pos="0">
                <a:schemeClr val="bg1">
                  <a:lumMod val="85000"/>
                </a:schemeClr>
              </a:gs>
              <a:gs pos="100000">
                <a:schemeClr val="bg1">
                  <a:lumMod val="75000"/>
                </a:schemeClr>
              </a:gs>
            </a:gsLst>
            <a:lin ang="5400000" scaled="1"/>
            <a:tileRect/>
          </a:gradFill>
          <a:ln w="3175" cap="flat" cmpd="sng">
            <a:solidFill>
              <a:schemeClr val="bg1">
                <a:lumMod val="7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a:lstStyle/>
          <a:p>
            <a:pPr>
              <a:defRPr/>
            </a:pPr>
            <a:endParaRPr lang="da-DK" kern="0">
              <a:solidFill>
                <a:schemeClr val="tx1">
                  <a:lumMod val="95000"/>
                  <a:lumOff val="5000"/>
                </a:schemeClr>
              </a:solidFill>
              <a:latin typeface="Calibri"/>
            </a:endParaRPr>
          </a:p>
        </p:txBody>
      </p:sp>
      <p:sp>
        <p:nvSpPr>
          <p:cNvPr id="23" name="Tekstboks 33"/>
          <p:cNvSpPr txBox="1"/>
          <p:nvPr/>
        </p:nvSpPr>
        <p:spPr>
          <a:xfrm>
            <a:off x="1638400" y="2060848"/>
            <a:ext cx="2313454" cy="276999"/>
          </a:xfrm>
          <a:prstGeom prst="rect">
            <a:avLst/>
          </a:prstGeom>
          <a:noFill/>
        </p:spPr>
        <p:txBody>
          <a:bodyPr wrap="none" rtlCol="0">
            <a:spAutoFit/>
          </a:bodyPr>
          <a:lstStyle/>
          <a:p>
            <a:r>
              <a:rPr lang="da-DK" sz="1200" dirty="0" err="1" smtClean="0">
                <a:solidFill>
                  <a:schemeClr val="tx1">
                    <a:lumMod val="65000"/>
                    <a:lumOff val="35000"/>
                  </a:schemeClr>
                </a:solidFill>
              </a:rPr>
              <a:t>Additional</a:t>
            </a:r>
            <a:r>
              <a:rPr lang="da-DK" sz="1200" dirty="0" smtClean="0">
                <a:solidFill>
                  <a:schemeClr val="tx1">
                    <a:lumMod val="65000"/>
                    <a:lumOff val="35000"/>
                  </a:schemeClr>
                </a:solidFill>
              </a:rPr>
              <a:t> SO-AC budget </a:t>
            </a:r>
            <a:r>
              <a:rPr lang="da-DK" sz="1200" dirty="0" err="1" smtClean="0">
                <a:solidFill>
                  <a:schemeClr val="tx1">
                    <a:lumMod val="65000"/>
                    <a:lumOff val="35000"/>
                  </a:schemeClr>
                </a:solidFill>
              </a:rPr>
              <a:t>requests</a:t>
            </a:r>
            <a:endParaRPr lang="da-DK" sz="1200" dirty="0">
              <a:solidFill>
                <a:schemeClr val="tx1">
                  <a:lumMod val="65000"/>
                  <a:lumOff val="35000"/>
                </a:schemeClr>
              </a:solidFill>
            </a:endParaRPr>
          </a:p>
        </p:txBody>
      </p:sp>
      <p:sp>
        <p:nvSpPr>
          <p:cNvPr id="24" name="Pentagon 23"/>
          <p:cNvSpPr/>
          <p:nvPr/>
        </p:nvSpPr>
        <p:spPr>
          <a:xfrm>
            <a:off x="4878760" y="3645024"/>
            <a:ext cx="1445479" cy="504056"/>
          </a:xfrm>
          <a:prstGeom prst="homePlate">
            <a:avLst>
              <a:gd name="adj" fmla="val 35141"/>
            </a:avLst>
          </a:prstGeom>
          <a:gradFill flip="none" rotWithShape="1">
            <a:gsLst>
              <a:gs pos="0">
                <a:schemeClr val="bg1">
                  <a:lumMod val="85000"/>
                </a:schemeClr>
              </a:gs>
              <a:gs pos="100000">
                <a:schemeClr val="bg1">
                  <a:lumMod val="75000"/>
                </a:schemeClr>
              </a:gs>
            </a:gsLst>
            <a:lin ang="5400000" scaled="1"/>
            <a:tileRect/>
          </a:gradFill>
          <a:ln w="3175" cap="flat" cmpd="sng">
            <a:solidFill>
              <a:schemeClr val="bg1">
                <a:lumMod val="7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a:lstStyle/>
          <a:p>
            <a:pPr>
              <a:defRPr/>
            </a:pPr>
            <a:r>
              <a:rPr lang="da-DK" sz="1200" b="1" kern="0" dirty="0" err="1" smtClean="0">
                <a:solidFill>
                  <a:schemeClr val="tx1">
                    <a:lumMod val="50000"/>
                    <a:lumOff val="50000"/>
                  </a:schemeClr>
                </a:solidFill>
                <a:latin typeface="Calibri"/>
              </a:rPr>
              <a:t>Draft</a:t>
            </a:r>
            <a:r>
              <a:rPr lang="da-DK" sz="1200" b="1" kern="0" dirty="0" smtClean="0">
                <a:solidFill>
                  <a:schemeClr val="tx1">
                    <a:lumMod val="50000"/>
                    <a:lumOff val="50000"/>
                  </a:schemeClr>
                </a:solidFill>
                <a:latin typeface="Calibri"/>
              </a:rPr>
              <a:t> Budget </a:t>
            </a:r>
            <a:r>
              <a:rPr lang="da-DK" sz="1200" b="1" kern="0" dirty="0" err="1" smtClean="0">
                <a:solidFill>
                  <a:schemeClr val="tx1">
                    <a:lumMod val="50000"/>
                    <a:lumOff val="50000"/>
                  </a:schemeClr>
                </a:solidFill>
                <a:latin typeface="Calibri"/>
              </a:rPr>
              <a:t>development</a:t>
            </a:r>
            <a:endParaRPr lang="da-DK" sz="1200" b="1" kern="0" dirty="0">
              <a:solidFill>
                <a:schemeClr val="tx1">
                  <a:lumMod val="50000"/>
                  <a:lumOff val="50000"/>
                </a:schemeClr>
              </a:solidFill>
              <a:latin typeface="Calibri"/>
            </a:endParaRPr>
          </a:p>
        </p:txBody>
      </p:sp>
      <p:grpSp>
        <p:nvGrpSpPr>
          <p:cNvPr id="3" name="Group 2"/>
          <p:cNvGrpSpPr/>
          <p:nvPr/>
        </p:nvGrpSpPr>
        <p:grpSpPr>
          <a:xfrm>
            <a:off x="1952891" y="2492896"/>
            <a:ext cx="1894721" cy="510219"/>
            <a:chOff x="5576748" y="5775647"/>
            <a:chExt cx="1917757" cy="510219"/>
          </a:xfrm>
        </p:grpSpPr>
        <p:sp>
          <p:nvSpPr>
            <p:cNvPr id="26" name="Pentagon 25"/>
            <p:cNvSpPr/>
            <p:nvPr/>
          </p:nvSpPr>
          <p:spPr>
            <a:xfrm>
              <a:off x="5579776" y="5803204"/>
              <a:ext cx="1914729" cy="482662"/>
            </a:xfrm>
            <a:prstGeom prst="homePlate">
              <a:avLst>
                <a:gd name="adj" fmla="val 35141"/>
              </a:avLst>
            </a:prstGeom>
            <a:gradFill flip="none" rotWithShape="1">
              <a:gsLst>
                <a:gs pos="0">
                  <a:schemeClr val="bg1">
                    <a:lumMod val="85000"/>
                  </a:schemeClr>
                </a:gs>
                <a:gs pos="100000">
                  <a:schemeClr val="bg1">
                    <a:lumMod val="75000"/>
                  </a:schemeClr>
                </a:gs>
              </a:gsLst>
              <a:lin ang="5400000" scaled="1"/>
              <a:tileRect/>
            </a:gradFill>
            <a:ln w="3175" cap="flat" cmpd="sng">
              <a:solidFill>
                <a:schemeClr val="bg1">
                  <a:lumMod val="7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a:lstStyle/>
            <a:p>
              <a:pPr>
                <a:defRPr/>
              </a:pPr>
              <a:endParaRPr lang="da-DK" kern="0">
                <a:solidFill>
                  <a:schemeClr val="tx1">
                    <a:lumMod val="95000"/>
                    <a:lumOff val="5000"/>
                  </a:schemeClr>
                </a:solidFill>
                <a:latin typeface="Calibri"/>
              </a:endParaRPr>
            </a:p>
          </p:txBody>
        </p:sp>
        <p:sp>
          <p:nvSpPr>
            <p:cNvPr id="27" name="Tekstboks 37"/>
            <p:cNvSpPr txBox="1"/>
            <p:nvPr/>
          </p:nvSpPr>
          <p:spPr>
            <a:xfrm>
              <a:off x="5576748" y="5775647"/>
              <a:ext cx="1875572" cy="461665"/>
            </a:xfrm>
            <a:prstGeom prst="rect">
              <a:avLst/>
            </a:prstGeom>
            <a:noFill/>
          </p:spPr>
          <p:txBody>
            <a:bodyPr wrap="square" rtlCol="0">
              <a:spAutoFit/>
            </a:bodyPr>
            <a:lstStyle/>
            <a:p>
              <a:r>
                <a:rPr lang="da-DK" sz="1200" dirty="0" smtClean="0">
                  <a:solidFill>
                    <a:schemeClr val="tx1">
                      <a:lumMod val="65000"/>
                      <a:lumOff val="35000"/>
                    </a:schemeClr>
                  </a:solidFill>
                </a:rPr>
                <a:t>Draft Operating Plan Development</a:t>
              </a:r>
              <a:endParaRPr lang="da-DK" sz="1200" dirty="0">
                <a:solidFill>
                  <a:schemeClr val="tx1">
                    <a:lumMod val="65000"/>
                    <a:lumOff val="35000"/>
                  </a:schemeClr>
                </a:solidFill>
              </a:endParaRPr>
            </a:p>
          </p:txBody>
        </p:sp>
      </p:grpSp>
      <p:sp>
        <p:nvSpPr>
          <p:cNvPr id="28" name="Tekstboks 43"/>
          <p:cNvSpPr txBox="1"/>
          <p:nvPr/>
        </p:nvSpPr>
        <p:spPr>
          <a:xfrm>
            <a:off x="2502496" y="1465039"/>
            <a:ext cx="460382" cy="307777"/>
          </a:xfrm>
          <a:prstGeom prst="rect">
            <a:avLst/>
          </a:prstGeom>
          <a:noFill/>
        </p:spPr>
        <p:txBody>
          <a:bodyPr wrap="none" rtlCol="0">
            <a:spAutoFit/>
          </a:bodyPr>
          <a:lstStyle/>
          <a:p>
            <a:pPr algn="ctr"/>
            <a:r>
              <a:rPr lang="da-DK" sz="1400" dirty="0" err="1" smtClean="0">
                <a:solidFill>
                  <a:schemeClr val="bg1"/>
                </a:solidFill>
              </a:rPr>
              <a:t>Dec</a:t>
            </a:r>
            <a:endParaRPr lang="da-DK" sz="1400" dirty="0">
              <a:solidFill>
                <a:schemeClr val="bg1"/>
              </a:solidFill>
            </a:endParaRPr>
          </a:p>
        </p:txBody>
      </p:sp>
      <p:sp>
        <p:nvSpPr>
          <p:cNvPr id="29" name="Tekstboks 44"/>
          <p:cNvSpPr txBox="1"/>
          <p:nvPr/>
        </p:nvSpPr>
        <p:spPr>
          <a:xfrm>
            <a:off x="838816" y="1465039"/>
            <a:ext cx="439544" cy="307777"/>
          </a:xfrm>
          <a:prstGeom prst="rect">
            <a:avLst/>
          </a:prstGeom>
          <a:noFill/>
        </p:spPr>
        <p:txBody>
          <a:bodyPr wrap="none" rtlCol="0">
            <a:spAutoFit/>
          </a:bodyPr>
          <a:lstStyle/>
          <a:p>
            <a:pPr algn="ctr"/>
            <a:r>
              <a:rPr lang="da-DK" sz="1400" dirty="0" err="1" smtClean="0">
                <a:solidFill>
                  <a:schemeClr val="bg1"/>
                </a:solidFill>
              </a:rPr>
              <a:t>Oct</a:t>
            </a:r>
            <a:endParaRPr lang="da-DK" sz="1400" dirty="0">
              <a:solidFill>
                <a:schemeClr val="bg1"/>
              </a:solidFill>
            </a:endParaRPr>
          </a:p>
        </p:txBody>
      </p:sp>
      <p:sp>
        <p:nvSpPr>
          <p:cNvPr id="33" name="Tekstboks 48"/>
          <p:cNvSpPr txBox="1"/>
          <p:nvPr/>
        </p:nvSpPr>
        <p:spPr>
          <a:xfrm>
            <a:off x="7453807" y="1465039"/>
            <a:ext cx="521297" cy="307777"/>
          </a:xfrm>
          <a:prstGeom prst="rect">
            <a:avLst/>
          </a:prstGeom>
          <a:noFill/>
        </p:spPr>
        <p:txBody>
          <a:bodyPr wrap="none" rtlCol="0">
            <a:spAutoFit/>
          </a:bodyPr>
          <a:lstStyle/>
          <a:p>
            <a:pPr algn="ctr"/>
            <a:r>
              <a:rPr lang="da-DK" sz="1400" dirty="0" smtClean="0">
                <a:solidFill>
                  <a:schemeClr val="bg1"/>
                </a:solidFill>
              </a:rPr>
              <a:t>June</a:t>
            </a:r>
            <a:endParaRPr lang="da-DK" sz="1400" dirty="0">
              <a:solidFill>
                <a:schemeClr val="bg1"/>
              </a:solidFill>
            </a:endParaRPr>
          </a:p>
        </p:txBody>
      </p:sp>
      <p:sp>
        <p:nvSpPr>
          <p:cNvPr id="34" name="Tekstboks 49"/>
          <p:cNvSpPr txBox="1"/>
          <p:nvPr/>
        </p:nvSpPr>
        <p:spPr>
          <a:xfrm>
            <a:off x="5933624" y="1484784"/>
            <a:ext cx="529312" cy="307777"/>
          </a:xfrm>
          <a:prstGeom prst="rect">
            <a:avLst/>
          </a:prstGeom>
          <a:noFill/>
        </p:spPr>
        <p:txBody>
          <a:bodyPr wrap="none" rtlCol="0">
            <a:spAutoFit/>
          </a:bodyPr>
          <a:lstStyle/>
          <a:p>
            <a:pPr algn="ctr"/>
            <a:r>
              <a:rPr lang="da-DK" sz="1400" dirty="0" smtClean="0">
                <a:solidFill>
                  <a:schemeClr val="bg1"/>
                </a:solidFill>
              </a:rPr>
              <a:t>April</a:t>
            </a:r>
            <a:endParaRPr lang="da-DK" sz="1400" dirty="0">
              <a:solidFill>
                <a:schemeClr val="bg1"/>
              </a:solidFill>
            </a:endParaRPr>
          </a:p>
        </p:txBody>
      </p:sp>
      <p:sp>
        <p:nvSpPr>
          <p:cNvPr id="35" name="Tekstboks 50"/>
          <p:cNvSpPr txBox="1"/>
          <p:nvPr/>
        </p:nvSpPr>
        <p:spPr>
          <a:xfrm>
            <a:off x="5022776" y="1484784"/>
            <a:ext cx="654923" cy="307777"/>
          </a:xfrm>
          <a:prstGeom prst="rect">
            <a:avLst/>
          </a:prstGeom>
          <a:noFill/>
        </p:spPr>
        <p:txBody>
          <a:bodyPr wrap="none" rtlCol="0">
            <a:spAutoFit/>
          </a:bodyPr>
          <a:lstStyle/>
          <a:p>
            <a:pPr algn="ctr"/>
            <a:r>
              <a:rPr lang="da-DK" sz="1400" dirty="0" smtClean="0">
                <a:solidFill>
                  <a:schemeClr val="bg1"/>
                </a:solidFill>
              </a:rPr>
              <a:t>March</a:t>
            </a:r>
            <a:endParaRPr lang="da-DK" sz="1400" dirty="0">
              <a:solidFill>
                <a:schemeClr val="bg1"/>
              </a:solidFill>
            </a:endParaRPr>
          </a:p>
        </p:txBody>
      </p:sp>
      <p:sp>
        <p:nvSpPr>
          <p:cNvPr id="36" name="Tekstboks 51"/>
          <p:cNvSpPr txBox="1"/>
          <p:nvPr/>
        </p:nvSpPr>
        <p:spPr>
          <a:xfrm>
            <a:off x="4230688" y="1484784"/>
            <a:ext cx="448136" cy="307777"/>
          </a:xfrm>
          <a:prstGeom prst="rect">
            <a:avLst/>
          </a:prstGeom>
          <a:noFill/>
        </p:spPr>
        <p:txBody>
          <a:bodyPr wrap="none" rtlCol="0">
            <a:spAutoFit/>
          </a:bodyPr>
          <a:lstStyle/>
          <a:p>
            <a:pPr algn="ctr"/>
            <a:r>
              <a:rPr lang="da-DK" sz="1400" dirty="0" err="1" smtClean="0">
                <a:solidFill>
                  <a:schemeClr val="bg1"/>
                </a:solidFill>
              </a:rPr>
              <a:t>Feb</a:t>
            </a:r>
            <a:endParaRPr lang="da-DK" sz="1400" dirty="0">
              <a:solidFill>
                <a:schemeClr val="bg1"/>
              </a:solidFill>
            </a:endParaRPr>
          </a:p>
        </p:txBody>
      </p:sp>
      <p:sp>
        <p:nvSpPr>
          <p:cNvPr id="37" name="Tekstboks 52"/>
          <p:cNvSpPr txBox="1"/>
          <p:nvPr/>
        </p:nvSpPr>
        <p:spPr>
          <a:xfrm>
            <a:off x="3366592" y="1484784"/>
            <a:ext cx="423514" cy="307777"/>
          </a:xfrm>
          <a:prstGeom prst="rect">
            <a:avLst/>
          </a:prstGeom>
          <a:noFill/>
        </p:spPr>
        <p:txBody>
          <a:bodyPr wrap="none" rtlCol="0">
            <a:spAutoFit/>
          </a:bodyPr>
          <a:lstStyle/>
          <a:p>
            <a:pPr algn="ctr"/>
            <a:r>
              <a:rPr lang="da-DK" sz="1400" dirty="0" smtClean="0">
                <a:solidFill>
                  <a:schemeClr val="bg1"/>
                </a:solidFill>
              </a:rPr>
              <a:t>Jan</a:t>
            </a:r>
            <a:endParaRPr lang="da-DK" sz="1400" dirty="0">
              <a:solidFill>
                <a:schemeClr val="bg1"/>
              </a:solidFill>
            </a:endParaRPr>
          </a:p>
        </p:txBody>
      </p:sp>
      <p:sp>
        <p:nvSpPr>
          <p:cNvPr id="38" name="Tekstboks 53"/>
          <p:cNvSpPr txBox="1"/>
          <p:nvPr/>
        </p:nvSpPr>
        <p:spPr>
          <a:xfrm>
            <a:off x="6678960" y="1484784"/>
            <a:ext cx="503536" cy="307777"/>
          </a:xfrm>
          <a:prstGeom prst="rect">
            <a:avLst/>
          </a:prstGeom>
          <a:noFill/>
        </p:spPr>
        <p:txBody>
          <a:bodyPr wrap="none" rtlCol="0">
            <a:spAutoFit/>
          </a:bodyPr>
          <a:lstStyle/>
          <a:p>
            <a:pPr algn="ctr"/>
            <a:r>
              <a:rPr lang="da-DK" sz="1400" dirty="0" smtClean="0">
                <a:solidFill>
                  <a:schemeClr val="bg1"/>
                </a:solidFill>
              </a:rPr>
              <a:t>May</a:t>
            </a:r>
            <a:endParaRPr lang="da-DK" sz="1400" dirty="0">
              <a:solidFill>
                <a:schemeClr val="bg1"/>
              </a:solidFill>
            </a:endParaRPr>
          </a:p>
        </p:txBody>
      </p:sp>
      <p:sp>
        <p:nvSpPr>
          <p:cNvPr id="39" name="Tekstboks 54"/>
          <p:cNvSpPr txBox="1"/>
          <p:nvPr/>
        </p:nvSpPr>
        <p:spPr>
          <a:xfrm>
            <a:off x="1638400" y="1465039"/>
            <a:ext cx="475643" cy="307777"/>
          </a:xfrm>
          <a:prstGeom prst="rect">
            <a:avLst/>
          </a:prstGeom>
          <a:noFill/>
        </p:spPr>
        <p:txBody>
          <a:bodyPr wrap="none" rtlCol="0">
            <a:spAutoFit/>
          </a:bodyPr>
          <a:lstStyle/>
          <a:p>
            <a:pPr algn="ctr"/>
            <a:r>
              <a:rPr lang="da-DK" sz="1400" dirty="0" err="1" smtClean="0">
                <a:solidFill>
                  <a:schemeClr val="bg1"/>
                </a:solidFill>
              </a:rPr>
              <a:t>Nov</a:t>
            </a:r>
            <a:endParaRPr lang="da-DK" sz="1400" dirty="0">
              <a:solidFill>
                <a:schemeClr val="bg1"/>
              </a:solidFill>
            </a:endParaRPr>
          </a:p>
        </p:txBody>
      </p:sp>
      <p:sp>
        <p:nvSpPr>
          <p:cNvPr id="40" name="Tekstboks 32"/>
          <p:cNvSpPr txBox="1"/>
          <p:nvPr/>
        </p:nvSpPr>
        <p:spPr>
          <a:xfrm>
            <a:off x="3078560" y="764704"/>
            <a:ext cx="1224614" cy="707886"/>
          </a:xfrm>
          <a:prstGeom prst="rect">
            <a:avLst/>
          </a:prstGeom>
          <a:noFill/>
          <a:ln>
            <a:noFill/>
          </a:ln>
        </p:spPr>
        <p:txBody>
          <a:bodyPr wrap="none" rtlCol="0">
            <a:spAutoFit/>
          </a:bodyPr>
          <a:lstStyle/>
          <a:p>
            <a:r>
              <a:rPr lang="da-DK" sz="4000" b="1" dirty="0" smtClean="0">
                <a:gradFill flip="none" rotWithShape="1">
                  <a:gsLst>
                    <a:gs pos="0">
                      <a:srgbClr val="002060"/>
                    </a:gs>
                    <a:gs pos="50000">
                      <a:srgbClr val="0070C0"/>
                    </a:gs>
                  </a:gsLst>
                  <a:lin ang="13500000" scaled="1"/>
                  <a:tileRect/>
                </a:gradFill>
              </a:rPr>
              <a:t>2014</a:t>
            </a:r>
            <a:endParaRPr lang="da-DK" sz="4000" b="1" dirty="0">
              <a:gradFill flip="none" rotWithShape="1">
                <a:gsLst>
                  <a:gs pos="0">
                    <a:srgbClr val="002060"/>
                  </a:gs>
                  <a:gs pos="50000">
                    <a:srgbClr val="0070C0"/>
                  </a:gs>
                </a:gsLst>
                <a:lin ang="13500000" scaled="1"/>
                <a:tileRect/>
              </a:gradFill>
            </a:endParaRPr>
          </a:p>
        </p:txBody>
      </p:sp>
      <p:grpSp>
        <p:nvGrpSpPr>
          <p:cNvPr id="45" name="Gruppe 533"/>
          <p:cNvGrpSpPr>
            <a:grpSpLocks/>
          </p:cNvGrpSpPr>
          <p:nvPr/>
        </p:nvGrpSpPr>
        <p:grpSpPr bwMode="auto">
          <a:xfrm>
            <a:off x="3052222" y="6555926"/>
            <a:ext cx="231664" cy="185442"/>
            <a:chOff x="1386839" y="3752799"/>
            <a:chExt cx="1013459" cy="1013460"/>
          </a:xfrm>
          <a:effectLst>
            <a:outerShdw blurRad="50800" dist="38100" dir="2700000" algn="tl" rotWithShape="0">
              <a:prstClr val="black">
                <a:alpha val="40000"/>
              </a:prstClr>
            </a:outerShdw>
          </a:effectLst>
        </p:grpSpPr>
        <p:sp>
          <p:nvSpPr>
            <p:cNvPr id="46" name="Ellipse 74"/>
            <p:cNvSpPr/>
            <p:nvPr/>
          </p:nvSpPr>
          <p:spPr>
            <a:xfrm>
              <a:off x="1386839" y="3752799"/>
              <a:ext cx="1013459" cy="1013460"/>
            </a:xfrm>
            <a:prstGeom prst="ellipse">
              <a:avLst/>
            </a:prstGeom>
            <a:gradFill flip="none" rotWithShape="1">
              <a:gsLst>
                <a:gs pos="0">
                  <a:srgbClr val="E6E6E6">
                    <a:lumMod val="90000"/>
                  </a:srgbClr>
                </a:gs>
                <a:gs pos="50000">
                  <a:srgbClr val="E6E6E6"/>
                </a:gs>
                <a:gs pos="100000">
                  <a:srgbClr val="E6E6E6">
                    <a:lumMod val="25000"/>
                  </a:srgbClr>
                </a:gs>
              </a:gsLst>
              <a:path path="circle">
                <a:fillToRect l="50000" t="50000" r="50000" b="50000"/>
              </a:path>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47" name="Freeform 150"/>
            <p:cNvSpPr>
              <a:spLocks/>
            </p:cNvSpPr>
            <p:nvPr/>
          </p:nvSpPr>
          <p:spPr bwMode="auto">
            <a:xfrm>
              <a:off x="1726789" y="4038600"/>
              <a:ext cx="380838" cy="497205"/>
            </a:xfrm>
            <a:custGeom>
              <a:avLst/>
              <a:gdLst>
                <a:gd name="T0" fmla="*/ 0 w 216"/>
                <a:gd name="T1" fmla="*/ 342049 h 282"/>
                <a:gd name="T2" fmla="*/ 0 w 216"/>
                <a:gd name="T3" fmla="*/ 342049 h 282"/>
                <a:gd name="T4" fmla="*/ 0 w 216"/>
                <a:gd name="T5" fmla="*/ 331470 h 282"/>
                <a:gd name="T6" fmla="*/ 7053 w 216"/>
                <a:gd name="T7" fmla="*/ 320891 h 282"/>
                <a:gd name="T8" fmla="*/ 14105 w 216"/>
                <a:gd name="T9" fmla="*/ 310312 h 282"/>
                <a:gd name="T10" fmla="*/ 24684 w 216"/>
                <a:gd name="T11" fmla="*/ 299733 h 282"/>
                <a:gd name="T12" fmla="*/ 24684 w 216"/>
                <a:gd name="T13" fmla="*/ 299733 h 282"/>
                <a:gd name="T14" fmla="*/ 42315 w 216"/>
                <a:gd name="T15" fmla="*/ 292681 h 282"/>
                <a:gd name="T16" fmla="*/ 52894 w 216"/>
                <a:gd name="T17" fmla="*/ 289155 h 282"/>
                <a:gd name="T18" fmla="*/ 52894 w 216"/>
                <a:gd name="T19" fmla="*/ 289155 h 282"/>
                <a:gd name="T20" fmla="*/ 63473 w 216"/>
                <a:gd name="T21" fmla="*/ 296207 h 282"/>
                <a:gd name="T22" fmla="*/ 66999 w 216"/>
                <a:gd name="T23" fmla="*/ 306786 h 282"/>
                <a:gd name="T24" fmla="*/ 66999 w 216"/>
                <a:gd name="T25" fmla="*/ 306786 h 282"/>
                <a:gd name="T26" fmla="*/ 84631 w 216"/>
                <a:gd name="T27" fmla="*/ 356154 h 282"/>
                <a:gd name="T28" fmla="*/ 84631 w 216"/>
                <a:gd name="T29" fmla="*/ 356154 h 282"/>
                <a:gd name="T30" fmla="*/ 91683 w 216"/>
                <a:gd name="T31" fmla="*/ 363206 h 282"/>
                <a:gd name="T32" fmla="*/ 95210 w 216"/>
                <a:gd name="T33" fmla="*/ 366733 h 282"/>
                <a:gd name="T34" fmla="*/ 95210 w 216"/>
                <a:gd name="T35" fmla="*/ 366733 h 282"/>
                <a:gd name="T36" fmla="*/ 98736 w 216"/>
                <a:gd name="T37" fmla="*/ 366733 h 282"/>
                <a:gd name="T38" fmla="*/ 102262 w 216"/>
                <a:gd name="T39" fmla="*/ 359680 h 282"/>
                <a:gd name="T40" fmla="*/ 102262 w 216"/>
                <a:gd name="T41" fmla="*/ 359680 h 282"/>
                <a:gd name="T42" fmla="*/ 141051 w 216"/>
                <a:gd name="T43" fmla="*/ 285628 h 282"/>
                <a:gd name="T44" fmla="*/ 176314 w 216"/>
                <a:gd name="T45" fmla="*/ 218629 h 282"/>
                <a:gd name="T46" fmla="*/ 208050 w 216"/>
                <a:gd name="T47" fmla="*/ 162209 h 282"/>
                <a:gd name="T48" fmla="*/ 239787 w 216"/>
                <a:gd name="T49" fmla="*/ 112841 h 282"/>
                <a:gd name="T50" fmla="*/ 239787 w 216"/>
                <a:gd name="T51" fmla="*/ 112841 h 282"/>
                <a:gd name="T52" fmla="*/ 275050 w 216"/>
                <a:gd name="T53" fmla="*/ 59947 h 282"/>
                <a:gd name="T54" fmla="*/ 296207 w 216"/>
                <a:gd name="T55" fmla="*/ 35263 h 282"/>
                <a:gd name="T56" fmla="*/ 296207 w 216"/>
                <a:gd name="T57" fmla="*/ 35263 h 282"/>
                <a:gd name="T58" fmla="*/ 313839 w 216"/>
                <a:gd name="T59" fmla="*/ 21158 h 282"/>
                <a:gd name="T60" fmla="*/ 334996 w 216"/>
                <a:gd name="T61" fmla="*/ 10579 h 282"/>
                <a:gd name="T62" fmla="*/ 356154 w 216"/>
                <a:gd name="T63" fmla="*/ 3526 h 282"/>
                <a:gd name="T64" fmla="*/ 380838 w 216"/>
                <a:gd name="T65" fmla="*/ 0 h 282"/>
                <a:gd name="T66" fmla="*/ 380838 w 216"/>
                <a:gd name="T67" fmla="*/ 14105 h 282"/>
                <a:gd name="T68" fmla="*/ 380838 w 216"/>
                <a:gd name="T69" fmla="*/ 14105 h 282"/>
                <a:gd name="T70" fmla="*/ 359680 w 216"/>
                <a:gd name="T71" fmla="*/ 42315 h 282"/>
                <a:gd name="T72" fmla="*/ 331470 w 216"/>
                <a:gd name="T73" fmla="*/ 88157 h 282"/>
                <a:gd name="T74" fmla="*/ 250366 w 216"/>
                <a:gd name="T75" fmla="*/ 215103 h 282"/>
                <a:gd name="T76" fmla="*/ 250366 w 216"/>
                <a:gd name="T77" fmla="*/ 215103 h 282"/>
                <a:gd name="T78" fmla="*/ 172788 w 216"/>
                <a:gd name="T79" fmla="*/ 356154 h 282"/>
                <a:gd name="T80" fmla="*/ 119893 w 216"/>
                <a:gd name="T81" fmla="*/ 461942 h 282"/>
                <a:gd name="T82" fmla="*/ 119893 w 216"/>
                <a:gd name="T83" fmla="*/ 461942 h 282"/>
                <a:gd name="T84" fmla="*/ 112841 w 216"/>
                <a:gd name="T85" fmla="*/ 483100 h 282"/>
                <a:gd name="T86" fmla="*/ 105788 w 216"/>
                <a:gd name="T87" fmla="*/ 486626 h 282"/>
                <a:gd name="T88" fmla="*/ 98736 w 216"/>
                <a:gd name="T89" fmla="*/ 490152 h 282"/>
                <a:gd name="T90" fmla="*/ 98736 w 216"/>
                <a:gd name="T91" fmla="*/ 490152 h 282"/>
                <a:gd name="T92" fmla="*/ 88157 w 216"/>
                <a:gd name="T93" fmla="*/ 497205 h 282"/>
                <a:gd name="T94" fmla="*/ 70526 w 216"/>
                <a:gd name="T95" fmla="*/ 497205 h 282"/>
                <a:gd name="T96" fmla="*/ 70526 w 216"/>
                <a:gd name="T97" fmla="*/ 497205 h 282"/>
                <a:gd name="T98" fmla="*/ 56420 w 216"/>
                <a:gd name="T99" fmla="*/ 497205 h 282"/>
                <a:gd name="T100" fmla="*/ 49368 w 216"/>
                <a:gd name="T101" fmla="*/ 490152 h 282"/>
                <a:gd name="T102" fmla="*/ 49368 w 216"/>
                <a:gd name="T103" fmla="*/ 490152 h 282"/>
                <a:gd name="T104" fmla="*/ 42315 w 216"/>
                <a:gd name="T105" fmla="*/ 483100 h 282"/>
                <a:gd name="T106" fmla="*/ 35263 w 216"/>
                <a:gd name="T107" fmla="*/ 468995 h 282"/>
                <a:gd name="T108" fmla="*/ 35263 w 216"/>
                <a:gd name="T109" fmla="*/ 468995 h 282"/>
                <a:gd name="T110" fmla="*/ 14105 w 216"/>
                <a:gd name="T111" fmla="*/ 412574 h 282"/>
                <a:gd name="T112" fmla="*/ 3526 w 216"/>
                <a:gd name="T113" fmla="*/ 363206 h 282"/>
                <a:gd name="T114" fmla="*/ 3526 w 216"/>
                <a:gd name="T115" fmla="*/ 363206 h 282"/>
                <a:gd name="T116" fmla="*/ 0 w 216"/>
                <a:gd name="T117" fmla="*/ 342049 h 282"/>
                <a:gd name="T118" fmla="*/ 0 w 216"/>
                <a:gd name="T119" fmla="*/ 342049 h 28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
                <a:gd name="T181" fmla="*/ 0 h 282"/>
                <a:gd name="T182" fmla="*/ 216 w 216"/>
                <a:gd name="T183" fmla="*/ 282 h 28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 h="282">
                  <a:moveTo>
                    <a:pt x="0" y="194"/>
                  </a:moveTo>
                  <a:lnTo>
                    <a:pt x="0" y="194"/>
                  </a:lnTo>
                  <a:lnTo>
                    <a:pt x="0" y="188"/>
                  </a:lnTo>
                  <a:lnTo>
                    <a:pt x="4" y="182"/>
                  </a:lnTo>
                  <a:lnTo>
                    <a:pt x="8" y="176"/>
                  </a:lnTo>
                  <a:lnTo>
                    <a:pt x="14" y="170"/>
                  </a:lnTo>
                  <a:lnTo>
                    <a:pt x="24" y="166"/>
                  </a:lnTo>
                  <a:lnTo>
                    <a:pt x="30" y="164"/>
                  </a:lnTo>
                  <a:lnTo>
                    <a:pt x="36" y="168"/>
                  </a:lnTo>
                  <a:lnTo>
                    <a:pt x="38" y="174"/>
                  </a:lnTo>
                  <a:lnTo>
                    <a:pt x="48" y="202"/>
                  </a:lnTo>
                  <a:lnTo>
                    <a:pt x="52" y="206"/>
                  </a:lnTo>
                  <a:lnTo>
                    <a:pt x="54" y="208"/>
                  </a:lnTo>
                  <a:lnTo>
                    <a:pt x="56" y="208"/>
                  </a:lnTo>
                  <a:lnTo>
                    <a:pt x="58" y="204"/>
                  </a:lnTo>
                  <a:lnTo>
                    <a:pt x="80" y="162"/>
                  </a:lnTo>
                  <a:lnTo>
                    <a:pt x="100" y="124"/>
                  </a:lnTo>
                  <a:lnTo>
                    <a:pt x="118" y="92"/>
                  </a:lnTo>
                  <a:lnTo>
                    <a:pt x="136" y="64"/>
                  </a:lnTo>
                  <a:lnTo>
                    <a:pt x="156" y="34"/>
                  </a:lnTo>
                  <a:lnTo>
                    <a:pt x="168" y="20"/>
                  </a:lnTo>
                  <a:lnTo>
                    <a:pt x="178" y="12"/>
                  </a:lnTo>
                  <a:lnTo>
                    <a:pt x="190" y="6"/>
                  </a:lnTo>
                  <a:lnTo>
                    <a:pt x="202" y="2"/>
                  </a:lnTo>
                  <a:lnTo>
                    <a:pt x="216" y="0"/>
                  </a:lnTo>
                  <a:lnTo>
                    <a:pt x="216" y="8"/>
                  </a:lnTo>
                  <a:lnTo>
                    <a:pt x="204" y="24"/>
                  </a:lnTo>
                  <a:lnTo>
                    <a:pt x="188" y="50"/>
                  </a:lnTo>
                  <a:lnTo>
                    <a:pt x="142" y="122"/>
                  </a:lnTo>
                  <a:lnTo>
                    <a:pt x="98" y="202"/>
                  </a:lnTo>
                  <a:lnTo>
                    <a:pt x="68" y="262"/>
                  </a:lnTo>
                  <a:lnTo>
                    <a:pt x="64" y="274"/>
                  </a:lnTo>
                  <a:lnTo>
                    <a:pt x="60" y="276"/>
                  </a:lnTo>
                  <a:lnTo>
                    <a:pt x="56" y="278"/>
                  </a:lnTo>
                  <a:lnTo>
                    <a:pt x="50" y="282"/>
                  </a:lnTo>
                  <a:lnTo>
                    <a:pt x="40" y="282"/>
                  </a:lnTo>
                  <a:lnTo>
                    <a:pt x="32" y="282"/>
                  </a:lnTo>
                  <a:lnTo>
                    <a:pt x="28" y="278"/>
                  </a:lnTo>
                  <a:lnTo>
                    <a:pt x="24" y="274"/>
                  </a:lnTo>
                  <a:lnTo>
                    <a:pt x="20" y="266"/>
                  </a:lnTo>
                  <a:lnTo>
                    <a:pt x="8" y="234"/>
                  </a:lnTo>
                  <a:lnTo>
                    <a:pt x="2" y="206"/>
                  </a:lnTo>
                  <a:lnTo>
                    <a:pt x="0" y="194"/>
                  </a:lnTo>
                  <a:close/>
                </a:path>
              </a:pathLst>
            </a:custGeom>
            <a:solidFill>
              <a:srgbClr val="171717"/>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smtClean="0">
                <a:ln>
                  <a:noFill/>
                </a:ln>
                <a:solidFill>
                  <a:sysClr val="windowText" lastClr="000000"/>
                </a:solidFill>
                <a:effectLst/>
                <a:uLnTx/>
                <a:uFillTx/>
              </a:endParaRPr>
            </a:p>
          </p:txBody>
        </p:sp>
        <p:sp>
          <p:nvSpPr>
            <p:cNvPr id="48" name="Ellipse 45"/>
            <p:cNvSpPr/>
            <p:nvPr/>
          </p:nvSpPr>
          <p:spPr bwMode="auto">
            <a:xfrm>
              <a:off x="1523449" y="3790923"/>
              <a:ext cx="722765" cy="541677"/>
            </a:xfrm>
            <a:prstGeom prst="ellipse">
              <a:avLst/>
            </a:prstGeom>
            <a:gradFill flip="none" rotWithShape="1">
              <a:gsLst>
                <a:gs pos="0">
                  <a:srgbClr val="FFFFFF">
                    <a:lumMod val="40000"/>
                    <a:lumOff val="60000"/>
                    <a:alpha val="0"/>
                  </a:srgbClr>
                </a:gs>
                <a:gs pos="100000">
                  <a:srgbClr val="FFFCF9">
                    <a:alpha val="77000"/>
                  </a:srgbClr>
                </a:gs>
              </a:gsLst>
              <a:lin ang="16200000" scaled="0"/>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grpSp>
        <p:nvGrpSpPr>
          <p:cNvPr id="49" name="Gruppe 533"/>
          <p:cNvGrpSpPr>
            <a:grpSpLocks/>
          </p:cNvGrpSpPr>
          <p:nvPr/>
        </p:nvGrpSpPr>
        <p:grpSpPr bwMode="auto">
          <a:xfrm>
            <a:off x="3736129" y="6550862"/>
            <a:ext cx="231664" cy="185442"/>
            <a:chOff x="1386839" y="3752799"/>
            <a:chExt cx="1013459" cy="1013460"/>
          </a:xfrm>
          <a:effectLst>
            <a:outerShdw blurRad="50800" dist="38100" dir="2700000" algn="tl" rotWithShape="0">
              <a:prstClr val="black">
                <a:alpha val="40000"/>
              </a:prstClr>
            </a:outerShdw>
          </a:effectLst>
        </p:grpSpPr>
        <p:sp>
          <p:nvSpPr>
            <p:cNvPr id="50" name="Ellipse 74"/>
            <p:cNvSpPr/>
            <p:nvPr/>
          </p:nvSpPr>
          <p:spPr>
            <a:xfrm>
              <a:off x="1386839" y="3752799"/>
              <a:ext cx="1013459" cy="1013460"/>
            </a:xfrm>
            <a:prstGeom prst="ellipse">
              <a:avLst/>
            </a:prstGeom>
            <a:gradFill flip="none" rotWithShape="1">
              <a:gsLst>
                <a:gs pos="0">
                  <a:srgbClr val="E6E6E6">
                    <a:lumMod val="90000"/>
                  </a:srgbClr>
                </a:gs>
                <a:gs pos="50000">
                  <a:srgbClr val="E6E6E6"/>
                </a:gs>
                <a:gs pos="100000">
                  <a:srgbClr val="E6E6E6">
                    <a:lumMod val="25000"/>
                  </a:srgbClr>
                </a:gs>
              </a:gsLst>
              <a:path path="circle">
                <a:fillToRect l="50000" t="50000" r="50000" b="50000"/>
              </a:path>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51" name="Freeform 150"/>
            <p:cNvSpPr>
              <a:spLocks/>
            </p:cNvSpPr>
            <p:nvPr/>
          </p:nvSpPr>
          <p:spPr bwMode="auto">
            <a:xfrm>
              <a:off x="1726789" y="4038600"/>
              <a:ext cx="380838" cy="497205"/>
            </a:xfrm>
            <a:custGeom>
              <a:avLst/>
              <a:gdLst>
                <a:gd name="T0" fmla="*/ 0 w 216"/>
                <a:gd name="T1" fmla="*/ 342049 h 282"/>
                <a:gd name="T2" fmla="*/ 0 w 216"/>
                <a:gd name="T3" fmla="*/ 342049 h 282"/>
                <a:gd name="T4" fmla="*/ 0 w 216"/>
                <a:gd name="T5" fmla="*/ 331470 h 282"/>
                <a:gd name="T6" fmla="*/ 7053 w 216"/>
                <a:gd name="T7" fmla="*/ 320891 h 282"/>
                <a:gd name="T8" fmla="*/ 14105 w 216"/>
                <a:gd name="T9" fmla="*/ 310312 h 282"/>
                <a:gd name="T10" fmla="*/ 24684 w 216"/>
                <a:gd name="T11" fmla="*/ 299733 h 282"/>
                <a:gd name="T12" fmla="*/ 24684 w 216"/>
                <a:gd name="T13" fmla="*/ 299733 h 282"/>
                <a:gd name="T14" fmla="*/ 42315 w 216"/>
                <a:gd name="T15" fmla="*/ 292681 h 282"/>
                <a:gd name="T16" fmla="*/ 52894 w 216"/>
                <a:gd name="T17" fmla="*/ 289155 h 282"/>
                <a:gd name="T18" fmla="*/ 52894 w 216"/>
                <a:gd name="T19" fmla="*/ 289155 h 282"/>
                <a:gd name="T20" fmla="*/ 63473 w 216"/>
                <a:gd name="T21" fmla="*/ 296207 h 282"/>
                <a:gd name="T22" fmla="*/ 66999 w 216"/>
                <a:gd name="T23" fmla="*/ 306786 h 282"/>
                <a:gd name="T24" fmla="*/ 66999 w 216"/>
                <a:gd name="T25" fmla="*/ 306786 h 282"/>
                <a:gd name="T26" fmla="*/ 84631 w 216"/>
                <a:gd name="T27" fmla="*/ 356154 h 282"/>
                <a:gd name="T28" fmla="*/ 84631 w 216"/>
                <a:gd name="T29" fmla="*/ 356154 h 282"/>
                <a:gd name="T30" fmla="*/ 91683 w 216"/>
                <a:gd name="T31" fmla="*/ 363206 h 282"/>
                <a:gd name="T32" fmla="*/ 95210 w 216"/>
                <a:gd name="T33" fmla="*/ 366733 h 282"/>
                <a:gd name="T34" fmla="*/ 95210 w 216"/>
                <a:gd name="T35" fmla="*/ 366733 h 282"/>
                <a:gd name="T36" fmla="*/ 98736 w 216"/>
                <a:gd name="T37" fmla="*/ 366733 h 282"/>
                <a:gd name="T38" fmla="*/ 102262 w 216"/>
                <a:gd name="T39" fmla="*/ 359680 h 282"/>
                <a:gd name="T40" fmla="*/ 102262 w 216"/>
                <a:gd name="T41" fmla="*/ 359680 h 282"/>
                <a:gd name="T42" fmla="*/ 141051 w 216"/>
                <a:gd name="T43" fmla="*/ 285628 h 282"/>
                <a:gd name="T44" fmla="*/ 176314 w 216"/>
                <a:gd name="T45" fmla="*/ 218629 h 282"/>
                <a:gd name="T46" fmla="*/ 208050 w 216"/>
                <a:gd name="T47" fmla="*/ 162209 h 282"/>
                <a:gd name="T48" fmla="*/ 239787 w 216"/>
                <a:gd name="T49" fmla="*/ 112841 h 282"/>
                <a:gd name="T50" fmla="*/ 239787 w 216"/>
                <a:gd name="T51" fmla="*/ 112841 h 282"/>
                <a:gd name="T52" fmla="*/ 275050 w 216"/>
                <a:gd name="T53" fmla="*/ 59947 h 282"/>
                <a:gd name="T54" fmla="*/ 296207 w 216"/>
                <a:gd name="T55" fmla="*/ 35263 h 282"/>
                <a:gd name="T56" fmla="*/ 296207 w 216"/>
                <a:gd name="T57" fmla="*/ 35263 h 282"/>
                <a:gd name="T58" fmla="*/ 313839 w 216"/>
                <a:gd name="T59" fmla="*/ 21158 h 282"/>
                <a:gd name="T60" fmla="*/ 334996 w 216"/>
                <a:gd name="T61" fmla="*/ 10579 h 282"/>
                <a:gd name="T62" fmla="*/ 356154 w 216"/>
                <a:gd name="T63" fmla="*/ 3526 h 282"/>
                <a:gd name="T64" fmla="*/ 380838 w 216"/>
                <a:gd name="T65" fmla="*/ 0 h 282"/>
                <a:gd name="T66" fmla="*/ 380838 w 216"/>
                <a:gd name="T67" fmla="*/ 14105 h 282"/>
                <a:gd name="T68" fmla="*/ 380838 w 216"/>
                <a:gd name="T69" fmla="*/ 14105 h 282"/>
                <a:gd name="T70" fmla="*/ 359680 w 216"/>
                <a:gd name="T71" fmla="*/ 42315 h 282"/>
                <a:gd name="T72" fmla="*/ 331470 w 216"/>
                <a:gd name="T73" fmla="*/ 88157 h 282"/>
                <a:gd name="T74" fmla="*/ 250366 w 216"/>
                <a:gd name="T75" fmla="*/ 215103 h 282"/>
                <a:gd name="T76" fmla="*/ 250366 w 216"/>
                <a:gd name="T77" fmla="*/ 215103 h 282"/>
                <a:gd name="T78" fmla="*/ 172788 w 216"/>
                <a:gd name="T79" fmla="*/ 356154 h 282"/>
                <a:gd name="T80" fmla="*/ 119893 w 216"/>
                <a:gd name="T81" fmla="*/ 461942 h 282"/>
                <a:gd name="T82" fmla="*/ 119893 w 216"/>
                <a:gd name="T83" fmla="*/ 461942 h 282"/>
                <a:gd name="T84" fmla="*/ 112841 w 216"/>
                <a:gd name="T85" fmla="*/ 483100 h 282"/>
                <a:gd name="T86" fmla="*/ 105788 w 216"/>
                <a:gd name="T87" fmla="*/ 486626 h 282"/>
                <a:gd name="T88" fmla="*/ 98736 w 216"/>
                <a:gd name="T89" fmla="*/ 490152 h 282"/>
                <a:gd name="T90" fmla="*/ 98736 w 216"/>
                <a:gd name="T91" fmla="*/ 490152 h 282"/>
                <a:gd name="T92" fmla="*/ 88157 w 216"/>
                <a:gd name="T93" fmla="*/ 497205 h 282"/>
                <a:gd name="T94" fmla="*/ 70526 w 216"/>
                <a:gd name="T95" fmla="*/ 497205 h 282"/>
                <a:gd name="T96" fmla="*/ 70526 w 216"/>
                <a:gd name="T97" fmla="*/ 497205 h 282"/>
                <a:gd name="T98" fmla="*/ 56420 w 216"/>
                <a:gd name="T99" fmla="*/ 497205 h 282"/>
                <a:gd name="T100" fmla="*/ 49368 w 216"/>
                <a:gd name="T101" fmla="*/ 490152 h 282"/>
                <a:gd name="T102" fmla="*/ 49368 w 216"/>
                <a:gd name="T103" fmla="*/ 490152 h 282"/>
                <a:gd name="T104" fmla="*/ 42315 w 216"/>
                <a:gd name="T105" fmla="*/ 483100 h 282"/>
                <a:gd name="T106" fmla="*/ 35263 w 216"/>
                <a:gd name="T107" fmla="*/ 468995 h 282"/>
                <a:gd name="T108" fmla="*/ 35263 w 216"/>
                <a:gd name="T109" fmla="*/ 468995 h 282"/>
                <a:gd name="T110" fmla="*/ 14105 w 216"/>
                <a:gd name="T111" fmla="*/ 412574 h 282"/>
                <a:gd name="T112" fmla="*/ 3526 w 216"/>
                <a:gd name="T113" fmla="*/ 363206 h 282"/>
                <a:gd name="T114" fmla="*/ 3526 w 216"/>
                <a:gd name="T115" fmla="*/ 363206 h 282"/>
                <a:gd name="T116" fmla="*/ 0 w 216"/>
                <a:gd name="T117" fmla="*/ 342049 h 282"/>
                <a:gd name="T118" fmla="*/ 0 w 216"/>
                <a:gd name="T119" fmla="*/ 342049 h 28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
                <a:gd name="T181" fmla="*/ 0 h 282"/>
                <a:gd name="T182" fmla="*/ 216 w 216"/>
                <a:gd name="T183" fmla="*/ 282 h 28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 h="282">
                  <a:moveTo>
                    <a:pt x="0" y="194"/>
                  </a:moveTo>
                  <a:lnTo>
                    <a:pt x="0" y="194"/>
                  </a:lnTo>
                  <a:lnTo>
                    <a:pt x="0" y="188"/>
                  </a:lnTo>
                  <a:lnTo>
                    <a:pt x="4" y="182"/>
                  </a:lnTo>
                  <a:lnTo>
                    <a:pt x="8" y="176"/>
                  </a:lnTo>
                  <a:lnTo>
                    <a:pt x="14" y="170"/>
                  </a:lnTo>
                  <a:lnTo>
                    <a:pt x="24" y="166"/>
                  </a:lnTo>
                  <a:lnTo>
                    <a:pt x="30" y="164"/>
                  </a:lnTo>
                  <a:lnTo>
                    <a:pt x="36" y="168"/>
                  </a:lnTo>
                  <a:lnTo>
                    <a:pt x="38" y="174"/>
                  </a:lnTo>
                  <a:lnTo>
                    <a:pt x="48" y="202"/>
                  </a:lnTo>
                  <a:lnTo>
                    <a:pt x="52" y="206"/>
                  </a:lnTo>
                  <a:lnTo>
                    <a:pt x="54" y="208"/>
                  </a:lnTo>
                  <a:lnTo>
                    <a:pt x="56" y="208"/>
                  </a:lnTo>
                  <a:lnTo>
                    <a:pt x="58" y="204"/>
                  </a:lnTo>
                  <a:lnTo>
                    <a:pt x="80" y="162"/>
                  </a:lnTo>
                  <a:lnTo>
                    <a:pt x="100" y="124"/>
                  </a:lnTo>
                  <a:lnTo>
                    <a:pt x="118" y="92"/>
                  </a:lnTo>
                  <a:lnTo>
                    <a:pt x="136" y="64"/>
                  </a:lnTo>
                  <a:lnTo>
                    <a:pt x="156" y="34"/>
                  </a:lnTo>
                  <a:lnTo>
                    <a:pt x="168" y="20"/>
                  </a:lnTo>
                  <a:lnTo>
                    <a:pt x="178" y="12"/>
                  </a:lnTo>
                  <a:lnTo>
                    <a:pt x="190" y="6"/>
                  </a:lnTo>
                  <a:lnTo>
                    <a:pt x="202" y="2"/>
                  </a:lnTo>
                  <a:lnTo>
                    <a:pt x="216" y="0"/>
                  </a:lnTo>
                  <a:lnTo>
                    <a:pt x="216" y="8"/>
                  </a:lnTo>
                  <a:lnTo>
                    <a:pt x="204" y="24"/>
                  </a:lnTo>
                  <a:lnTo>
                    <a:pt x="188" y="50"/>
                  </a:lnTo>
                  <a:lnTo>
                    <a:pt x="142" y="122"/>
                  </a:lnTo>
                  <a:lnTo>
                    <a:pt x="98" y="202"/>
                  </a:lnTo>
                  <a:lnTo>
                    <a:pt x="68" y="262"/>
                  </a:lnTo>
                  <a:lnTo>
                    <a:pt x="64" y="274"/>
                  </a:lnTo>
                  <a:lnTo>
                    <a:pt x="60" y="276"/>
                  </a:lnTo>
                  <a:lnTo>
                    <a:pt x="56" y="278"/>
                  </a:lnTo>
                  <a:lnTo>
                    <a:pt x="50" y="282"/>
                  </a:lnTo>
                  <a:lnTo>
                    <a:pt x="40" y="282"/>
                  </a:lnTo>
                  <a:lnTo>
                    <a:pt x="32" y="282"/>
                  </a:lnTo>
                  <a:lnTo>
                    <a:pt x="28" y="278"/>
                  </a:lnTo>
                  <a:lnTo>
                    <a:pt x="24" y="274"/>
                  </a:lnTo>
                  <a:lnTo>
                    <a:pt x="20" y="266"/>
                  </a:lnTo>
                  <a:lnTo>
                    <a:pt x="8" y="234"/>
                  </a:lnTo>
                  <a:lnTo>
                    <a:pt x="2" y="206"/>
                  </a:lnTo>
                  <a:lnTo>
                    <a:pt x="0" y="194"/>
                  </a:lnTo>
                  <a:close/>
                </a:path>
              </a:pathLst>
            </a:custGeom>
            <a:solidFill>
              <a:srgbClr val="171717"/>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smtClean="0">
                <a:ln>
                  <a:noFill/>
                </a:ln>
                <a:solidFill>
                  <a:sysClr val="windowText" lastClr="000000"/>
                </a:solidFill>
                <a:effectLst/>
                <a:uLnTx/>
                <a:uFillTx/>
              </a:endParaRPr>
            </a:p>
          </p:txBody>
        </p:sp>
        <p:sp>
          <p:nvSpPr>
            <p:cNvPr id="52" name="Ellipse 45"/>
            <p:cNvSpPr/>
            <p:nvPr/>
          </p:nvSpPr>
          <p:spPr bwMode="auto">
            <a:xfrm>
              <a:off x="1523449" y="3790923"/>
              <a:ext cx="722765" cy="541677"/>
            </a:xfrm>
            <a:prstGeom prst="ellipse">
              <a:avLst/>
            </a:prstGeom>
            <a:gradFill flip="none" rotWithShape="1">
              <a:gsLst>
                <a:gs pos="0">
                  <a:srgbClr val="FFFFFF">
                    <a:lumMod val="40000"/>
                    <a:lumOff val="60000"/>
                    <a:alpha val="0"/>
                  </a:srgbClr>
                </a:gs>
                <a:gs pos="100000">
                  <a:srgbClr val="FFFCF9">
                    <a:alpha val="77000"/>
                  </a:srgbClr>
                </a:gs>
              </a:gsLst>
              <a:lin ang="16200000" scaled="0"/>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grpSp>
        <p:nvGrpSpPr>
          <p:cNvPr id="53" name="Gruppe 533"/>
          <p:cNvGrpSpPr>
            <a:grpSpLocks/>
          </p:cNvGrpSpPr>
          <p:nvPr/>
        </p:nvGrpSpPr>
        <p:grpSpPr bwMode="auto">
          <a:xfrm>
            <a:off x="4351525" y="6531676"/>
            <a:ext cx="231664" cy="185442"/>
            <a:chOff x="1386839" y="3752799"/>
            <a:chExt cx="1013459" cy="1013460"/>
          </a:xfrm>
          <a:effectLst>
            <a:outerShdw blurRad="50800" dist="38100" dir="2700000" algn="tl" rotWithShape="0">
              <a:prstClr val="black">
                <a:alpha val="40000"/>
              </a:prstClr>
            </a:outerShdw>
          </a:effectLst>
        </p:grpSpPr>
        <p:sp>
          <p:nvSpPr>
            <p:cNvPr id="54" name="Ellipse 74"/>
            <p:cNvSpPr/>
            <p:nvPr/>
          </p:nvSpPr>
          <p:spPr>
            <a:xfrm>
              <a:off x="1386839" y="3752799"/>
              <a:ext cx="1013459" cy="1013460"/>
            </a:xfrm>
            <a:prstGeom prst="ellipse">
              <a:avLst/>
            </a:prstGeom>
            <a:gradFill flip="none" rotWithShape="1">
              <a:gsLst>
                <a:gs pos="0">
                  <a:srgbClr val="E6E6E6">
                    <a:lumMod val="90000"/>
                  </a:srgbClr>
                </a:gs>
                <a:gs pos="50000">
                  <a:srgbClr val="E6E6E6"/>
                </a:gs>
                <a:gs pos="100000">
                  <a:srgbClr val="E6E6E6">
                    <a:lumMod val="25000"/>
                  </a:srgbClr>
                </a:gs>
              </a:gsLst>
              <a:path path="circle">
                <a:fillToRect l="50000" t="50000" r="50000" b="50000"/>
              </a:path>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55" name="Freeform 150"/>
            <p:cNvSpPr>
              <a:spLocks/>
            </p:cNvSpPr>
            <p:nvPr/>
          </p:nvSpPr>
          <p:spPr bwMode="auto">
            <a:xfrm>
              <a:off x="1726789" y="4038600"/>
              <a:ext cx="380838" cy="497205"/>
            </a:xfrm>
            <a:custGeom>
              <a:avLst/>
              <a:gdLst>
                <a:gd name="T0" fmla="*/ 0 w 216"/>
                <a:gd name="T1" fmla="*/ 342049 h 282"/>
                <a:gd name="T2" fmla="*/ 0 w 216"/>
                <a:gd name="T3" fmla="*/ 342049 h 282"/>
                <a:gd name="T4" fmla="*/ 0 w 216"/>
                <a:gd name="T5" fmla="*/ 331470 h 282"/>
                <a:gd name="T6" fmla="*/ 7053 w 216"/>
                <a:gd name="T7" fmla="*/ 320891 h 282"/>
                <a:gd name="T8" fmla="*/ 14105 w 216"/>
                <a:gd name="T9" fmla="*/ 310312 h 282"/>
                <a:gd name="T10" fmla="*/ 24684 w 216"/>
                <a:gd name="T11" fmla="*/ 299733 h 282"/>
                <a:gd name="T12" fmla="*/ 24684 w 216"/>
                <a:gd name="T13" fmla="*/ 299733 h 282"/>
                <a:gd name="T14" fmla="*/ 42315 w 216"/>
                <a:gd name="T15" fmla="*/ 292681 h 282"/>
                <a:gd name="T16" fmla="*/ 52894 w 216"/>
                <a:gd name="T17" fmla="*/ 289155 h 282"/>
                <a:gd name="T18" fmla="*/ 52894 w 216"/>
                <a:gd name="T19" fmla="*/ 289155 h 282"/>
                <a:gd name="T20" fmla="*/ 63473 w 216"/>
                <a:gd name="T21" fmla="*/ 296207 h 282"/>
                <a:gd name="T22" fmla="*/ 66999 w 216"/>
                <a:gd name="T23" fmla="*/ 306786 h 282"/>
                <a:gd name="T24" fmla="*/ 66999 w 216"/>
                <a:gd name="T25" fmla="*/ 306786 h 282"/>
                <a:gd name="T26" fmla="*/ 84631 w 216"/>
                <a:gd name="T27" fmla="*/ 356154 h 282"/>
                <a:gd name="T28" fmla="*/ 84631 w 216"/>
                <a:gd name="T29" fmla="*/ 356154 h 282"/>
                <a:gd name="T30" fmla="*/ 91683 w 216"/>
                <a:gd name="T31" fmla="*/ 363206 h 282"/>
                <a:gd name="T32" fmla="*/ 95210 w 216"/>
                <a:gd name="T33" fmla="*/ 366733 h 282"/>
                <a:gd name="T34" fmla="*/ 95210 w 216"/>
                <a:gd name="T35" fmla="*/ 366733 h 282"/>
                <a:gd name="T36" fmla="*/ 98736 w 216"/>
                <a:gd name="T37" fmla="*/ 366733 h 282"/>
                <a:gd name="T38" fmla="*/ 102262 w 216"/>
                <a:gd name="T39" fmla="*/ 359680 h 282"/>
                <a:gd name="T40" fmla="*/ 102262 w 216"/>
                <a:gd name="T41" fmla="*/ 359680 h 282"/>
                <a:gd name="T42" fmla="*/ 141051 w 216"/>
                <a:gd name="T43" fmla="*/ 285628 h 282"/>
                <a:gd name="T44" fmla="*/ 176314 w 216"/>
                <a:gd name="T45" fmla="*/ 218629 h 282"/>
                <a:gd name="T46" fmla="*/ 208050 w 216"/>
                <a:gd name="T47" fmla="*/ 162209 h 282"/>
                <a:gd name="T48" fmla="*/ 239787 w 216"/>
                <a:gd name="T49" fmla="*/ 112841 h 282"/>
                <a:gd name="T50" fmla="*/ 239787 w 216"/>
                <a:gd name="T51" fmla="*/ 112841 h 282"/>
                <a:gd name="T52" fmla="*/ 275050 w 216"/>
                <a:gd name="T53" fmla="*/ 59947 h 282"/>
                <a:gd name="T54" fmla="*/ 296207 w 216"/>
                <a:gd name="T55" fmla="*/ 35263 h 282"/>
                <a:gd name="T56" fmla="*/ 296207 w 216"/>
                <a:gd name="T57" fmla="*/ 35263 h 282"/>
                <a:gd name="T58" fmla="*/ 313839 w 216"/>
                <a:gd name="T59" fmla="*/ 21158 h 282"/>
                <a:gd name="T60" fmla="*/ 334996 w 216"/>
                <a:gd name="T61" fmla="*/ 10579 h 282"/>
                <a:gd name="T62" fmla="*/ 356154 w 216"/>
                <a:gd name="T63" fmla="*/ 3526 h 282"/>
                <a:gd name="T64" fmla="*/ 380838 w 216"/>
                <a:gd name="T65" fmla="*/ 0 h 282"/>
                <a:gd name="T66" fmla="*/ 380838 w 216"/>
                <a:gd name="T67" fmla="*/ 14105 h 282"/>
                <a:gd name="T68" fmla="*/ 380838 w 216"/>
                <a:gd name="T69" fmla="*/ 14105 h 282"/>
                <a:gd name="T70" fmla="*/ 359680 w 216"/>
                <a:gd name="T71" fmla="*/ 42315 h 282"/>
                <a:gd name="T72" fmla="*/ 331470 w 216"/>
                <a:gd name="T73" fmla="*/ 88157 h 282"/>
                <a:gd name="T74" fmla="*/ 250366 w 216"/>
                <a:gd name="T75" fmla="*/ 215103 h 282"/>
                <a:gd name="T76" fmla="*/ 250366 w 216"/>
                <a:gd name="T77" fmla="*/ 215103 h 282"/>
                <a:gd name="T78" fmla="*/ 172788 w 216"/>
                <a:gd name="T79" fmla="*/ 356154 h 282"/>
                <a:gd name="T80" fmla="*/ 119893 w 216"/>
                <a:gd name="T81" fmla="*/ 461942 h 282"/>
                <a:gd name="T82" fmla="*/ 119893 w 216"/>
                <a:gd name="T83" fmla="*/ 461942 h 282"/>
                <a:gd name="T84" fmla="*/ 112841 w 216"/>
                <a:gd name="T85" fmla="*/ 483100 h 282"/>
                <a:gd name="T86" fmla="*/ 105788 w 216"/>
                <a:gd name="T87" fmla="*/ 486626 h 282"/>
                <a:gd name="T88" fmla="*/ 98736 w 216"/>
                <a:gd name="T89" fmla="*/ 490152 h 282"/>
                <a:gd name="T90" fmla="*/ 98736 w 216"/>
                <a:gd name="T91" fmla="*/ 490152 h 282"/>
                <a:gd name="T92" fmla="*/ 88157 w 216"/>
                <a:gd name="T93" fmla="*/ 497205 h 282"/>
                <a:gd name="T94" fmla="*/ 70526 w 216"/>
                <a:gd name="T95" fmla="*/ 497205 h 282"/>
                <a:gd name="T96" fmla="*/ 70526 w 216"/>
                <a:gd name="T97" fmla="*/ 497205 h 282"/>
                <a:gd name="T98" fmla="*/ 56420 w 216"/>
                <a:gd name="T99" fmla="*/ 497205 h 282"/>
                <a:gd name="T100" fmla="*/ 49368 w 216"/>
                <a:gd name="T101" fmla="*/ 490152 h 282"/>
                <a:gd name="T102" fmla="*/ 49368 w 216"/>
                <a:gd name="T103" fmla="*/ 490152 h 282"/>
                <a:gd name="T104" fmla="*/ 42315 w 216"/>
                <a:gd name="T105" fmla="*/ 483100 h 282"/>
                <a:gd name="T106" fmla="*/ 35263 w 216"/>
                <a:gd name="T107" fmla="*/ 468995 h 282"/>
                <a:gd name="T108" fmla="*/ 35263 w 216"/>
                <a:gd name="T109" fmla="*/ 468995 h 282"/>
                <a:gd name="T110" fmla="*/ 14105 w 216"/>
                <a:gd name="T111" fmla="*/ 412574 h 282"/>
                <a:gd name="T112" fmla="*/ 3526 w 216"/>
                <a:gd name="T113" fmla="*/ 363206 h 282"/>
                <a:gd name="T114" fmla="*/ 3526 w 216"/>
                <a:gd name="T115" fmla="*/ 363206 h 282"/>
                <a:gd name="T116" fmla="*/ 0 w 216"/>
                <a:gd name="T117" fmla="*/ 342049 h 282"/>
                <a:gd name="T118" fmla="*/ 0 w 216"/>
                <a:gd name="T119" fmla="*/ 342049 h 28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
                <a:gd name="T181" fmla="*/ 0 h 282"/>
                <a:gd name="T182" fmla="*/ 216 w 216"/>
                <a:gd name="T183" fmla="*/ 282 h 28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 h="282">
                  <a:moveTo>
                    <a:pt x="0" y="194"/>
                  </a:moveTo>
                  <a:lnTo>
                    <a:pt x="0" y="194"/>
                  </a:lnTo>
                  <a:lnTo>
                    <a:pt x="0" y="188"/>
                  </a:lnTo>
                  <a:lnTo>
                    <a:pt x="4" y="182"/>
                  </a:lnTo>
                  <a:lnTo>
                    <a:pt x="8" y="176"/>
                  </a:lnTo>
                  <a:lnTo>
                    <a:pt x="14" y="170"/>
                  </a:lnTo>
                  <a:lnTo>
                    <a:pt x="24" y="166"/>
                  </a:lnTo>
                  <a:lnTo>
                    <a:pt x="30" y="164"/>
                  </a:lnTo>
                  <a:lnTo>
                    <a:pt x="36" y="168"/>
                  </a:lnTo>
                  <a:lnTo>
                    <a:pt x="38" y="174"/>
                  </a:lnTo>
                  <a:lnTo>
                    <a:pt x="48" y="202"/>
                  </a:lnTo>
                  <a:lnTo>
                    <a:pt x="52" y="206"/>
                  </a:lnTo>
                  <a:lnTo>
                    <a:pt x="54" y="208"/>
                  </a:lnTo>
                  <a:lnTo>
                    <a:pt x="56" y="208"/>
                  </a:lnTo>
                  <a:lnTo>
                    <a:pt x="58" y="204"/>
                  </a:lnTo>
                  <a:lnTo>
                    <a:pt x="80" y="162"/>
                  </a:lnTo>
                  <a:lnTo>
                    <a:pt x="100" y="124"/>
                  </a:lnTo>
                  <a:lnTo>
                    <a:pt x="118" y="92"/>
                  </a:lnTo>
                  <a:lnTo>
                    <a:pt x="136" y="64"/>
                  </a:lnTo>
                  <a:lnTo>
                    <a:pt x="156" y="34"/>
                  </a:lnTo>
                  <a:lnTo>
                    <a:pt x="168" y="20"/>
                  </a:lnTo>
                  <a:lnTo>
                    <a:pt x="178" y="12"/>
                  </a:lnTo>
                  <a:lnTo>
                    <a:pt x="190" y="6"/>
                  </a:lnTo>
                  <a:lnTo>
                    <a:pt x="202" y="2"/>
                  </a:lnTo>
                  <a:lnTo>
                    <a:pt x="216" y="0"/>
                  </a:lnTo>
                  <a:lnTo>
                    <a:pt x="216" y="8"/>
                  </a:lnTo>
                  <a:lnTo>
                    <a:pt x="204" y="24"/>
                  </a:lnTo>
                  <a:lnTo>
                    <a:pt x="188" y="50"/>
                  </a:lnTo>
                  <a:lnTo>
                    <a:pt x="142" y="122"/>
                  </a:lnTo>
                  <a:lnTo>
                    <a:pt x="98" y="202"/>
                  </a:lnTo>
                  <a:lnTo>
                    <a:pt x="68" y="262"/>
                  </a:lnTo>
                  <a:lnTo>
                    <a:pt x="64" y="274"/>
                  </a:lnTo>
                  <a:lnTo>
                    <a:pt x="60" y="276"/>
                  </a:lnTo>
                  <a:lnTo>
                    <a:pt x="56" y="278"/>
                  </a:lnTo>
                  <a:lnTo>
                    <a:pt x="50" y="282"/>
                  </a:lnTo>
                  <a:lnTo>
                    <a:pt x="40" y="282"/>
                  </a:lnTo>
                  <a:lnTo>
                    <a:pt x="32" y="282"/>
                  </a:lnTo>
                  <a:lnTo>
                    <a:pt x="28" y="278"/>
                  </a:lnTo>
                  <a:lnTo>
                    <a:pt x="24" y="274"/>
                  </a:lnTo>
                  <a:lnTo>
                    <a:pt x="20" y="266"/>
                  </a:lnTo>
                  <a:lnTo>
                    <a:pt x="8" y="234"/>
                  </a:lnTo>
                  <a:lnTo>
                    <a:pt x="2" y="206"/>
                  </a:lnTo>
                  <a:lnTo>
                    <a:pt x="0" y="194"/>
                  </a:lnTo>
                  <a:close/>
                </a:path>
              </a:pathLst>
            </a:custGeom>
            <a:solidFill>
              <a:srgbClr val="171717"/>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smtClean="0">
                <a:ln>
                  <a:noFill/>
                </a:ln>
                <a:solidFill>
                  <a:sysClr val="windowText" lastClr="000000"/>
                </a:solidFill>
                <a:effectLst/>
                <a:uLnTx/>
                <a:uFillTx/>
              </a:endParaRPr>
            </a:p>
          </p:txBody>
        </p:sp>
        <p:sp>
          <p:nvSpPr>
            <p:cNvPr id="56" name="Ellipse 45"/>
            <p:cNvSpPr/>
            <p:nvPr/>
          </p:nvSpPr>
          <p:spPr bwMode="auto">
            <a:xfrm>
              <a:off x="1523449" y="3790923"/>
              <a:ext cx="722765" cy="541677"/>
            </a:xfrm>
            <a:prstGeom prst="ellipse">
              <a:avLst/>
            </a:prstGeom>
            <a:gradFill flip="none" rotWithShape="1">
              <a:gsLst>
                <a:gs pos="0">
                  <a:srgbClr val="FFFFFF">
                    <a:lumMod val="40000"/>
                    <a:lumOff val="60000"/>
                    <a:alpha val="0"/>
                  </a:srgbClr>
                </a:gs>
                <a:gs pos="100000">
                  <a:srgbClr val="FFFCF9">
                    <a:alpha val="77000"/>
                  </a:srgbClr>
                </a:gs>
              </a:gsLst>
              <a:lin ang="16200000" scaled="0"/>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grpSp>
        <p:nvGrpSpPr>
          <p:cNvPr id="73" name="Gruppe 533"/>
          <p:cNvGrpSpPr>
            <a:grpSpLocks/>
          </p:cNvGrpSpPr>
          <p:nvPr/>
        </p:nvGrpSpPr>
        <p:grpSpPr bwMode="auto">
          <a:xfrm>
            <a:off x="841761" y="5775006"/>
            <a:ext cx="288419" cy="246282"/>
            <a:chOff x="1386839" y="3752799"/>
            <a:chExt cx="1013459" cy="1013460"/>
          </a:xfrm>
          <a:effectLst>
            <a:outerShdw blurRad="50800" dist="38100" dir="2700000" algn="tl" rotWithShape="0">
              <a:prstClr val="black">
                <a:alpha val="40000"/>
              </a:prstClr>
            </a:outerShdw>
          </a:effectLst>
        </p:grpSpPr>
        <p:sp>
          <p:nvSpPr>
            <p:cNvPr id="74" name="Ellipse 109"/>
            <p:cNvSpPr/>
            <p:nvPr/>
          </p:nvSpPr>
          <p:spPr>
            <a:xfrm>
              <a:off x="1386839" y="3752799"/>
              <a:ext cx="1013459" cy="1013460"/>
            </a:xfrm>
            <a:prstGeom prst="ellipse">
              <a:avLst/>
            </a:prstGeom>
            <a:gradFill flip="none" rotWithShape="1">
              <a:gsLst>
                <a:gs pos="0">
                  <a:srgbClr val="E6E6E6">
                    <a:lumMod val="90000"/>
                  </a:srgbClr>
                </a:gs>
                <a:gs pos="50000">
                  <a:srgbClr val="E6E6E6"/>
                </a:gs>
                <a:gs pos="100000">
                  <a:srgbClr val="E6E6E6">
                    <a:lumMod val="25000"/>
                  </a:srgbClr>
                </a:gs>
              </a:gsLst>
              <a:path path="circle">
                <a:fillToRect l="50000" t="50000" r="50000" b="50000"/>
              </a:path>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75" name="Freeform 150"/>
            <p:cNvSpPr>
              <a:spLocks/>
            </p:cNvSpPr>
            <p:nvPr/>
          </p:nvSpPr>
          <p:spPr bwMode="auto">
            <a:xfrm>
              <a:off x="1726789" y="4038600"/>
              <a:ext cx="380838" cy="497205"/>
            </a:xfrm>
            <a:custGeom>
              <a:avLst/>
              <a:gdLst>
                <a:gd name="T0" fmla="*/ 0 w 216"/>
                <a:gd name="T1" fmla="*/ 342049 h 282"/>
                <a:gd name="T2" fmla="*/ 0 w 216"/>
                <a:gd name="T3" fmla="*/ 342049 h 282"/>
                <a:gd name="T4" fmla="*/ 0 w 216"/>
                <a:gd name="T5" fmla="*/ 331470 h 282"/>
                <a:gd name="T6" fmla="*/ 7053 w 216"/>
                <a:gd name="T7" fmla="*/ 320891 h 282"/>
                <a:gd name="T8" fmla="*/ 14105 w 216"/>
                <a:gd name="T9" fmla="*/ 310312 h 282"/>
                <a:gd name="T10" fmla="*/ 24684 w 216"/>
                <a:gd name="T11" fmla="*/ 299733 h 282"/>
                <a:gd name="T12" fmla="*/ 24684 w 216"/>
                <a:gd name="T13" fmla="*/ 299733 h 282"/>
                <a:gd name="T14" fmla="*/ 42315 w 216"/>
                <a:gd name="T15" fmla="*/ 292681 h 282"/>
                <a:gd name="T16" fmla="*/ 52894 w 216"/>
                <a:gd name="T17" fmla="*/ 289155 h 282"/>
                <a:gd name="T18" fmla="*/ 52894 w 216"/>
                <a:gd name="T19" fmla="*/ 289155 h 282"/>
                <a:gd name="T20" fmla="*/ 63473 w 216"/>
                <a:gd name="T21" fmla="*/ 296207 h 282"/>
                <a:gd name="T22" fmla="*/ 66999 w 216"/>
                <a:gd name="T23" fmla="*/ 306786 h 282"/>
                <a:gd name="T24" fmla="*/ 66999 w 216"/>
                <a:gd name="T25" fmla="*/ 306786 h 282"/>
                <a:gd name="T26" fmla="*/ 84631 w 216"/>
                <a:gd name="T27" fmla="*/ 356154 h 282"/>
                <a:gd name="T28" fmla="*/ 84631 w 216"/>
                <a:gd name="T29" fmla="*/ 356154 h 282"/>
                <a:gd name="T30" fmla="*/ 91683 w 216"/>
                <a:gd name="T31" fmla="*/ 363206 h 282"/>
                <a:gd name="T32" fmla="*/ 95210 w 216"/>
                <a:gd name="T33" fmla="*/ 366733 h 282"/>
                <a:gd name="T34" fmla="*/ 95210 w 216"/>
                <a:gd name="T35" fmla="*/ 366733 h 282"/>
                <a:gd name="T36" fmla="*/ 98736 w 216"/>
                <a:gd name="T37" fmla="*/ 366733 h 282"/>
                <a:gd name="T38" fmla="*/ 102262 w 216"/>
                <a:gd name="T39" fmla="*/ 359680 h 282"/>
                <a:gd name="T40" fmla="*/ 102262 w 216"/>
                <a:gd name="T41" fmla="*/ 359680 h 282"/>
                <a:gd name="T42" fmla="*/ 141051 w 216"/>
                <a:gd name="T43" fmla="*/ 285628 h 282"/>
                <a:gd name="T44" fmla="*/ 176314 w 216"/>
                <a:gd name="T45" fmla="*/ 218629 h 282"/>
                <a:gd name="T46" fmla="*/ 208050 w 216"/>
                <a:gd name="T47" fmla="*/ 162209 h 282"/>
                <a:gd name="T48" fmla="*/ 239787 w 216"/>
                <a:gd name="T49" fmla="*/ 112841 h 282"/>
                <a:gd name="T50" fmla="*/ 239787 w 216"/>
                <a:gd name="T51" fmla="*/ 112841 h 282"/>
                <a:gd name="T52" fmla="*/ 275050 w 216"/>
                <a:gd name="T53" fmla="*/ 59947 h 282"/>
                <a:gd name="T54" fmla="*/ 296207 w 216"/>
                <a:gd name="T55" fmla="*/ 35263 h 282"/>
                <a:gd name="T56" fmla="*/ 296207 w 216"/>
                <a:gd name="T57" fmla="*/ 35263 h 282"/>
                <a:gd name="T58" fmla="*/ 313839 w 216"/>
                <a:gd name="T59" fmla="*/ 21158 h 282"/>
                <a:gd name="T60" fmla="*/ 334996 w 216"/>
                <a:gd name="T61" fmla="*/ 10579 h 282"/>
                <a:gd name="T62" fmla="*/ 356154 w 216"/>
                <a:gd name="T63" fmla="*/ 3526 h 282"/>
                <a:gd name="T64" fmla="*/ 380838 w 216"/>
                <a:gd name="T65" fmla="*/ 0 h 282"/>
                <a:gd name="T66" fmla="*/ 380838 w 216"/>
                <a:gd name="T67" fmla="*/ 14105 h 282"/>
                <a:gd name="T68" fmla="*/ 380838 w 216"/>
                <a:gd name="T69" fmla="*/ 14105 h 282"/>
                <a:gd name="T70" fmla="*/ 359680 w 216"/>
                <a:gd name="T71" fmla="*/ 42315 h 282"/>
                <a:gd name="T72" fmla="*/ 331470 w 216"/>
                <a:gd name="T73" fmla="*/ 88157 h 282"/>
                <a:gd name="T74" fmla="*/ 250366 w 216"/>
                <a:gd name="T75" fmla="*/ 215103 h 282"/>
                <a:gd name="T76" fmla="*/ 250366 w 216"/>
                <a:gd name="T77" fmla="*/ 215103 h 282"/>
                <a:gd name="T78" fmla="*/ 172788 w 216"/>
                <a:gd name="T79" fmla="*/ 356154 h 282"/>
                <a:gd name="T80" fmla="*/ 119893 w 216"/>
                <a:gd name="T81" fmla="*/ 461942 h 282"/>
                <a:gd name="T82" fmla="*/ 119893 w 216"/>
                <a:gd name="T83" fmla="*/ 461942 h 282"/>
                <a:gd name="T84" fmla="*/ 112841 w 216"/>
                <a:gd name="T85" fmla="*/ 483100 h 282"/>
                <a:gd name="T86" fmla="*/ 105788 w 216"/>
                <a:gd name="T87" fmla="*/ 486626 h 282"/>
                <a:gd name="T88" fmla="*/ 98736 w 216"/>
                <a:gd name="T89" fmla="*/ 490152 h 282"/>
                <a:gd name="T90" fmla="*/ 98736 w 216"/>
                <a:gd name="T91" fmla="*/ 490152 h 282"/>
                <a:gd name="T92" fmla="*/ 88157 w 216"/>
                <a:gd name="T93" fmla="*/ 497205 h 282"/>
                <a:gd name="T94" fmla="*/ 70526 w 216"/>
                <a:gd name="T95" fmla="*/ 497205 h 282"/>
                <a:gd name="T96" fmla="*/ 70526 w 216"/>
                <a:gd name="T97" fmla="*/ 497205 h 282"/>
                <a:gd name="T98" fmla="*/ 56420 w 216"/>
                <a:gd name="T99" fmla="*/ 497205 h 282"/>
                <a:gd name="T100" fmla="*/ 49368 w 216"/>
                <a:gd name="T101" fmla="*/ 490152 h 282"/>
                <a:gd name="T102" fmla="*/ 49368 w 216"/>
                <a:gd name="T103" fmla="*/ 490152 h 282"/>
                <a:gd name="T104" fmla="*/ 42315 w 216"/>
                <a:gd name="T105" fmla="*/ 483100 h 282"/>
                <a:gd name="T106" fmla="*/ 35263 w 216"/>
                <a:gd name="T107" fmla="*/ 468995 h 282"/>
                <a:gd name="T108" fmla="*/ 35263 w 216"/>
                <a:gd name="T109" fmla="*/ 468995 h 282"/>
                <a:gd name="T110" fmla="*/ 14105 w 216"/>
                <a:gd name="T111" fmla="*/ 412574 h 282"/>
                <a:gd name="T112" fmla="*/ 3526 w 216"/>
                <a:gd name="T113" fmla="*/ 363206 h 282"/>
                <a:gd name="T114" fmla="*/ 3526 w 216"/>
                <a:gd name="T115" fmla="*/ 363206 h 282"/>
                <a:gd name="T116" fmla="*/ 0 w 216"/>
                <a:gd name="T117" fmla="*/ 342049 h 282"/>
                <a:gd name="T118" fmla="*/ 0 w 216"/>
                <a:gd name="T119" fmla="*/ 342049 h 28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
                <a:gd name="T181" fmla="*/ 0 h 282"/>
                <a:gd name="T182" fmla="*/ 216 w 216"/>
                <a:gd name="T183" fmla="*/ 282 h 28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 h="282">
                  <a:moveTo>
                    <a:pt x="0" y="194"/>
                  </a:moveTo>
                  <a:lnTo>
                    <a:pt x="0" y="194"/>
                  </a:lnTo>
                  <a:lnTo>
                    <a:pt x="0" y="188"/>
                  </a:lnTo>
                  <a:lnTo>
                    <a:pt x="4" y="182"/>
                  </a:lnTo>
                  <a:lnTo>
                    <a:pt x="8" y="176"/>
                  </a:lnTo>
                  <a:lnTo>
                    <a:pt x="14" y="170"/>
                  </a:lnTo>
                  <a:lnTo>
                    <a:pt x="24" y="166"/>
                  </a:lnTo>
                  <a:lnTo>
                    <a:pt x="30" y="164"/>
                  </a:lnTo>
                  <a:lnTo>
                    <a:pt x="36" y="168"/>
                  </a:lnTo>
                  <a:lnTo>
                    <a:pt x="38" y="174"/>
                  </a:lnTo>
                  <a:lnTo>
                    <a:pt x="48" y="202"/>
                  </a:lnTo>
                  <a:lnTo>
                    <a:pt x="52" y="206"/>
                  </a:lnTo>
                  <a:lnTo>
                    <a:pt x="54" y="208"/>
                  </a:lnTo>
                  <a:lnTo>
                    <a:pt x="56" y="208"/>
                  </a:lnTo>
                  <a:lnTo>
                    <a:pt x="58" y="204"/>
                  </a:lnTo>
                  <a:lnTo>
                    <a:pt x="80" y="162"/>
                  </a:lnTo>
                  <a:lnTo>
                    <a:pt x="100" y="124"/>
                  </a:lnTo>
                  <a:lnTo>
                    <a:pt x="118" y="92"/>
                  </a:lnTo>
                  <a:lnTo>
                    <a:pt x="136" y="64"/>
                  </a:lnTo>
                  <a:lnTo>
                    <a:pt x="156" y="34"/>
                  </a:lnTo>
                  <a:lnTo>
                    <a:pt x="168" y="20"/>
                  </a:lnTo>
                  <a:lnTo>
                    <a:pt x="178" y="12"/>
                  </a:lnTo>
                  <a:lnTo>
                    <a:pt x="190" y="6"/>
                  </a:lnTo>
                  <a:lnTo>
                    <a:pt x="202" y="2"/>
                  </a:lnTo>
                  <a:lnTo>
                    <a:pt x="216" y="0"/>
                  </a:lnTo>
                  <a:lnTo>
                    <a:pt x="216" y="8"/>
                  </a:lnTo>
                  <a:lnTo>
                    <a:pt x="204" y="24"/>
                  </a:lnTo>
                  <a:lnTo>
                    <a:pt x="188" y="50"/>
                  </a:lnTo>
                  <a:lnTo>
                    <a:pt x="142" y="122"/>
                  </a:lnTo>
                  <a:lnTo>
                    <a:pt x="98" y="202"/>
                  </a:lnTo>
                  <a:lnTo>
                    <a:pt x="68" y="262"/>
                  </a:lnTo>
                  <a:lnTo>
                    <a:pt x="64" y="274"/>
                  </a:lnTo>
                  <a:lnTo>
                    <a:pt x="60" y="276"/>
                  </a:lnTo>
                  <a:lnTo>
                    <a:pt x="56" y="278"/>
                  </a:lnTo>
                  <a:lnTo>
                    <a:pt x="50" y="282"/>
                  </a:lnTo>
                  <a:lnTo>
                    <a:pt x="40" y="282"/>
                  </a:lnTo>
                  <a:lnTo>
                    <a:pt x="32" y="282"/>
                  </a:lnTo>
                  <a:lnTo>
                    <a:pt x="28" y="278"/>
                  </a:lnTo>
                  <a:lnTo>
                    <a:pt x="24" y="274"/>
                  </a:lnTo>
                  <a:lnTo>
                    <a:pt x="20" y="266"/>
                  </a:lnTo>
                  <a:lnTo>
                    <a:pt x="8" y="234"/>
                  </a:lnTo>
                  <a:lnTo>
                    <a:pt x="2" y="206"/>
                  </a:lnTo>
                  <a:lnTo>
                    <a:pt x="0" y="194"/>
                  </a:lnTo>
                  <a:close/>
                </a:path>
              </a:pathLst>
            </a:custGeom>
            <a:solidFill>
              <a:srgbClr val="171717"/>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smtClean="0">
                <a:ln>
                  <a:noFill/>
                </a:ln>
                <a:solidFill>
                  <a:sysClr val="windowText" lastClr="000000"/>
                </a:solidFill>
                <a:effectLst/>
                <a:uLnTx/>
                <a:uFillTx/>
              </a:endParaRPr>
            </a:p>
          </p:txBody>
        </p:sp>
        <p:sp>
          <p:nvSpPr>
            <p:cNvPr id="76" name="Ellipse 45"/>
            <p:cNvSpPr/>
            <p:nvPr/>
          </p:nvSpPr>
          <p:spPr bwMode="auto">
            <a:xfrm>
              <a:off x="1523449" y="3790923"/>
              <a:ext cx="722765" cy="541677"/>
            </a:xfrm>
            <a:prstGeom prst="ellipse">
              <a:avLst/>
            </a:prstGeom>
            <a:gradFill flip="none" rotWithShape="1">
              <a:gsLst>
                <a:gs pos="0">
                  <a:srgbClr val="FFFFFF">
                    <a:lumMod val="40000"/>
                    <a:lumOff val="60000"/>
                    <a:alpha val="0"/>
                  </a:srgbClr>
                </a:gs>
                <a:gs pos="100000">
                  <a:srgbClr val="FFFCF9">
                    <a:alpha val="77000"/>
                  </a:srgbClr>
                </a:gs>
              </a:gsLst>
              <a:lin ang="16200000" scaled="0"/>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sp>
        <p:nvSpPr>
          <p:cNvPr id="77" name="Tekstboks 114"/>
          <p:cNvSpPr txBox="1"/>
          <p:nvPr/>
        </p:nvSpPr>
        <p:spPr>
          <a:xfrm>
            <a:off x="1180763" y="5744289"/>
            <a:ext cx="2443746" cy="276999"/>
          </a:xfrm>
          <a:prstGeom prst="rect">
            <a:avLst/>
          </a:prstGeom>
          <a:noFill/>
        </p:spPr>
        <p:txBody>
          <a:bodyPr wrap="none" rtlCol="0">
            <a:spAutoFit/>
          </a:bodyPr>
          <a:lstStyle/>
          <a:p>
            <a:r>
              <a:rPr lang="da-DK" sz="1200" dirty="0" smtClean="0"/>
              <a:t>Community and Staff interactions</a:t>
            </a:r>
            <a:endParaRPr lang="da-DK" sz="1200" dirty="0"/>
          </a:p>
        </p:txBody>
      </p:sp>
      <p:sp>
        <p:nvSpPr>
          <p:cNvPr id="78" name="Tekstboks 114"/>
          <p:cNvSpPr txBox="1"/>
          <p:nvPr/>
        </p:nvSpPr>
        <p:spPr>
          <a:xfrm>
            <a:off x="821528" y="5971927"/>
            <a:ext cx="6508513" cy="769441"/>
          </a:xfrm>
          <a:prstGeom prst="rect">
            <a:avLst/>
          </a:prstGeom>
          <a:noFill/>
        </p:spPr>
        <p:txBody>
          <a:bodyPr wrap="none" rtlCol="0">
            <a:spAutoFit/>
          </a:bodyPr>
          <a:lstStyle/>
          <a:p>
            <a:r>
              <a:rPr lang="da-DK" sz="1600" b="1" dirty="0" smtClean="0"/>
              <a:t>*</a:t>
            </a:r>
            <a:r>
              <a:rPr lang="da-DK" sz="1200" dirty="0" smtClean="0"/>
              <a:t> Directed Comments with focus areas to gather input</a:t>
            </a:r>
            <a:br>
              <a:rPr lang="da-DK" sz="1200" dirty="0" smtClean="0"/>
            </a:br>
            <a:r>
              <a:rPr lang="da-DK" sz="1600" b="1" dirty="0" smtClean="0"/>
              <a:t>**</a:t>
            </a:r>
            <a:r>
              <a:rPr lang="da-DK" sz="1200" dirty="0" smtClean="0"/>
              <a:t>Comment on Process, request for clarity on particular content area, or improvements only; </a:t>
            </a:r>
            <a:br>
              <a:rPr lang="da-DK" sz="1200" dirty="0" smtClean="0"/>
            </a:br>
            <a:r>
              <a:rPr lang="da-DK" sz="1200" dirty="0" smtClean="0"/>
              <a:t>    not to be included in Adopted Plan</a:t>
            </a:r>
            <a:endParaRPr lang="da-DK" sz="1200" dirty="0"/>
          </a:p>
        </p:txBody>
      </p:sp>
      <p:sp>
        <p:nvSpPr>
          <p:cNvPr id="80" name="Wave 79"/>
          <p:cNvSpPr/>
          <p:nvPr/>
        </p:nvSpPr>
        <p:spPr>
          <a:xfrm>
            <a:off x="6530405" y="4077072"/>
            <a:ext cx="969458" cy="493708"/>
          </a:xfrm>
          <a:prstGeom prst="wave">
            <a:avLst/>
          </a:prstGeom>
          <a:ln>
            <a:noFill/>
          </a:ln>
        </p:spPr>
        <p:style>
          <a:lnRef idx="1">
            <a:schemeClr val="dk1"/>
          </a:lnRef>
          <a:fillRef idx="2">
            <a:schemeClr val="dk1"/>
          </a:fillRef>
          <a:effectRef idx="1">
            <a:schemeClr val="dk1"/>
          </a:effectRef>
          <a:fontRef idx="minor">
            <a:schemeClr val="dk1"/>
          </a:fontRef>
        </p:style>
        <p:txBody>
          <a:bodyPr rtlCol="0" anchor="b"/>
          <a:lstStyle/>
          <a:p>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**Public Comments</a:t>
            </a:r>
            <a:endParaRPr lang="en-US" dirty="0"/>
          </a:p>
        </p:txBody>
      </p:sp>
      <p:grpSp>
        <p:nvGrpSpPr>
          <p:cNvPr id="37888" name="Group 37887"/>
          <p:cNvGrpSpPr/>
          <p:nvPr/>
        </p:nvGrpSpPr>
        <p:grpSpPr>
          <a:xfrm>
            <a:off x="3967794" y="2557120"/>
            <a:ext cx="1315398" cy="793709"/>
            <a:chOff x="4014115" y="2557120"/>
            <a:chExt cx="951279" cy="793709"/>
          </a:xfrm>
        </p:grpSpPr>
        <p:sp>
          <p:nvSpPr>
            <p:cNvPr id="79" name="Wave 78"/>
            <p:cNvSpPr/>
            <p:nvPr/>
          </p:nvSpPr>
          <p:spPr>
            <a:xfrm>
              <a:off x="4014115" y="2924944"/>
              <a:ext cx="951279" cy="425885"/>
            </a:xfrm>
            <a:prstGeom prst="wave">
              <a:avLst/>
            </a:prstGeom>
            <a:ln>
              <a:noFill/>
            </a:ln>
          </p:spPr>
          <p:style>
            <a:lnRef idx="1">
              <a:schemeClr val="dk1"/>
            </a:lnRef>
            <a:fillRef idx="2">
              <a:schemeClr val="dk1"/>
            </a:fillRef>
            <a:effectRef idx="1">
              <a:schemeClr val="dk1"/>
            </a:effectRef>
            <a:fontRef idx="minor">
              <a:schemeClr val="dk1"/>
            </a:fontRef>
          </p:style>
          <p:txBody>
            <a:bodyPr rtlCol="0" anchor="b"/>
            <a:lstStyle/>
            <a:p>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*Community Feedback</a:t>
              </a:r>
              <a:endParaRPr lang="en-US" dirty="0"/>
            </a:p>
          </p:txBody>
        </p:sp>
        <p:sp>
          <p:nvSpPr>
            <p:cNvPr id="81" name="Line Callout 1 80"/>
            <p:cNvSpPr/>
            <p:nvPr/>
          </p:nvSpPr>
          <p:spPr>
            <a:xfrm>
              <a:off x="4030753" y="2557120"/>
              <a:ext cx="934641" cy="318722"/>
            </a:xfrm>
            <a:prstGeom prst="borderCallout1">
              <a:avLst>
                <a:gd name="adj1" fmla="val 18750"/>
                <a:gd name="adj2" fmla="val -8333"/>
                <a:gd name="adj3" fmla="val 333424"/>
                <a:gd name="adj4" fmla="val -739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Publish Draft</a:t>
              </a:r>
            </a:p>
            <a:p>
              <a:pPr algn="ctr"/>
              <a:r>
                <a:rPr lang="en-US" sz="1000" dirty="0" smtClean="0"/>
                <a:t>Operating plan</a:t>
              </a:r>
              <a:endParaRPr lang="en-US" sz="1000" dirty="0"/>
            </a:p>
          </p:txBody>
        </p:sp>
      </p:grpSp>
      <p:sp>
        <p:nvSpPr>
          <p:cNvPr id="82" name="Line Callout 1 81"/>
          <p:cNvSpPr/>
          <p:nvPr/>
        </p:nvSpPr>
        <p:spPr>
          <a:xfrm>
            <a:off x="6516216" y="3645024"/>
            <a:ext cx="963721" cy="318722"/>
          </a:xfrm>
          <a:prstGeom prst="borderCallout1">
            <a:avLst>
              <a:gd name="adj1" fmla="val 18750"/>
              <a:gd name="adj2" fmla="val -8333"/>
              <a:gd name="adj3" fmla="val 333424"/>
              <a:gd name="adj4" fmla="val -739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Publish Draft Budget</a:t>
            </a:r>
            <a:endParaRPr lang="en-US" sz="1000" dirty="0"/>
          </a:p>
        </p:txBody>
      </p:sp>
      <p:sp>
        <p:nvSpPr>
          <p:cNvPr id="91" name="Line Callout 1 90"/>
          <p:cNvSpPr/>
          <p:nvPr/>
        </p:nvSpPr>
        <p:spPr>
          <a:xfrm>
            <a:off x="8072775" y="5517232"/>
            <a:ext cx="963721" cy="318722"/>
          </a:xfrm>
          <a:prstGeom prst="borderCallout1">
            <a:avLst>
              <a:gd name="adj1" fmla="val 18750"/>
              <a:gd name="adj2" fmla="val -8333"/>
              <a:gd name="adj3" fmla="val -1086875"/>
              <a:gd name="adj4" fmla="val -9861"/>
            </a:avLst>
          </a:prstGeom>
          <a:ln>
            <a:solidFill>
              <a:schemeClr val="bg1">
                <a:lumMod val="50000"/>
              </a:schemeClr>
            </a:solidFill>
            <a:prstDash val="lgDashDot"/>
          </a:ln>
        </p:spPr>
        <p:style>
          <a:lnRef idx="1">
            <a:schemeClr val="dk1"/>
          </a:lnRef>
          <a:fillRef idx="3">
            <a:schemeClr val="dk1"/>
          </a:fillRef>
          <a:effectRef idx="2">
            <a:schemeClr val="dk1"/>
          </a:effectRef>
          <a:fontRef idx="minor">
            <a:schemeClr val="lt1"/>
          </a:fontRef>
        </p:style>
        <p:txBody>
          <a:bodyPr rtlCol="0" anchor="ctr"/>
          <a:lstStyle/>
          <a:p>
            <a:pPr algn="ctr"/>
            <a:r>
              <a:rPr lang="en-US" sz="1000" dirty="0" smtClean="0"/>
              <a:t>London</a:t>
            </a:r>
          </a:p>
          <a:p>
            <a:pPr algn="ctr"/>
            <a:r>
              <a:rPr lang="en-US" sz="1000" dirty="0" smtClean="0"/>
              <a:t>Meeting</a:t>
            </a:r>
            <a:endParaRPr lang="en-US" sz="1000" dirty="0"/>
          </a:p>
        </p:txBody>
      </p:sp>
      <p:sp>
        <p:nvSpPr>
          <p:cNvPr id="92" name="Line Callout 1 91"/>
          <p:cNvSpPr/>
          <p:nvPr/>
        </p:nvSpPr>
        <p:spPr>
          <a:xfrm>
            <a:off x="5283191" y="5517232"/>
            <a:ext cx="963721" cy="318722"/>
          </a:xfrm>
          <a:prstGeom prst="borderCallout1">
            <a:avLst>
              <a:gd name="adj1" fmla="val 18750"/>
              <a:gd name="adj2" fmla="val -8333"/>
              <a:gd name="adj3" fmla="val -1090860"/>
              <a:gd name="adj4" fmla="val -11179"/>
            </a:avLst>
          </a:prstGeom>
          <a:ln>
            <a:solidFill>
              <a:schemeClr val="bg1">
                <a:lumMod val="50000"/>
              </a:schemeClr>
            </a:solidFill>
            <a:prstDash val="lgDashDot"/>
          </a:ln>
        </p:spPr>
        <p:style>
          <a:lnRef idx="1">
            <a:schemeClr val="dk1"/>
          </a:lnRef>
          <a:fillRef idx="3">
            <a:schemeClr val="dk1"/>
          </a:fillRef>
          <a:effectRef idx="2">
            <a:schemeClr val="dk1"/>
          </a:effectRef>
          <a:fontRef idx="minor">
            <a:schemeClr val="lt1"/>
          </a:fontRef>
        </p:style>
        <p:txBody>
          <a:bodyPr rtlCol="0" anchor="ctr"/>
          <a:lstStyle/>
          <a:p>
            <a:pPr algn="ctr"/>
            <a:r>
              <a:rPr lang="en-US" sz="1000" dirty="0" smtClean="0"/>
              <a:t>Singapore</a:t>
            </a:r>
          </a:p>
          <a:p>
            <a:pPr algn="ctr"/>
            <a:r>
              <a:rPr lang="en-US" sz="1000" dirty="0" smtClean="0"/>
              <a:t>Meeting</a:t>
            </a:r>
            <a:endParaRPr lang="en-US" sz="1000" dirty="0"/>
          </a:p>
        </p:txBody>
      </p:sp>
      <p:sp>
        <p:nvSpPr>
          <p:cNvPr id="85" name="Line Callout 1 84"/>
          <p:cNvSpPr/>
          <p:nvPr/>
        </p:nvSpPr>
        <p:spPr>
          <a:xfrm>
            <a:off x="1926432" y="5486542"/>
            <a:ext cx="963721" cy="318722"/>
          </a:xfrm>
          <a:prstGeom prst="borderCallout1">
            <a:avLst>
              <a:gd name="adj1" fmla="val 18750"/>
              <a:gd name="adj2" fmla="val -8333"/>
              <a:gd name="adj3" fmla="val -1062967"/>
              <a:gd name="adj4" fmla="val -8543"/>
            </a:avLst>
          </a:prstGeom>
          <a:ln>
            <a:solidFill>
              <a:schemeClr val="bg1">
                <a:lumMod val="50000"/>
              </a:schemeClr>
            </a:solidFill>
            <a:prstDash val="lgDashDot"/>
          </a:ln>
        </p:spPr>
        <p:style>
          <a:lnRef idx="1">
            <a:schemeClr val="dk1"/>
          </a:lnRef>
          <a:fillRef idx="3">
            <a:schemeClr val="dk1"/>
          </a:fillRef>
          <a:effectRef idx="2">
            <a:schemeClr val="dk1"/>
          </a:effectRef>
          <a:fontRef idx="minor">
            <a:schemeClr val="lt1"/>
          </a:fontRef>
        </p:style>
        <p:txBody>
          <a:bodyPr rtlCol="0" anchor="ctr"/>
          <a:lstStyle/>
          <a:p>
            <a:pPr algn="ctr"/>
            <a:r>
              <a:rPr lang="en-US" sz="1000" dirty="0" smtClean="0"/>
              <a:t>Buenos Aires</a:t>
            </a:r>
          </a:p>
          <a:p>
            <a:pPr algn="ctr"/>
            <a:r>
              <a:rPr lang="en-US" sz="1000" dirty="0" smtClean="0"/>
              <a:t>Meeting</a:t>
            </a:r>
            <a:endParaRPr lang="en-US" sz="1000" dirty="0"/>
          </a:p>
        </p:txBody>
      </p:sp>
      <p:sp>
        <p:nvSpPr>
          <p:cNvPr id="37889" name="Striped Right Arrow 37888"/>
          <p:cNvSpPr/>
          <p:nvPr/>
        </p:nvSpPr>
        <p:spPr>
          <a:xfrm>
            <a:off x="590714" y="4869160"/>
            <a:ext cx="5952028" cy="360040"/>
          </a:xfrm>
          <a:prstGeom prst="stripedRightArrow">
            <a:avLst>
              <a:gd name="adj1" fmla="val 100000"/>
              <a:gd name="adj2" fmla="val 50000"/>
            </a:avLst>
          </a:prstGeom>
          <a:solidFill>
            <a:srgbClr val="CCFFCC"/>
          </a:solidFill>
          <a:ln>
            <a:solidFill>
              <a:srgbClr val="CCFFC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7F7F7F"/>
                </a:solidFill>
              </a:rPr>
              <a:t>ICANN Strategy Panels</a:t>
            </a:r>
            <a:endParaRPr lang="en-US" sz="1200" dirty="0">
              <a:solidFill>
                <a:srgbClr val="7F7F7F"/>
              </a:solidFill>
            </a:endParaRPr>
          </a:p>
        </p:txBody>
      </p:sp>
      <p:cxnSp>
        <p:nvCxnSpPr>
          <p:cNvPr id="37893" name="Straight Connector 37892"/>
          <p:cNvCxnSpPr/>
          <p:nvPr/>
        </p:nvCxnSpPr>
        <p:spPr>
          <a:xfrm>
            <a:off x="7956376" y="3645024"/>
            <a:ext cx="0" cy="1584176"/>
          </a:xfrm>
          <a:prstGeom prst="line">
            <a:avLst/>
          </a:prstGeom>
          <a:ln w="63500">
            <a:solidFill>
              <a:srgbClr val="0000FF"/>
            </a:solidFill>
            <a:prstDash val="sysDash"/>
          </a:ln>
        </p:spPr>
        <p:style>
          <a:lnRef idx="2">
            <a:schemeClr val="accent1"/>
          </a:lnRef>
          <a:fillRef idx="0">
            <a:schemeClr val="accent1"/>
          </a:fillRef>
          <a:effectRef idx="1">
            <a:schemeClr val="accent1"/>
          </a:effectRef>
          <a:fontRef idx="minor">
            <a:schemeClr val="tx1"/>
          </a:fontRef>
        </p:style>
      </p:cxnSp>
      <p:sp>
        <p:nvSpPr>
          <p:cNvPr id="37894" name="Oval Callout 37893"/>
          <p:cNvSpPr/>
          <p:nvPr/>
        </p:nvSpPr>
        <p:spPr>
          <a:xfrm>
            <a:off x="7668344" y="2780928"/>
            <a:ext cx="1080120" cy="720080"/>
          </a:xfrm>
          <a:prstGeom prst="wedgeEllipseCallout">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FF"/>
                </a:solidFill>
              </a:rPr>
              <a:t>Board approval</a:t>
            </a:r>
            <a:endParaRPr lang="en-US" sz="1200" dirty="0">
              <a:solidFill>
                <a:srgbClr val="0000FF"/>
              </a:solidFill>
            </a:endParaRPr>
          </a:p>
        </p:txBody>
      </p:sp>
      <p:sp>
        <p:nvSpPr>
          <p:cNvPr id="37897" name="Line Callout 1 37896"/>
          <p:cNvSpPr/>
          <p:nvPr/>
        </p:nvSpPr>
        <p:spPr>
          <a:xfrm>
            <a:off x="3543100" y="3350829"/>
            <a:ext cx="596852" cy="366203"/>
          </a:xfrm>
          <a:prstGeom prst="borderCallout1">
            <a:avLst>
              <a:gd name="adj1" fmla="val -5732"/>
              <a:gd name="adj2" fmla="val 48661"/>
              <a:gd name="adj3" fmla="val -149044"/>
              <a:gd name="adj4" fmla="val 49246"/>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FF"/>
                </a:solidFill>
              </a:rPr>
              <a:t>BFC review</a:t>
            </a:r>
            <a:endParaRPr lang="en-US" sz="1100" dirty="0">
              <a:solidFill>
                <a:srgbClr val="0000FF"/>
              </a:solidFill>
            </a:endParaRPr>
          </a:p>
        </p:txBody>
      </p:sp>
      <p:sp>
        <p:nvSpPr>
          <p:cNvPr id="94" name="Line Callout 1 93"/>
          <p:cNvSpPr/>
          <p:nvPr/>
        </p:nvSpPr>
        <p:spPr>
          <a:xfrm>
            <a:off x="6012160" y="4430949"/>
            <a:ext cx="596852" cy="366203"/>
          </a:xfrm>
          <a:prstGeom prst="borderCallout1">
            <a:avLst>
              <a:gd name="adj1" fmla="val -5732"/>
              <a:gd name="adj2" fmla="val 48661"/>
              <a:gd name="adj3" fmla="val -149044"/>
              <a:gd name="adj4" fmla="val 49246"/>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FF"/>
                </a:solidFill>
              </a:rPr>
              <a:t>BFC review</a:t>
            </a:r>
            <a:endParaRPr lang="en-US" sz="1100" dirty="0">
              <a:solidFill>
                <a:srgbClr val="0000FF"/>
              </a:solidFill>
            </a:endParaRPr>
          </a:p>
        </p:txBody>
      </p:sp>
    </p:spTree>
    <p:extLst>
      <p:ext uri="{BB962C8B-B14F-4D97-AF65-F5344CB8AC3E}">
        <p14:creationId xmlns:p14="http://schemas.microsoft.com/office/powerpoint/2010/main" val="4274731933"/>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534400" cy="762000"/>
          </a:xfrm>
        </p:spPr>
        <p:txBody>
          <a:bodyPr rtlCol="0" anchor="ctr">
            <a:normAutofit/>
          </a:bodyPr>
          <a:lstStyle/>
          <a:p>
            <a:pPr eaLnBrk="1" fontAlgn="auto" hangingPunct="1">
              <a:spcAft>
                <a:spcPts val="0"/>
              </a:spcAft>
              <a:defRPr/>
            </a:pPr>
            <a:r>
              <a:rPr lang="en-US" sz="4000" dirty="0" smtClean="0">
                <a:ea typeface="+mj-ea"/>
                <a:cs typeface="+mj-cs"/>
              </a:rPr>
              <a:t>5. Community </a:t>
            </a:r>
            <a:r>
              <a:rPr lang="en-US" sz="4000" dirty="0" smtClean="0">
                <a:ea typeface="+mj-ea"/>
                <a:cs typeface="+mj-cs"/>
              </a:rPr>
              <a:t>interaction</a:t>
            </a:r>
            <a:endParaRPr lang="en-US" sz="4000" dirty="0">
              <a:ea typeface="+mj-ea"/>
              <a:cs typeface="+mj-cs"/>
            </a:endParaRPr>
          </a:p>
        </p:txBody>
      </p:sp>
      <p:sp>
        <p:nvSpPr>
          <p:cNvPr id="37892" name="Content Placeholder 2"/>
          <p:cNvSpPr txBox="1">
            <a:spLocks/>
          </p:cNvSpPr>
          <p:nvPr/>
        </p:nvSpPr>
        <p:spPr bwMode="auto">
          <a:xfrm>
            <a:off x="457200" y="980728"/>
            <a:ext cx="8001000" cy="525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342900" indent="-342900" eaLnBrk="1" hangingPunct="1">
              <a:spcBef>
                <a:spcPts val="100"/>
              </a:spcBef>
              <a:buFont typeface="Wingdings" charset="2"/>
              <a:buChar char="Ø"/>
            </a:pPr>
            <a:r>
              <a:rPr lang="en-US" altLang="ja-JP" sz="2400" dirty="0" smtClean="0">
                <a:solidFill>
                  <a:schemeClr val="tx1">
                    <a:lumMod val="50000"/>
                    <a:lumOff val="50000"/>
                  </a:schemeClr>
                </a:solidFill>
                <a:latin typeface="+mn-lt"/>
              </a:rPr>
              <a:t>Operating plan</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Presentation of Operating plan by function (GSE, Policy, DNS Services, </a:t>
            </a:r>
            <a:r>
              <a:rPr lang="en-US" altLang="ja-JP" sz="2400" dirty="0" err="1" smtClean="0">
                <a:solidFill>
                  <a:schemeClr val="tx1">
                    <a:lumMod val="50000"/>
                    <a:lumOff val="50000"/>
                  </a:schemeClr>
                </a:solidFill>
                <a:latin typeface="+mn-lt"/>
              </a:rPr>
              <a:t>gTLD</a:t>
            </a:r>
            <a:r>
              <a:rPr lang="en-US" altLang="ja-JP" sz="2400" dirty="0" smtClean="0">
                <a:solidFill>
                  <a:schemeClr val="tx1">
                    <a:lumMod val="50000"/>
                    <a:lumOff val="50000"/>
                  </a:schemeClr>
                </a:solidFill>
                <a:latin typeface="+mn-lt"/>
              </a:rPr>
              <a:t> operations, Operations Services, Compliance,…) – End of January 2014 – Format to define (f2f meeting, Adobe sessions,…)</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Public comment process – concludes in Singapore</a:t>
            </a:r>
            <a:endParaRPr lang="en-US" altLang="ja-JP" sz="2400" dirty="0">
              <a:solidFill>
                <a:schemeClr val="tx1">
                  <a:lumMod val="50000"/>
                  <a:lumOff val="50000"/>
                </a:schemeClr>
              </a:solidFill>
              <a:latin typeface="+mn-lt"/>
            </a:endParaRP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Finalize Operating plan and start Budget development</a:t>
            </a:r>
            <a:endParaRPr lang="en-US" altLang="ja-JP" sz="2400" dirty="0">
              <a:solidFill>
                <a:schemeClr val="tx1">
                  <a:lumMod val="50000"/>
                  <a:lumOff val="50000"/>
                </a:schemeClr>
              </a:solidFill>
              <a:latin typeface="+mn-lt"/>
            </a:endParaRPr>
          </a:p>
          <a:p>
            <a:pPr eaLnBrk="1" hangingPunct="1">
              <a:spcBef>
                <a:spcPts val="100"/>
              </a:spcBef>
              <a:buFont typeface="Wingdings" pitchFamily="2" charset="2"/>
              <a:buNone/>
            </a:pPr>
            <a:endParaRPr lang="en-US" altLang="ja-JP" sz="2400" dirty="0" smtClean="0">
              <a:solidFill>
                <a:schemeClr val="tx1">
                  <a:lumMod val="50000"/>
                  <a:lumOff val="50000"/>
                </a:schemeClr>
              </a:solidFill>
              <a:latin typeface="+mn-lt"/>
            </a:endParaRPr>
          </a:p>
          <a:p>
            <a:pPr marL="342900" indent="-342900" eaLnBrk="1" hangingPunct="1">
              <a:spcBef>
                <a:spcPts val="100"/>
              </a:spcBef>
              <a:buFont typeface="Wingdings" charset="2"/>
              <a:buChar char="Ø"/>
            </a:pPr>
            <a:r>
              <a:rPr lang="en-US" altLang="ja-JP" sz="2400" dirty="0" smtClean="0">
                <a:solidFill>
                  <a:schemeClr val="tx1">
                    <a:lumMod val="50000"/>
                    <a:lumOff val="50000"/>
                  </a:schemeClr>
                </a:solidFill>
                <a:latin typeface="+mn-lt"/>
              </a:rPr>
              <a:t>Operating plan and Budget</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Operating plan and Budget presentation</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Published and communicated through call</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Public comment process</a:t>
            </a:r>
          </a:p>
          <a:p>
            <a:pPr marL="1085850" lvl="1" indent="-342900" eaLnBrk="1" hangingPunct="1">
              <a:spcBef>
                <a:spcPts val="100"/>
              </a:spcBef>
              <a:buFont typeface="Wingdings" charset="2"/>
              <a:buChar char="§"/>
            </a:pPr>
            <a:r>
              <a:rPr lang="en-US" altLang="ja-JP" sz="2400" dirty="0" smtClean="0">
                <a:solidFill>
                  <a:schemeClr val="tx1">
                    <a:lumMod val="50000"/>
                    <a:lumOff val="50000"/>
                  </a:schemeClr>
                </a:solidFill>
                <a:latin typeface="+mn-lt"/>
              </a:rPr>
              <a:t>Finalize for Board approval</a:t>
            </a:r>
          </a:p>
          <a:p>
            <a:pPr eaLnBrk="1" hangingPunct="1">
              <a:spcBef>
                <a:spcPts val="100"/>
              </a:spcBef>
              <a:buFont typeface="Wingdings" pitchFamily="2" charset="2"/>
              <a:buNone/>
            </a:pPr>
            <a:endParaRPr lang="en-US" sz="2400" dirty="0">
              <a:solidFill>
                <a:schemeClr val="tx1">
                  <a:lumMod val="50000"/>
                  <a:lumOff val="50000"/>
                </a:schemeClr>
              </a:solidFill>
              <a:latin typeface="+mn-lt"/>
            </a:endParaRPr>
          </a:p>
        </p:txBody>
      </p:sp>
    </p:spTree>
    <p:extLst>
      <p:ext uri="{BB962C8B-B14F-4D97-AF65-F5344CB8AC3E}">
        <p14:creationId xmlns:p14="http://schemas.microsoft.com/office/powerpoint/2010/main" val="2476018331"/>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3638227550"/>
              </p:ext>
            </p:extLst>
          </p:nvPr>
        </p:nvGraphicFramePr>
        <p:xfrm>
          <a:off x="436418" y="914400"/>
          <a:ext cx="82296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pPr>
              <a:defRPr/>
            </a:pPr>
            <a:fld id="{B015386F-5599-4FD1-A3E5-EE5123A74840}" type="slidenum">
              <a:rPr lang="en-US" smtClean="0"/>
              <a:pPr>
                <a:defRPr/>
              </a:pPr>
              <a:t>8</a:t>
            </a:fld>
            <a:endParaRPr lang="en-US" dirty="0"/>
          </a:p>
        </p:txBody>
      </p:sp>
      <p:sp>
        <p:nvSpPr>
          <p:cNvPr id="7" name="Title 3"/>
          <p:cNvSpPr txBox="1">
            <a:spLocks/>
          </p:cNvSpPr>
          <p:nvPr/>
        </p:nvSpPr>
        <p:spPr bwMode="auto">
          <a:xfrm>
            <a:off x="304800" y="152400"/>
            <a:ext cx="853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pPr algn="l">
              <a:defRPr/>
            </a:pPr>
            <a:r>
              <a:rPr lang="en-US" sz="4000" dirty="0" smtClean="0">
                <a:solidFill>
                  <a:srgbClr val="7F7F7F"/>
                </a:solidFill>
                <a:ea typeface="ＭＳ Ｐゴシック" pitchFamily="34" charset="-128"/>
              </a:rPr>
              <a:t>6. Content </a:t>
            </a:r>
            <a:r>
              <a:rPr lang="en-US" sz="4000" dirty="0" smtClean="0">
                <a:solidFill>
                  <a:srgbClr val="7F7F7F"/>
                </a:solidFill>
                <a:ea typeface="ＭＳ Ｐゴシック" pitchFamily="34" charset="-128"/>
              </a:rPr>
              <a:t>Overview</a:t>
            </a:r>
            <a:endParaRPr lang="en-US" sz="4000" dirty="0">
              <a:solidFill>
                <a:srgbClr val="7F7F7F"/>
              </a:solidFill>
              <a:ea typeface="ＭＳ Ｐゴシック" pitchFamily="34" charset="-128"/>
            </a:endParaRPr>
          </a:p>
        </p:txBody>
      </p:sp>
    </p:spTree>
    <p:extLst>
      <p:ext uri="{BB962C8B-B14F-4D97-AF65-F5344CB8AC3E}">
        <p14:creationId xmlns:p14="http://schemas.microsoft.com/office/powerpoint/2010/main" val="3653713818"/>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8"/>
          <p:cNvSpPr>
            <a:spLocks noGrp="1"/>
          </p:cNvSpPr>
          <p:nvPr>
            <p:ph type="title"/>
          </p:nvPr>
        </p:nvSpPr>
        <p:spPr bwMode="auto">
          <a:xfrm>
            <a:off x="179388" y="133350"/>
            <a:ext cx="8921752" cy="6313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r>
              <a:rPr lang="en-US" dirty="0" smtClean="0">
                <a:latin typeface="Helvetica Neue Medium" charset="0"/>
                <a:cs typeface="Helvetica Neue Medium" charset="0"/>
              </a:rPr>
              <a:t>7. Community </a:t>
            </a:r>
            <a:r>
              <a:rPr lang="en-US" dirty="0" smtClean="0">
                <a:latin typeface="Helvetica Neue Medium" charset="0"/>
                <a:cs typeface="Helvetica Neue Medium" charset="0"/>
              </a:rPr>
              <a:t>Additional Budget requests process</a:t>
            </a:r>
            <a:endParaRPr lang="en-US" dirty="0">
              <a:latin typeface="Helvetica Neue Medium" charset="0"/>
              <a:cs typeface="Helvetica Neue Medium" charset="0"/>
            </a:endParaRPr>
          </a:p>
        </p:txBody>
      </p:sp>
      <p:graphicFrame>
        <p:nvGraphicFramePr>
          <p:cNvPr id="3" name="Content Placeholder 2"/>
          <p:cNvGraphicFramePr>
            <a:graphicFrameLocks noGrp="1"/>
          </p:cNvGraphicFramePr>
          <p:nvPr>
            <p:ph sz="quarter" idx="11"/>
            <p:extLst>
              <p:ext uri="{D42A27DB-BD31-4B8C-83A1-F6EECF244321}">
                <p14:modId xmlns:p14="http://schemas.microsoft.com/office/powerpoint/2010/main" val="1790169118"/>
              </p:ext>
            </p:extLst>
          </p:nvPr>
        </p:nvGraphicFramePr>
        <p:xfrm>
          <a:off x="395536" y="980728"/>
          <a:ext cx="8425060" cy="5525638"/>
        </p:xfrm>
        <a:graphic>
          <a:graphicData uri="http://schemas.openxmlformats.org/drawingml/2006/table">
            <a:tbl>
              <a:tblPr firstRow="1" bandRow="1">
                <a:tableStyleId>{5C22544A-7EE6-4342-B048-85BDC9FD1C3A}</a:tableStyleId>
              </a:tblPr>
              <a:tblGrid>
                <a:gridCol w="4212530"/>
                <a:gridCol w="4212530"/>
              </a:tblGrid>
              <a:tr h="639332">
                <a:tc>
                  <a:txBody>
                    <a:bodyPr/>
                    <a:lstStyle/>
                    <a:p>
                      <a:pPr algn="l"/>
                      <a:r>
                        <a:rPr lang="en-US" sz="2400" dirty="0" smtClean="0"/>
                        <a:t>Issues/needs</a:t>
                      </a:r>
                      <a:endParaRPr lang="en-US" sz="2400" dirty="0"/>
                    </a:p>
                  </a:txBody>
                  <a:tcPr/>
                </a:tc>
                <a:tc>
                  <a:txBody>
                    <a:bodyPr/>
                    <a:lstStyle/>
                    <a:p>
                      <a:pPr algn="l"/>
                      <a:r>
                        <a:rPr lang="en-US" sz="2400" dirty="0" smtClean="0"/>
                        <a:t>Suggested solution</a:t>
                      </a:r>
                      <a:endParaRPr lang="en-US" sz="2400" dirty="0"/>
                    </a:p>
                  </a:txBody>
                  <a:tcPr/>
                </a:tc>
              </a:tr>
              <a:tr h="656812">
                <a:tc>
                  <a:txBody>
                    <a:bodyPr/>
                    <a:lstStyle/>
                    <a:p>
                      <a:r>
                        <a:rPr lang="en-US" dirty="0" smtClean="0"/>
                        <a:t>Need more</a:t>
                      </a:r>
                      <a:r>
                        <a:rPr lang="en-US" baseline="0" dirty="0" smtClean="0"/>
                        <a:t> clarity on criteria when designing the requests</a:t>
                      </a:r>
                      <a:endParaRPr lang="en-US" dirty="0"/>
                    </a:p>
                  </a:txBody>
                  <a:tcPr/>
                </a:tc>
                <a:tc>
                  <a:txBody>
                    <a:bodyPr/>
                    <a:lstStyle/>
                    <a:p>
                      <a:r>
                        <a:rPr lang="en-US" dirty="0" smtClean="0"/>
                        <a:t>Provide at the inception of the process (November) the list of criteria</a:t>
                      </a:r>
                      <a:r>
                        <a:rPr lang="en-US" baseline="0" dirty="0" smtClean="0"/>
                        <a:t> used</a:t>
                      </a:r>
                      <a:endParaRPr lang="en-US" dirty="0"/>
                    </a:p>
                  </a:txBody>
                  <a:tcPr/>
                </a:tc>
              </a:tr>
              <a:tr h="936104">
                <a:tc>
                  <a:txBody>
                    <a:bodyPr/>
                    <a:lstStyle/>
                    <a:p>
                      <a:r>
                        <a:rPr lang="en-US" dirty="0" smtClean="0"/>
                        <a:t>Requests</a:t>
                      </a:r>
                      <a:r>
                        <a:rPr lang="en-US" baseline="0" dirty="0" smtClean="0"/>
                        <a:t> and their context may be require explanation</a:t>
                      </a:r>
                      <a:endParaRPr lang="en-US" dirty="0"/>
                    </a:p>
                  </a:txBody>
                  <a:tcPr/>
                </a:tc>
                <a:tc>
                  <a:txBody>
                    <a:bodyPr/>
                    <a:lstStyle/>
                    <a:p>
                      <a:r>
                        <a:rPr lang="en-US" dirty="0" smtClean="0"/>
                        <a:t>Schedule a call immediately after submission of requests with representative</a:t>
                      </a:r>
                      <a:r>
                        <a:rPr lang="en-US" baseline="0" dirty="0" smtClean="0"/>
                        <a:t> of requesting organization to review </a:t>
                      </a:r>
                      <a:endParaRPr lang="en-US" dirty="0"/>
                    </a:p>
                  </a:txBody>
                  <a:tcPr/>
                </a:tc>
              </a:tr>
              <a:tr h="638078">
                <a:tc>
                  <a:txBody>
                    <a:bodyPr/>
                    <a:lstStyle/>
                    <a:p>
                      <a:r>
                        <a:rPr lang="en-US" dirty="0" smtClean="0"/>
                        <a:t>Fast/regular track useful</a:t>
                      </a:r>
                      <a:r>
                        <a:rPr lang="en-US" baseline="0" dirty="0" smtClean="0"/>
                        <a:t> but confusing</a:t>
                      </a:r>
                      <a:endParaRPr lang="en-US" dirty="0"/>
                    </a:p>
                  </a:txBody>
                  <a:tcPr/>
                </a:tc>
                <a:tc>
                  <a:txBody>
                    <a:bodyPr/>
                    <a:lstStyle/>
                    <a:p>
                      <a:r>
                        <a:rPr lang="en-US" dirty="0" smtClean="0"/>
                        <a:t>Merge both tracks into one</a:t>
                      </a:r>
                      <a:r>
                        <a:rPr lang="en-US" baseline="0" dirty="0" smtClean="0"/>
                        <a:t>, which adopts the timing of the FY14 fast track.</a:t>
                      </a:r>
                      <a:endParaRPr lang="en-US" dirty="0"/>
                    </a:p>
                  </a:txBody>
                  <a:tcPr/>
                </a:tc>
              </a:tr>
              <a:tr h="1190271">
                <a:tc>
                  <a:txBody>
                    <a:bodyPr/>
                    <a:lstStyle/>
                    <a:p>
                      <a:r>
                        <a:rPr lang="en-US" dirty="0" smtClean="0"/>
                        <a:t>Results coming too</a:t>
                      </a:r>
                      <a:r>
                        <a:rPr lang="en-US" baseline="0" dirty="0" smtClean="0"/>
                        <a:t> late and not clearly communicated</a:t>
                      </a:r>
                      <a:endParaRPr lang="en-US" dirty="0"/>
                    </a:p>
                  </a:txBody>
                  <a:tcPr/>
                </a:tc>
                <a:tc>
                  <a:txBody>
                    <a:bodyPr/>
                    <a:lstStyle/>
                    <a:p>
                      <a:r>
                        <a:rPr lang="en-US" dirty="0" smtClean="0"/>
                        <a:t>Results</a:t>
                      </a:r>
                      <a:r>
                        <a:rPr lang="en-US" baseline="0" dirty="0" smtClean="0"/>
                        <a:t> to be published immediately after Board approval.</a:t>
                      </a:r>
                    </a:p>
                    <a:p>
                      <a:r>
                        <a:rPr lang="en-US" baseline="0" dirty="0" smtClean="0"/>
                        <a:t>Call to be organized with each requesting organization to go over the results.</a:t>
                      </a:r>
                      <a:endParaRPr lang="en-US" dirty="0"/>
                    </a:p>
                  </a:txBody>
                  <a:tcPr/>
                </a:tc>
              </a:tr>
              <a:tr h="1417148">
                <a:tc>
                  <a:txBody>
                    <a:bodyPr/>
                    <a:lstStyle/>
                    <a:p>
                      <a:r>
                        <a:rPr lang="en-US" dirty="0" smtClean="0"/>
                        <a:t>Implementation</a:t>
                      </a:r>
                      <a:r>
                        <a:rPr lang="en-US" baseline="0" dirty="0" smtClean="0"/>
                        <a:t> process not clear</a:t>
                      </a:r>
                      <a:endParaRPr lang="en-US" dirty="0"/>
                    </a:p>
                  </a:txBody>
                  <a:tcPr/>
                </a:tc>
                <a:tc>
                  <a:txBody>
                    <a:bodyPr/>
                    <a:lstStyle/>
                    <a:p>
                      <a:r>
                        <a:rPr lang="en-US" dirty="0" smtClean="0"/>
                        <a:t>Design and</a:t>
                      </a:r>
                      <a:r>
                        <a:rPr lang="en-US" baseline="0" dirty="0" smtClean="0"/>
                        <a:t> communicate the implementation process early</a:t>
                      </a:r>
                    </a:p>
                    <a:p>
                      <a:r>
                        <a:rPr lang="en-US" baseline="0" dirty="0" smtClean="0"/>
                        <a:t>Provide the ICANN Staff name to be contacted when publishing the results after Board approval</a:t>
                      </a:r>
                      <a:endParaRPr lang="en-US" dirty="0"/>
                    </a:p>
                  </a:txBody>
                  <a:tcPr/>
                </a:tc>
              </a:tr>
            </a:tbl>
          </a:graphicData>
        </a:graphic>
      </p:graphicFrame>
      <p:sp>
        <p:nvSpPr>
          <p:cNvPr id="4" name="Cloud Callout 3"/>
          <p:cNvSpPr/>
          <p:nvPr/>
        </p:nvSpPr>
        <p:spPr>
          <a:xfrm rot="1711294">
            <a:off x="2965196" y="842412"/>
            <a:ext cx="1453441" cy="877858"/>
          </a:xfrm>
          <a:prstGeom prst="cloudCallout">
            <a:avLst/>
          </a:prstGeom>
          <a:solidFill>
            <a:srgbClr val="FFCC66"/>
          </a:solidFill>
          <a:ln/>
        </p:spPr>
        <p:style>
          <a:lnRef idx="1">
            <a:schemeClr val="accent1"/>
          </a:lnRef>
          <a:fillRef idx="3">
            <a:schemeClr val="accent1"/>
          </a:fillRef>
          <a:effectRef idx="2">
            <a:schemeClr val="accent1"/>
          </a:effectRef>
          <a:fontRef idx="minor">
            <a:schemeClr val="lt1"/>
          </a:fontRef>
        </p:style>
        <p:txBody>
          <a:bodyPr/>
          <a:lstStyle/>
          <a:p>
            <a:pPr algn="ctr"/>
            <a:r>
              <a:rPr lang="en-US" dirty="0" smtClean="0"/>
              <a:t>Missing issue?</a:t>
            </a:r>
            <a:endParaRPr lang="en-US" dirty="0"/>
          </a:p>
        </p:txBody>
      </p:sp>
      <p:sp>
        <p:nvSpPr>
          <p:cNvPr id="5" name="Cloud Callout 4"/>
          <p:cNvSpPr/>
          <p:nvPr/>
        </p:nvSpPr>
        <p:spPr>
          <a:xfrm rot="1711294">
            <a:off x="7038114" y="894488"/>
            <a:ext cx="1973176" cy="877858"/>
          </a:xfrm>
          <a:prstGeom prst="cloudCallout">
            <a:avLst/>
          </a:prstGeom>
          <a:solidFill>
            <a:srgbClr val="FFCC66"/>
          </a:solidFill>
          <a:ln/>
        </p:spPr>
        <p:style>
          <a:lnRef idx="1">
            <a:schemeClr val="accent1"/>
          </a:lnRef>
          <a:fillRef idx="3">
            <a:schemeClr val="accent1"/>
          </a:fillRef>
          <a:effectRef idx="2">
            <a:schemeClr val="accent1"/>
          </a:effectRef>
          <a:fontRef idx="minor">
            <a:schemeClr val="lt1"/>
          </a:fontRef>
        </p:style>
        <p:txBody>
          <a:bodyPr/>
          <a:lstStyle/>
          <a:p>
            <a:pPr algn="ctr"/>
            <a:r>
              <a:rPr lang="en-US" dirty="0" smtClean="0"/>
              <a:t>Alternative approach?</a:t>
            </a:r>
            <a:endParaRPr lang="en-US" dirty="0"/>
          </a:p>
        </p:txBody>
      </p:sp>
    </p:spTree>
    <p:extLst>
      <p:ext uri="{BB962C8B-B14F-4D97-AF65-F5344CB8AC3E}">
        <p14:creationId xmlns:p14="http://schemas.microsoft.com/office/powerpoint/2010/main" val="3660355247"/>
      </p:ext>
    </p:extLst>
  </p:cSld>
  <p:clrMapOvr>
    <a:masterClrMapping/>
  </p:clrMapOvr>
  <p:transition xmlns:p14="http://schemas.microsoft.com/office/powerpoint/2010/main"/>
</p:sld>
</file>

<file path=ppt/theme/theme1.xml><?xml version="1.0" encoding="utf-8"?>
<a:theme xmlns:a="http://schemas.openxmlformats.org/drawingml/2006/main" name="FY15 Planning process improvement WG">
  <a:themeElements>
    <a:clrScheme name="Custom 1">
      <a:dk1>
        <a:sysClr val="windowText" lastClr="000000"/>
      </a:dk1>
      <a:lt1>
        <a:sysClr val="window" lastClr="FFFFFF"/>
      </a:lt1>
      <a:dk2>
        <a:srgbClr val="7F7F7F"/>
      </a:dk2>
      <a:lt2>
        <a:srgbClr val="EEEFEF"/>
      </a:lt2>
      <a:accent1>
        <a:srgbClr val="B2D3EB"/>
      </a:accent1>
      <a:accent2>
        <a:srgbClr val="8EC1E1"/>
      </a:accent2>
      <a:accent3>
        <a:srgbClr val="BEC1C5"/>
      </a:accent3>
      <a:accent4>
        <a:srgbClr val="4C4E51"/>
      </a:accent4>
      <a:accent5>
        <a:srgbClr val="939598"/>
      </a:accent5>
      <a:accent6>
        <a:srgbClr val="EEEFEF"/>
      </a:accent6>
      <a:hlink>
        <a:srgbClr val="99A8CF"/>
      </a:hlink>
      <a:folHlink>
        <a:srgbClr val="43ACD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FY15 Planning process improvement WG.potx</Template>
  <TotalTime>1208</TotalTime>
  <Words>711</Words>
  <Application>Microsoft Macintosh PowerPoint</Application>
  <PresentationFormat>On-screen Show (4:3)</PresentationFormat>
  <Paragraphs>133</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FY15 Planning process improvement WG</vt:lpstr>
      <vt:lpstr>ICANN FY15 Operating plan and Budget Process improvement working group October 30th 2013 – Call &amp; Adobe room</vt:lpstr>
      <vt:lpstr>Table of Contents</vt:lpstr>
      <vt:lpstr>1. Planning process environment</vt:lpstr>
      <vt:lpstr>2. Guiding principles</vt:lpstr>
      <vt:lpstr>3. Target Planning Process</vt:lpstr>
      <vt:lpstr>4. FY15 Planning Phases and Timeline</vt:lpstr>
      <vt:lpstr>5. Community interaction</vt:lpstr>
      <vt:lpstr>PowerPoint Presentation</vt:lpstr>
      <vt:lpstr>7. Community Additional Budget requests process</vt:lpstr>
      <vt:lpstr>8. Next steps</vt:lpstr>
    </vt:vector>
  </TitlesOfParts>
  <Manager>Jim Trengrove</Manager>
  <Company>Internet Corporation for Assigned Names &amp; Numbers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ICANN &amp; Internet Ecosystem</dc:title>
  <dc:subject>Internet Governance</dc:subject>
  <dc:creator>Lynn Lipinski</dc:creator>
  <cp:keywords>ICANN internet governance </cp:keywords>
  <dc:description/>
  <cp:lastModifiedBy>Xavier Calvez</cp:lastModifiedBy>
  <cp:revision>125</cp:revision>
  <cp:lastPrinted>2013-02-07T22:29:55Z</cp:lastPrinted>
  <dcterms:created xsi:type="dcterms:W3CDTF">2013-02-01T20:13:10Z</dcterms:created>
  <dcterms:modified xsi:type="dcterms:W3CDTF">2013-10-25T04:30:58Z</dcterms:modified>
  <cp:category/>
</cp:coreProperties>
</file>