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77" r:id="rId1"/>
  </p:sldMasterIdLst>
  <p:notesMasterIdLst>
    <p:notesMasterId r:id="rId38"/>
  </p:notesMasterIdLst>
  <p:handoutMasterIdLst>
    <p:handoutMasterId r:id="rId39"/>
  </p:handoutMasterIdLst>
  <p:sldIdLst>
    <p:sldId id="278" r:id="rId2"/>
    <p:sldId id="282" r:id="rId3"/>
    <p:sldId id="283" r:id="rId4"/>
    <p:sldId id="284" r:id="rId5"/>
    <p:sldId id="285" r:id="rId6"/>
    <p:sldId id="286" r:id="rId7"/>
    <p:sldId id="302" r:id="rId8"/>
    <p:sldId id="293" r:id="rId9"/>
    <p:sldId id="294" r:id="rId10"/>
    <p:sldId id="305" r:id="rId11"/>
    <p:sldId id="306" r:id="rId12"/>
    <p:sldId id="307" r:id="rId13"/>
    <p:sldId id="308" r:id="rId14"/>
    <p:sldId id="296" r:id="rId15"/>
    <p:sldId id="303" r:id="rId16"/>
    <p:sldId id="304" r:id="rId17"/>
    <p:sldId id="309" r:id="rId18"/>
    <p:sldId id="310" r:id="rId19"/>
    <p:sldId id="311" r:id="rId20"/>
    <p:sldId id="312" r:id="rId21"/>
    <p:sldId id="313" r:id="rId22"/>
    <p:sldId id="330" r:id="rId23"/>
    <p:sldId id="331" r:id="rId24"/>
    <p:sldId id="332" r:id="rId25"/>
    <p:sldId id="333" r:id="rId26"/>
    <p:sldId id="334" r:id="rId27"/>
    <p:sldId id="314" r:id="rId28"/>
    <p:sldId id="315" r:id="rId29"/>
    <p:sldId id="316" r:id="rId30"/>
    <p:sldId id="323" r:id="rId31"/>
    <p:sldId id="325" r:id="rId32"/>
    <p:sldId id="326" r:id="rId33"/>
    <p:sldId id="327" r:id="rId34"/>
    <p:sldId id="328" r:id="rId35"/>
    <p:sldId id="329" r:id="rId36"/>
    <p:sldId id="292" r:id="rId37"/>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frameSlides="1"/>
  <p:clrMru>
    <a:srgbClr val="A6D5EE"/>
    <a:srgbClr val="43ACDA"/>
    <a:srgbClr val="4C4D5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7456" autoAdjust="0"/>
  </p:normalViewPr>
  <p:slideViewPr>
    <p:cSldViewPr snapToObjects="1">
      <p:cViewPr>
        <p:scale>
          <a:sx n="80" d="100"/>
          <a:sy n="80" d="100"/>
        </p:scale>
        <p:origin x="-1848" y="-272"/>
      </p:cViewPr>
      <p:guideLst>
        <p:guide orient="horz" pos="237"/>
        <p:guide orient="horz" pos="4319"/>
        <p:guide pos="5759"/>
      </p:guideLst>
    </p:cSldViewPr>
  </p:slideViewPr>
  <p:outlineViewPr>
    <p:cViewPr>
      <p:scale>
        <a:sx n="33" d="100"/>
        <a:sy n="33" d="100"/>
      </p:scale>
      <p:origin x="0" y="7080"/>
    </p:cViewPr>
  </p:outlineViewPr>
  <p:notesTextViewPr>
    <p:cViewPr>
      <p:scale>
        <a:sx n="100" d="100"/>
        <a:sy n="100" d="100"/>
      </p:scale>
      <p:origin x="0" y="0"/>
    </p:cViewPr>
  </p:notesTextViewPr>
  <p:sorterViewPr>
    <p:cViewPr>
      <p:scale>
        <a:sx n="66" d="100"/>
        <a:sy n="66" d="100"/>
      </p:scale>
      <p:origin x="0" y="0"/>
    </p:cViewPr>
  </p:sorterViewPr>
  <p:notesViewPr>
    <p:cSldViewPr snapToObjects="1">
      <p:cViewPr varScale="1">
        <p:scale>
          <a:sx n="132" d="100"/>
          <a:sy n="132" d="100"/>
        </p:scale>
        <p:origin x="-4816" y="-11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notesMaster" Target="notesMasters/notesMaster1.xml"/><Relationship Id="rId39" Type="http://schemas.openxmlformats.org/officeDocument/2006/relationships/handoutMaster" Target="handoutMasters/handoutMaster1.xml"/><Relationship Id="rId40" Type="http://schemas.openxmlformats.org/officeDocument/2006/relationships/printerSettings" Target="printerSettings/printerSettings1.bin"/><Relationship Id="rId41" Type="http://schemas.openxmlformats.org/officeDocument/2006/relationships/presProps" Target="presProps.xml"/><Relationship Id="rId42" Type="http://schemas.openxmlformats.org/officeDocument/2006/relationships/viewProps" Target="viewProps.xml"/><Relationship Id="rId43" Type="http://schemas.openxmlformats.org/officeDocument/2006/relationships/theme" Target="theme/theme1.xml"/><Relationship Id="rId4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cs typeface="+mn-cs"/>
              </a:defRPr>
            </a:lvl1pPr>
          </a:lstStyle>
          <a:p>
            <a:pPr>
              <a:defRPr/>
            </a:pPr>
            <a:fld id="{16240107-49C9-BF4D-BF9B-874E3897298E}" type="datetime1">
              <a:rPr lang="en-US"/>
              <a:pPr>
                <a:defRPr/>
              </a:pPr>
              <a:t>11/15/13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cs typeface="+mn-cs"/>
              </a:defRPr>
            </a:lvl1pPr>
          </a:lstStyle>
          <a:p>
            <a:pPr>
              <a:defRPr/>
            </a:pPr>
            <a:fld id="{B0C9748B-F3CD-3143-BE03-3F85FB67D2CC}" type="slidenum">
              <a:rPr lang="en-US"/>
              <a:pPr>
                <a:defRPr/>
              </a:pPr>
              <a:t>‹#›</a:t>
            </a:fld>
            <a:endParaRPr lang="en-US"/>
          </a:p>
        </p:txBody>
      </p:sp>
    </p:spTree>
    <p:extLst>
      <p:ext uri="{BB962C8B-B14F-4D97-AF65-F5344CB8AC3E}">
        <p14:creationId xmlns:p14="http://schemas.microsoft.com/office/powerpoint/2010/main" val="268799189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cs typeface="+mn-cs"/>
              </a:defRPr>
            </a:lvl1pPr>
          </a:lstStyle>
          <a:p>
            <a:pPr>
              <a:defRPr/>
            </a:pPr>
            <a:fld id="{5EEA0389-C1A7-3143-B53E-E45516C620AE}" type="datetime1">
              <a:rPr lang="en-US"/>
              <a:pPr>
                <a:defRPr/>
              </a:pPr>
              <a:t>11/15/13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CA" noProof="0" smtClean="0"/>
              <a:t>Click to edit Master text styles</a:t>
            </a:r>
          </a:p>
          <a:p>
            <a:pPr lvl="1"/>
            <a:r>
              <a:rPr lang="en-CA" noProof="0" smtClean="0"/>
              <a:t>Second level</a:t>
            </a:r>
          </a:p>
          <a:p>
            <a:pPr lvl="2"/>
            <a:r>
              <a:rPr lang="en-CA" noProof="0" smtClean="0"/>
              <a:t>Third level</a:t>
            </a:r>
          </a:p>
          <a:p>
            <a:pPr lvl="3"/>
            <a:r>
              <a:rPr lang="en-CA" noProof="0" smtClean="0"/>
              <a:t>Fourth level</a:t>
            </a:r>
          </a:p>
          <a:p>
            <a:pPr lvl="4"/>
            <a:r>
              <a:rPr lang="en-CA"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cs typeface="+mn-cs"/>
              </a:defRPr>
            </a:lvl1pPr>
          </a:lstStyle>
          <a:p>
            <a:pPr>
              <a:defRPr/>
            </a:pPr>
            <a:fld id="{07B43961-A9AB-9646-9E48-C54797A6251A}" type="slidenum">
              <a:rPr lang="en-US"/>
              <a:pPr>
                <a:defRPr/>
              </a:pPr>
              <a:t>‹#›</a:t>
            </a:fld>
            <a:endParaRPr lang="en-US"/>
          </a:p>
        </p:txBody>
      </p:sp>
    </p:spTree>
    <p:extLst>
      <p:ext uri="{BB962C8B-B14F-4D97-AF65-F5344CB8AC3E}">
        <p14:creationId xmlns:p14="http://schemas.microsoft.com/office/powerpoint/2010/main" val="2099981695"/>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536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latin typeface="Calibri" charset="0"/>
            </a:endParaRPr>
          </a:p>
        </p:txBody>
      </p:sp>
      <p:sp>
        <p:nvSpPr>
          <p:cNvPr id="1536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488102E3-C45C-844F-9875-8AC684C39A64}" type="slidenum">
              <a:rPr lang="en-US" sz="1200"/>
              <a:pPr eaLnBrk="1" hangingPunct="1"/>
              <a:t>2</a:t>
            </a:fld>
            <a:endParaRPr lang="en-US"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481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spcBef>
                <a:spcPct val="0"/>
              </a:spcBef>
            </a:pPr>
            <a:endParaRPr lang="en-US">
              <a:latin typeface="Calibri" charset="0"/>
            </a:endParaRPr>
          </a:p>
        </p:txBody>
      </p:sp>
      <p:sp>
        <p:nvSpPr>
          <p:cNvPr id="3481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A5B4EE7C-165A-884A-99B5-BD9A0083B599}" type="slidenum">
              <a:rPr lang="en-US" sz="1200"/>
              <a:pPr eaLnBrk="1" hangingPunct="1"/>
              <a:t>18</a:t>
            </a:fld>
            <a:endParaRPr lang="en-US"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686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spcBef>
                <a:spcPct val="0"/>
              </a:spcBef>
            </a:pPr>
            <a:endParaRPr lang="en-US">
              <a:latin typeface="Calibri" charset="0"/>
            </a:endParaRPr>
          </a:p>
        </p:txBody>
      </p:sp>
      <p:sp>
        <p:nvSpPr>
          <p:cNvPr id="3686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50287391-C0B1-FC4F-897A-4A4CAA238969}" type="slidenum">
              <a:rPr lang="en-US" sz="1200"/>
              <a:pPr eaLnBrk="1" hangingPunct="1"/>
              <a:t>19</a:t>
            </a:fld>
            <a:endParaRPr lang="en-US" sz="12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686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spcBef>
                <a:spcPct val="0"/>
              </a:spcBef>
            </a:pPr>
            <a:endParaRPr lang="en-US">
              <a:latin typeface="Calibri" charset="0"/>
            </a:endParaRPr>
          </a:p>
        </p:txBody>
      </p:sp>
      <p:sp>
        <p:nvSpPr>
          <p:cNvPr id="3686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50287391-C0B1-FC4F-897A-4A4CAA238969}" type="slidenum">
              <a:rPr lang="en-US" sz="1200"/>
              <a:pPr eaLnBrk="1" hangingPunct="1"/>
              <a:t>20</a:t>
            </a:fld>
            <a:endParaRPr lang="en-US" sz="12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686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spcBef>
                <a:spcPct val="0"/>
              </a:spcBef>
            </a:pPr>
            <a:endParaRPr lang="en-US">
              <a:latin typeface="Calibri" charset="0"/>
            </a:endParaRPr>
          </a:p>
        </p:txBody>
      </p:sp>
      <p:sp>
        <p:nvSpPr>
          <p:cNvPr id="3686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50287391-C0B1-FC4F-897A-4A4CAA238969}" type="slidenum">
              <a:rPr lang="en-US" sz="1200"/>
              <a:pPr eaLnBrk="1" hangingPunct="1"/>
              <a:t>21</a:t>
            </a:fld>
            <a:endParaRPr lang="en-US" sz="12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481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spcBef>
                <a:spcPct val="0"/>
              </a:spcBef>
            </a:pPr>
            <a:endParaRPr lang="en-US">
              <a:latin typeface="Calibri" charset="0"/>
            </a:endParaRPr>
          </a:p>
        </p:txBody>
      </p:sp>
      <p:sp>
        <p:nvSpPr>
          <p:cNvPr id="3481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A5B4EE7C-165A-884A-99B5-BD9A0083B599}" type="slidenum">
              <a:rPr lang="en-US" sz="1200"/>
              <a:pPr eaLnBrk="1" hangingPunct="1"/>
              <a:t>23</a:t>
            </a:fld>
            <a:endParaRPr lang="en-US" sz="12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481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spcBef>
                <a:spcPct val="0"/>
              </a:spcBef>
            </a:pPr>
            <a:endParaRPr lang="en-US">
              <a:latin typeface="Calibri" charset="0"/>
            </a:endParaRPr>
          </a:p>
        </p:txBody>
      </p:sp>
      <p:sp>
        <p:nvSpPr>
          <p:cNvPr id="3481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A5B4EE7C-165A-884A-99B5-BD9A0083B599}" type="slidenum">
              <a:rPr lang="en-US" sz="1200"/>
              <a:pPr eaLnBrk="1" hangingPunct="1"/>
              <a:t>24</a:t>
            </a:fld>
            <a:endParaRPr lang="en-US" sz="12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481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spcBef>
                <a:spcPct val="0"/>
              </a:spcBef>
            </a:pPr>
            <a:endParaRPr lang="en-US">
              <a:latin typeface="Calibri" charset="0"/>
            </a:endParaRPr>
          </a:p>
        </p:txBody>
      </p:sp>
      <p:sp>
        <p:nvSpPr>
          <p:cNvPr id="3481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A5B4EE7C-165A-884A-99B5-BD9A0083B599}" type="slidenum">
              <a:rPr lang="en-US" sz="1200"/>
              <a:pPr eaLnBrk="1" hangingPunct="1"/>
              <a:t>28</a:t>
            </a:fld>
            <a:endParaRPr lang="en-US" sz="12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481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spcBef>
                <a:spcPct val="0"/>
              </a:spcBef>
            </a:pPr>
            <a:endParaRPr lang="en-US">
              <a:latin typeface="Calibri" charset="0"/>
            </a:endParaRPr>
          </a:p>
        </p:txBody>
      </p:sp>
      <p:sp>
        <p:nvSpPr>
          <p:cNvPr id="3481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A5B4EE7C-165A-884A-99B5-BD9A0083B599}" type="slidenum">
              <a:rPr lang="en-US" sz="1200"/>
              <a:pPr eaLnBrk="1" hangingPunct="1"/>
              <a:t>29</a:t>
            </a:fld>
            <a:endParaRPr lang="en-US" sz="12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481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spcBef>
                <a:spcPct val="0"/>
              </a:spcBef>
            </a:pPr>
            <a:endParaRPr lang="en-US">
              <a:latin typeface="Calibri" charset="0"/>
            </a:endParaRPr>
          </a:p>
        </p:txBody>
      </p:sp>
      <p:sp>
        <p:nvSpPr>
          <p:cNvPr id="3481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A5B4EE7C-165A-884A-99B5-BD9A0083B599}" type="slidenum">
              <a:rPr lang="en-US" sz="1200"/>
              <a:pPr eaLnBrk="1" hangingPunct="1"/>
              <a:t>30</a:t>
            </a:fld>
            <a:endParaRPr 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481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spcBef>
                <a:spcPct val="0"/>
              </a:spcBef>
            </a:pPr>
            <a:endParaRPr lang="en-US">
              <a:latin typeface="Calibri" charset="0"/>
            </a:endParaRPr>
          </a:p>
        </p:txBody>
      </p:sp>
      <p:sp>
        <p:nvSpPr>
          <p:cNvPr id="3481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A5B4EE7C-165A-884A-99B5-BD9A0083B599}" type="slidenum">
              <a:rPr lang="en-US" sz="1200"/>
              <a:pPr eaLnBrk="1" hangingPunct="1"/>
              <a:t>9</a:t>
            </a:fld>
            <a:endParaRPr 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481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spcBef>
                <a:spcPct val="0"/>
              </a:spcBef>
            </a:pPr>
            <a:endParaRPr lang="en-US">
              <a:latin typeface="Calibri" charset="0"/>
            </a:endParaRPr>
          </a:p>
        </p:txBody>
      </p:sp>
      <p:sp>
        <p:nvSpPr>
          <p:cNvPr id="3481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A5B4EE7C-165A-884A-99B5-BD9A0083B599}" type="slidenum">
              <a:rPr lang="en-US" sz="1200"/>
              <a:pPr eaLnBrk="1" hangingPunct="1"/>
              <a:t>10</a:t>
            </a:fld>
            <a:endParaRPr lang="en-US"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481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spcBef>
                <a:spcPct val="0"/>
              </a:spcBef>
            </a:pPr>
            <a:endParaRPr lang="en-US">
              <a:latin typeface="Calibri" charset="0"/>
            </a:endParaRPr>
          </a:p>
        </p:txBody>
      </p:sp>
      <p:sp>
        <p:nvSpPr>
          <p:cNvPr id="3481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A5B4EE7C-165A-884A-99B5-BD9A0083B599}" type="slidenum">
              <a:rPr lang="en-US" sz="1200"/>
              <a:pPr eaLnBrk="1" hangingPunct="1"/>
              <a:t>11</a:t>
            </a:fld>
            <a:endParaRPr 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481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spcBef>
                <a:spcPct val="0"/>
              </a:spcBef>
            </a:pPr>
            <a:endParaRPr lang="en-US">
              <a:latin typeface="Calibri" charset="0"/>
            </a:endParaRPr>
          </a:p>
        </p:txBody>
      </p:sp>
      <p:sp>
        <p:nvSpPr>
          <p:cNvPr id="3481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A5B4EE7C-165A-884A-99B5-BD9A0083B599}" type="slidenum">
              <a:rPr lang="en-US" sz="1200"/>
              <a:pPr eaLnBrk="1" hangingPunct="1"/>
              <a:t>12</a:t>
            </a:fld>
            <a:endParaRPr lang="en-US"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481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spcBef>
                <a:spcPct val="0"/>
              </a:spcBef>
            </a:pPr>
            <a:endParaRPr lang="en-US">
              <a:latin typeface="Calibri" charset="0"/>
            </a:endParaRPr>
          </a:p>
        </p:txBody>
      </p:sp>
      <p:sp>
        <p:nvSpPr>
          <p:cNvPr id="3481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A5B4EE7C-165A-884A-99B5-BD9A0083B599}" type="slidenum">
              <a:rPr lang="en-US" sz="1200"/>
              <a:pPr eaLnBrk="1" hangingPunct="1"/>
              <a:t>13</a:t>
            </a:fld>
            <a:endParaRPr lang="en-US"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686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spcBef>
                <a:spcPct val="0"/>
              </a:spcBef>
            </a:pPr>
            <a:endParaRPr lang="en-US">
              <a:latin typeface="Calibri" charset="0"/>
            </a:endParaRPr>
          </a:p>
        </p:txBody>
      </p:sp>
      <p:sp>
        <p:nvSpPr>
          <p:cNvPr id="3686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50287391-C0B1-FC4F-897A-4A4CAA238969}" type="slidenum">
              <a:rPr lang="en-US" sz="1200"/>
              <a:pPr eaLnBrk="1" hangingPunct="1"/>
              <a:t>14</a:t>
            </a:fld>
            <a:endParaRPr lang="en-US"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686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spcBef>
                <a:spcPct val="0"/>
              </a:spcBef>
            </a:pPr>
            <a:endParaRPr lang="en-US">
              <a:latin typeface="Calibri" charset="0"/>
            </a:endParaRPr>
          </a:p>
        </p:txBody>
      </p:sp>
      <p:sp>
        <p:nvSpPr>
          <p:cNvPr id="3686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50287391-C0B1-FC4F-897A-4A4CAA238969}" type="slidenum">
              <a:rPr lang="en-US" sz="1200"/>
              <a:pPr eaLnBrk="1" hangingPunct="1"/>
              <a:t>15</a:t>
            </a:fld>
            <a:endParaRPr lang="en-US"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686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spcBef>
                <a:spcPct val="0"/>
              </a:spcBef>
            </a:pPr>
            <a:endParaRPr lang="en-US">
              <a:latin typeface="Calibri" charset="0"/>
            </a:endParaRPr>
          </a:p>
        </p:txBody>
      </p:sp>
      <p:sp>
        <p:nvSpPr>
          <p:cNvPr id="3686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50287391-C0B1-FC4F-897A-4A4CAA238969}" type="slidenum">
              <a:rPr lang="en-US" sz="1200"/>
              <a:pPr eaLnBrk="1" hangingPunct="1"/>
              <a:t>16</a:t>
            </a:fld>
            <a:endParaRPr 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4C4D50"/>
        </a:solidFill>
        <a:effectLst/>
      </p:bgPr>
    </p:bg>
    <p:spTree>
      <p:nvGrpSpPr>
        <p:cNvPr id="1" name=""/>
        <p:cNvGrpSpPr/>
        <p:nvPr/>
      </p:nvGrpSpPr>
      <p:grpSpPr>
        <a:xfrm>
          <a:off x="0" y="0"/>
          <a:ext cx="0" cy="0"/>
          <a:chOff x="0" y="0"/>
          <a:chExt cx="0" cy="0"/>
        </a:xfrm>
      </p:grpSpPr>
      <p:pic>
        <p:nvPicPr>
          <p:cNvPr id="4" name="Picture 1" descr="map.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14375" y="1822450"/>
            <a:ext cx="7715250" cy="3767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48BA-Logo-640x320_11Sep13.pn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185025" y="5876925"/>
            <a:ext cx="1951038"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1"/>
          <p:cNvSpPr>
            <a:spLocks noGrp="1"/>
          </p:cNvSpPr>
          <p:nvPr>
            <p:ph type="title"/>
          </p:nvPr>
        </p:nvSpPr>
        <p:spPr>
          <a:xfrm>
            <a:off x="179512" y="188640"/>
            <a:ext cx="2598360" cy="936526"/>
          </a:xfrm>
          <a:prstGeom prst="rect">
            <a:avLst/>
          </a:prstGeom>
        </p:spPr>
        <p:txBody>
          <a:bodyPr/>
          <a:lstStyle>
            <a:lvl1pPr algn="l">
              <a:lnSpc>
                <a:spcPct val="80000"/>
              </a:lnSpc>
              <a:defRPr sz="3200" b="0" i="0">
                <a:solidFill>
                  <a:srgbClr val="A6D5EE"/>
                </a:solidFill>
                <a:latin typeface="Helvetica Neue Medium"/>
                <a:cs typeface="Helvetica Neue Medium"/>
              </a:defRPr>
            </a:lvl1pPr>
          </a:lstStyle>
          <a:p>
            <a:r>
              <a:rPr lang="en-US" smtClean="0"/>
              <a:t>Click to edit Master title style</a:t>
            </a:r>
            <a:endParaRPr lang="en-US" dirty="0"/>
          </a:p>
        </p:txBody>
      </p:sp>
    </p:spTree>
    <p:extLst>
      <p:ext uri="{BB962C8B-B14F-4D97-AF65-F5344CB8AC3E}">
        <p14:creationId xmlns:p14="http://schemas.microsoft.com/office/powerpoint/2010/main" val="721935087"/>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1">
    <p:spTree>
      <p:nvGrpSpPr>
        <p:cNvPr id="1" name=""/>
        <p:cNvGrpSpPr/>
        <p:nvPr/>
      </p:nvGrpSpPr>
      <p:grpSpPr>
        <a:xfrm>
          <a:off x="0" y="0"/>
          <a:ext cx="0" cy="0"/>
          <a:chOff x="0" y="0"/>
          <a:chExt cx="0" cy="0"/>
        </a:xfrm>
      </p:grpSpPr>
      <p:cxnSp>
        <p:nvCxnSpPr>
          <p:cNvPr id="4" name="Straight Connector 3"/>
          <p:cNvCxnSpPr/>
          <p:nvPr userDrawn="1"/>
        </p:nvCxnSpPr>
        <p:spPr>
          <a:xfrm>
            <a:off x="142875" y="6559550"/>
            <a:ext cx="215900" cy="0"/>
          </a:xfrm>
          <a:prstGeom prst="line">
            <a:avLst/>
          </a:prstGeom>
          <a:ln>
            <a:solidFill>
              <a:schemeClr val="bg1">
                <a:lumMod val="75000"/>
              </a:schemeClr>
            </a:solidFill>
          </a:ln>
        </p:spPr>
        <p:style>
          <a:lnRef idx="1">
            <a:schemeClr val="dk1"/>
          </a:lnRef>
          <a:fillRef idx="0">
            <a:schemeClr val="dk1"/>
          </a:fillRef>
          <a:effectRef idx="0">
            <a:schemeClr val="dk1"/>
          </a:effectRef>
          <a:fontRef idx="minor">
            <a:schemeClr val="tx1"/>
          </a:fontRef>
        </p:style>
      </p:cxnSp>
      <p:sp>
        <p:nvSpPr>
          <p:cNvPr id="5" name="TextBox 4"/>
          <p:cNvSpPr txBox="1">
            <a:spLocks noChangeArrowheads="1"/>
          </p:cNvSpPr>
          <p:nvPr userDrawn="1"/>
        </p:nvSpPr>
        <p:spPr bwMode="auto">
          <a:xfrm>
            <a:off x="34925" y="6551613"/>
            <a:ext cx="433388"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pPr algn="ctr">
              <a:defRPr/>
            </a:pPr>
            <a:fld id="{2CB384AC-919E-A740-9A2A-1E6A0D4FD314}" type="slidenum">
              <a:rPr lang="en-US" sz="1100" smtClean="0">
                <a:solidFill>
                  <a:srgbClr val="A6A6A6"/>
                </a:solidFill>
                <a:latin typeface="Helvetica Neue Light" charset="0"/>
                <a:cs typeface="Helvetica Neue Light" charset="0"/>
              </a:rPr>
              <a:pPr algn="ctr">
                <a:defRPr/>
              </a:pPr>
              <a:t>‹#›</a:t>
            </a:fld>
            <a:endParaRPr lang="en-US" sz="1100" smtClean="0">
              <a:solidFill>
                <a:srgbClr val="A6A6A6"/>
              </a:solidFill>
              <a:latin typeface="Helvetica Neue Light" charset="0"/>
              <a:cs typeface="Helvetica Neue Light" charset="0"/>
            </a:endParaRPr>
          </a:p>
        </p:txBody>
      </p:sp>
      <p:pic>
        <p:nvPicPr>
          <p:cNvPr id="6" name="Picture 3" descr="48BA-Logo-320x137_11Sep13.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178675" y="6440488"/>
            <a:ext cx="974725"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itle 4"/>
          <p:cNvSpPr>
            <a:spLocks noGrp="1"/>
          </p:cNvSpPr>
          <p:nvPr>
            <p:ph type="title"/>
          </p:nvPr>
        </p:nvSpPr>
        <p:spPr>
          <a:xfrm>
            <a:off x="179512" y="133698"/>
            <a:ext cx="5976664" cy="1207070"/>
          </a:xfrm>
          <a:prstGeom prst="rect">
            <a:avLst/>
          </a:prstGeom>
        </p:spPr>
        <p:txBody>
          <a:bodyPr vert="horz"/>
          <a:lstStyle>
            <a:lvl1pPr algn="l">
              <a:lnSpc>
                <a:spcPct val="80000"/>
              </a:lnSpc>
              <a:defRPr sz="2800" b="0" i="0">
                <a:solidFill>
                  <a:srgbClr val="7F7F7F"/>
                </a:solidFill>
                <a:latin typeface="Helvetica Neue Medium"/>
                <a:cs typeface="Helvetica Neue Medium"/>
              </a:defRPr>
            </a:lvl1pPr>
          </a:lstStyle>
          <a:p>
            <a:r>
              <a:rPr lang="en-US" smtClean="0"/>
              <a:t>Click to edit Master title style</a:t>
            </a:r>
            <a:endParaRPr lang="en-US" dirty="0"/>
          </a:p>
        </p:txBody>
      </p:sp>
      <p:sp>
        <p:nvSpPr>
          <p:cNvPr id="9" name="Text Placeholder 8"/>
          <p:cNvSpPr>
            <a:spLocks noGrp="1"/>
          </p:cNvSpPr>
          <p:nvPr>
            <p:ph type="body" sz="quarter" idx="10"/>
          </p:nvPr>
        </p:nvSpPr>
        <p:spPr>
          <a:xfrm>
            <a:off x="179388" y="1484313"/>
            <a:ext cx="8353425" cy="4956175"/>
          </a:xfrm>
          <a:prstGeom prst="rect">
            <a:avLst/>
          </a:prstGeom>
        </p:spPr>
        <p:txBody>
          <a:bodyPr vert="horz"/>
          <a:lstStyle>
            <a:lvl1pPr marL="342900" indent="-342900">
              <a:buClr>
                <a:srgbClr val="43ACDA"/>
              </a:buClr>
              <a:buFont typeface="Lucida Grande"/>
              <a:buChar char="+"/>
              <a:defRPr>
                <a:solidFill>
                  <a:srgbClr val="4C4D50"/>
                </a:solidFill>
                <a:latin typeface="Helvetica Neue"/>
                <a:cs typeface="Helvetica Neue"/>
              </a:defRPr>
            </a:lvl1pPr>
            <a:lvl2pPr>
              <a:buClr>
                <a:srgbClr val="43ACDA"/>
              </a:buClr>
              <a:defRPr>
                <a:solidFill>
                  <a:srgbClr val="4C4D50"/>
                </a:solidFill>
                <a:latin typeface="Helvetica Neue"/>
                <a:cs typeface="Helvetica Neue"/>
              </a:defRPr>
            </a:lvl2pPr>
            <a:lvl3pPr>
              <a:buClr>
                <a:srgbClr val="43ACDA"/>
              </a:buClr>
              <a:defRPr>
                <a:solidFill>
                  <a:srgbClr val="4C4D50"/>
                </a:solidFill>
                <a:latin typeface="Helvetica Neue"/>
                <a:cs typeface="Helvetica Neue"/>
              </a:defRPr>
            </a:lvl3pPr>
            <a:lvl4pPr>
              <a:buClr>
                <a:srgbClr val="43ACDA"/>
              </a:buClr>
              <a:defRPr>
                <a:solidFill>
                  <a:srgbClr val="4C4D50"/>
                </a:solidFill>
                <a:latin typeface="Helvetica Neue"/>
                <a:cs typeface="Helvetica Neue"/>
              </a:defRPr>
            </a:lvl4pPr>
            <a:lvl5pPr>
              <a:buClr>
                <a:srgbClr val="43ACDA"/>
              </a:buClr>
              <a:defRPr>
                <a:solidFill>
                  <a:srgbClr val="4C4D50"/>
                </a:solidFill>
                <a:latin typeface="Helvetica Neue"/>
                <a:cs typeface="Helvetica Neue"/>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7" name="Picture 6" descr="IC-15-PP.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153400" y="6174060"/>
            <a:ext cx="990600" cy="685800"/>
          </a:xfrm>
          <a:prstGeom prst="rect">
            <a:avLst/>
          </a:prstGeom>
        </p:spPr>
      </p:pic>
    </p:spTree>
    <p:extLst>
      <p:ext uri="{BB962C8B-B14F-4D97-AF65-F5344CB8AC3E}">
        <p14:creationId xmlns:p14="http://schemas.microsoft.com/office/powerpoint/2010/main" val="1891541104"/>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amp; Title">
    <p:spTree>
      <p:nvGrpSpPr>
        <p:cNvPr id="1" name=""/>
        <p:cNvGrpSpPr/>
        <p:nvPr/>
      </p:nvGrpSpPr>
      <p:grpSpPr>
        <a:xfrm>
          <a:off x="0" y="0"/>
          <a:ext cx="0" cy="0"/>
          <a:chOff x="0" y="0"/>
          <a:chExt cx="0" cy="0"/>
        </a:xfrm>
      </p:grpSpPr>
      <p:cxnSp>
        <p:nvCxnSpPr>
          <p:cNvPr id="5" name="Straight Connector 4"/>
          <p:cNvCxnSpPr/>
          <p:nvPr userDrawn="1"/>
        </p:nvCxnSpPr>
        <p:spPr>
          <a:xfrm>
            <a:off x="142875" y="6559550"/>
            <a:ext cx="215900" cy="0"/>
          </a:xfrm>
          <a:prstGeom prst="line">
            <a:avLst/>
          </a:prstGeom>
          <a:ln>
            <a:solidFill>
              <a:schemeClr val="bg1">
                <a:lumMod val="75000"/>
              </a:schemeClr>
            </a:solidFill>
          </a:ln>
        </p:spPr>
        <p:style>
          <a:lnRef idx="1">
            <a:schemeClr val="dk1"/>
          </a:lnRef>
          <a:fillRef idx="0">
            <a:schemeClr val="dk1"/>
          </a:fillRef>
          <a:effectRef idx="0">
            <a:schemeClr val="dk1"/>
          </a:effectRef>
          <a:fontRef idx="minor">
            <a:schemeClr val="tx1"/>
          </a:fontRef>
        </p:style>
      </p:cxnSp>
      <p:sp>
        <p:nvSpPr>
          <p:cNvPr id="6" name="TextBox 5"/>
          <p:cNvSpPr txBox="1">
            <a:spLocks noChangeArrowheads="1"/>
          </p:cNvSpPr>
          <p:nvPr userDrawn="1"/>
        </p:nvSpPr>
        <p:spPr bwMode="auto">
          <a:xfrm>
            <a:off x="34925" y="6551613"/>
            <a:ext cx="433388"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pPr algn="ctr">
              <a:defRPr/>
            </a:pPr>
            <a:fld id="{2CA69322-64D7-E84A-BA70-E9582CEAE080}" type="slidenum">
              <a:rPr lang="en-US" sz="1100" smtClean="0">
                <a:solidFill>
                  <a:srgbClr val="A6A6A6"/>
                </a:solidFill>
                <a:latin typeface="Helvetica Neue Light" charset="0"/>
                <a:cs typeface="Helvetica Neue Light" charset="0"/>
              </a:rPr>
              <a:pPr algn="ctr">
                <a:defRPr/>
              </a:pPr>
              <a:t>‹#›</a:t>
            </a:fld>
            <a:endParaRPr lang="en-US" sz="1100" smtClean="0">
              <a:solidFill>
                <a:srgbClr val="A6A6A6"/>
              </a:solidFill>
              <a:latin typeface="Helvetica Neue Light" charset="0"/>
              <a:cs typeface="Helvetica Neue Light" charset="0"/>
            </a:endParaRPr>
          </a:p>
        </p:txBody>
      </p:sp>
      <p:pic>
        <p:nvPicPr>
          <p:cNvPr id="7" name="Picture 3" descr="48BA-Logo-320x137_11Sep13.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187059" y="6440488"/>
            <a:ext cx="974725"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Content Placeholder 20"/>
          <p:cNvSpPr>
            <a:spLocks noGrp="1"/>
          </p:cNvSpPr>
          <p:nvPr>
            <p:ph sz="quarter" idx="11"/>
          </p:nvPr>
        </p:nvSpPr>
        <p:spPr>
          <a:xfrm>
            <a:off x="329320" y="1268760"/>
            <a:ext cx="2446932" cy="1835579"/>
          </a:xfrm>
          <a:prstGeom prst="rect">
            <a:avLst/>
          </a:prstGeom>
        </p:spPr>
        <p:txBody>
          <a:bodyPr vert="horz"/>
          <a:lstStyle>
            <a:lvl1pPr marL="0" indent="0" algn="l">
              <a:buNone/>
              <a:defRPr sz="1800" b="0" i="0">
                <a:solidFill>
                  <a:srgbClr val="43ACDA"/>
                </a:solidFill>
                <a:latin typeface="Helvetica Neue Medium"/>
                <a:cs typeface="Helvetica Neue Medium"/>
              </a:defRPr>
            </a:lvl1pPr>
            <a:lvl2pPr marL="457200" indent="0" algn="r">
              <a:buNone/>
              <a:defRPr sz="1600" b="0" i="0">
                <a:solidFill>
                  <a:srgbClr val="4C4D50"/>
                </a:solidFill>
                <a:latin typeface="Helvetica Neue"/>
                <a:cs typeface="Helvetica Neue"/>
              </a:defRPr>
            </a:lvl2pPr>
            <a:lvl3pPr marL="914400" indent="0" algn="r">
              <a:buNone/>
              <a:defRPr sz="1400" b="0" i="0">
                <a:solidFill>
                  <a:srgbClr val="4C4D50"/>
                </a:solidFill>
                <a:latin typeface="Helvetica Neue"/>
                <a:cs typeface="Helvetica Neue"/>
              </a:defRPr>
            </a:lvl3pPr>
            <a:lvl4pPr marL="1371600" indent="0" algn="r">
              <a:buNone/>
              <a:defRPr sz="1200" b="0" i="0">
                <a:solidFill>
                  <a:srgbClr val="4C4D50"/>
                </a:solidFill>
                <a:latin typeface="Helvetica Neue"/>
                <a:cs typeface="Helvetica Neue"/>
              </a:defRPr>
            </a:lvl4pPr>
            <a:lvl5pPr marL="1828800" indent="0" algn="r">
              <a:buNone/>
              <a:defRPr sz="1200" b="0" i="0">
                <a:solidFill>
                  <a:srgbClr val="4C4D50"/>
                </a:solidFill>
                <a:latin typeface="Helvetica Neue"/>
                <a:cs typeface="Helvetica Neue"/>
              </a:defRPr>
            </a:lvl5pPr>
          </a:lstStyle>
          <a:p>
            <a:pPr lvl="0"/>
            <a:r>
              <a:rPr lang="en-US" smtClean="0"/>
              <a:t>Click to edit Master text styles</a:t>
            </a:r>
          </a:p>
        </p:txBody>
      </p:sp>
      <p:sp>
        <p:nvSpPr>
          <p:cNvPr id="12" name="Content Placeholder 20"/>
          <p:cNvSpPr>
            <a:spLocks noGrp="1"/>
          </p:cNvSpPr>
          <p:nvPr>
            <p:ph sz="quarter" idx="12"/>
          </p:nvPr>
        </p:nvSpPr>
        <p:spPr>
          <a:xfrm>
            <a:off x="2777872" y="1268760"/>
            <a:ext cx="5070728" cy="4139042"/>
          </a:xfrm>
          <a:prstGeom prst="rect">
            <a:avLst/>
          </a:prstGeom>
        </p:spPr>
        <p:txBody>
          <a:bodyPr vert="horz"/>
          <a:lstStyle>
            <a:lvl1pPr marL="0" indent="0">
              <a:buNone/>
              <a:defRPr sz="1800" b="0" i="0">
                <a:solidFill>
                  <a:srgbClr val="43ACDA"/>
                </a:solidFill>
                <a:latin typeface="Helvetica Neue"/>
                <a:cs typeface="Helvetica Neue"/>
              </a:defRPr>
            </a:lvl1pPr>
            <a:lvl2pPr marL="0" indent="0">
              <a:buNone/>
              <a:defRPr sz="1600" b="0" i="0">
                <a:solidFill>
                  <a:srgbClr val="43ACDA"/>
                </a:solidFill>
                <a:latin typeface="Helvetica Neue Medium"/>
                <a:cs typeface="Helvetica Neue Medium"/>
              </a:defRPr>
            </a:lvl2pPr>
            <a:lvl3pPr marL="914400" indent="0">
              <a:buNone/>
              <a:defRPr sz="1400" b="0" i="0">
                <a:solidFill>
                  <a:srgbClr val="4C4D50"/>
                </a:solidFill>
                <a:latin typeface="Helvetica Neue"/>
                <a:cs typeface="Helvetica Neue"/>
              </a:defRPr>
            </a:lvl3pPr>
            <a:lvl4pPr marL="1371600" indent="0">
              <a:buNone/>
              <a:defRPr sz="1200" b="0" i="0">
                <a:solidFill>
                  <a:srgbClr val="4C4D50"/>
                </a:solidFill>
                <a:latin typeface="Helvetica Neue"/>
                <a:cs typeface="Helvetica Neue"/>
              </a:defRPr>
            </a:lvl4pPr>
            <a:lvl5pPr marL="1828800" indent="0">
              <a:buNone/>
              <a:defRPr sz="1200" b="0" i="0">
                <a:solidFill>
                  <a:srgbClr val="4C4D50"/>
                </a:solidFill>
                <a:latin typeface="Helvetica Neue"/>
                <a:cs typeface="Helvetica Neue"/>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9" name="Title 4"/>
          <p:cNvSpPr>
            <a:spLocks noGrp="1"/>
          </p:cNvSpPr>
          <p:nvPr>
            <p:ph type="title"/>
          </p:nvPr>
        </p:nvSpPr>
        <p:spPr>
          <a:xfrm>
            <a:off x="329320" y="321693"/>
            <a:ext cx="5976664" cy="1207070"/>
          </a:xfrm>
          <a:prstGeom prst="rect">
            <a:avLst/>
          </a:prstGeom>
        </p:spPr>
        <p:txBody>
          <a:bodyPr vert="horz"/>
          <a:lstStyle>
            <a:lvl1pPr algn="l">
              <a:lnSpc>
                <a:spcPct val="80000"/>
              </a:lnSpc>
              <a:defRPr sz="2800" b="0" i="0">
                <a:solidFill>
                  <a:srgbClr val="7F7F7F"/>
                </a:solidFill>
                <a:latin typeface="Helvetica Neue Medium"/>
                <a:cs typeface="Helvetica Neue Medium"/>
              </a:defRPr>
            </a:lvl1pPr>
          </a:lstStyle>
          <a:p>
            <a:r>
              <a:rPr lang="en-US" smtClean="0"/>
              <a:t>Click to edit Master title style</a:t>
            </a:r>
            <a:endParaRPr lang="en-US" dirty="0"/>
          </a:p>
        </p:txBody>
      </p:sp>
      <p:pic>
        <p:nvPicPr>
          <p:cNvPr id="2" name="Picture 1" descr="IC-15-PP.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161784" y="6180708"/>
            <a:ext cx="990600" cy="685800"/>
          </a:xfrm>
          <a:prstGeom prst="rect">
            <a:avLst/>
          </a:prstGeom>
        </p:spPr>
      </p:pic>
    </p:spTree>
    <p:extLst>
      <p:ext uri="{BB962C8B-B14F-4D97-AF65-F5344CB8AC3E}">
        <p14:creationId xmlns:p14="http://schemas.microsoft.com/office/powerpoint/2010/main" val="2847274845"/>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2">
    <p:spTree>
      <p:nvGrpSpPr>
        <p:cNvPr id="1" name=""/>
        <p:cNvGrpSpPr/>
        <p:nvPr/>
      </p:nvGrpSpPr>
      <p:grpSpPr>
        <a:xfrm>
          <a:off x="0" y="0"/>
          <a:ext cx="0" cy="0"/>
          <a:chOff x="0" y="0"/>
          <a:chExt cx="0" cy="0"/>
        </a:xfrm>
      </p:grpSpPr>
      <p:cxnSp>
        <p:nvCxnSpPr>
          <p:cNvPr id="5" name="Straight Connector 4"/>
          <p:cNvCxnSpPr/>
          <p:nvPr userDrawn="1"/>
        </p:nvCxnSpPr>
        <p:spPr>
          <a:xfrm>
            <a:off x="142875" y="6559550"/>
            <a:ext cx="215900" cy="0"/>
          </a:xfrm>
          <a:prstGeom prst="line">
            <a:avLst/>
          </a:prstGeom>
          <a:ln>
            <a:solidFill>
              <a:schemeClr val="bg1">
                <a:lumMod val="75000"/>
              </a:schemeClr>
            </a:solidFill>
          </a:ln>
        </p:spPr>
        <p:style>
          <a:lnRef idx="1">
            <a:schemeClr val="dk1"/>
          </a:lnRef>
          <a:fillRef idx="0">
            <a:schemeClr val="dk1"/>
          </a:fillRef>
          <a:effectRef idx="0">
            <a:schemeClr val="dk1"/>
          </a:effectRef>
          <a:fontRef idx="minor">
            <a:schemeClr val="tx1"/>
          </a:fontRef>
        </p:style>
      </p:cxnSp>
      <p:sp>
        <p:nvSpPr>
          <p:cNvPr id="6" name="TextBox 5"/>
          <p:cNvSpPr txBox="1">
            <a:spLocks noChangeArrowheads="1"/>
          </p:cNvSpPr>
          <p:nvPr userDrawn="1"/>
        </p:nvSpPr>
        <p:spPr bwMode="auto">
          <a:xfrm>
            <a:off x="34925" y="6551613"/>
            <a:ext cx="433388"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pPr algn="ctr">
              <a:defRPr/>
            </a:pPr>
            <a:fld id="{D7FD8723-6189-C34F-A294-E38C898941B3}" type="slidenum">
              <a:rPr lang="en-US" sz="1100" smtClean="0">
                <a:solidFill>
                  <a:srgbClr val="A6A6A6"/>
                </a:solidFill>
                <a:latin typeface="Helvetica Neue Light" charset="0"/>
                <a:cs typeface="Helvetica Neue Light" charset="0"/>
              </a:rPr>
              <a:pPr algn="ctr">
                <a:defRPr/>
              </a:pPr>
              <a:t>‹#›</a:t>
            </a:fld>
            <a:endParaRPr lang="en-US" sz="1100" smtClean="0">
              <a:solidFill>
                <a:srgbClr val="A6A6A6"/>
              </a:solidFill>
              <a:latin typeface="Helvetica Neue Light" charset="0"/>
              <a:cs typeface="Helvetica Neue Light" charset="0"/>
            </a:endParaRPr>
          </a:p>
        </p:txBody>
      </p:sp>
      <p:pic>
        <p:nvPicPr>
          <p:cNvPr id="7" name="Picture 3" descr="48BA-Logo-320x137_11Sep13.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178675" y="6440488"/>
            <a:ext cx="974725"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4"/>
          <p:cNvSpPr>
            <a:spLocks noGrp="1"/>
          </p:cNvSpPr>
          <p:nvPr>
            <p:ph type="title"/>
          </p:nvPr>
        </p:nvSpPr>
        <p:spPr>
          <a:xfrm>
            <a:off x="179512" y="133698"/>
            <a:ext cx="5976664" cy="1207070"/>
          </a:xfrm>
          <a:prstGeom prst="rect">
            <a:avLst/>
          </a:prstGeom>
        </p:spPr>
        <p:txBody>
          <a:bodyPr vert="horz"/>
          <a:lstStyle>
            <a:lvl1pPr algn="l">
              <a:lnSpc>
                <a:spcPct val="80000"/>
              </a:lnSpc>
              <a:defRPr sz="2800" b="0" i="0">
                <a:solidFill>
                  <a:srgbClr val="7F7F7F"/>
                </a:solidFill>
                <a:latin typeface="Helvetica Neue Medium"/>
                <a:cs typeface="Helvetica Neue Medium"/>
              </a:defRPr>
            </a:lvl1pPr>
          </a:lstStyle>
          <a:p>
            <a:r>
              <a:rPr lang="en-US" smtClean="0"/>
              <a:t>Click to edit Master title style</a:t>
            </a:r>
            <a:endParaRPr lang="en-US" dirty="0"/>
          </a:p>
        </p:txBody>
      </p:sp>
      <p:sp>
        <p:nvSpPr>
          <p:cNvPr id="14" name="Content Placeholder 12"/>
          <p:cNvSpPr>
            <a:spLocks noGrp="1"/>
          </p:cNvSpPr>
          <p:nvPr>
            <p:ph sz="quarter" idx="11"/>
          </p:nvPr>
        </p:nvSpPr>
        <p:spPr>
          <a:xfrm>
            <a:off x="179512" y="1452563"/>
            <a:ext cx="4176463" cy="4987847"/>
          </a:xfrm>
          <a:prstGeom prst="rect">
            <a:avLst/>
          </a:prstGeom>
        </p:spPr>
        <p:txBody>
          <a:bodyPr vert="horz"/>
          <a:lstStyle>
            <a:lvl1pPr marL="342900" indent="-342900">
              <a:buClr>
                <a:srgbClr val="43ACDA"/>
              </a:buClr>
              <a:buFont typeface="Lucida Grande"/>
              <a:buChar char="+"/>
              <a:defRPr>
                <a:solidFill>
                  <a:srgbClr val="4C4D50"/>
                </a:solidFill>
                <a:latin typeface="Helvetica Neue"/>
                <a:cs typeface="Helvetica Neue"/>
              </a:defRPr>
            </a:lvl1pPr>
            <a:lvl2pPr>
              <a:buClr>
                <a:srgbClr val="43ACDA"/>
              </a:buClr>
              <a:defRPr>
                <a:solidFill>
                  <a:srgbClr val="4C4D50"/>
                </a:solidFill>
                <a:latin typeface="Helvetica Neue"/>
                <a:cs typeface="Helvetica Neue"/>
              </a:defRPr>
            </a:lvl2pPr>
            <a:lvl3pPr>
              <a:buClr>
                <a:srgbClr val="43ACDA"/>
              </a:buClr>
              <a:defRPr>
                <a:solidFill>
                  <a:srgbClr val="4C4D50"/>
                </a:solidFill>
                <a:latin typeface="Helvetica Neue"/>
                <a:cs typeface="Helvetica Neue"/>
              </a:defRPr>
            </a:lvl3pPr>
            <a:lvl4pPr>
              <a:buClr>
                <a:srgbClr val="43ACDA"/>
              </a:buClr>
              <a:defRPr>
                <a:solidFill>
                  <a:srgbClr val="4C4D50"/>
                </a:solidFill>
                <a:latin typeface="Helvetica Neue"/>
                <a:cs typeface="Helvetica Neue"/>
              </a:defRPr>
            </a:lvl4pPr>
            <a:lvl5pPr>
              <a:buClr>
                <a:srgbClr val="43ACDA"/>
              </a:buClr>
              <a:defRPr>
                <a:solidFill>
                  <a:srgbClr val="4C4D50"/>
                </a:solidFill>
                <a:latin typeface="Helvetica Neue"/>
                <a:cs typeface="Helvetica Neue"/>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12"/>
          <p:cNvSpPr>
            <a:spLocks noGrp="1"/>
          </p:cNvSpPr>
          <p:nvPr>
            <p:ph sz="quarter" idx="12"/>
          </p:nvPr>
        </p:nvSpPr>
        <p:spPr>
          <a:xfrm>
            <a:off x="4644008" y="1452563"/>
            <a:ext cx="4176463" cy="4987847"/>
          </a:xfrm>
          <a:prstGeom prst="rect">
            <a:avLst/>
          </a:prstGeom>
        </p:spPr>
        <p:txBody>
          <a:bodyPr vert="horz"/>
          <a:lstStyle>
            <a:lvl1pPr marL="342900" indent="-342900">
              <a:buClr>
                <a:srgbClr val="43ACDA"/>
              </a:buClr>
              <a:buFont typeface="Lucida Grande"/>
              <a:buChar char="+"/>
              <a:defRPr>
                <a:solidFill>
                  <a:srgbClr val="4C4D50"/>
                </a:solidFill>
                <a:latin typeface="Helvetica Neue"/>
                <a:cs typeface="Helvetica Neue"/>
              </a:defRPr>
            </a:lvl1pPr>
            <a:lvl2pPr>
              <a:buClr>
                <a:srgbClr val="43ACDA"/>
              </a:buClr>
              <a:defRPr>
                <a:solidFill>
                  <a:srgbClr val="4C4D50"/>
                </a:solidFill>
                <a:latin typeface="Helvetica Neue"/>
                <a:cs typeface="Helvetica Neue"/>
              </a:defRPr>
            </a:lvl2pPr>
            <a:lvl3pPr>
              <a:buClr>
                <a:srgbClr val="43ACDA"/>
              </a:buClr>
              <a:defRPr>
                <a:solidFill>
                  <a:srgbClr val="4C4D50"/>
                </a:solidFill>
                <a:latin typeface="Helvetica Neue"/>
                <a:cs typeface="Helvetica Neue"/>
              </a:defRPr>
            </a:lvl3pPr>
            <a:lvl4pPr>
              <a:buClr>
                <a:srgbClr val="43ACDA"/>
              </a:buClr>
              <a:defRPr>
                <a:solidFill>
                  <a:srgbClr val="4C4D50"/>
                </a:solidFill>
                <a:latin typeface="Helvetica Neue"/>
                <a:cs typeface="Helvetica Neue"/>
              </a:defRPr>
            </a:lvl4pPr>
            <a:lvl5pPr>
              <a:buClr>
                <a:srgbClr val="43ACDA"/>
              </a:buClr>
              <a:defRPr>
                <a:solidFill>
                  <a:srgbClr val="4C4D50"/>
                </a:solidFill>
                <a:latin typeface="Helvetica Neue"/>
                <a:cs typeface="Helvetica Neue"/>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2" name="Picture 1" descr="IC-15-PP.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153400" y="6172200"/>
            <a:ext cx="990600" cy="685800"/>
          </a:xfrm>
          <a:prstGeom prst="rect">
            <a:avLst/>
          </a:prstGeom>
        </p:spPr>
      </p:pic>
    </p:spTree>
    <p:extLst>
      <p:ext uri="{BB962C8B-B14F-4D97-AF65-F5344CB8AC3E}">
        <p14:creationId xmlns:p14="http://schemas.microsoft.com/office/powerpoint/2010/main" val="3601179571"/>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fographic_1">
    <p:spTree>
      <p:nvGrpSpPr>
        <p:cNvPr id="1" name=""/>
        <p:cNvGrpSpPr/>
        <p:nvPr/>
      </p:nvGrpSpPr>
      <p:grpSpPr>
        <a:xfrm>
          <a:off x="0" y="0"/>
          <a:ext cx="0" cy="0"/>
          <a:chOff x="0" y="0"/>
          <a:chExt cx="0" cy="0"/>
        </a:xfrm>
      </p:grpSpPr>
      <p:cxnSp>
        <p:nvCxnSpPr>
          <p:cNvPr id="4" name="Straight Connector 3"/>
          <p:cNvCxnSpPr/>
          <p:nvPr userDrawn="1"/>
        </p:nvCxnSpPr>
        <p:spPr>
          <a:xfrm>
            <a:off x="142875" y="6559550"/>
            <a:ext cx="215900" cy="0"/>
          </a:xfrm>
          <a:prstGeom prst="line">
            <a:avLst/>
          </a:prstGeom>
          <a:ln>
            <a:solidFill>
              <a:schemeClr val="bg1">
                <a:lumMod val="75000"/>
              </a:schemeClr>
            </a:solidFill>
          </a:ln>
        </p:spPr>
        <p:style>
          <a:lnRef idx="1">
            <a:schemeClr val="dk1"/>
          </a:lnRef>
          <a:fillRef idx="0">
            <a:schemeClr val="dk1"/>
          </a:fillRef>
          <a:effectRef idx="0">
            <a:schemeClr val="dk1"/>
          </a:effectRef>
          <a:fontRef idx="minor">
            <a:schemeClr val="tx1"/>
          </a:fontRef>
        </p:style>
      </p:cxnSp>
      <p:sp>
        <p:nvSpPr>
          <p:cNvPr id="5" name="TextBox 4"/>
          <p:cNvSpPr txBox="1">
            <a:spLocks noChangeArrowheads="1"/>
          </p:cNvSpPr>
          <p:nvPr userDrawn="1"/>
        </p:nvSpPr>
        <p:spPr bwMode="auto">
          <a:xfrm>
            <a:off x="34925" y="6551613"/>
            <a:ext cx="433388"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pPr algn="ctr">
              <a:defRPr/>
            </a:pPr>
            <a:fld id="{9C3FAE29-D2AA-924F-9914-08A0253E205B}" type="slidenum">
              <a:rPr lang="en-US" sz="1100" smtClean="0">
                <a:solidFill>
                  <a:srgbClr val="A6A6A6"/>
                </a:solidFill>
                <a:latin typeface="Helvetica Neue Light" charset="0"/>
                <a:cs typeface="Helvetica Neue Light" charset="0"/>
              </a:rPr>
              <a:pPr algn="ctr">
                <a:defRPr/>
              </a:pPr>
              <a:t>‹#›</a:t>
            </a:fld>
            <a:endParaRPr lang="en-US" sz="1100" smtClean="0">
              <a:solidFill>
                <a:srgbClr val="A6A6A6"/>
              </a:solidFill>
              <a:latin typeface="Helvetica Neue Light" charset="0"/>
              <a:cs typeface="Helvetica Neue Light" charset="0"/>
            </a:endParaRPr>
          </a:p>
        </p:txBody>
      </p:sp>
      <p:pic>
        <p:nvPicPr>
          <p:cNvPr id="6" name="Picture 3" descr="48BA-Logo-320x137_11Sep13.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188795" y="6429648"/>
            <a:ext cx="974725"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Picture Placeholder 7"/>
          <p:cNvSpPr>
            <a:spLocks noGrp="1"/>
          </p:cNvSpPr>
          <p:nvPr>
            <p:ph type="pic" sz="quarter" idx="11"/>
          </p:nvPr>
        </p:nvSpPr>
        <p:spPr>
          <a:xfrm>
            <a:off x="179512" y="908720"/>
            <a:ext cx="8784976" cy="4896768"/>
          </a:xfrm>
          <a:prstGeom prst="rect">
            <a:avLst/>
          </a:prstGeom>
        </p:spPr>
        <p:txBody>
          <a:bodyPr vert="horz"/>
          <a:lstStyle>
            <a:lvl1pPr marL="0" indent="0">
              <a:buNone/>
              <a:defRPr sz="1800" b="0" i="0">
                <a:solidFill>
                  <a:srgbClr val="4C4D50"/>
                </a:solidFill>
                <a:latin typeface="Helvetica Neue"/>
                <a:cs typeface="Helvetica Neue"/>
              </a:defRPr>
            </a:lvl1pPr>
          </a:lstStyle>
          <a:p>
            <a:pPr lvl="0"/>
            <a:r>
              <a:rPr lang="en-US" noProof="0" smtClean="0"/>
              <a:t>Drag picture to placeholder or click icon to add</a:t>
            </a:r>
            <a:endParaRPr lang="en-US" noProof="0" dirty="0"/>
          </a:p>
        </p:txBody>
      </p:sp>
      <p:sp>
        <p:nvSpPr>
          <p:cNvPr id="7" name="Title 4"/>
          <p:cNvSpPr>
            <a:spLocks noGrp="1"/>
          </p:cNvSpPr>
          <p:nvPr>
            <p:ph type="title"/>
          </p:nvPr>
        </p:nvSpPr>
        <p:spPr>
          <a:xfrm>
            <a:off x="329320" y="321693"/>
            <a:ext cx="5976664" cy="1207070"/>
          </a:xfrm>
          <a:prstGeom prst="rect">
            <a:avLst/>
          </a:prstGeom>
        </p:spPr>
        <p:txBody>
          <a:bodyPr vert="horz"/>
          <a:lstStyle>
            <a:lvl1pPr algn="l">
              <a:lnSpc>
                <a:spcPct val="80000"/>
              </a:lnSpc>
              <a:defRPr sz="2800" b="0" i="0">
                <a:solidFill>
                  <a:srgbClr val="7F7F7F"/>
                </a:solidFill>
                <a:latin typeface="Helvetica Neue Medium"/>
                <a:cs typeface="Helvetica Neue Medium"/>
              </a:defRPr>
            </a:lvl1pPr>
          </a:lstStyle>
          <a:p>
            <a:r>
              <a:rPr lang="en-US" smtClean="0"/>
              <a:t>Click to edit Master title style</a:t>
            </a:r>
            <a:endParaRPr lang="en-US" dirty="0"/>
          </a:p>
        </p:txBody>
      </p:sp>
      <p:pic>
        <p:nvPicPr>
          <p:cNvPr id="2" name="Picture 1" descr="IC-15-PP.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153400" y="6172200"/>
            <a:ext cx="990600" cy="685800"/>
          </a:xfrm>
          <a:prstGeom prst="rect">
            <a:avLst/>
          </a:prstGeom>
        </p:spPr>
      </p:pic>
    </p:spTree>
    <p:extLst>
      <p:ext uri="{BB962C8B-B14F-4D97-AF65-F5344CB8AC3E}">
        <p14:creationId xmlns:p14="http://schemas.microsoft.com/office/powerpoint/2010/main" val="282645695"/>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pic>
        <p:nvPicPr>
          <p:cNvPr id="3" name="Picture 1" descr="48BA-Logo-320x137_11Sep13.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153399" y="6440488"/>
            <a:ext cx="974725"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4638"/>
            <a:ext cx="8229600" cy="1143000"/>
          </a:xfrm>
          <a:prstGeom prst="rect">
            <a:avLst/>
          </a:prstGeom>
        </p:spPr>
        <p:txBody>
          <a:bodyPr vert="horz"/>
          <a:lstStyle/>
          <a:p>
            <a:r>
              <a:rPr lang="en-US" smtClean="0"/>
              <a:t>Click to edit Master title style</a:t>
            </a:r>
            <a:endParaRPr lang="en-US"/>
          </a:p>
        </p:txBody>
      </p:sp>
      <p:pic>
        <p:nvPicPr>
          <p:cNvPr id="4" name="Picture 3" descr="IC-15-PP.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128124" y="6172200"/>
            <a:ext cx="990600" cy="685800"/>
          </a:xfrm>
          <a:prstGeom prst="rect">
            <a:avLst/>
          </a:prstGeom>
        </p:spPr>
      </p:pic>
    </p:spTree>
    <p:extLst>
      <p:ext uri="{BB962C8B-B14F-4D97-AF65-F5344CB8AC3E}">
        <p14:creationId xmlns:p14="http://schemas.microsoft.com/office/powerpoint/2010/main" val="1340840342"/>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038832" y="274638"/>
            <a:ext cx="6647968"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2038832" y="1600200"/>
            <a:ext cx="6647968"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a:xfrm>
            <a:off x="6942667" y="6424086"/>
            <a:ext cx="2133600" cy="365125"/>
          </a:xfrm>
          <a:prstGeom prst="rect">
            <a:avLst/>
          </a:prstGeom>
        </p:spPr>
        <p:txBody>
          <a:bodyPr/>
          <a:lstStyle/>
          <a:p>
            <a:fld id="{F690379D-7851-864B-A274-4E65CC851EE9}" type="slidenum">
              <a:rPr lang="en-US" smtClean="0"/>
              <a:t>‹#›</a:t>
            </a:fld>
            <a:endParaRPr lang="en-US"/>
          </a:p>
        </p:txBody>
      </p:sp>
    </p:spTree>
    <p:extLst>
      <p:ext uri="{BB962C8B-B14F-4D97-AF65-F5344CB8AC3E}">
        <p14:creationId xmlns:p14="http://schemas.microsoft.com/office/powerpoint/2010/main" val="18597414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382000" cy="1143000"/>
          </a:xfrm>
          <a:prstGeom prst="rect">
            <a:avLst/>
          </a:prstGeom>
        </p:spPr>
        <p:txBody>
          <a:bodyPr anchor="b"/>
          <a:lstStyle>
            <a:lvl1pPr algn="l">
              <a:defRPr>
                <a:solidFill>
                  <a:schemeClr val="tx1">
                    <a:lumMod val="50000"/>
                    <a:lumOff val="50000"/>
                  </a:schemeClr>
                </a:solidFill>
                <a:latin typeface="Trebuchet MS"/>
                <a:cs typeface="Trebuchet MS"/>
              </a:defRPr>
            </a:lvl1pPr>
          </a:lstStyle>
          <a:p>
            <a:r>
              <a:rPr lang="en-US" smtClean="0"/>
              <a:t>Click to edit Master title style</a:t>
            </a:r>
            <a:endParaRPr lang="en-US" dirty="0"/>
          </a:p>
        </p:txBody>
      </p:sp>
      <p:sp>
        <p:nvSpPr>
          <p:cNvPr id="10" name="Picture Placeholder 9"/>
          <p:cNvSpPr>
            <a:spLocks noGrp="1"/>
          </p:cNvSpPr>
          <p:nvPr>
            <p:ph type="pic" sz="quarter" idx="10"/>
          </p:nvPr>
        </p:nvSpPr>
        <p:spPr>
          <a:xfrm>
            <a:off x="304800" y="1600199"/>
            <a:ext cx="2133600" cy="3276601"/>
          </a:xfrm>
          <a:prstGeom prst="rect">
            <a:avLst/>
          </a:prstGeom>
        </p:spPr>
        <p:txBody>
          <a:bodyPr vert="horz"/>
          <a:lstStyle/>
          <a:p>
            <a:pPr lvl="0"/>
            <a:r>
              <a:rPr lang="en-US" noProof="0" smtClean="0"/>
              <a:t>Drag picture to placeholder or click icon to add</a:t>
            </a:r>
            <a:endParaRPr lang="en-US" noProof="0" dirty="0"/>
          </a:p>
        </p:txBody>
      </p:sp>
      <p:sp>
        <p:nvSpPr>
          <p:cNvPr id="14" name="Text Placeholder 13"/>
          <p:cNvSpPr>
            <a:spLocks noGrp="1"/>
          </p:cNvSpPr>
          <p:nvPr>
            <p:ph type="body" sz="quarter" idx="11"/>
          </p:nvPr>
        </p:nvSpPr>
        <p:spPr>
          <a:xfrm>
            <a:off x="3048000" y="1600200"/>
            <a:ext cx="5638800" cy="4525962"/>
          </a:xfrm>
          <a:prstGeom prst="rect">
            <a:avLst/>
          </a:prstGeom>
        </p:spPr>
        <p:txBody>
          <a:bodyPr vert="horz"/>
          <a:lstStyle>
            <a:lvl1pPr marL="0" indent="0" algn="l">
              <a:buFont typeface="+mj-lt"/>
              <a:buNone/>
              <a:defRPr/>
            </a:lvl1pPr>
            <a:lvl2pPr marL="53975" indent="0" algn="l">
              <a:buFont typeface="+mj-lt"/>
              <a:buNone/>
              <a:defRPr/>
            </a:lvl2pPr>
            <a:lvl3pPr marL="1371600" indent="-457200" algn="l">
              <a:buFont typeface="+mj-lt"/>
              <a:buNone/>
              <a:defRPr/>
            </a:lvl3pPr>
            <a:lvl4pPr marL="1828800" indent="-457200" algn="l">
              <a:buFont typeface="+mj-lt"/>
              <a:buNone/>
              <a:defRPr/>
            </a:lvl4pPr>
            <a:lvl5pPr marL="2286000" indent="-457200" algn="l">
              <a:buFont typeface="+mj-lt"/>
              <a:buNone/>
              <a:defRPr/>
            </a:lvl5pPr>
          </a:lstStyle>
          <a:p>
            <a:pPr lvl="0"/>
            <a:r>
              <a:rPr lang="en-US" smtClean="0"/>
              <a:t>Click to edit Master text styles</a:t>
            </a:r>
          </a:p>
        </p:txBody>
      </p:sp>
      <p:sp>
        <p:nvSpPr>
          <p:cNvPr id="5" name="Slide Number Placeholder 5"/>
          <p:cNvSpPr>
            <a:spLocks noGrp="1"/>
          </p:cNvSpPr>
          <p:nvPr>
            <p:ph type="sldNum" sz="quarter" idx="12"/>
          </p:nvPr>
        </p:nvSpPr>
        <p:spPr>
          <a:xfrm>
            <a:off x="6902450" y="64579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a:solidFill>
                  <a:srgbClr val="FFFFFF"/>
                </a:solidFill>
              </a:defRPr>
            </a:lvl1pPr>
          </a:lstStyle>
          <a:p>
            <a:pPr>
              <a:defRPr/>
            </a:pPr>
            <a:fld id="{F98440AA-D952-8F41-B167-E378645AFC9D}" type="slidenum">
              <a:rPr lang="en-US"/>
              <a:pPr>
                <a:defRPr/>
              </a:pPr>
              <a:t>‹#›</a:t>
            </a:fld>
            <a:endParaRPr lang="en-US"/>
          </a:p>
        </p:txBody>
      </p:sp>
    </p:spTree>
    <p:extLst>
      <p:ext uri="{BB962C8B-B14F-4D97-AF65-F5344CB8AC3E}">
        <p14:creationId xmlns:p14="http://schemas.microsoft.com/office/powerpoint/2010/main" val="2748615639"/>
      </p:ext>
    </p:extLst>
  </p:cSld>
  <p:clrMapOvr>
    <a:masterClrMapping/>
  </p:clrMapOvr>
  <p:transition xmlns:p14="http://schemas.microsoft.com/office/powerpoint/2010/mai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76478" y="2057400"/>
            <a:ext cx="6162722" cy="1241425"/>
          </a:xfrm>
          <a:prstGeom prst="rect">
            <a:avLst/>
          </a:prstGeom>
        </p:spPr>
        <p:txBody>
          <a:bodyPr anchor="b"/>
          <a:lstStyle>
            <a:lvl1pPr algn="ctr">
              <a:defRPr/>
            </a:lvl1pPr>
          </a:lstStyle>
          <a:p>
            <a:r>
              <a:rPr lang="en-US" smtClean="0"/>
              <a:t>Click to edit Master title style</a:t>
            </a:r>
            <a:endParaRPr lang="en-US" dirty="0"/>
          </a:p>
        </p:txBody>
      </p:sp>
      <p:sp>
        <p:nvSpPr>
          <p:cNvPr id="3" name="Subtitle 2"/>
          <p:cNvSpPr>
            <a:spLocks noGrp="1"/>
          </p:cNvSpPr>
          <p:nvPr>
            <p:ph type="subTitle" idx="1"/>
          </p:nvPr>
        </p:nvSpPr>
        <p:spPr>
          <a:xfrm>
            <a:off x="2667000" y="3429000"/>
            <a:ext cx="6172200" cy="1752600"/>
          </a:xfrm>
          <a:prstGeom prst="rect">
            <a:avLst/>
          </a:prstGeom>
        </p:spPr>
        <p:txBody>
          <a:bodyPr anchor="t"/>
          <a:lstStyle>
            <a:lvl1pPr marL="0" indent="0" algn="ctr">
              <a:buNone/>
              <a:defRPr b="0" i="1">
                <a:solidFill>
                  <a:schemeClr val="tx1"/>
                </a:solidFill>
                <a:latin typeface="Calibri"/>
                <a:cs typeface="Calibri"/>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Slide Number Placeholder 5"/>
          <p:cNvSpPr>
            <a:spLocks noGrp="1"/>
          </p:cNvSpPr>
          <p:nvPr>
            <p:ph type="sldNum" sz="quarter" idx="10"/>
          </p:nvPr>
        </p:nvSpPr>
        <p:spPr>
          <a:xfrm>
            <a:off x="6900863" y="64579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a:solidFill>
                  <a:srgbClr val="FFFFFF"/>
                </a:solidFill>
              </a:defRPr>
            </a:lvl1pPr>
          </a:lstStyle>
          <a:p>
            <a:pPr>
              <a:defRPr/>
            </a:pPr>
            <a:fld id="{07D4C161-9A2F-674B-A3C1-20AC93593BD3}" type="slidenum">
              <a:rPr lang="en-US"/>
              <a:pPr>
                <a:defRPr/>
              </a:pPr>
              <a:t>‹#›</a:t>
            </a:fld>
            <a:endParaRPr lang="en-US"/>
          </a:p>
        </p:txBody>
      </p:sp>
    </p:spTree>
    <p:extLst>
      <p:ext uri="{BB962C8B-B14F-4D97-AF65-F5344CB8AC3E}">
        <p14:creationId xmlns:p14="http://schemas.microsoft.com/office/powerpoint/2010/main" val="2445838224"/>
      </p:ext>
    </p:extLst>
  </p:cSld>
  <p:clrMapOvr>
    <a:masterClrMapping/>
  </p:clrMapOvr>
  <p:transition xmlns:p14="http://schemas.microsoft.com/office/powerpoint/2010/main" spd="slow">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803" r:id="rId1"/>
    <p:sldLayoutId id="2147483804" r:id="rId2"/>
    <p:sldLayoutId id="2147483805" r:id="rId3"/>
    <p:sldLayoutId id="2147483806" r:id="rId4"/>
    <p:sldLayoutId id="2147483807" r:id="rId5"/>
    <p:sldLayoutId id="2147483808" r:id="rId6"/>
    <p:sldLayoutId id="2147483809" r:id="rId7"/>
    <p:sldLayoutId id="2147483810" r:id="rId8"/>
    <p:sldLayoutId id="2147483811" r:id="rId9"/>
  </p:sldLayoutIdLst>
  <p:transition xmlns:p14="http://schemas.microsoft.com/office/powerpoint/2010/main"/>
  <p:hf hdr="0" ftr="0" dt="0"/>
  <p:txStyles>
    <p:titleStyle>
      <a:lvl1pPr algn="ctr" defTabSz="457200" rtl="0" eaLnBrk="1" fontAlgn="base" hangingPunct="1">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hyperlink" Target="http://www.icann.org/en/groups/ssac/documents/sac-063-en.pdf"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hyperlink" Target="http://www.icann.org/en/groups/ssac/documents/sac-063-en.pdf"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hyperlink" Target="http://www.icann.org/en/groups/ssac/documents/sac-061-en.pdf"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hyperlink" Target="http://www.icann.org/en/groups/ssac/documents/sac-060-en.pdf"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Title 15"/>
          <p:cNvSpPr>
            <a:spLocks noGrp="1"/>
          </p:cNvSpPr>
          <p:nvPr>
            <p:ph type="title"/>
          </p:nvPr>
        </p:nvSpPr>
        <p:spPr bwMode="auto">
          <a:xfrm>
            <a:off x="425450" y="476250"/>
            <a:ext cx="3536950" cy="64849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a:latin typeface="Helvetica Neue Medium" charset="0"/>
                <a:cs typeface="Helvetica Neue Medium" charset="0"/>
              </a:rPr>
              <a:t>ICANN </a:t>
            </a:r>
            <a:r>
              <a:rPr lang="en-US" dirty="0" smtClean="0">
                <a:latin typeface="Helvetica Neue Medium" charset="0"/>
                <a:cs typeface="Helvetica Neue Medium" charset="0"/>
              </a:rPr>
              <a:t>48</a:t>
            </a:r>
            <a:endParaRPr lang="en-US" dirty="0">
              <a:latin typeface="Helvetica Neue Medium" charset="0"/>
              <a:cs typeface="Helvetica Neue Medium" charset="0"/>
            </a:endParaRPr>
          </a:p>
        </p:txBody>
      </p:sp>
      <p:pic>
        <p:nvPicPr>
          <p:cNvPr id="3" name="Picture 2" descr="icann-15-logo-rev.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520" y="6093296"/>
            <a:ext cx="805866" cy="602556"/>
          </a:xfrm>
          <a:prstGeom prst="rect">
            <a:avLst/>
          </a:prstGeom>
        </p:spPr>
      </p:pic>
      <p:sp>
        <p:nvSpPr>
          <p:cNvPr id="4" name="Rectangle 3"/>
          <p:cNvSpPr/>
          <p:nvPr/>
        </p:nvSpPr>
        <p:spPr>
          <a:xfrm>
            <a:off x="795876" y="2551837"/>
            <a:ext cx="7188183" cy="2246769"/>
          </a:xfrm>
          <a:prstGeom prst="rect">
            <a:avLst/>
          </a:prstGeom>
        </p:spPr>
        <p:txBody>
          <a:bodyPr wrap="square">
            <a:spAutoFit/>
          </a:bodyPr>
          <a:lstStyle/>
          <a:p>
            <a:pPr algn="ctr"/>
            <a:r>
              <a:rPr lang="en-US" sz="2800" dirty="0">
                <a:solidFill>
                  <a:schemeClr val="bg1"/>
                </a:solidFill>
                <a:latin typeface="Helvetica Neue Medium" charset="0"/>
                <a:cs typeface="Helvetica Neue Medium" charset="0"/>
              </a:rPr>
              <a:t>Security and Stability </a:t>
            </a:r>
            <a:r>
              <a:rPr lang="en-US" sz="2800" dirty="0" smtClean="0">
                <a:solidFill>
                  <a:schemeClr val="bg1"/>
                </a:solidFill>
                <a:latin typeface="Helvetica Neue Medium" charset="0"/>
                <a:cs typeface="Helvetica Neue Medium" charset="0"/>
              </a:rPr>
              <a:t>Advisory Committee</a:t>
            </a:r>
            <a:r>
              <a:rPr lang="en-US" sz="2800" dirty="0">
                <a:solidFill>
                  <a:schemeClr val="bg1"/>
                </a:solidFill>
                <a:latin typeface="Helvetica Neue Medium" charset="0"/>
                <a:cs typeface="Helvetica Neue Medium" charset="0"/>
              </a:rPr>
              <a:t/>
            </a:r>
            <a:br>
              <a:rPr lang="en-US" sz="2800" dirty="0">
                <a:solidFill>
                  <a:schemeClr val="bg1"/>
                </a:solidFill>
                <a:latin typeface="Helvetica Neue Medium" charset="0"/>
                <a:cs typeface="Helvetica Neue Medium" charset="0"/>
              </a:rPr>
            </a:br>
            <a:r>
              <a:rPr lang="en-US" sz="2800" dirty="0">
                <a:solidFill>
                  <a:schemeClr val="bg1"/>
                </a:solidFill>
                <a:latin typeface="Helvetica Neue Medium" charset="0"/>
                <a:cs typeface="Helvetica Neue Medium" charset="0"/>
              </a:rPr>
              <a:t/>
            </a:r>
            <a:br>
              <a:rPr lang="en-US" sz="2800" dirty="0">
                <a:solidFill>
                  <a:schemeClr val="bg1"/>
                </a:solidFill>
                <a:latin typeface="Helvetica Neue Medium" charset="0"/>
                <a:cs typeface="Helvetica Neue Medium" charset="0"/>
              </a:rPr>
            </a:br>
            <a:r>
              <a:rPr lang="en-US" sz="2800" dirty="0">
                <a:solidFill>
                  <a:schemeClr val="bg1"/>
                </a:solidFill>
                <a:latin typeface="Helvetica Neue Medium" charset="0"/>
                <a:cs typeface="Helvetica Neue Medium" charset="0"/>
              </a:rPr>
              <a:t>Activities Update</a:t>
            </a:r>
            <a:br>
              <a:rPr lang="en-US" sz="2800" dirty="0">
                <a:solidFill>
                  <a:schemeClr val="bg1"/>
                </a:solidFill>
                <a:latin typeface="Helvetica Neue Medium" charset="0"/>
                <a:cs typeface="Helvetica Neue Medium" charset="0"/>
              </a:rPr>
            </a:br>
            <a:r>
              <a:rPr lang="en-US" sz="2800" dirty="0">
                <a:solidFill>
                  <a:schemeClr val="bg1"/>
                </a:solidFill>
                <a:latin typeface="Helvetica Neue Medium" charset="0"/>
                <a:cs typeface="Helvetica Neue Medium" charset="0"/>
              </a:rPr>
              <a:t>ICANN </a:t>
            </a:r>
            <a:r>
              <a:rPr lang="en-US" sz="2800" dirty="0" smtClean="0">
                <a:solidFill>
                  <a:schemeClr val="bg1"/>
                </a:solidFill>
                <a:latin typeface="Helvetica Neue Medium" charset="0"/>
                <a:cs typeface="Helvetica Neue Medium" charset="0"/>
              </a:rPr>
              <a:t>Buenos Aires </a:t>
            </a:r>
            <a:r>
              <a:rPr lang="en-US" sz="2800" dirty="0">
                <a:solidFill>
                  <a:schemeClr val="bg1"/>
                </a:solidFill>
                <a:latin typeface="Helvetica Neue Medium" charset="0"/>
                <a:cs typeface="Helvetica Neue Medium" charset="0"/>
              </a:rPr>
              <a:t>Meeting</a:t>
            </a:r>
            <a:br>
              <a:rPr lang="en-US" sz="2800" dirty="0">
                <a:solidFill>
                  <a:schemeClr val="bg1"/>
                </a:solidFill>
                <a:latin typeface="Helvetica Neue Medium" charset="0"/>
                <a:cs typeface="Helvetica Neue Medium" charset="0"/>
              </a:rPr>
            </a:br>
            <a:r>
              <a:rPr lang="en-US" sz="2800" dirty="0" smtClean="0">
                <a:solidFill>
                  <a:schemeClr val="bg1"/>
                </a:solidFill>
                <a:latin typeface="Helvetica Neue Medium" charset="0"/>
                <a:cs typeface="Helvetica Neue Medium" charset="0"/>
              </a:rPr>
              <a:t>November </a:t>
            </a:r>
            <a:r>
              <a:rPr lang="en-US" sz="2800" dirty="0">
                <a:solidFill>
                  <a:schemeClr val="bg1"/>
                </a:solidFill>
                <a:latin typeface="Helvetica Neue Medium" charset="0"/>
                <a:cs typeface="Helvetica Neue Medium" charset="0"/>
              </a:rPr>
              <a:t>2013</a:t>
            </a:r>
            <a:endParaRPr lang="en-US" sz="2800" dirty="0">
              <a:solidFill>
                <a:schemeClr val="bg1"/>
              </a:solidFill>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Content Placeholder 2"/>
          <p:cNvSpPr>
            <a:spLocks noGrp="1"/>
          </p:cNvSpPr>
          <p:nvPr>
            <p:ph sz="quarter" idx="11"/>
          </p:nvPr>
        </p:nvSpPr>
        <p:spPr bwMode="auto">
          <a:xfrm>
            <a:off x="179388" y="1196653"/>
            <a:ext cx="8066087" cy="4392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457200" indent="-457200">
              <a:buFont typeface="Arial" charset="0"/>
              <a:buChar char="•"/>
            </a:pPr>
            <a:r>
              <a:rPr lang="en-US" sz="2800" dirty="0">
                <a:solidFill>
                  <a:schemeClr val="tx1"/>
                </a:solidFill>
                <a:latin typeface="Helvetica Neue Medium" charset="0"/>
                <a:cs typeface="Helvetica Neue Medium" charset="0"/>
              </a:rPr>
              <a:t>S</a:t>
            </a:r>
            <a:r>
              <a:rPr lang="en-US" sz="2800" dirty="0" smtClean="0">
                <a:solidFill>
                  <a:schemeClr val="tx1"/>
                </a:solidFill>
                <a:latin typeface="Helvetica Neue Medium" charset="0"/>
                <a:cs typeface="Helvetica Neue Medium" charset="0"/>
              </a:rPr>
              <a:t>trings </a:t>
            </a:r>
            <a:r>
              <a:rPr lang="en-US" sz="2800" dirty="0">
                <a:solidFill>
                  <a:schemeClr val="tx1"/>
                </a:solidFill>
                <a:latin typeface="Helvetica Neue Medium" charset="0"/>
                <a:cs typeface="Helvetica Neue Medium" charset="0"/>
              </a:rPr>
              <a:t>with documented evidence of broad and significant private usage should be considered for permanent reservation for internal use to reduce security and stability </a:t>
            </a:r>
            <a:r>
              <a:rPr lang="en-US" sz="2800" dirty="0" smtClean="0">
                <a:solidFill>
                  <a:schemeClr val="tx1"/>
                </a:solidFill>
                <a:latin typeface="Helvetica Neue Medium" charset="0"/>
                <a:cs typeface="Helvetica Neue Medium" charset="0"/>
              </a:rPr>
              <a:t>issues</a:t>
            </a:r>
          </a:p>
          <a:p>
            <a:pPr marL="914400" lvl="1" indent="-457200" algn="l">
              <a:buFont typeface="Arial" charset="0"/>
              <a:buChar char="•"/>
            </a:pPr>
            <a:r>
              <a:rPr lang="en-US" sz="2400" dirty="0" smtClean="0">
                <a:solidFill>
                  <a:schemeClr val="tx1"/>
                </a:solidFill>
                <a:latin typeface="Helvetica Neue Medium" charset="0"/>
                <a:cs typeface="Helvetica Neue Medium" charset="0"/>
              </a:rPr>
              <a:t>Similar to private IP address allocation (RFC 1918)</a:t>
            </a:r>
          </a:p>
          <a:p>
            <a:pPr marL="914400" lvl="1" indent="-457200" algn="l">
              <a:buFont typeface="Arial" charset="0"/>
              <a:buChar char="•"/>
            </a:pPr>
            <a:r>
              <a:rPr lang="en-US" sz="2400" dirty="0" smtClean="0">
                <a:solidFill>
                  <a:schemeClr val="tx1"/>
                </a:solidFill>
                <a:latin typeface="Helvetica Neue Medium" charset="0"/>
                <a:cs typeface="Helvetica Neue Medium" charset="0"/>
              </a:rPr>
              <a:t>RFC 6761 and 6762 documented some strings for private use</a:t>
            </a:r>
          </a:p>
          <a:p>
            <a:endParaRPr lang="en-US" sz="2800" dirty="0" smtClean="0">
              <a:solidFill>
                <a:schemeClr val="tx1"/>
              </a:solidFill>
              <a:latin typeface="Helvetica Neue Medium" charset="0"/>
              <a:cs typeface="Helvetica Neue Medium" charset="0"/>
            </a:endParaRPr>
          </a:p>
          <a:p>
            <a:pPr marL="457200" indent="-457200">
              <a:buFont typeface="Arial" charset="0"/>
              <a:buChar char="•"/>
            </a:pPr>
            <a:endParaRPr lang="en-US" sz="2000" dirty="0">
              <a:solidFill>
                <a:schemeClr val="tx1"/>
              </a:solidFill>
            </a:endParaRPr>
          </a:p>
          <a:p>
            <a:pPr marL="457200" indent="-457200">
              <a:buFont typeface="Arial" charset="0"/>
              <a:buChar char="•"/>
            </a:pPr>
            <a:endParaRPr lang="en-US" sz="2800" dirty="0">
              <a:solidFill>
                <a:srgbClr val="000000"/>
              </a:solidFill>
              <a:latin typeface="Helvetica Neue Medium" charset="0"/>
              <a:cs typeface="Helvetica Neue Medium" charset="0"/>
            </a:endParaRPr>
          </a:p>
          <a:p>
            <a:pPr marL="457200" indent="-457200" eaLnBrk="1" hangingPunct="1"/>
            <a:endParaRPr lang="en-US" sz="2800" dirty="0">
              <a:solidFill>
                <a:srgbClr val="262626"/>
              </a:solidFill>
              <a:latin typeface="Helvetica Neue Medium" charset="0"/>
              <a:cs typeface="Helvetica Neue Medium" charset="0"/>
            </a:endParaRPr>
          </a:p>
          <a:p>
            <a:pPr marL="457200" indent="-457200" eaLnBrk="1" hangingPunct="1"/>
            <a:endParaRPr lang="en-US" sz="2400" dirty="0">
              <a:solidFill>
                <a:srgbClr val="262626"/>
              </a:solidFill>
              <a:latin typeface="Helvetica Neue Medium" charset="0"/>
              <a:cs typeface="Helvetica Neue Medium" charset="0"/>
            </a:endParaRPr>
          </a:p>
          <a:p>
            <a:pPr marL="457200" indent="-457200" eaLnBrk="1" hangingPunct="1"/>
            <a:endParaRPr lang="en-US" sz="2400" dirty="0">
              <a:solidFill>
                <a:srgbClr val="262626"/>
              </a:solidFill>
              <a:latin typeface="Helvetica Neue Medium" charset="0"/>
              <a:cs typeface="Helvetica Neue Medium" charset="0"/>
            </a:endParaRPr>
          </a:p>
        </p:txBody>
      </p:sp>
      <p:sp>
        <p:nvSpPr>
          <p:cNvPr id="33794" name="Title 3"/>
          <p:cNvSpPr>
            <a:spLocks noGrp="1"/>
          </p:cNvSpPr>
          <p:nvPr>
            <p:ph type="title"/>
          </p:nvPr>
        </p:nvSpPr>
        <p:spPr bwMode="auto">
          <a:xfrm>
            <a:off x="328613" y="207045"/>
            <a:ext cx="8347075" cy="7016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lnSpc>
                <a:spcPct val="100000"/>
              </a:lnSpc>
              <a:spcBef>
                <a:spcPts val="600"/>
              </a:spcBef>
              <a:spcAft>
                <a:spcPts val="600"/>
              </a:spcAft>
            </a:pPr>
            <a:r>
              <a:rPr lang="en-US" sz="4000" dirty="0" smtClean="0">
                <a:latin typeface="Helvetica Neue Medium" charset="0"/>
                <a:cs typeface="Helvetica Neue Medium" charset="0"/>
              </a:rPr>
              <a:t>High Risk Strings</a:t>
            </a:r>
            <a:endParaRPr lang="en-US" sz="4000" i="1" dirty="0">
              <a:latin typeface="Helvetica Neue Medium" charset="0"/>
              <a:cs typeface="Helvetica Neue Medium" charset="0"/>
            </a:endParaRPr>
          </a:p>
        </p:txBody>
      </p:sp>
    </p:spTree>
    <p:extLst>
      <p:ext uri="{BB962C8B-B14F-4D97-AF65-F5344CB8AC3E}">
        <p14:creationId xmlns:p14="http://schemas.microsoft.com/office/powerpoint/2010/main" val="1339338847"/>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Content Placeholder 2"/>
          <p:cNvSpPr>
            <a:spLocks noGrp="1"/>
          </p:cNvSpPr>
          <p:nvPr>
            <p:ph sz="quarter" idx="11"/>
          </p:nvPr>
        </p:nvSpPr>
        <p:spPr bwMode="auto">
          <a:xfrm>
            <a:off x="179388" y="836612"/>
            <a:ext cx="8066087" cy="590475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457200" indent="-457200">
              <a:buFont typeface="Arial" charset="0"/>
              <a:buChar char="•"/>
            </a:pPr>
            <a:r>
              <a:rPr lang="en-US" sz="2800" dirty="0" smtClean="0">
                <a:solidFill>
                  <a:schemeClr val="tx1"/>
                </a:solidFill>
                <a:latin typeface="Helvetica Neue Medium" charset="0"/>
                <a:cs typeface="Helvetica Neue Medium" charset="0"/>
              </a:rPr>
              <a:t>Types of trial delegation: </a:t>
            </a:r>
          </a:p>
          <a:p>
            <a:pPr marL="914400" lvl="1" indent="-457200" algn="l">
              <a:buFont typeface="Arial" charset="0"/>
              <a:buChar char="•"/>
            </a:pPr>
            <a:r>
              <a:rPr lang="en-US" sz="2600" dirty="0">
                <a:solidFill>
                  <a:schemeClr val="tx1"/>
                </a:solidFill>
                <a:latin typeface="Helvetica Neue Medium" charset="0"/>
                <a:cs typeface="Helvetica Neue Medium" charset="0"/>
              </a:rPr>
              <a:t>DNS Infrastructure Testing  (Type I</a:t>
            </a:r>
            <a:r>
              <a:rPr lang="en-US" sz="2600" dirty="0" smtClean="0">
                <a:solidFill>
                  <a:schemeClr val="tx1"/>
                </a:solidFill>
                <a:latin typeface="Helvetica Neue Medium" charset="0"/>
                <a:cs typeface="Helvetica Neue Medium" charset="0"/>
              </a:rPr>
              <a:t>)</a:t>
            </a:r>
          </a:p>
          <a:p>
            <a:pPr marL="1371600" lvl="2" indent="-457200" algn="l">
              <a:buFont typeface="Arial" charset="0"/>
              <a:buChar char="•"/>
            </a:pPr>
            <a:r>
              <a:rPr lang="en-US" sz="2400" dirty="0" smtClean="0">
                <a:solidFill>
                  <a:schemeClr val="tx1"/>
                </a:solidFill>
                <a:latin typeface="Helvetica Neue Medium" charset="0"/>
                <a:cs typeface="Helvetica Neue Medium" charset="0"/>
              </a:rPr>
              <a:t>I-a: Log and return RCODE 3 for every request </a:t>
            </a:r>
          </a:p>
          <a:p>
            <a:pPr marL="1371600" lvl="2" indent="-457200" algn="l">
              <a:buFont typeface="Arial" charset="0"/>
              <a:buChar char="•"/>
            </a:pPr>
            <a:r>
              <a:rPr lang="en-US" sz="2400" dirty="0" smtClean="0">
                <a:solidFill>
                  <a:schemeClr val="tx1"/>
                </a:solidFill>
                <a:latin typeface="Helvetica Neue Medium" charset="0"/>
                <a:cs typeface="Helvetica Neue Medium" charset="0"/>
              </a:rPr>
              <a:t>I-b: Activate certain names under the TLD to measure name collision</a:t>
            </a:r>
            <a:endParaRPr lang="en-US" sz="2400" dirty="0">
              <a:solidFill>
                <a:schemeClr val="tx1"/>
              </a:solidFill>
              <a:latin typeface="Helvetica Neue Medium" charset="0"/>
              <a:cs typeface="Helvetica Neue Medium" charset="0"/>
            </a:endParaRPr>
          </a:p>
          <a:p>
            <a:pPr marL="914400" lvl="1" indent="-457200" algn="l">
              <a:buFont typeface="Arial" charset="0"/>
              <a:buChar char="•"/>
            </a:pPr>
            <a:r>
              <a:rPr lang="en-US" sz="2600" dirty="0">
                <a:solidFill>
                  <a:schemeClr val="tx1"/>
                </a:solidFill>
                <a:latin typeface="Helvetica Neue Medium" charset="0"/>
                <a:cs typeface="Helvetica Neue Medium" charset="0"/>
              </a:rPr>
              <a:t>Application and Service Testing and Notification (Type II</a:t>
            </a:r>
            <a:r>
              <a:rPr lang="en-US" sz="2600" dirty="0" smtClean="0">
                <a:solidFill>
                  <a:schemeClr val="tx1"/>
                </a:solidFill>
                <a:latin typeface="Helvetica Neue Medium" charset="0"/>
                <a:cs typeface="Helvetica Neue Medium" charset="0"/>
              </a:rPr>
              <a:t>)</a:t>
            </a:r>
          </a:p>
          <a:p>
            <a:pPr marL="1371600" lvl="2" indent="-457200" algn="l">
              <a:buFont typeface="Arial" charset="0"/>
              <a:buChar char="•"/>
            </a:pPr>
            <a:r>
              <a:rPr lang="en-US" sz="2600" dirty="0" smtClean="0">
                <a:solidFill>
                  <a:srgbClr val="262626"/>
                </a:solidFill>
                <a:latin typeface="Helvetica Neue Medium" charset="0"/>
                <a:cs typeface="Helvetica Neue Medium" charset="0"/>
              </a:rPr>
              <a:t>Log queries </a:t>
            </a:r>
            <a:r>
              <a:rPr lang="en-US" sz="2600" dirty="0">
                <a:solidFill>
                  <a:srgbClr val="262626"/>
                </a:solidFill>
                <a:latin typeface="Helvetica Neue Medium" charset="0"/>
                <a:cs typeface="Helvetica Neue Medium" charset="0"/>
              </a:rPr>
              <a:t>and </a:t>
            </a:r>
            <a:r>
              <a:rPr lang="en-US" sz="2600" dirty="0" smtClean="0">
                <a:solidFill>
                  <a:srgbClr val="262626"/>
                </a:solidFill>
                <a:latin typeface="Helvetica Neue Medium" charset="0"/>
                <a:cs typeface="Helvetica Neue Medium" charset="0"/>
              </a:rPr>
              <a:t>respond </a:t>
            </a:r>
            <a:r>
              <a:rPr lang="en-US" sz="2600" dirty="0">
                <a:solidFill>
                  <a:srgbClr val="262626"/>
                </a:solidFill>
                <a:latin typeface="Helvetica Neue Medium" charset="0"/>
                <a:cs typeface="Helvetica Neue Medium" charset="0"/>
              </a:rPr>
              <a:t>with wildcard and synthesized </a:t>
            </a:r>
            <a:r>
              <a:rPr lang="en-US" sz="2600" dirty="0" smtClean="0">
                <a:solidFill>
                  <a:srgbClr val="262626"/>
                </a:solidFill>
                <a:latin typeface="Helvetica Neue Medium" charset="0"/>
                <a:cs typeface="Helvetica Neue Medium" charset="0"/>
              </a:rPr>
              <a:t>responses to application servers, application server provide a notification</a:t>
            </a:r>
          </a:p>
          <a:p>
            <a:pPr marL="457200" indent="-457200">
              <a:buFont typeface="Arial" charset="0"/>
              <a:buChar char="•"/>
            </a:pPr>
            <a:r>
              <a:rPr lang="en-US" sz="2800" dirty="0" smtClean="0">
                <a:solidFill>
                  <a:srgbClr val="262626"/>
                </a:solidFill>
                <a:latin typeface="Helvetica Neue Medium" charset="0"/>
                <a:cs typeface="Helvetica Neue Medium" charset="0"/>
              </a:rPr>
              <a:t>Benefits and risks associated with each option</a:t>
            </a:r>
          </a:p>
          <a:p>
            <a:pPr lvl="2" algn="l"/>
            <a:endParaRPr lang="en-US" sz="2600" dirty="0">
              <a:solidFill>
                <a:srgbClr val="262626"/>
              </a:solidFill>
              <a:latin typeface="Helvetica Neue Medium" charset="0"/>
              <a:cs typeface="Helvetica Neue Medium" charset="0"/>
            </a:endParaRPr>
          </a:p>
          <a:p>
            <a:pPr marL="457200" indent="-457200" eaLnBrk="1" hangingPunct="1"/>
            <a:endParaRPr lang="en-US" sz="2400" dirty="0">
              <a:solidFill>
                <a:srgbClr val="262626"/>
              </a:solidFill>
              <a:latin typeface="Helvetica Neue Medium" charset="0"/>
              <a:cs typeface="Helvetica Neue Medium" charset="0"/>
            </a:endParaRPr>
          </a:p>
          <a:p>
            <a:pPr marL="457200" indent="-457200" eaLnBrk="1" hangingPunct="1"/>
            <a:endParaRPr lang="en-US" sz="2400" dirty="0">
              <a:solidFill>
                <a:srgbClr val="262626"/>
              </a:solidFill>
              <a:latin typeface="Helvetica Neue Medium" charset="0"/>
              <a:cs typeface="Helvetica Neue Medium" charset="0"/>
            </a:endParaRPr>
          </a:p>
        </p:txBody>
      </p:sp>
      <p:sp>
        <p:nvSpPr>
          <p:cNvPr id="33794" name="Title 3"/>
          <p:cNvSpPr>
            <a:spLocks noGrp="1"/>
          </p:cNvSpPr>
          <p:nvPr>
            <p:ph type="title"/>
          </p:nvPr>
        </p:nvSpPr>
        <p:spPr bwMode="auto">
          <a:xfrm>
            <a:off x="328613" y="44450"/>
            <a:ext cx="8347075" cy="7016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lnSpc>
                <a:spcPct val="100000"/>
              </a:lnSpc>
              <a:spcBef>
                <a:spcPts val="600"/>
              </a:spcBef>
              <a:spcAft>
                <a:spcPts val="600"/>
              </a:spcAft>
            </a:pPr>
            <a:r>
              <a:rPr lang="en-US" sz="4000" dirty="0" smtClean="0">
                <a:latin typeface="Helvetica Neue Medium" charset="0"/>
                <a:cs typeface="Helvetica Neue Medium" charset="0"/>
              </a:rPr>
              <a:t>Trial Delegation</a:t>
            </a:r>
            <a:endParaRPr lang="en-US" sz="4000" i="1" dirty="0">
              <a:latin typeface="Helvetica Neue Medium" charset="0"/>
              <a:cs typeface="Helvetica Neue Medium" charset="0"/>
            </a:endParaRPr>
          </a:p>
        </p:txBody>
      </p:sp>
    </p:spTree>
    <p:extLst>
      <p:ext uri="{BB962C8B-B14F-4D97-AF65-F5344CB8AC3E}">
        <p14:creationId xmlns:p14="http://schemas.microsoft.com/office/powerpoint/2010/main" val="2710579345"/>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Content Placeholder 2"/>
          <p:cNvSpPr>
            <a:spLocks noGrp="1"/>
          </p:cNvSpPr>
          <p:nvPr>
            <p:ph sz="quarter" idx="11"/>
          </p:nvPr>
        </p:nvSpPr>
        <p:spPr bwMode="auto">
          <a:xfrm>
            <a:off x="179388" y="1412677"/>
            <a:ext cx="8066087" cy="316845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457200" indent="-457200">
              <a:buFont typeface="Arial" charset="0"/>
              <a:buChar char="•"/>
            </a:pPr>
            <a:r>
              <a:rPr lang="en-US" sz="2800" dirty="0" smtClean="0">
                <a:solidFill>
                  <a:schemeClr val="tx1"/>
                </a:solidFill>
                <a:latin typeface="Helvetica Neue Medium" charset="0"/>
                <a:cs typeface="Helvetica Neue Medium" charset="0"/>
              </a:rPr>
              <a:t>The SSAC supports the decision for ICANN to work </a:t>
            </a:r>
            <a:r>
              <a:rPr lang="en-US" sz="2800" dirty="0">
                <a:solidFill>
                  <a:schemeClr val="tx1"/>
                </a:solidFill>
                <a:latin typeface="Helvetica Neue Medium" charset="0"/>
                <a:cs typeface="Helvetica Neue Medium" charset="0"/>
              </a:rPr>
              <a:t>with the community to develop a long-term plan to retain and measure root-server data</a:t>
            </a:r>
            <a:r>
              <a:rPr lang="en-US" sz="2800" dirty="0" smtClean="0">
                <a:solidFill>
                  <a:schemeClr val="tx1"/>
                </a:solidFill>
                <a:latin typeface="Helvetica Neue Medium" charset="0"/>
                <a:cs typeface="Helvetica Neue Medium" charset="0"/>
              </a:rPr>
              <a:t>.</a:t>
            </a:r>
          </a:p>
          <a:p>
            <a:pPr marL="457200" indent="-457200">
              <a:buFont typeface="Arial" charset="0"/>
              <a:buChar char="•"/>
            </a:pPr>
            <a:r>
              <a:rPr lang="en-US" sz="2800" dirty="0" smtClean="0">
                <a:solidFill>
                  <a:schemeClr val="tx1"/>
                </a:solidFill>
                <a:latin typeface="Helvetica Neue Medium" charset="0"/>
                <a:cs typeface="Helvetica Neue Medium" charset="0"/>
              </a:rPr>
              <a:t>Such </a:t>
            </a:r>
            <a:r>
              <a:rPr lang="en-US" sz="2800" dirty="0">
                <a:solidFill>
                  <a:schemeClr val="tx1"/>
                </a:solidFill>
                <a:latin typeface="Helvetica Neue Medium" charset="0"/>
                <a:cs typeface="Helvetica Neue Medium" charset="0"/>
              </a:rPr>
              <a:t>a capability must be defined and deployed </a:t>
            </a:r>
            <a:r>
              <a:rPr lang="en-US" sz="2800" dirty="0" smtClean="0">
                <a:solidFill>
                  <a:schemeClr val="tx1"/>
                </a:solidFill>
                <a:latin typeface="Helvetica Neue Medium" charset="0"/>
                <a:cs typeface="Helvetica Neue Medium" charset="0"/>
              </a:rPr>
              <a:t>promptly and be sufficiently flexible.</a:t>
            </a:r>
            <a:endParaRPr lang="en-US" sz="3000" dirty="0" smtClean="0">
              <a:solidFill>
                <a:srgbClr val="262626"/>
              </a:solidFill>
              <a:latin typeface="Helvetica Neue Medium" charset="0"/>
              <a:cs typeface="Helvetica Neue Medium" charset="0"/>
            </a:endParaRPr>
          </a:p>
          <a:p>
            <a:pPr lvl="2" algn="l"/>
            <a:endParaRPr lang="en-US" sz="2600" dirty="0">
              <a:solidFill>
                <a:srgbClr val="262626"/>
              </a:solidFill>
              <a:latin typeface="Helvetica Neue Medium" charset="0"/>
              <a:cs typeface="Helvetica Neue Medium" charset="0"/>
            </a:endParaRPr>
          </a:p>
          <a:p>
            <a:pPr marL="457200" indent="-457200" eaLnBrk="1" hangingPunct="1"/>
            <a:endParaRPr lang="en-US" sz="2400" dirty="0">
              <a:solidFill>
                <a:srgbClr val="262626"/>
              </a:solidFill>
              <a:latin typeface="Helvetica Neue Medium" charset="0"/>
              <a:cs typeface="Helvetica Neue Medium" charset="0"/>
            </a:endParaRPr>
          </a:p>
          <a:p>
            <a:pPr marL="457200" indent="-457200" eaLnBrk="1" hangingPunct="1"/>
            <a:endParaRPr lang="en-US" sz="2400" dirty="0">
              <a:solidFill>
                <a:srgbClr val="262626"/>
              </a:solidFill>
              <a:latin typeface="Helvetica Neue Medium" charset="0"/>
              <a:cs typeface="Helvetica Neue Medium" charset="0"/>
            </a:endParaRPr>
          </a:p>
        </p:txBody>
      </p:sp>
      <p:sp>
        <p:nvSpPr>
          <p:cNvPr id="33794" name="Title 3"/>
          <p:cNvSpPr>
            <a:spLocks noGrp="1"/>
          </p:cNvSpPr>
          <p:nvPr>
            <p:ph type="title"/>
          </p:nvPr>
        </p:nvSpPr>
        <p:spPr bwMode="auto">
          <a:xfrm>
            <a:off x="328613" y="207045"/>
            <a:ext cx="8347075" cy="7016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lnSpc>
                <a:spcPct val="100000"/>
              </a:lnSpc>
              <a:spcBef>
                <a:spcPts val="600"/>
              </a:spcBef>
              <a:spcAft>
                <a:spcPts val="600"/>
              </a:spcAft>
            </a:pPr>
            <a:r>
              <a:rPr lang="en-US" sz="4000" dirty="0" smtClean="0">
                <a:latin typeface="Helvetica Neue Medium" charset="0"/>
                <a:cs typeface="Helvetica Neue Medium" charset="0"/>
              </a:rPr>
              <a:t>Root Zone Monitoring Capability</a:t>
            </a:r>
            <a:endParaRPr lang="en-US" sz="4000" i="1" dirty="0">
              <a:latin typeface="Helvetica Neue Medium" charset="0"/>
              <a:cs typeface="Helvetica Neue Medium" charset="0"/>
            </a:endParaRPr>
          </a:p>
        </p:txBody>
      </p:sp>
    </p:spTree>
    <p:extLst>
      <p:ext uri="{BB962C8B-B14F-4D97-AF65-F5344CB8AC3E}">
        <p14:creationId xmlns:p14="http://schemas.microsoft.com/office/powerpoint/2010/main" val="4129407265"/>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Content Placeholder 2"/>
          <p:cNvSpPr>
            <a:spLocks noGrp="1"/>
          </p:cNvSpPr>
          <p:nvPr>
            <p:ph sz="quarter" idx="11"/>
          </p:nvPr>
        </p:nvSpPr>
        <p:spPr bwMode="auto">
          <a:xfrm>
            <a:off x="179388" y="1124645"/>
            <a:ext cx="8066087" cy="511266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514350" indent="-514350">
              <a:buFont typeface="+mj-lt"/>
              <a:buAutoNum type="arabicPeriod"/>
            </a:pPr>
            <a:r>
              <a:rPr lang="en-US" sz="2800" dirty="0" smtClean="0">
                <a:solidFill>
                  <a:schemeClr val="tx1"/>
                </a:solidFill>
                <a:latin typeface="Helvetica Neue Medium" charset="0"/>
                <a:cs typeface="Helvetica Neue Medium" charset="0"/>
              </a:rPr>
              <a:t>Emergency action may be needed, </a:t>
            </a:r>
            <a:r>
              <a:rPr lang="en-US" sz="2800" dirty="0">
                <a:solidFill>
                  <a:schemeClr val="tx1"/>
                </a:solidFill>
                <a:latin typeface="Helvetica Neue Medium" charset="0"/>
                <a:cs typeface="Helvetica Neue Medium" charset="0"/>
              </a:rPr>
              <a:t>including the rapid reversal of the delegation of a </a:t>
            </a:r>
            <a:r>
              <a:rPr lang="en-US" sz="2800" dirty="0" smtClean="0">
                <a:solidFill>
                  <a:schemeClr val="tx1"/>
                </a:solidFill>
                <a:latin typeface="Helvetica Neue Medium" charset="0"/>
                <a:cs typeface="Helvetica Neue Medium" charset="0"/>
              </a:rPr>
              <a:t>TLD, </a:t>
            </a:r>
            <a:r>
              <a:rPr lang="en-US" sz="2800" dirty="0">
                <a:solidFill>
                  <a:schemeClr val="tx1"/>
                </a:solidFill>
                <a:latin typeface="Helvetica Neue Medium" charset="0"/>
                <a:cs typeface="Helvetica Neue Medium" charset="0"/>
              </a:rPr>
              <a:t>in the case significant security or stability problems </a:t>
            </a:r>
            <a:r>
              <a:rPr lang="en-US" sz="2800" dirty="0" smtClean="0">
                <a:solidFill>
                  <a:schemeClr val="tx1"/>
                </a:solidFill>
                <a:latin typeface="Helvetica Neue Medium" charset="0"/>
                <a:cs typeface="Helvetica Neue Medium" charset="0"/>
              </a:rPr>
              <a:t>occur </a:t>
            </a:r>
            <a:r>
              <a:rPr lang="en-US" sz="2800" dirty="0">
                <a:solidFill>
                  <a:schemeClr val="tx1"/>
                </a:solidFill>
                <a:latin typeface="Helvetica Neue Medium" charset="0"/>
                <a:cs typeface="Helvetica Neue Medium" charset="0"/>
              </a:rPr>
              <a:t>as a result of name collision following the formal delegation of a </a:t>
            </a:r>
            <a:r>
              <a:rPr lang="en-US" sz="2800" dirty="0" smtClean="0">
                <a:solidFill>
                  <a:schemeClr val="tx1"/>
                </a:solidFill>
                <a:latin typeface="Helvetica Neue Medium" charset="0"/>
                <a:cs typeface="Helvetica Neue Medium" charset="0"/>
              </a:rPr>
              <a:t>TLD </a:t>
            </a:r>
          </a:p>
          <a:p>
            <a:pPr marL="914400" lvl="1" indent="-457200" algn="l">
              <a:buFont typeface="+mj-lt"/>
              <a:buAutoNum type="arabicParenR"/>
            </a:pPr>
            <a:r>
              <a:rPr lang="en-US" sz="2400" dirty="0" smtClean="0">
                <a:solidFill>
                  <a:schemeClr val="tx1"/>
                </a:solidFill>
                <a:latin typeface="Helvetica Neue Medium" charset="0"/>
                <a:cs typeface="Helvetica Neue Medium" charset="0"/>
              </a:rPr>
              <a:t>the </a:t>
            </a:r>
            <a:r>
              <a:rPr lang="en-US" sz="2400" dirty="0">
                <a:solidFill>
                  <a:schemeClr val="tx1"/>
                </a:solidFill>
                <a:latin typeface="Helvetica Neue Medium" charset="0"/>
                <a:cs typeface="Helvetica Neue Medium" charset="0"/>
              </a:rPr>
              <a:t>existing root zone management process needs to be updated to accommodate the potential need to rapidly reverse the delegation of a </a:t>
            </a:r>
            <a:r>
              <a:rPr lang="en-US" sz="2400" dirty="0" smtClean="0">
                <a:solidFill>
                  <a:schemeClr val="tx1"/>
                </a:solidFill>
                <a:latin typeface="Helvetica Neue Medium" charset="0"/>
                <a:cs typeface="Helvetica Neue Medium" charset="0"/>
              </a:rPr>
              <a:t>TLD</a:t>
            </a:r>
          </a:p>
          <a:p>
            <a:pPr marL="914400" lvl="1" indent="-457200" algn="l">
              <a:buFont typeface="+mj-lt"/>
              <a:buAutoNum type="arabicParenR"/>
            </a:pPr>
            <a:r>
              <a:rPr lang="en-US" sz="2400" dirty="0">
                <a:solidFill>
                  <a:srgbClr val="000000"/>
                </a:solidFill>
                <a:latin typeface="Helvetica Neue Medium"/>
                <a:cs typeface="Helvetica Neue Medium"/>
              </a:rPr>
              <a:t>document the set of conditions that make it evident that the only mitigation option available is the complete removal of the delegation of a TLD</a:t>
            </a:r>
            <a:endParaRPr lang="en-US" sz="2600" dirty="0">
              <a:solidFill>
                <a:srgbClr val="000000"/>
              </a:solidFill>
              <a:latin typeface="Helvetica Neue Medium"/>
              <a:cs typeface="Helvetica Neue Medium"/>
            </a:endParaRPr>
          </a:p>
          <a:p>
            <a:pPr lvl="2" algn="l"/>
            <a:endParaRPr lang="en-US" sz="2600" dirty="0">
              <a:solidFill>
                <a:srgbClr val="262626"/>
              </a:solidFill>
              <a:latin typeface="Helvetica Neue Medium" charset="0"/>
              <a:cs typeface="Helvetica Neue Medium" charset="0"/>
            </a:endParaRPr>
          </a:p>
          <a:p>
            <a:pPr marL="457200" indent="-457200" eaLnBrk="1" hangingPunct="1"/>
            <a:endParaRPr lang="en-US" sz="2400" dirty="0">
              <a:solidFill>
                <a:srgbClr val="262626"/>
              </a:solidFill>
              <a:latin typeface="Helvetica Neue Medium" charset="0"/>
              <a:cs typeface="Helvetica Neue Medium" charset="0"/>
            </a:endParaRPr>
          </a:p>
          <a:p>
            <a:pPr marL="457200" indent="-457200" eaLnBrk="1" hangingPunct="1"/>
            <a:endParaRPr lang="en-US" sz="2400" dirty="0">
              <a:solidFill>
                <a:srgbClr val="262626"/>
              </a:solidFill>
              <a:latin typeface="Helvetica Neue Medium" charset="0"/>
              <a:cs typeface="Helvetica Neue Medium" charset="0"/>
            </a:endParaRPr>
          </a:p>
        </p:txBody>
      </p:sp>
      <p:sp>
        <p:nvSpPr>
          <p:cNvPr id="33794" name="Title 3"/>
          <p:cNvSpPr>
            <a:spLocks noGrp="1"/>
          </p:cNvSpPr>
          <p:nvPr>
            <p:ph type="title"/>
          </p:nvPr>
        </p:nvSpPr>
        <p:spPr bwMode="auto">
          <a:xfrm>
            <a:off x="328613" y="279053"/>
            <a:ext cx="8347075" cy="7016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lnSpc>
                <a:spcPct val="100000"/>
              </a:lnSpc>
              <a:spcBef>
                <a:spcPts val="600"/>
              </a:spcBef>
              <a:spcAft>
                <a:spcPts val="600"/>
              </a:spcAft>
            </a:pPr>
            <a:r>
              <a:rPr lang="en-US" sz="4000" dirty="0" smtClean="0">
                <a:latin typeface="Helvetica Neue Medium" charset="0"/>
                <a:cs typeface="Helvetica Neue Medium" charset="0"/>
              </a:rPr>
              <a:t>Emergency Rollback Capability</a:t>
            </a:r>
            <a:endParaRPr lang="en-US" sz="4000" i="1" dirty="0">
              <a:latin typeface="Helvetica Neue Medium" charset="0"/>
              <a:cs typeface="Helvetica Neue Medium" charset="0"/>
            </a:endParaRPr>
          </a:p>
        </p:txBody>
      </p:sp>
    </p:spTree>
    <p:extLst>
      <p:ext uri="{BB962C8B-B14F-4D97-AF65-F5344CB8AC3E}">
        <p14:creationId xmlns:p14="http://schemas.microsoft.com/office/powerpoint/2010/main" val="3118674427"/>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Content Placeholder 2"/>
          <p:cNvSpPr>
            <a:spLocks noGrp="1"/>
          </p:cNvSpPr>
          <p:nvPr>
            <p:ph sz="quarter" idx="11"/>
          </p:nvPr>
        </p:nvSpPr>
        <p:spPr bwMode="auto">
          <a:xfrm>
            <a:off x="468313" y="1268760"/>
            <a:ext cx="8066087" cy="4824536"/>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r>
              <a:rPr lang="en-US" sz="2400" dirty="0" smtClean="0">
                <a:solidFill>
                  <a:srgbClr val="000000"/>
                </a:solidFill>
              </a:rPr>
              <a:t>See the document, pages 7, 11, and 12 at</a:t>
            </a:r>
            <a:r>
              <a:rPr lang="en-US" sz="2400" dirty="0">
                <a:solidFill>
                  <a:srgbClr val="000000"/>
                </a:solidFill>
              </a:rPr>
              <a:t>: </a:t>
            </a:r>
            <a:r>
              <a:rPr lang="en-US" sz="2400" dirty="0">
                <a:solidFill>
                  <a:srgbClr val="000000"/>
                </a:solidFill>
                <a:hlinkClick r:id="rId3"/>
              </a:rPr>
              <a:t>http://www.icann.org/en/groups/ssac/documents/sac-063-</a:t>
            </a:r>
            <a:r>
              <a:rPr lang="en-US" sz="2400" dirty="0" smtClean="0">
                <a:solidFill>
                  <a:srgbClr val="000000"/>
                </a:solidFill>
                <a:hlinkClick r:id="rId3"/>
              </a:rPr>
              <a:t>en.pdf</a:t>
            </a:r>
            <a:r>
              <a:rPr lang="en-US" sz="2400" dirty="0" smtClean="0">
                <a:solidFill>
                  <a:srgbClr val="000000"/>
                </a:solidFill>
              </a:rPr>
              <a:t> for the complete text of the recommendations.</a:t>
            </a:r>
            <a:endParaRPr lang="en-US" sz="2400" dirty="0">
              <a:solidFill>
                <a:srgbClr val="000000"/>
              </a:solidFill>
            </a:endParaRPr>
          </a:p>
          <a:p>
            <a:pPr marL="457200" indent="-457200">
              <a:buFont typeface="+mj-lt"/>
              <a:buAutoNum type="arabicPeriod"/>
            </a:pPr>
            <a:r>
              <a:rPr lang="en-US" sz="2400" dirty="0" smtClean="0">
                <a:solidFill>
                  <a:srgbClr val="000000"/>
                </a:solidFill>
              </a:rPr>
              <a:t>ICANN </a:t>
            </a:r>
            <a:r>
              <a:rPr lang="en-US" sz="2400" dirty="0">
                <a:solidFill>
                  <a:srgbClr val="000000"/>
                </a:solidFill>
              </a:rPr>
              <a:t>should work with the wider Internet community, including at least the Internet Architecture Board (IAB) and the Internet Engineering Task Force (IETF), to identify </a:t>
            </a:r>
            <a:endParaRPr lang="en-US" sz="2400" dirty="0" smtClean="0">
              <a:solidFill>
                <a:srgbClr val="000000"/>
              </a:solidFill>
            </a:endParaRPr>
          </a:p>
          <a:p>
            <a:pPr marL="914400" lvl="1" indent="-457200" algn="l">
              <a:buFont typeface="+mj-lt"/>
              <a:buAutoNum type="arabicParenR"/>
            </a:pPr>
            <a:r>
              <a:rPr lang="en-US" sz="2200" dirty="0" smtClean="0">
                <a:solidFill>
                  <a:srgbClr val="000000"/>
                </a:solidFill>
              </a:rPr>
              <a:t>what </a:t>
            </a:r>
            <a:r>
              <a:rPr lang="en-US" sz="2200" dirty="0">
                <a:solidFill>
                  <a:srgbClr val="000000"/>
                </a:solidFill>
              </a:rPr>
              <a:t>strings are appropriate to reserve for private namespace use and </a:t>
            </a:r>
            <a:endParaRPr lang="en-US" sz="2200" dirty="0" smtClean="0">
              <a:solidFill>
                <a:srgbClr val="000000"/>
              </a:solidFill>
            </a:endParaRPr>
          </a:p>
          <a:p>
            <a:pPr marL="914400" lvl="1" indent="-457200" algn="l">
              <a:buFont typeface="+mj-lt"/>
              <a:buAutoNum type="arabicParenR"/>
            </a:pPr>
            <a:r>
              <a:rPr lang="en-US" sz="2200" dirty="0" smtClean="0">
                <a:solidFill>
                  <a:srgbClr val="000000"/>
                </a:solidFill>
              </a:rPr>
              <a:t>what </a:t>
            </a:r>
            <a:r>
              <a:rPr lang="en-US" sz="2200" dirty="0">
                <a:solidFill>
                  <a:srgbClr val="000000"/>
                </a:solidFill>
              </a:rPr>
              <a:t>type of private namespace use is appropriate (i.e., at the TLD level only or at any additional lower level).</a:t>
            </a:r>
          </a:p>
          <a:p>
            <a:pPr>
              <a:defRPr/>
            </a:pPr>
            <a:endParaRPr lang="en-US" sz="4000" dirty="0" smtClean="0">
              <a:solidFill>
                <a:srgbClr val="000000"/>
              </a:solidFill>
              <a:latin typeface="Helvetica Neue Medium" charset="0"/>
              <a:cs typeface="Helvetica Neue Medium" charset="0"/>
            </a:endParaRPr>
          </a:p>
          <a:p>
            <a:pPr marL="514350" indent="-514350" eaLnBrk="1" hangingPunct="1">
              <a:buFont typeface="Calibri" charset="0"/>
              <a:buAutoNum type="arabicPeriod"/>
              <a:defRPr/>
            </a:pPr>
            <a:endParaRPr lang="en-US" sz="2800" dirty="0">
              <a:solidFill>
                <a:srgbClr val="000000"/>
              </a:solidFill>
              <a:latin typeface="Helvetica Neue Medium" charset="0"/>
              <a:cs typeface="Helvetica Neue Medium" charset="0"/>
            </a:endParaRPr>
          </a:p>
          <a:p>
            <a:pPr marL="514350" indent="-514350" eaLnBrk="1" hangingPunct="1">
              <a:defRPr/>
            </a:pPr>
            <a:endParaRPr lang="en-US" sz="2400" dirty="0">
              <a:solidFill>
                <a:srgbClr val="262626"/>
              </a:solidFill>
              <a:latin typeface="Helvetica Neue Medium" charset="0"/>
              <a:cs typeface="Helvetica Neue Medium" charset="0"/>
            </a:endParaRPr>
          </a:p>
          <a:p>
            <a:pPr marL="514350" indent="-514350" eaLnBrk="1" hangingPunct="1">
              <a:defRPr/>
            </a:pPr>
            <a:endParaRPr lang="en-US" sz="2400" dirty="0">
              <a:solidFill>
                <a:srgbClr val="262626"/>
              </a:solidFill>
              <a:latin typeface="Helvetica Neue Medium" charset="0"/>
              <a:cs typeface="Helvetica Neue Medium" charset="0"/>
            </a:endParaRPr>
          </a:p>
        </p:txBody>
      </p:sp>
      <p:sp>
        <p:nvSpPr>
          <p:cNvPr id="35842" name="Title 3"/>
          <p:cNvSpPr>
            <a:spLocks noGrp="1"/>
          </p:cNvSpPr>
          <p:nvPr>
            <p:ph type="title"/>
          </p:nvPr>
        </p:nvSpPr>
        <p:spPr bwMode="auto">
          <a:xfrm>
            <a:off x="328613" y="260648"/>
            <a:ext cx="8347075" cy="6302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lnSpc>
                <a:spcPct val="100000"/>
              </a:lnSpc>
              <a:spcBef>
                <a:spcPts val="600"/>
              </a:spcBef>
              <a:spcAft>
                <a:spcPts val="600"/>
              </a:spcAft>
            </a:pPr>
            <a:r>
              <a:rPr lang="en-US" sz="4000" dirty="0" smtClean="0">
                <a:latin typeface="Helvetica Neue Medium" charset="0"/>
                <a:cs typeface="Helvetica Neue Medium" charset="0"/>
              </a:rPr>
              <a:t>Recommendations</a:t>
            </a:r>
            <a:endParaRPr lang="en-US" sz="4000" i="1" dirty="0">
              <a:latin typeface="Helvetica Neue Medium" charset="0"/>
              <a:cs typeface="Helvetica Neue Medium" charset="0"/>
            </a:endParaRPr>
          </a:p>
        </p:txBody>
      </p:sp>
    </p:spTree>
    <p:extLst>
      <p:ext uri="{BB962C8B-B14F-4D97-AF65-F5344CB8AC3E}">
        <p14:creationId xmlns:p14="http://schemas.microsoft.com/office/powerpoint/2010/main" val="1057757693"/>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Content Placeholder 2"/>
          <p:cNvSpPr>
            <a:spLocks noGrp="1"/>
          </p:cNvSpPr>
          <p:nvPr>
            <p:ph sz="quarter" idx="11"/>
          </p:nvPr>
        </p:nvSpPr>
        <p:spPr bwMode="auto">
          <a:xfrm>
            <a:off x="468313" y="1340768"/>
            <a:ext cx="8066087" cy="4464496"/>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457200" indent="-457200">
              <a:buFont typeface="+mj-lt"/>
              <a:buAutoNum type="arabicPeriod" startAt="2"/>
            </a:pPr>
            <a:r>
              <a:rPr lang="en-US" sz="2400" dirty="0" smtClean="0">
                <a:solidFill>
                  <a:srgbClr val="000000"/>
                </a:solidFill>
              </a:rPr>
              <a:t>ICANN </a:t>
            </a:r>
            <a:r>
              <a:rPr lang="en-US" sz="2400" dirty="0">
                <a:solidFill>
                  <a:srgbClr val="000000"/>
                </a:solidFill>
              </a:rPr>
              <a:t>should explicitly consider the following questions regarding trial delegation and clearly articulate what choices have been made and why as part of its decision as to whether or not to delegate any TLD on a trial basis:  </a:t>
            </a:r>
            <a:endParaRPr lang="en-US" sz="2400" dirty="0" smtClean="0">
              <a:solidFill>
                <a:srgbClr val="000000"/>
              </a:solidFill>
            </a:endParaRPr>
          </a:p>
          <a:p>
            <a:pPr marL="914400" lvl="1" indent="-457200" algn="l">
              <a:buFont typeface="Arial"/>
              <a:buChar char="•"/>
            </a:pPr>
            <a:r>
              <a:rPr lang="en-US" sz="2200" dirty="0">
                <a:solidFill>
                  <a:srgbClr val="000000"/>
                </a:solidFill>
              </a:rPr>
              <a:t>Purpose of the </a:t>
            </a:r>
            <a:r>
              <a:rPr lang="en-US" sz="2200" dirty="0" smtClean="0">
                <a:solidFill>
                  <a:srgbClr val="000000"/>
                </a:solidFill>
              </a:rPr>
              <a:t>trial</a:t>
            </a:r>
            <a:endParaRPr lang="en-US" sz="2200" dirty="0">
              <a:solidFill>
                <a:srgbClr val="000000"/>
              </a:solidFill>
            </a:endParaRPr>
          </a:p>
          <a:p>
            <a:pPr marL="914400" lvl="1" indent="-457200" algn="l">
              <a:buFont typeface="Arial"/>
              <a:buChar char="•"/>
            </a:pPr>
            <a:r>
              <a:rPr lang="en-US" sz="2200" dirty="0">
                <a:solidFill>
                  <a:srgbClr val="000000"/>
                </a:solidFill>
              </a:rPr>
              <a:t>Operation of the </a:t>
            </a:r>
            <a:r>
              <a:rPr lang="en-US" sz="2200" dirty="0" smtClean="0">
                <a:solidFill>
                  <a:srgbClr val="000000"/>
                </a:solidFill>
              </a:rPr>
              <a:t>trial</a:t>
            </a:r>
            <a:endParaRPr lang="en-US" sz="2200" dirty="0">
              <a:solidFill>
                <a:srgbClr val="000000"/>
              </a:solidFill>
            </a:endParaRPr>
          </a:p>
          <a:p>
            <a:pPr marL="914400" lvl="1" indent="-457200" algn="l">
              <a:buFont typeface="Arial"/>
              <a:buChar char="•"/>
            </a:pPr>
            <a:r>
              <a:rPr lang="en-US" sz="2200" dirty="0">
                <a:solidFill>
                  <a:srgbClr val="000000"/>
                </a:solidFill>
              </a:rPr>
              <a:t>Emergency </a:t>
            </a:r>
            <a:r>
              <a:rPr lang="en-US" sz="2200" dirty="0" smtClean="0">
                <a:solidFill>
                  <a:srgbClr val="000000"/>
                </a:solidFill>
              </a:rPr>
              <a:t>Rollback</a:t>
            </a:r>
            <a:endParaRPr lang="en-US" sz="2200" dirty="0">
              <a:solidFill>
                <a:srgbClr val="000000"/>
              </a:solidFill>
            </a:endParaRPr>
          </a:p>
          <a:p>
            <a:pPr marL="914400" lvl="1" indent="-457200" algn="l">
              <a:buFont typeface="Arial"/>
              <a:buChar char="•"/>
            </a:pPr>
            <a:r>
              <a:rPr lang="en-US" sz="2200" dirty="0">
                <a:solidFill>
                  <a:srgbClr val="000000"/>
                </a:solidFill>
              </a:rPr>
              <a:t>Termination of the </a:t>
            </a:r>
            <a:r>
              <a:rPr lang="en-US" sz="2200" dirty="0" smtClean="0">
                <a:solidFill>
                  <a:srgbClr val="000000"/>
                </a:solidFill>
              </a:rPr>
              <a:t>trial</a:t>
            </a:r>
            <a:endParaRPr lang="en-US" sz="2200" dirty="0">
              <a:solidFill>
                <a:srgbClr val="000000"/>
              </a:solidFill>
            </a:endParaRPr>
          </a:p>
          <a:p>
            <a:pPr>
              <a:defRPr/>
            </a:pPr>
            <a:endParaRPr lang="en-US" sz="4000" dirty="0" smtClean="0">
              <a:solidFill>
                <a:srgbClr val="000000"/>
              </a:solidFill>
              <a:latin typeface="Helvetica Neue Medium" charset="0"/>
              <a:cs typeface="Helvetica Neue Medium" charset="0"/>
            </a:endParaRPr>
          </a:p>
          <a:p>
            <a:pPr marL="514350" indent="-514350" eaLnBrk="1" hangingPunct="1">
              <a:buFont typeface="Calibri" charset="0"/>
              <a:buAutoNum type="arabicPeriod"/>
              <a:defRPr/>
            </a:pPr>
            <a:endParaRPr lang="en-US" sz="2800" dirty="0">
              <a:solidFill>
                <a:srgbClr val="000000"/>
              </a:solidFill>
              <a:latin typeface="Helvetica Neue Medium" charset="0"/>
              <a:cs typeface="Helvetica Neue Medium" charset="0"/>
            </a:endParaRPr>
          </a:p>
          <a:p>
            <a:pPr marL="514350" indent="-514350" eaLnBrk="1" hangingPunct="1">
              <a:defRPr/>
            </a:pPr>
            <a:endParaRPr lang="en-US" sz="2400" dirty="0">
              <a:solidFill>
                <a:srgbClr val="262626"/>
              </a:solidFill>
              <a:latin typeface="Helvetica Neue Medium" charset="0"/>
              <a:cs typeface="Helvetica Neue Medium" charset="0"/>
            </a:endParaRPr>
          </a:p>
          <a:p>
            <a:pPr marL="514350" indent="-514350" eaLnBrk="1" hangingPunct="1">
              <a:defRPr/>
            </a:pPr>
            <a:endParaRPr lang="en-US" sz="2400" dirty="0">
              <a:solidFill>
                <a:srgbClr val="262626"/>
              </a:solidFill>
              <a:latin typeface="Helvetica Neue Medium" charset="0"/>
              <a:cs typeface="Helvetica Neue Medium" charset="0"/>
            </a:endParaRPr>
          </a:p>
        </p:txBody>
      </p:sp>
      <p:sp>
        <p:nvSpPr>
          <p:cNvPr id="35842" name="Title 3"/>
          <p:cNvSpPr>
            <a:spLocks noGrp="1"/>
          </p:cNvSpPr>
          <p:nvPr>
            <p:ph type="title"/>
          </p:nvPr>
        </p:nvSpPr>
        <p:spPr bwMode="auto">
          <a:xfrm>
            <a:off x="328613" y="115888"/>
            <a:ext cx="8347075" cy="6302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lnSpc>
                <a:spcPct val="100000"/>
              </a:lnSpc>
              <a:spcBef>
                <a:spcPts val="600"/>
              </a:spcBef>
              <a:spcAft>
                <a:spcPts val="600"/>
              </a:spcAft>
            </a:pPr>
            <a:r>
              <a:rPr lang="en-US" sz="4000" dirty="0" smtClean="0">
                <a:latin typeface="Helvetica Neue Medium" charset="0"/>
                <a:cs typeface="Helvetica Neue Medium" charset="0"/>
              </a:rPr>
              <a:t>Recommendations, Cont.</a:t>
            </a:r>
            <a:endParaRPr lang="en-US" sz="4000" i="1" dirty="0">
              <a:latin typeface="Helvetica Neue Medium" charset="0"/>
              <a:cs typeface="Helvetica Neue Medium" charset="0"/>
            </a:endParaRPr>
          </a:p>
        </p:txBody>
      </p:sp>
    </p:spTree>
    <p:extLst>
      <p:ext uri="{BB962C8B-B14F-4D97-AF65-F5344CB8AC3E}">
        <p14:creationId xmlns:p14="http://schemas.microsoft.com/office/powerpoint/2010/main" val="2621478312"/>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Content Placeholder 2"/>
          <p:cNvSpPr>
            <a:spLocks noGrp="1"/>
          </p:cNvSpPr>
          <p:nvPr>
            <p:ph sz="quarter" idx="11"/>
          </p:nvPr>
        </p:nvSpPr>
        <p:spPr bwMode="auto">
          <a:xfrm>
            <a:off x="468313" y="1124744"/>
            <a:ext cx="8066087" cy="5184576"/>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457200" indent="-457200">
              <a:buFont typeface="+mj-lt"/>
              <a:buAutoNum type="arabicPeriod" startAt="3"/>
            </a:pPr>
            <a:r>
              <a:rPr lang="en-US" sz="2400" dirty="0" smtClean="0">
                <a:solidFill>
                  <a:srgbClr val="000000"/>
                </a:solidFill>
              </a:rPr>
              <a:t>ICANN </a:t>
            </a:r>
            <a:r>
              <a:rPr lang="en-US" sz="2400" dirty="0">
                <a:solidFill>
                  <a:srgbClr val="000000"/>
                </a:solidFill>
              </a:rPr>
              <a:t>should explicitly consider under what circumstances un-delegation of a TLD is the appropriate mitigation for a security or stability </a:t>
            </a:r>
            <a:r>
              <a:rPr lang="en-US" sz="2400" dirty="0" smtClean="0">
                <a:solidFill>
                  <a:srgbClr val="000000"/>
                </a:solidFill>
              </a:rPr>
              <a:t>issue. </a:t>
            </a:r>
            <a:endParaRPr lang="en-US" sz="2400" dirty="0">
              <a:solidFill>
                <a:srgbClr val="000000"/>
              </a:solidFill>
            </a:endParaRPr>
          </a:p>
          <a:p>
            <a:pPr marL="457200" indent="-457200">
              <a:buFont typeface="+mj-lt"/>
              <a:buAutoNum type="arabicPeriod" startAt="3"/>
            </a:pPr>
            <a:r>
              <a:rPr lang="en-US" sz="2400" dirty="0" smtClean="0">
                <a:solidFill>
                  <a:srgbClr val="000000"/>
                </a:solidFill>
              </a:rPr>
              <a:t>Finally</a:t>
            </a:r>
            <a:r>
              <a:rPr lang="en-US" sz="2400" dirty="0">
                <a:solidFill>
                  <a:srgbClr val="000000"/>
                </a:solidFill>
              </a:rPr>
              <a:t>, ICANN should work in consultation with </a:t>
            </a:r>
            <a:r>
              <a:rPr lang="en-US" sz="2400" dirty="0" smtClean="0">
                <a:solidFill>
                  <a:srgbClr val="000000"/>
                </a:solidFill>
              </a:rPr>
              <a:t>the community</a:t>
            </a:r>
            <a:r>
              <a:rPr lang="en-US" sz="2400" dirty="0">
                <a:solidFill>
                  <a:srgbClr val="000000"/>
                </a:solidFill>
              </a:rPr>
              <a:t>, in particular the root zone management </a:t>
            </a:r>
            <a:r>
              <a:rPr lang="en-US" sz="2400" dirty="0" smtClean="0">
                <a:solidFill>
                  <a:srgbClr val="000000"/>
                </a:solidFill>
              </a:rPr>
              <a:t>partners</a:t>
            </a:r>
            <a:r>
              <a:rPr lang="en-US" sz="2400" dirty="0">
                <a:solidFill>
                  <a:srgbClr val="000000"/>
                </a:solidFill>
              </a:rPr>
              <a:t>, to create additional processes or update </a:t>
            </a:r>
            <a:r>
              <a:rPr lang="en-US" sz="2400" dirty="0" smtClean="0">
                <a:solidFill>
                  <a:srgbClr val="000000"/>
                </a:solidFill>
              </a:rPr>
              <a:t>existing </a:t>
            </a:r>
            <a:r>
              <a:rPr lang="en-US" sz="2400" dirty="0">
                <a:solidFill>
                  <a:srgbClr val="000000"/>
                </a:solidFill>
              </a:rPr>
              <a:t>processes to accommodate the potential </a:t>
            </a:r>
            <a:r>
              <a:rPr lang="en-US" sz="2400" dirty="0" smtClean="0">
                <a:solidFill>
                  <a:srgbClr val="000000"/>
                </a:solidFill>
              </a:rPr>
              <a:t>need </a:t>
            </a:r>
            <a:r>
              <a:rPr lang="en-US" sz="2400" dirty="0">
                <a:solidFill>
                  <a:srgbClr val="000000"/>
                </a:solidFill>
              </a:rPr>
              <a:t>for rapid reversal of the delegation of a TLD</a:t>
            </a:r>
            <a:r>
              <a:rPr lang="en-US" sz="2400" dirty="0" smtClean="0">
                <a:solidFill>
                  <a:srgbClr val="000000"/>
                </a:solidFill>
              </a:rPr>
              <a:t>.</a:t>
            </a:r>
            <a:endParaRPr lang="en-US" sz="4000" dirty="0" smtClean="0">
              <a:solidFill>
                <a:srgbClr val="000000"/>
              </a:solidFill>
              <a:latin typeface="Helvetica Neue Medium" charset="0"/>
              <a:cs typeface="Helvetica Neue Medium" charset="0"/>
            </a:endParaRPr>
          </a:p>
          <a:p>
            <a:pPr marL="514350" indent="-514350" eaLnBrk="1" hangingPunct="1">
              <a:buFont typeface="Calibri" charset="0"/>
              <a:buAutoNum type="arabicPeriod"/>
              <a:defRPr/>
            </a:pPr>
            <a:endParaRPr lang="en-US" sz="2800" dirty="0">
              <a:solidFill>
                <a:srgbClr val="000000"/>
              </a:solidFill>
              <a:latin typeface="Helvetica Neue Medium" charset="0"/>
              <a:cs typeface="Helvetica Neue Medium" charset="0"/>
            </a:endParaRPr>
          </a:p>
          <a:p>
            <a:pPr marL="514350" indent="-514350" eaLnBrk="1" hangingPunct="1">
              <a:defRPr/>
            </a:pPr>
            <a:endParaRPr lang="en-US" sz="2400" dirty="0">
              <a:solidFill>
                <a:srgbClr val="262626"/>
              </a:solidFill>
              <a:latin typeface="Helvetica Neue Medium" charset="0"/>
              <a:cs typeface="Helvetica Neue Medium" charset="0"/>
            </a:endParaRPr>
          </a:p>
          <a:p>
            <a:pPr marL="514350" indent="-514350" eaLnBrk="1" hangingPunct="1">
              <a:defRPr/>
            </a:pPr>
            <a:endParaRPr lang="en-US" sz="2400" dirty="0">
              <a:solidFill>
                <a:srgbClr val="262626"/>
              </a:solidFill>
              <a:latin typeface="Helvetica Neue Medium" charset="0"/>
              <a:cs typeface="Helvetica Neue Medium" charset="0"/>
            </a:endParaRPr>
          </a:p>
        </p:txBody>
      </p:sp>
      <p:sp>
        <p:nvSpPr>
          <p:cNvPr id="35842" name="Title 3"/>
          <p:cNvSpPr>
            <a:spLocks noGrp="1"/>
          </p:cNvSpPr>
          <p:nvPr>
            <p:ph type="title"/>
          </p:nvPr>
        </p:nvSpPr>
        <p:spPr bwMode="auto">
          <a:xfrm>
            <a:off x="328613" y="115888"/>
            <a:ext cx="8347075" cy="6302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lnSpc>
                <a:spcPct val="100000"/>
              </a:lnSpc>
              <a:spcBef>
                <a:spcPts val="600"/>
              </a:spcBef>
              <a:spcAft>
                <a:spcPts val="600"/>
              </a:spcAft>
            </a:pPr>
            <a:r>
              <a:rPr lang="en-US" sz="4000" dirty="0" smtClean="0">
                <a:latin typeface="Helvetica Neue Medium" charset="0"/>
                <a:cs typeface="Helvetica Neue Medium" charset="0"/>
              </a:rPr>
              <a:t>Recommendations, Cont.</a:t>
            </a:r>
            <a:endParaRPr lang="en-US" sz="4000" i="1" dirty="0">
              <a:latin typeface="Helvetica Neue Medium" charset="0"/>
              <a:cs typeface="Helvetica Neue Medium" charset="0"/>
            </a:endParaRPr>
          </a:p>
        </p:txBody>
      </p:sp>
    </p:spTree>
    <p:extLst>
      <p:ext uri="{BB962C8B-B14F-4D97-AF65-F5344CB8AC3E}">
        <p14:creationId xmlns:p14="http://schemas.microsoft.com/office/powerpoint/2010/main" val="1066208728"/>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ctrTitle"/>
          </p:nvPr>
        </p:nvSpPr>
        <p:spPr bwMode="auto">
          <a:xfrm>
            <a:off x="1619250" y="980703"/>
            <a:ext cx="6162675" cy="4752553"/>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a:defRPr/>
            </a:pPr>
            <a:r>
              <a:rPr lang="en-US" dirty="0" smtClean="0">
                <a:solidFill>
                  <a:srgbClr val="7F7F7F"/>
                </a:solidFill>
                <a:latin typeface="Helvetica Neue Medium" charset="0"/>
                <a:cs typeface="Helvetica Neue Medium" charset="0"/>
              </a:rPr>
              <a:t>SAC063: SSAC Advisory on DNSSEC Key Rollover in the Root Zone </a:t>
            </a:r>
            <a:r>
              <a:rPr lang="en-US" dirty="0"/>
              <a:t/>
            </a:r>
            <a:br>
              <a:rPr lang="en-US" dirty="0"/>
            </a:br>
            <a:r>
              <a:rPr lang="en-US" dirty="0" smtClean="0">
                <a:solidFill>
                  <a:srgbClr val="7F7F7F"/>
                </a:solidFill>
                <a:latin typeface="Helvetica Neue Medium" charset="0"/>
                <a:cs typeface="Helvetica Neue Medium" charset="0"/>
              </a:rPr>
              <a:t/>
            </a:r>
            <a:br>
              <a:rPr lang="en-US" dirty="0" smtClean="0">
                <a:solidFill>
                  <a:srgbClr val="7F7F7F"/>
                </a:solidFill>
                <a:latin typeface="Helvetica Neue Medium" charset="0"/>
                <a:cs typeface="Helvetica Neue Medium" charset="0"/>
              </a:rPr>
            </a:br>
            <a:r>
              <a:rPr lang="en-US" dirty="0" smtClean="0">
                <a:solidFill>
                  <a:srgbClr val="7F7F7F"/>
                </a:solidFill>
                <a:latin typeface="Helvetica Neue Medium" charset="0"/>
                <a:cs typeface="Helvetica Neue Medium" charset="0"/>
              </a:rPr>
              <a:t>Russ Mundy</a:t>
            </a:r>
            <a:br>
              <a:rPr lang="en-US" dirty="0" smtClean="0">
                <a:solidFill>
                  <a:srgbClr val="7F7F7F"/>
                </a:solidFill>
                <a:latin typeface="Helvetica Neue Medium" charset="0"/>
                <a:cs typeface="Helvetica Neue Medium" charset="0"/>
              </a:rPr>
            </a:br>
            <a:endParaRPr lang="en-US" dirty="0">
              <a:solidFill>
                <a:schemeClr val="bg1">
                  <a:lumMod val="50000"/>
                </a:schemeClr>
              </a:solidFill>
              <a:latin typeface="Helvetica Neue Medium" charset="0"/>
              <a:cs typeface="Helvetica Neue Medium" charset="0"/>
            </a:endParaRPr>
          </a:p>
        </p:txBody>
      </p:sp>
    </p:spTree>
    <p:extLst>
      <p:ext uri="{BB962C8B-B14F-4D97-AF65-F5344CB8AC3E}">
        <p14:creationId xmlns:p14="http://schemas.microsoft.com/office/powerpoint/2010/main" val="3333378145"/>
      </p:ext>
    </p:extLst>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Content Placeholder 2"/>
          <p:cNvSpPr>
            <a:spLocks noGrp="1"/>
          </p:cNvSpPr>
          <p:nvPr>
            <p:ph sz="quarter" idx="11"/>
          </p:nvPr>
        </p:nvSpPr>
        <p:spPr bwMode="auto">
          <a:xfrm>
            <a:off x="179388" y="1124644"/>
            <a:ext cx="8066087" cy="532869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457200" indent="-457200">
              <a:buFont typeface="Arial" charset="0"/>
              <a:buChar char="•"/>
            </a:pPr>
            <a:r>
              <a:rPr lang="en-US" sz="2400" dirty="0" smtClean="0">
                <a:solidFill>
                  <a:schemeClr val="tx1"/>
                </a:solidFill>
                <a:latin typeface="Helvetica Neue Medium" charset="0"/>
                <a:cs typeface="Helvetica Neue Medium" charset="0"/>
              </a:rPr>
              <a:t>The </a:t>
            </a:r>
            <a:r>
              <a:rPr lang="en-US" sz="2400" dirty="0">
                <a:solidFill>
                  <a:schemeClr val="tx1"/>
                </a:solidFill>
                <a:latin typeface="Helvetica Neue Medium" charset="0"/>
                <a:cs typeface="Helvetica Neue Medium" charset="0"/>
              </a:rPr>
              <a:t>SSAC </a:t>
            </a:r>
            <a:r>
              <a:rPr lang="en-US" sz="2400" dirty="0" smtClean="0">
                <a:solidFill>
                  <a:schemeClr val="tx1"/>
                </a:solidFill>
                <a:latin typeface="Helvetica Neue Medium" charset="0"/>
                <a:cs typeface="Helvetica Neue Medium" charset="0"/>
              </a:rPr>
              <a:t>has published an advisory on issues </a:t>
            </a:r>
            <a:r>
              <a:rPr lang="en-US" sz="2400" dirty="0">
                <a:solidFill>
                  <a:schemeClr val="tx1"/>
                </a:solidFill>
                <a:latin typeface="Helvetica Neue Medium" charset="0"/>
                <a:cs typeface="Helvetica Neue Medium" charset="0"/>
              </a:rPr>
              <a:t>relating to the rollover of the Domain Name System Security Extensions (DNSSEC) Key-Signing Key (KSK).</a:t>
            </a:r>
          </a:p>
          <a:p>
            <a:pPr marL="457200" indent="-457200">
              <a:buFont typeface="Arial" charset="0"/>
              <a:buChar char="•"/>
            </a:pPr>
            <a:r>
              <a:rPr lang="en-US" sz="2400" dirty="0" smtClean="0">
                <a:solidFill>
                  <a:srgbClr val="000000"/>
                </a:solidFill>
                <a:latin typeface="Helvetica Neue Medium" charset="0"/>
                <a:cs typeface="Helvetica Neue Medium" charset="0"/>
              </a:rPr>
              <a:t>The Advisory explores the following topics: </a:t>
            </a:r>
            <a:endParaRPr lang="en-US" sz="2400" dirty="0">
              <a:solidFill>
                <a:srgbClr val="000000"/>
              </a:solidFill>
              <a:latin typeface="Helvetica Neue Medium" charset="0"/>
              <a:cs typeface="Helvetica Neue Medium" charset="0"/>
            </a:endParaRPr>
          </a:p>
          <a:p>
            <a:pPr marL="863600" lvl="0" indent="-342900">
              <a:buFont typeface="Arial"/>
              <a:buChar char="•"/>
            </a:pPr>
            <a:r>
              <a:rPr lang="en-US" sz="2000" dirty="0" smtClean="0">
                <a:solidFill>
                  <a:schemeClr val="tx1"/>
                </a:solidFill>
              </a:rPr>
              <a:t>Terminology </a:t>
            </a:r>
            <a:r>
              <a:rPr lang="en-US" sz="2000" dirty="0">
                <a:solidFill>
                  <a:schemeClr val="tx1"/>
                </a:solidFill>
              </a:rPr>
              <a:t>and definitions relating to DNSSEC key rollover in the root </a:t>
            </a:r>
            <a:r>
              <a:rPr lang="en-US" sz="2000" dirty="0" smtClean="0">
                <a:solidFill>
                  <a:schemeClr val="tx1"/>
                </a:solidFill>
              </a:rPr>
              <a:t>zone</a:t>
            </a:r>
            <a:endParaRPr lang="en-US" sz="2000" dirty="0">
              <a:solidFill>
                <a:schemeClr val="tx1"/>
              </a:solidFill>
            </a:endParaRPr>
          </a:p>
          <a:p>
            <a:pPr marL="863600" lvl="0" indent="-342900">
              <a:buFont typeface="Arial"/>
              <a:buChar char="•"/>
            </a:pPr>
            <a:r>
              <a:rPr lang="en-US" sz="2000" dirty="0">
                <a:solidFill>
                  <a:schemeClr val="tx1"/>
                </a:solidFill>
              </a:rPr>
              <a:t>Key management in the root </a:t>
            </a:r>
            <a:r>
              <a:rPr lang="en-US" sz="2000" dirty="0" smtClean="0">
                <a:solidFill>
                  <a:schemeClr val="tx1"/>
                </a:solidFill>
              </a:rPr>
              <a:t>zone</a:t>
            </a:r>
            <a:endParaRPr lang="en-US" sz="2000" dirty="0">
              <a:solidFill>
                <a:schemeClr val="tx1"/>
              </a:solidFill>
            </a:endParaRPr>
          </a:p>
          <a:p>
            <a:pPr marL="863600" lvl="0" indent="-342900">
              <a:buFont typeface="Arial"/>
              <a:buChar char="•"/>
            </a:pPr>
            <a:r>
              <a:rPr lang="en-US" sz="2000" dirty="0">
                <a:solidFill>
                  <a:schemeClr val="tx1"/>
                </a:solidFill>
              </a:rPr>
              <a:t>Motivations for root zone KSK </a:t>
            </a:r>
            <a:r>
              <a:rPr lang="en-US" sz="2000" dirty="0" smtClean="0">
                <a:solidFill>
                  <a:schemeClr val="tx1"/>
                </a:solidFill>
              </a:rPr>
              <a:t>rollover</a:t>
            </a:r>
            <a:endParaRPr lang="en-US" sz="2000" dirty="0">
              <a:solidFill>
                <a:schemeClr val="tx1"/>
              </a:solidFill>
            </a:endParaRPr>
          </a:p>
          <a:p>
            <a:pPr marL="863600" lvl="0" indent="-342900">
              <a:buFont typeface="Arial"/>
              <a:buChar char="•"/>
            </a:pPr>
            <a:r>
              <a:rPr lang="en-US" sz="2000" dirty="0">
                <a:solidFill>
                  <a:schemeClr val="tx1"/>
                </a:solidFill>
              </a:rPr>
              <a:t>Risks associated with root zone KSK </a:t>
            </a:r>
            <a:r>
              <a:rPr lang="en-US" sz="2000" dirty="0" smtClean="0">
                <a:solidFill>
                  <a:schemeClr val="tx1"/>
                </a:solidFill>
              </a:rPr>
              <a:t>rollover</a:t>
            </a:r>
            <a:endParaRPr lang="en-US" sz="2000" dirty="0">
              <a:solidFill>
                <a:schemeClr val="tx1"/>
              </a:solidFill>
            </a:endParaRPr>
          </a:p>
          <a:p>
            <a:pPr marL="863600" lvl="0" indent="-342900">
              <a:buFont typeface="Arial"/>
              <a:buChar char="•"/>
            </a:pPr>
            <a:r>
              <a:rPr lang="en-US" sz="2000" dirty="0">
                <a:solidFill>
                  <a:schemeClr val="tx1"/>
                </a:solidFill>
              </a:rPr>
              <a:t>Available mechanisms for root zone KSK </a:t>
            </a:r>
            <a:r>
              <a:rPr lang="en-US" sz="2000" dirty="0" smtClean="0">
                <a:solidFill>
                  <a:schemeClr val="tx1"/>
                </a:solidFill>
              </a:rPr>
              <a:t>rollover</a:t>
            </a:r>
            <a:endParaRPr lang="en-US" sz="2000" dirty="0">
              <a:solidFill>
                <a:schemeClr val="tx1"/>
              </a:solidFill>
            </a:endParaRPr>
          </a:p>
          <a:p>
            <a:pPr marL="863600" lvl="0" indent="-342900">
              <a:buFont typeface="Arial"/>
              <a:buChar char="•"/>
            </a:pPr>
            <a:r>
              <a:rPr lang="en-US" sz="2000" dirty="0" smtClean="0">
                <a:solidFill>
                  <a:schemeClr val="tx1"/>
                </a:solidFill>
              </a:rPr>
              <a:t>Quantifying </a:t>
            </a:r>
            <a:r>
              <a:rPr lang="en-US" sz="2000" dirty="0">
                <a:solidFill>
                  <a:schemeClr val="tx1"/>
                </a:solidFill>
              </a:rPr>
              <a:t>the risk of failed trust anchor </a:t>
            </a:r>
            <a:r>
              <a:rPr lang="en-US" sz="2000" dirty="0" smtClean="0">
                <a:solidFill>
                  <a:schemeClr val="tx1"/>
                </a:solidFill>
              </a:rPr>
              <a:t>update</a:t>
            </a:r>
            <a:endParaRPr lang="en-US" sz="2000" dirty="0">
              <a:solidFill>
                <a:schemeClr val="tx1"/>
              </a:solidFill>
            </a:endParaRPr>
          </a:p>
          <a:p>
            <a:pPr marL="863600" lvl="0" indent="-342900">
              <a:buFont typeface="Arial"/>
              <a:buChar char="•"/>
            </a:pPr>
            <a:r>
              <a:rPr lang="en-US" sz="2000" dirty="0">
                <a:solidFill>
                  <a:schemeClr val="tx1"/>
                </a:solidFill>
              </a:rPr>
              <a:t>DNS response size considerations.</a:t>
            </a:r>
          </a:p>
          <a:p>
            <a:pPr marL="457200" indent="-457200">
              <a:buFont typeface="Arial" charset="0"/>
              <a:buChar char="•"/>
            </a:pPr>
            <a:endParaRPr lang="en-US" sz="2800" dirty="0">
              <a:solidFill>
                <a:srgbClr val="000000"/>
              </a:solidFill>
              <a:latin typeface="Helvetica Neue Medium" charset="0"/>
              <a:cs typeface="Helvetica Neue Medium" charset="0"/>
            </a:endParaRPr>
          </a:p>
          <a:p>
            <a:pPr marL="457200" indent="-457200" eaLnBrk="1" hangingPunct="1"/>
            <a:endParaRPr lang="en-US" sz="2800" dirty="0">
              <a:solidFill>
                <a:srgbClr val="262626"/>
              </a:solidFill>
              <a:latin typeface="Helvetica Neue Medium" charset="0"/>
              <a:cs typeface="Helvetica Neue Medium" charset="0"/>
            </a:endParaRPr>
          </a:p>
          <a:p>
            <a:pPr marL="457200" indent="-457200" eaLnBrk="1" hangingPunct="1"/>
            <a:endParaRPr lang="en-US" sz="2400" dirty="0">
              <a:solidFill>
                <a:srgbClr val="262626"/>
              </a:solidFill>
              <a:latin typeface="Helvetica Neue Medium" charset="0"/>
              <a:cs typeface="Helvetica Neue Medium" charset="0"/>
            </a:endParaRPr>
          </a:p>
          <a:p>
            <a:pPr marL="457200" indent="-457200" eaLnBrk="1" hangingPunct="1"/>
            <a:endParaRPr lang="en-US" sz="2400" dirty="0">
              <a:solidFill>
                <a:srgbClr val="262626"/>
              </a:solidFill>
              <a:latin typeface="Helvetica Neue Medium" charset="0"/>
              <a:cs typeface="Helvetica Neue Medium" charset="0"/>
            </a:endParaRPr>
          </a:p>
        </p:txBody>
      </p:sp>
      <p:sp>
        <p:nvSpPr>
          <p:cNvPr id="33794" name="Title 3"/>
          <p:cNvSpPr>
            <a:spLocks noGrp="1"/>
          </p:cNvSpPr>
          <p:nvPr>
            <p:ph type="title"/>
          </p:nvPr>
        </p:nvSpPr>
        <p:spPr bwMode="auto">
          <a:xfrm>
            <a:off x="328613" y="44450"/>
            <a:ext cx="8347075" cy="7016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lnSpc>
                <a:spcPct val="100000"/>
              </a:lnSpc>
              <a:spcBef>
                <a:spcPts val="600"/>
              </a:spcBef>
              <a:spcAft>
                <a:spcPts val="600"/>
              </a:spcAft>
            </a:pPr>
            <a:r>
              <a:rPr lang="en-US" sz="4000">
                <a:latin typeface="Helvetica Neue Medium" charset="0"/>
                <a:cs typeface="Helvetica Neue Medium" charset="0"/>
              </a:rPr>
              <a:t>Overview</a:t>
            </a:r>
            <a:endParaRPr lang="en-US" sz="4000" i="1">
              <a:latin typeface="Helvetica Neue Medium" charset="0"/>
              <a:cs typeface="Helvetica Neue Medium" charset="0"/>
            </a:endParaRPr>
          </a:p>
        </p:txBody>
      </p:sp>
    </p:spTree>
    <p:extLst>
      <p:ext uri="{BB962C8B-B14F-4D97-AF65-F5344CB8AC3E}">
        <p14:creationId xmlns:p14="http://schemas.microsoft.com/office/powerpoint/2010/main" val="464639746"/>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Content Placeholder 2"/>
          <p:cNvSpPr>
            <a:spLocks noGrp="1"/>
          </p:cNvSpPr>
          <p:nvPr>
            <p:ph sz="quarter" idx="11"/>
          </p:nvPr>
        </p:nvSpPr>
        <p:spPr bwMode="auto">
          <a:xfrm>
            <a:off x="468313" y="1268760"/>
            <a:ext cx="8066087" cy="5184576"/>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r>
              <a:rPr lang="en-US" sz="2400" dirty="0">
                <a:solidFill>
                  <a:srgbClr val="000000"/>
                </a:solidFill>
              </a:rPr>
              <a:t>See the document, beginning on page 23, at: </a:t>
            </a:r>
            <a:r>
              <a:rPr lang="en-US" sz="2400" dirty="0">
                <a:solidFill>
                  <a:srgbClr val="000000"/>
                </a:solidFill>
                <a:hlinkClick r:id="rId3"/>
              </a:rPr>
              <a:t>http://www.icann.org/en/groups/ssac/documents/sac-063-en.pdf</a:t>
            </a:r>
            <a:r>
              <a:rPr lang="en-US" sz="2400" dirty="0">
                <a:solidFill>
                  <a:srgbClr val="000000"/>
                </a:solidFill>
              </a:rPr>
              <a:t> for the complete text of the recommendations</a:t>
            </a:r>
            <a:r>
              <a:rPr lang="en-US" sz="2400" dirty="0" smtClean="0">
                <a:solidFill>
                  <a:srgbClr val="000000"/>
                </a:solidFill>
              </a:rPr>
              <a:t>.</a:t>
            </a:r>
          </a:p>
          <a:p>
            <a:pPr marL="457200" indent="-457200">
              <a:buFont typeface="+mj-lt"/>
              <a:buAutoNum type="arabicPeriod"/>
            </a:pPr>
            <a:r>
              <a:rPr lang="en-US" sz="2400" dirty="0" smtClean="0">
                <a:solidFill>
                  <a:srgbClr val="000000"/>
                </a:solidFill>
              </a:rPr>
              <a:t>ICANN staff</a:t>
            </a:r>
            <a:r>
              <a:rPr lang="en-US" sz="2400" dirty="0">
                <a:solidFill>
                  <a:srgbClr val="000000"/>
                </a:solidFill>
              </a:rPr>
              <a:t>, in coordination with the other Root Zone Management </a:t>
            </a:r>
            <a:r>
              <a:rPr lang="en-US" sz="2400" dirty="0" smtClean="0">
                <a:solidFill>
                  <a:srgbClr val="000000"/>
                </a:solidFill>
              </a:rPr>
              <a:t>Partners, </a:t>
            </a:r>
            <a:r>
              <a:rPr lang="en-US" sz="2400" dirty="0">
                <a:solidFill>
                  <a:srgbClr val="000000"/>
                </a:solidFill>
              </a:rPr>
              <a:t>should immediately undertake a significant, worldwide communications effort to publicize the root zone KSK rollover motivation and process as widely as possible.</a:t>
            </a:r>
          </a:p>
          <a:p>
            <a:pPr>
              <a:defRPr/>
            </a:pPr>
            <a:endParaRPr lang="en-US" sz="4000" dirty="0" smtClean="0">
              <a:solidFill>
                <a:srgbClr val="000000"/>
              </a:solidFill>
              <a:latin typeface="Helvetica Neue Medium" charset="0"/>
              <a:cs typeface="Helvetica Neue Medium" charset="0"/>
            </a:endParaRPr>
          </a:p>
          <a:p>
            <a:pPr marL="514350" indent="-514350" eaLnBrk="1" hangingPunct="1">
              <a:buFont typeface="Calibri" charset="0"/>
              <a:buAutoNum type="arabicPeriod"/>
              <a:defRPr/>
            </a:pPr>
            <a:endParaRPr lang="en-US" sz="2800" dirty="0">
              <a:solidFill>
                <a:srgbClr val="000000"/>
              </a:solidFill>
              <a:latin typeface="Helvetica Neue Medium" charset="0"/>
              <a:cs typeface="Helvetica Neue Medium" charset="0"/>
            </a:endParaRPr>
          </a:p>
          <a:p>
            <a:pPr marL="514350" indent="-514350" eaLnBrk="1" hangingPunct="1">
              <a:defRPr/>
            </a:pPr>
            <a:endParaRPr lang="en-US" sz="2400" dirty="0">
              <a:solidFill>
                <a:srgbClr val="262626"/>
              </a:solidFill>
              <a:latin typeface="Helvetica Neue Medium" charset="0"/>
              <a:cs typeface="Helvetica Neue Medium" charset="0"/>
            </a:endParaRPr>
          </a:p>
          <a:p>
            <a:pPr marL="514350" indent="-514350" eaLnBrk="1" hangingPunct="1">
              <a:defRPr/>
            </a:pPr>
            <a:endParaRPr lang="en-US" sz="2400" dirty="0">
              <a:solidFill>
                <a:srgbClr val="262626"/>
              </a:solidFill>
              <a:latin typeface="Helvetica Neue Medium" charset="0"/>
              <a:cs typeface="Helvetica Neue Medium" charset="0"/>
            </a:endParaRPr>
          </a:p>
        </p:txBody>
      </p:sp>
      <p:sp>
        <p:nvSpPr>
          <p:cNvPr id="35842" name="Title 3"/>
          <p:cNvSpPr>
            <a:spLocks noGrp="1"/>
          </p:cNvSpPr>
          <p:nvPr>
            <p:ph type="title"/>
          </p:nvPr>
        </p:nvSpPr>
        <p:spPr bwMode="auto">
          <a:xfrm>
            <a:off x="328613" y="259904"/>
            <a:ext cx="8347075" cy="79283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lnSpc>
                <a:spcPct val="100000"/>
              </a:lnSpc>
              <a:spcBef>
                <a:spcPts val="600"/>
              </a:spcBef>
              <a:spcAft>
                <a:spcPts val="600"/>
              </a:spcAft>
            </a:pPr>
            <a:r>
              <a:rPr lang="en-US" sz="4000" dirty="0" smtClean="0">
                <a:latin typeface="Helvetica Neue Medium" charset="0"/>
                <a:cs typeface="Helvetica Neue Medium" charset="0"/>
              </a:rPr>
              <a:t>Recommendations</a:t>
            </a:r>
            <a:endParaRPr lang="en-US" sz="4000" i="1" dirty="0">
              <a:latin typeface="Helvetica Neue Medium" charset="0"/>
              <a:cs typeface="Helvetica Neue Medium" charset="0"/>
            </a:endParaRPr>
          </a:p>
        </p:txBody>
      </p:sp>
    </p:spTree>
    <p:extLst>
      <p:ext uri="{BB962C8B-B14F-4D97-AF65-F5344CB8AC3E}">
        <p14:creationId xmlns:p14="http://schemas.microsoft.com/office/powerpoint/2010/main" val="2469821077"/>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bwMode="auto">
          <a:xfrm>
            <a:off x="457200" y="115888"/>
            <a:ext cx="8229600" cy="782637"/>
          </a:xfrm>
          <a:extLst/>
        </p:spPr>
        <p:txBody>
          <a:bodyPr vert="horz" wrap="square" lIns="91440" tIns="45720" rIns="91440" bIns="45720" numCol="1" anchor="t" anchorCtr="0" compatLnSpc="1">
            <a:prstTxWarp prst="textNoShape">
              <a:avLst/>
            </a:prstTxWarp>
          </a:bodyPr>
          <a:lstStyle/>
          <a:p>
            <a:pPr algn="l" eaLnBrk="1" hangingPunct="1">
              <a:defRPr/>
            </a:pPr>
            <a:r>
              <a:rPr lang="en-US" sz="4000" dirty="0" smtClean="0">
                <a:solidFill>
                  <a:schemeClr val="bg1">
                    <a:lumMod val="50000"/>
                  </a:schemeClr>
                </a:solidFill>
                <a:latin typeface="Helvetica Neue Medium"/>
                <a:ea typeface="MS PGothic" charset="0"/>
                <a:cs typeface="Helvetica Neue Medium"/>
              </a:rPr>
              <a:t>Agenda</a:t>
            </a:r>
            <a:endParaRPr lang="en-US" sz="4000" dirty="0">
              <a:solidFill>
                <a:schemeClr val="bg1">
                  <a:lumMod val="50000"/>
                </a:schemeClr>
              </a:solidFill>
              <a:latin typeface="Helvetica Neue Medium"/>
              <a:ea typeface="MS PGothic" charset="0"/>
              <a:cs typeface="Helvetica Neue Medium"/>
            </a:endParaRPr>
          </a:p>
        </p:txBody>
      </p:sp>
      <p:sp>
        <p:nvSpPr>
          <p:cNvPr id="14338" name="Content Placeholder 2"/>
          <p:cNvSpPr>
            <a:spLocks noGrp="1"/>
          </p:cNvSpPr>
          <p:nvPr>
            <p:ph idx="1"/>
          </p:nvPr>
        </p:nvSpPr>
        <p:spPr bwMode="auto">
          <a:xfrm>
            <a:off x="179388" y="1196974"/>
            <a:ext cx="8763000" cy="4896321"/>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514350" indent="-514350" eaLnBrk="1" hangingPunct="1">
              <a:buFont typeface="Calibri" charset="0"/>
              <a:buAutoNum type="arabicPeriod"/>
              <a:defRPr/>
            </a:pPr>
            <a:r>
              <a:rPr lang="en-US" sz="2400" dirty="0">
                <a:latin typeface="Helvetica Neue Medium" charset="0"/>
                <a:ea typeface="MS PGothic" charset="0"/>
              </a:rPr>
              <a:t>SSAC Overview and Activities – </a:t>
            </a:r>
            <a:r>
              <a:rPr lang="en-US" sz="2400" dirty="0" err="1">
                <a:latin typeface="Helvetica Neue Medium" charset="0"/>
                <a:ea typeface="MS PGothic" charset="0"/>
              </a:rPr>
              <a:t>Patrik</a:t>
            </a:r>
            <a:r>
              <a:rPr lang="en-US" sz="2400" dirty="0">
                <a:latin typeface="Helvetica Neue Medium" charset="0"/>
                <a:ea typeface="MS PGothic" charset="0"/>
              </a:rPr>
              <a:t> </a:t>
            </a:r>
            <a:r>
              <a:rPr lang="en-US" sz="2400" dirty="0" err="1" smtClean="0">
                <a:latin typeface="Helvetica Neue Medium" charset="0"/>
                <a:ea typeface="MS PGothic" charset="0"/>
              </a:rPr>
              <a:t>Fältström</a:t>
            </a:r>
            <a:endParaRPr lang="en-US" sz="2400" dirty="0" smtClean="0">
              <a:latin typeface="Helvetica Neue Medium" charset="0"/>
              <a:ea typeface="MS PGothic" charset="0"/>
            </a:endParaRPr>
          </a:p>
          <a:p>
            <a:pPr marL="514350" indent="-514350">
              <a:buFont typeface="Calibri" charset="0"/>
              <a:buAutoNum type="arabicPeriod"/>
              <a:defRPr/>
            </a:pPr>
            <a:r>
              <a:rPr lang="en-US" sz="2400" dirty="0">
                <a:latin typeface="Helvetica Neue Medium" charset="0"/>
                <a:ea typeface="MS PGothic" charset="0"/>
                <a:cs typeface="MS PGothic" charset="0"/>
              </a:rPr>
              <a:t>SSAC Advisory on </a:t>
            </a:r>
            <a:r>
              <a:rPr lang="en-US" sz="2400" dirty="0">
                <a:latin typeface="Helvetica Neue Medium"/>
                <a:cs typeface="Helvetica Neue Medium"/>
              </a:rPr>
              <a:t>Concerning the Mitigation of Name Collision Risk </a:t>
            </a:r>
            <a:r>
              <a:rPr lang="en-US" sz="2400" dirty="0" smtClean="0">
                <a:latin typeface="Helvetica Neue Medium" charset="0"/>
                <a:ea typeface="MS PGothic" charset="0"/>
                <a:cs typeface="MS PGothic" charset="0"/>
              </a:rPr>
              <a:t>(</a:t>
            </a:r>
            <a:r>
              <a:rPr lang="en-US" sz="2400" dirty="0">
                <a:latin typeface="Helvetica Neue Medium" charset="0"/>
                <a:ea typeface="MS PGothic" charset="0"/>
                <a:cs typeface="MS PGothic" charset="0"/>
              </a:rPr>
              <a:t>SAC 062)</a:t>
            </a:r>
            <a:r>
              <a:rPr lang="en-US" sz="2400" dirty="0">
                <a:latin typeface="Helvetica Neue Medium"/>
                <a:cs typeface="Helvetica Neue Medium"/>
              </a:rPr>
              <a:t> </a:t>
            </a:r>
            <a:r>
              <a:rPr lang="en-US" sz="2400" dirty="0">
                <a:latin typeface="Helvetica Neue Medium" charset="0"/>
                <a:ea typeface="MS PGothic" charset="0"/>
              </a:rPr>
              <a:t>– </a:t>
            </a:r>
            <a:r>
              <a:rPr lang="en-US" sz="2400" dirty="0" err="1">
                <a:latin typeface="Helvetica Neue Medium" charset="0"/>
                <a:ea typeface="MS PGothic" charset="0"/>
              </a:rPr>
              <a:t>Patrik</a:t>
            </a:r>
            <a:r>
              <a:rPr lang="en-US" sz="2400" dirty="0">
                <a:latin typeface="Helvetica Neue Medium" charset="0"/>
                <a:ea typeface="MS PGothic" charset="0"/>
              </a:rPr>
              <a:t> </a:t>
            </a:r>
            <a:r>
              <a:rPr lang="en-US" sz="2400" dirty="0" err="1">
                <a:latin typeface="Helvetica Neue Medium" charset="0"/>
                <a:ea typeface="MS PGothic" charset="0"/>
              </a:rPr>
              <a:t>Fältström</a:t>
            </a:r>
            <a:endParaRPr lang="en-US" sz="2400" dirty="0">
              <a:latin typeface="Helvetica Neue Medium" charset="0"/>
              <a:ea typeface="MS PGothic" charset="0"/>
            </a:endParaRPr>
          </a:p>
          <a:p>
            <a:pPr marL="514350" indent="-514350">
              <a:buFont typeface="Calibri" charset="0"/>
              <a:buAutoNum type="arabicPeriod"/>
              <a:defRPr/>
            </a:pPr>
            <a:r>
              <a:rPr lang="en-US" sz="2400" dirty="0" smtClean="0">
                <a:latin typeface="Helvetica Neue Medium" charset="0"/>
                <a:ea typeface="MS PGothic" charset="0"/>
              </a:rPr>
              <a:t>SSAC </a:t>
            </a:r>
            <a:r>
              <a:rPr lang="en-US" sz="2400" dirty="0">
                <a:latin typeface="Helvetica Neue Medium" charset="0"/>
                <a:ea typeface="MS PGothic" charset="0"/>
              </a:rPr>
              <a:t>Advisory on DNSSEC Key Rollover in the Root Zone (SAC 063) – Russ </a:t>
            </a:r>
            <a:r>
              <a:rPr lang="en-US" sz="2400" dirty="0" smtClean="0">
                <a:latin typeface="Helvetica Neue Medium" charset="0"/>
                <a:ea typeface="MS PGothic" charset="0"/>
              </a:rPr>
              <a:t>Mundy</a:t>
            </a:r>
            <a:endParaRPr lang="en-US" sz="2400" dirty="0" smtClean="0">
              <a:latin typeface="Helvetica Neue Medium" charset="0"/>
              <a:ea typeface="MS PGothic" charset="0"/>
              <a:cs typeface="MS PGothic" charset="0"/>
            </a:endParaRPr>
          </a:p>
          <a:p>
            <a:pPr marL="514350" indent="-514350">
              <a:buFont typeface="Calibri" charset="0"/>
              <a:buAutoNum type="arabicPeriod"/>
              <a:defRPr/>
            </a:pPr>
            <a:r>
              <a:rPr lang="en-US" sz="2400" dirty="0" smtClean="0">
                <a:latin typeface="Helvetica Neue Medium" charset="0"/>
                <a:ea typeface="MS PGothic" charset="0"/>
              </a:rPr>
              <a:t>SSAC </a:t>
            </a:r>
            <a:r>
              <a:rPr lang="en-US" sz="2400" dirty="0">
                <a:latin typeface="Helvetica Neue Medium" charset="0"/>
                <a:ea typeface="MS PGothic" charset="0"/>
              </a:rPr>
              <a:t>Comment on ICANN’s Initial Report from the Expert Working Group on gTLD Directory Services (SAC 061) – James Galvin </a:t>
            </a:r>
            <a:endParaRPr lang="en-US" sz="2400" dirty="0" smtClean="0">
              <a:latin typeface="Helvetica Neue Medium" charset="0"/>
              <a:ea typeface="MS PGothic" charset="0"/>
            </a:endParaRPr>
          </a:p>
          <a:p>
            <a:pPr marL="514350" indent="-514350">
              <a:buFont typeface="Calibri" charset="0"/>
              <a:buAutoNum type="arabicPeriod"/>
              <a:defRPr/>
            </a:pPr>
            <a:r>
              <a:rPr lang="en-US" sz="2400" dirty="0" smtClean="0">
                <a:latin typeface="Helvetica Neue Medium" charset="0"/>
                <a:ea typeface="MS PGothic" charset="0"/>
              </a:rPr>
              <a:t>SSAC Comment on Examining the User Experience Implications of Active Variant TLDs Report (SAC 060) – </a:t>
            </a:r>
            <a:r>
              <a:rPr lang="en-US" sz="2400" dirty="0" err="1">
                <a:latin typeface="Helvetica Neue Medium" charset="0"/>
                <a:ea typeface="MS PGothic" charset="0"/>
              </a:rPr>
              <a:t>Patrik</a:t>
            </a:r>
            <a:r>
              <a:rPr lang="en-US" sz="2400" dirty="0">
                <a:latin typeface="Helvetica Neue Medium" charset="0"/>
                <a:ea typeface="MS PGothic" charset="0"/>
              </a:rPr>
              <a:t> </a:t>
            </a:r>
            <a:r>
              <a:rPr lang="en-US" sz="2400" dirty="0" err="1" smtClean="0">
                <a:latin typeface="Helvetica Neue Medium" charset="0"/>
                <a:ea typeface="MS PGothic" charset="0"/>
              </a:rPr>
              <a:t>Fältström</a:t>
            </a:r>
            <a:endParaRPr lang="en-US" sz="3000" dirty="0">
              <a:latin typeface="Trebuchet MS" charset="0"/>
              <a:ea typeface="MS PGothic" charset="0"/>
            </a:endParaRPr>
          </a:p>
        </p:txBody>
      </p:sp>
      <p:sp>
        <p:nvSpPr>
          <p:cNvPr id="14339" name="Slide Number Placeholder 3"/>
          <p:cNvSpPr txBox="1">
            <a:spLocks/>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r" defTabSz="914400" eaLnBrk="1" hangingPunct="1"/>
            <a:fld id="{920F84CA-DD51-844F-9712-7DD6C00B68E6}" type="slidenum">
              <a:rPr lang="en-US" sz="900">
                <a:latin typeface="Arial Narrow" charset="0"/>
                <a:ea typeface="MS PGothic" charset="0"/>
                <a:cs typeface="MS PGothic" charset="0"/>
              </a:rPr>
              <a:pPr algn="r" defTabSz="914400" eaLnBrk="1" hangingPunct="1"/>
              <a:t>2</a:t>
            </a:fld>
            <a:endParaRPr lang="en-US" sz="900">
              <a:latin typeface="Arial Narrow" charset="0"/>
              <a:ea typeface="MS PGothic" charset="0"/>
              <a:cs typeface="MS PGothic" charset="0"/>
            </a:endParaRPr>
          </a:p>
        </p:txBody>
      </p:sp>
    </p:spTree>
    <p:extLst>
      <p:ext uri="{BB962C8B-B14F-4D97-AF65-F5344CB8AC3E}">
        <p14:creationId xmlns:p14="http://schemas.microsoft.com/office/powerpoint/2010/main" val="2056508061"/>
      </p:ext>
    </p:extLst>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Content Placeholder 2"/>
          <p:cNvSpPr>
            <a:spLocks noGrp="1"/>
          </p:cNvSpPr>
          <p:nvPr>
            <p:ph sz="quarter" idx="11"/>
          </p:nvPr>
        </p:nvSpPr>
        <p:spPr bwMode="auto">
          <a:xfrm>
            <a:off x="468313" y="1196752"/>
            <a:ext cx="8066087" cy="5184576"/>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457200" indent="-457200">
              <a:buFont typeface="+mj-lt"/>
              <a:buAutoNum type="arabicPeriod" startAt="2"/>
            </a:pPr>
            <a:r>
              <a:rPr lang="en-US" sz="2400" dirty="0" smtClean="0">
                <a:solidFill>
                  <a:srgbClr val="000000"/>
                </a:solidFill>
              </a:rPr>
              <a:t>ICANN </a:t>
            </a:r>
            <a:r>
              <a:rPr lang="en-US" sz="2400" dirty="0">
                <a:solidFill>
                  <a:srgbClr val="000000"/>
                </a:solidFill>
              </a:rPr>
              <a:t>staff should lead, coordinate, or otherwise encourage the creation of a collaborative, representative </a:t>
            </a:r>
            <a:r>
              <a:rPr lang="en-US" sz="2400" dirty="0" err="1">
                <a:solidFill>
                  <a:srgbClr val="000000"/>
                </a:solidFill>
              </a:rPr>
              <a:t>testbed</a:t>
            </a:r>
            <a:r>
              <a:rPr lang="en-US" sz="2400" dirty="0">
                <a:solidFill>
                  <a:srgbClr val="000000"/>
                </a:solidFill>
              </a:rPr>
              <a:t> for the purpose of analyzing behaviors of various validating </a:t>
            </a:r>
            <a:r>
              <a:rPr lang="en-US" sz="2400" dirty="0" smtClean="0">
                <a:solidFill>
                  <a:srgbClr val="000000"/>
                </a:solidFill>
              </a:rPr>
              <a:t>resolvers and </a:t>
            </a:r>
            <a:r>
              <a:rPr lang="en-US" sz="2400" dirty="0">
                <a:solidFill>
                  <a:srgbClr val="000000"/>
                </a:solidFill>
              </a:rPr>
              <a:t>their network environments </a:t>
            </a:r>
            <a:r>
              <a:rPr lang="en-US" sz="2400" dirty="0" smtClean="0">
                <a:solidFill>
                  <a:srgbClr val="000000"/>
                </a:solidFill>
              </a:rPr>
              <a:t>that </a:t>
            </a:r>
            <a:r>
              <a:rPr lang="en-US" sz="2400" dirty="0">
                <a:solidFill>
                  <a:srgbClr val="000000"/>
                </a:solidFill>
              </a:rPr>
              <a:t>may affect or be affected by a root KSK </a:t>
            </a:r>
            <a:r>
              <a:rPr lang="en-US" sz="2400" dirty="0" smtClean="0">
                <a:solidFill>
                  <a:srgbClr val="000000"/>
                </a:solidFill>
              </a:rPr>
              <a:t>rollover.</a:t>
            </a:r>
            <a:endParaRPr lang="en-US" sz="2400" dirty="0">
              <a:solidFill>
                <a:srgbClr val="000000"/>
              </a:solidFill>
            </a:endParaRPr>
          </a:p>
          <a:p>
            <a:pPr marL="457200" indent="-457200">
              <a:buFont typeface="+mj-lt"/>
              <a:buAutoNum type="arabicPeriod" startAt="2"/>
            </a:pPr>
            <a:r>
              <a:rPr lang="en-US" sz="2400" dirty="0" smtClean="0">
                <a:solidFill>
                  <a:srgbClr val="000000"/>
                </a:solidFill>
              </a:rPr>
              <a:t>ICANN </a:t>
            </a:r>
            <a:r>
              <a:rPr lang="en-US" sz="2400" dirty="0">
                <a:solidFill>
                  <a:srgbClr val="000000"/>
                </a:solidFill>
              </a:rPr>
              <a:t>staff should lead, coordinate, or otherwise encourage the creation of clear and objective metrics for acceptable levels of “breakage” resulting from a key rollover.</a:t>
            </a:r>
          </a:p>
          <a:p>
            <a:pPr>
              <a:defRPr/>
            </a:pPr>
            <a:endParaRPr lang="en-US" sz="4000" dirty="0" smtClean="0">
              <a:solidFill>
                <a:srgbClr val="000000"/>
              </a:solidFill>
              <a:latin typeface="Helvetica Neue Medium" charset="0"/>
              <a:cs typeface="Helvetica Neue Medium" charset="0"/>
            </a:endParaRPr>
          </a:p>
          <a:p>
            <a:pPr marL="514350" indent="-514350" eaLnBrk="1" hangingPunct="1">
              <a:buFont typeface="Calibri" charset="0"/>
              <a:buAutoNum type="arabicPeriod"/>
              <a:defRPr/>
            </a:pPr>
            <a:endParaRPr lang="en-US" sz="2800" dirty="0">
              <a:solidFill>
                <a:srgbClr val="000000"/>
              </a:solidFill>
              <a:latin typeface="Helvetica Neue Medium" charset="0"/>
              <a:cs typeface="Helvetica Neue Medium" charset="0"/>
            </a:endParaRPr>
          </a:p>
          <a:p>
            <a:pPr marL="514350" indent="-514350" eaLnBrk="1" hangingPunct="1">
              <a:defRPr/>
            </a:pPr>
            <a:endParaRPr lang="en-US" sz="2400" dirty="0">
              <a:solidFill>
                <a:srgbClr val="262626"/>
              </a:solidFill>
              <a:latin typeface="Helvetica Neue Medium" charset="0"/>
              <a:cs typeface="Helvetica Neue Medium" charset="0"/>
            </a:endParaRPr>
          </a:p>
          <a:p>
            <a:pPr marL="514350" indent="-514350" eaLnBrk="1" hangingPunct="1">
              <a:defRPr/>
            </a:pPr>
            <a:endParaRPr lang="en-US" sz="2400" dirty="0">
              <a:solidFill>
                <a:srgbClr val="262626"/>
              </a:solidFill>
              <a:latin typeface="Helvetica Neue Medium" charset="0"/>
              <a:cs typeface="Helvetica Neue Medium" charset="0"/>
            </a:endParaRPr>
          </a:p>
        </p:txBody>
      </p:sp>
      <p:sp>
        <p:nvSpPr>
          <p:cNvPr id="35842" name="Title 3"/>
          <p:cNvSpPr>
            <a:spLocks noGrp="1"/>
          </p:cNvSpPr>
          <p:nvPr>
            <p:ph type="title"/>
          </p:nvPr>
        </p:nvSpPr>
        <p:spPr bwMode="auto">
          <a:xfrm>
            <a:off x="328613" y="278483"/>
            <a:ext cx="8347075" cy="6302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lnSpc>
                <a:spcPct val="100000"/>
              </a:lnSpc>
              <a:spcBef>
                <a:spcPts val="600"/>
              </a:spcBef>
              <a:spcAft>
                <a:spcPts val="600"/>
              </a:spcAft>
            </a:pPr>
            <a:r>
              <a:rPr lang="en-US" sz="4000" dirty="0" smtClean="0">
                <a:latin typeface="Helvetica Neue Medium" charset="0"/>
                <a:cs typeface="Helvetica Neue Medium" charset="0"/>
              </a:rPr>
              <a:t>Recommendations, Cont.</a:t>
            </a:r>
            <a:endParaRPr lang="en-US" sz="4000" i="1" dirty="0">
              <a:latin typeface="Helvetica Neue Medium" charset="0"/>
              <a:cs typeface="Helvetica Neue Medium" charset="0"/>
            </a:endParaRPr>
          </a:p>
        </p:txBody>
      </p:sp>
    </p:spTree>
    <p:extLst>
      <p:ext uri="{BB962C8B-B14F-4D97-AF65-F5344CB8AC3E}">
        <p14:creationId xmlns:p14="http://schemas.microsoft.com/office/powerpoint/2010/main" val="2723727309"/>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Content Placeholder 2"/>
          <p:cNvSpPr>
            <a:spLocks noGrp="1"/>
          </p:cNvSpPr>
          <p:nvPr>
            <p:ph sz="quarter" idx="11"/>
          </p:nvPr>
        </p:nvSpPr>
        <p:spPr bwMode="auto">
          <a:xfrm>
            <a:off x="468313" y="1557139"/>
            <a:ext cx="8066087" cy="4104109"/>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457200" indent="-457200">
              <a:buFont typeface="+mj-lt"/>
              <a:buAutoNum type="arabicPeriod" startAt="4"/>
            </a:pPr>
            <a:r>
              <a:rPr lang="en-US" sz="2400" dirty="0" smtClean="0">
                <a:solidFill>
                  <a:srgbClr val="000000"/>
                </a:solidFill>
              </a:rPr>
              <a:t>ICANN </a:t>
            </a:r>
            <a:r>
              <a:rPr lang="en-US" sz="2400" dirty="0">
                <a:solidFill>
                  <a:srgbClr val="000000"/>
                </a:solidFill>
              </a:rPr>
              <a:t>staff should lead, coordinate, or otherwise encourage the development of rollback procedures to be executed when a rollover has affected operational stability beyond a reasonable </a:t>
            </a:r>
            <a:r>
              <a:rPr lang="en-US" sz="2400" dirty="0" smtClean="0">
                <a:solidFill>
                  <a:srgbClr val="000000"/>
                </a:solidFill>
              </a:rPr>
              <a:t>boundary.</a:t>
            </a:r>
            <a:endParaRPr lang="en-US" sz="2400" dirty="0">
              <a:solidFill>
                <a:srgbClr val="000000"/>
              </a:solidFill>
            </a:endParaRPr>
          </a:p>
          <a:p>
            <a:pPr marL="457200" indent="-457200">
              <a:buFont typeface="+mj-lt"/>
              <a:buAutoNum type="arabicPeriod" startAt="4"/>
            </a:pPr>
            <a:r>
              <a:rPr lang="en-US" sz="2400" dirty="0" smtClean="0">
                <a:solidFill>
                  <a:srgbClr val="000000"/>
                </a:solidFill>
              </a:rPr>
              <a:t>ICANN </a:t>
            </a:r>
            <a:r>
              <a:rPr lang="en-US" sz="2400" dirty="0">
                <a:solidFill>
                  <a:srgbClr val="000000"/>
                </a:solidFill>
              </a:rPr>
              <a:t>staff should lead, coordinate, or otherwise encourage the collection of as much information as possible about the impact of a KSK rollover to provide input to planning for future rollovers.</a:t>
            </a:r>
          </a:p>
          <a:p>
            <a:pPr>
              <a:defRPr/>
            </a:pPr>
            <a:endParaRPr lang="en-US" sz="4000" dirty="0" smtClean="0">
              <a:solidFill>
                <a:srgbClr val="000000"/>
              </a:solidFill>
              <a:latin typeface="Helvetica Neue Medium" charset="0"/>
              <a:cs typeface="Helvetica Neue Medium" charset="0"/>
            </a:endParaRPr>
          </a:p>
          <a:p>
            <a:pPr marL="514350" indent="-514350" eaLnBrk="1" hangingPunct="1">
              <a:buFont typeface="Calibri" charset="0"/>
              <a:buAutoNum type="arabicPeriod"/>
              <a:defRPr/>
            </a:pPr>
            <a:endParaRPr lang="en-US" sz="2800" dirty="0">
              <a:solidFill>
                <a:srgbClr val="000000"/>
              </a:solidFill>
              <a:latin typeface="Helvetica Neue Medium" charset="0"/>
              <a:cs typeface="Helvetica Neue Medium" charset="0"/>
            </a:endParaRPr>
          </a:p>
          <a:p>
            <a:pPr marL="514350" indent="-514350" eaLnBrk="1" hangingPunct="1">
              <a:defRPr/>
            </a:pPr>
            <a:endParaRPr lang="en-US" sz="2400" dirty="0">
              <a:solidFill>
                <a:srgbClr val="262626"/>
              </a:solidFill>
              <a:latin typeface="Helvetica Neue Medium" charset="0"/>
              <a:cs typeface="Helvetica Neue Medium" charset="0"/>
            </a:endParaRPr>
          </a:p>
          <a:p>
            <a:pPr marL="514350" indent="-514350" eaLnBrk="1" hangingPunct="1">
              <a:defRPr/>
            </a:pPr>
            <a:endParaRPr lang="en-US" sz="2400" dirty="0">
              <a:solidFill>
                <a:srgbClr val="262626"/>
              </a:solidFill>
              <a:latin typeface="Helvetica Neue Medium" charset="0"/>
              <a:cs typeface="Helvetica Neue Medium" charset="0"/>
            </a:endParaRPr>
          </a:p>
        </p:txBody>
      </p:sp>
      <p:sp>
        <p:nvSpPr>
          <p:cNvPr id="35842" name="Title 3"/>
          <p:cNvSpPr>
            <a:spLocks noGrp="1"/>
          </p:cNvSpPr>
          <p:nvPr>
            <p:ph type="title"/>
          </p:nvPr>
        </p:nvSpPr>
        <p:spPr bwMode="auto">
          <a:xfrm>
            <a:off x="328613" y="331912"/>
            <a:ext cx="8347075" cy="79283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lnSpc>
                <a:spcPct val="100000"/>
              </a:lnSpc>
              <a:spcBef>
                <a:spcPts val="600"/>
              </a:spcBef>
              <a:spcAft>
                <a:spcPts val="600"/>
              </a:spcAft>
            </a:pPr>
            <a:r>
              <a:rPr lang="en-US" sz="4000" dirty="0" smtClean="0">
                <a:latin typeface="Helvetica Neue Medium" charset="0"/>
                <a:cs typeface="Helvetica Neue Medium" charset="0"/>
              </a:rPr>
              <a:t>Recommendations, Cont.</a:t>
            </a:r>
            <a:endParaRPr lang="en-US" sz="4000" i="1" dirty="0">
              <a:latin typeface="Helvetica Neue Medium" charset="0"/>
              <a:cs typeface="Helvetica Neue Medium" charset="0"/>
            </a:endParaRPr>
          </a:p>
        </p:txBody>
      </p:sp>
    </p:spTree>
    <p:extLst>
      <p:ext uri="{BB962C8B-B14F-4D97-AF65-F5344CB8AC3E}">
        <p14:creationId xmlns:p14="http://schemas.microsoft.com/office/powerpoint/2010/main" val="3645765964"/>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ctrTitle"/>
          </p:nvPr>
        </p:nvSpPr>
        <p:spPr bwMode="auto">
          <a:xfrm>
            <a:off x="611560" y="1196752"/>
            <a:ext cx="7776864" cy="4176464"/>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marL="514350" indent="-514350">
              <a:defRPr/>
            </a:pPr>
            <a:r>
              <a:rPr lang="en-US" sz="4000" dirty="0" smtClean="0">
                <a:solidFill>
                  <a:srgbClr val="7F7F7F"/>
                </a:solidFill>
                <a:latin typeface="Helvetica Neue Medium" charset="0"/>
                <a:cs typeface="Helvetica Neue Medium" charset="0"/>
              </a:rPr>
              <a:t>SAC061</a:t>
            </a:r>
            <a:r>
              <a:rPr lang="en-US" sz="4000" dirty="0">
                <a:solidFill>
                  <a:srgbClr val="7F7F7F"/>
                </a:solidFill>
                <a:latin typeface="Helvetica Neue Medium" charset="0"/>
                <a:cs typeface="Helvetica Neue Medium" charset="0"/>
              </a:rPr>
              <a:t>: SSAC Comment on </a:t>
            </a:r>
            <a:r>
              <a:rPr lang="en-US" sz="4000" dirty="0" smtClean="0">
                <a:solidFill>
                  <a:srgbClr val="7F7F7F"/>
                </a:solidFill>
                <a:latin typeface="Helvetica Neue Medium" charset="0"/>
                <a:cs typeface="Helvetica Neue Medium" charset="0"/>
              </a:rPr>
              <a:t>ICANN’s </a:t>
            </a:r>
            <a:r>
              <a:rPr lang="en-US" sz="4000" dirty="0">
                <a:solidFill>
                  <a:srgbClr val="7F7F7F"/>
                </a:solidFill>
                <a:latin typeface="Helvetica Neue Medium" charset="0"/>
                <a:cs typeface="Helvetica Neue Medium" charset="0"/>
              </a:rPr>
              <a:t>Initial Report from the Expert Working Group on gTLD Directory Services </a:t>
            </a:r>
            <a:r>
              <a:rPr lang="en-US" sz="4000" dirty="0" smtClean="0">
                <a:solidFill>
                  <a:srgbClr val="7F7F7F"/>
                </a:solidFill>
                <a:latin typeface="Helvetica Neue Medium" charset="0"/>
                <a:cs typeface="Helvetica Neue Medium" charset="0"/>
              </a:rPr>
              <a:t/>
            </a:r>
            <a:br>
              <a:rPr lang="en-US" sz="4000" dirty="0" smtClean="0">
                <a:solidFill>
                  <a:srgbClr val="7F7F7F"/>
                </a:solidFill>
                <a:latin typeface="Helvetica Neue Medium" charset="0"/>
                <a:cs typeface="Helvetica Neue Medium" charset="0"/>
              </a:rPr>
            </a:br>
            <a:r>
              <a:rPr lang="en-US" sz="4000" dirty="0" smtClean="0">
                <a:solidFill>
                  <a:srgbClr val="7F7F7F"/>
                </a:solidFill>
                <a:latin typeface="Helvetica Neue Medium" charset="0"/>
                <a:cs typeface="Helvetica Neue Medium" charset="0"/>
              </a:rPr>
              <a:t> </a:t>
            </a:r>
            <a:br>
              <a:rPr lang="en-US" sz="4000" dirty="0" smtClean="0">
                <a:solidFill>
                  <a:srgbClr val="7F7F7F"/>
                </a:solidFill>
                <a:latin typeface="Helvetica Neue Medium" charset="0"/>
                <a:cs typeface="Helvetica Neue Medium" charset="0"/>
              </a:rPr>
            </a:br>
            <a:r>
              <a:rPr lang="en-US" sz="4000" dirty="0" smtClean="0">
                <a:solidFill>
                  <a:schemeClr val="tx1">
                    <a:lumMod val="50000"/>
                    <a:lumOff val="50000"/>
                  </a:schemeClr>
                </a:solidFill>
                <a:latin typeface="Helvetica Neue Medium" charset="0"/>
                <a:ea typeface="MS PGothic" charset="0"/>
              </a:rPr>
              <a:t>James Galvin</a:t>
            </a:r>
            <a:endParaRPr lang="en-US" sz="4000" dirty="0">
              <a:solidFill>
                <a:schemeClr val="tx1">
                  <a:lumMod val="50000"/>
                  <a:lumOff val="50000"/>
                </a:schemeClr>
              </a:solidFill>
              <a:latin typeface="Helvetica Neue Medium" charset="0"/>
              <a:ea typeface="MS PGothic" charset="0"/>
            </a:endParaRPr>
          </a:p>
        </p:txBody>
      </p:sp>
    </p:spTree>
    <p:extLst>
      <p:ext uri="{BB962C8B-B14F-4D97-AF65-F5344CB8AC3E}">
        <p14:creationId xmlns:p14="http://schemas.microsoft.com/office/powerpoint/2010/main" val="2081865766"/>
      </p:ext>
    </p:extLst>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Content Placeholder 2"/>
          <p:cNvSpPr>
            <a:spLocks noGrp="1"/>
          </p:cNvSpPr>
          <p:nvPr>
            <p:ph sz="quarter" idx="11"/>
          </p:nvPr>
        </p:nvSpPr>
        <p:spPr bwMode="auto">
          <a:xfrm>
            <a:off x="179388" y="1052636"/>
            <a:ext cx="8066087" cy="525668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457200" indent="-457200">
              <a:buFont typeface="Arial" charset="0"/>
              <a:buChar char="•"/>
            </a:pPr>
            <a:r>
              <a:rPr lang="en-US" sz="3200" b="1" dirty="0">
                <a:solidFill>
                  <a:schemeClr val="tx1"/>
                </a:solidFill>
                <a:latin typeface="Helvetica Neue Medium" charset="0"/>
                <a:cs typeface="Helvetica Neue Medium" charset="0"/>
              </a:rPr>
              <a:t>What is it: </a:t>
            </a:r>
            <a:r>
              <a:rPr lang="en-US" sz="3200" dirty="0">
                <a:solidFill>
                  <a:schemeClr val="tx1"/>
                </a:solidFill>
                <a:latin typeface="Helvetica Neue Medium" charset="0"/>
                <a:cs typeface="Helvetica Neue Medium" charset="0"/>
              </a:rPr>
              <a:t>The SSAC provides comments to ICANN EWG WG’s initial </a:t>
            </a:r>
            <a:r>
              <a:rPr lang="en-US" sz="3200" dirty="0" smtClean="0">
                <a:solidFill>
                  <a:schemeClr val="tx1"/>
                </a:solidFill>
                <a:latin typeface="Helvetica Neue Medium" charset="0"/>
                <a:cs typeface="Helvetica Neue Medium" charset="0"/>
              </a:rPr>
              <a:t>report</a:t>
            </a:r>
            <a:endParaRPr lang="en-US" sz="2800" dirty="0" smtClean="0">
              <a:solidFill>
                <a:schemeClr val="tx1"/>
              </a:solidFill>
              <a:latin typeface="Helvetica Neue Medium" charset="0"/>
              <a:cs typeface="Helvetica Neue Medium" charset="0"/>
            </a:endParaRPr>
          </a:p>
          <a:p>
            <a:pPr marL="457200" indent="-457200">
              <a:buFont typeface="Arial" charset="0"/>
              <a:buChar char="•"/>
            </a:pPr>
            <a:r>
              <a:rPr lang="en-US" sz="3200" b="1" dirty="0">
                <a:solidFill>
                  <a:schemeClr val="tx1"/>
                </a:solidFill>
                <a:latin typeface="Helvetica Neue Medium" charset="0"/>
                <a:cs typeface="Helvetica Neue Medium" charset="0"/>
              </a:rPr>
              <a:t>Why the issue matters: </a:t>
            </a:r>
          </a:p>
          <a:p>
            <a:pPr marL="914400" lvl="1" indent="-457200" algn="l">
              <a:buFont typeface="Arial" charset="0"/>
              <a:buChar char="•"/>
            </a:pPr>
            <a:r>
              <a:rPr lang="en-US" sz="2800" dirty="0">
                <a:solidFill>
                  <a:schemeClr val="tx1"/>
                </a:solidFill>
                <a:latin typeface="Helvetica Neue Medium" charset="0"/>
                <a:cs typeface="Helvetica Neue Medium" charset="0"/>
              </a:rPr>
              <a:t>Registration Data Directory service is an important service for the community</a:t>
            </a:r>
          </a:p>
          <a:p>
            <a:pPr marL="914400" lvl="1" indent="-457200" algn="l">
              <a:buFont typeface="Arial" charset="0"/>
              <a:buChar char="•"/>
            </a:pPr>
            <a:r>
              <a:rPr lang="en-US" sz="2800" dirty="0">
                <a:solidFill>
                  <a:schemeClr val="tx1"/>
                </a:solidFill>
                <a:latin typeface="Helvetica Neue Medium" charset="0"/>
                <a:cs typeface="Helvetica Neue Medium" charset="0"/>
              </a:rPr>
              <a:t>The current WHOIS service is not able to meet the community’s need</a:t>
            </a:r>
          </a:p>
          <a:p>
            <a:pPr marL="914400" lvl="1" indent="-457200" algn="l">
              <a:buFont typeface="Arial" charset="0"/>
              <a:buChar char="•"/>
            </a:pPr>
            <a:r>
              <a:rPr lang="en-US" sz="2800" dirty="0">
                <a:solidFill>
                  <a:schemeClr val="tx1"/>
                </a:solidFill>
                <a:latin typeface="Helvetica Neue Medium" charset="0"/>
                <a:cs typeface="Helvetica Neue Medium" charset="0"/>
              </a:rPr>
              <a:t>The EWG proposed a model (ARDS) </a:t>
            </a:r>
            <a:r>
              <a:rPr lang="en-US" sz="2800" dirty="0" smtClean="0">
                <a:solidFill>
                  <a:schemeClr val="tx1"/>
                </a:solidFill>
                <a:latin typeface="Helvetica Neue Medium" charset="0"/>
                <a:cs typeface="Helvetica Neue Medium" charset="0"/>
              </a:rPr>
              <a:t>forward</a:t>
            </a:r>
            <a:endParaRPr lang="en-US" sz="2800" dirty="0">
              <a:solidFill>
                <a:schemeClr val="tx1"/>
              </a:solidFill>
              <a:latin typeface="Helvetica Neue Medium" charset="0"/>
              <a:cs typeface="Helvetica Neue Medium" charset="0"/>
            </a:endParaRPr>
          </a:p>
        </p:txBody>
      </p:sp>
      <p:sp>
        <p:nvSpPr>
          <p:cNvPr id="33794" name="Title 3"/>
          <p:cNvSpPr>
            <a:spLocks noGrp="1"/>
          </p:cNvSpPr>
          <p:nvPr>
            <p:ph type="title"/>
          </p:nvPr>
        </p:nvSpPr>
        <p:spPr bwMode="auto">
          <a:xfrm>
            <a:off x="328613" y="207045"/>
            <a:ext cx="8347075" cy="7016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lnSpc>
                <a:spcPct val="100000"/>
              </a:lnSpc>
              <a:spcBef>
                <a:spcPts val="600"/>
              </a:spcBef>
              <a:spcAft>
                <a:spcPts val="600"/>
              </a:spcAft>
            </a:pPr>
            <a:r>
              <a:rPr lang="en-US" sz="4000" dirty="0">
                <a:latin typeface="Helvetica Neue Medium" charset="0"/>
                <a:cs typeface="Helvetica Neue Medium" charset="0"/>
              </a:rPr>
              <a:t>Overview</a:t>
            </a:r>
            <a:endParaRPr lang="en-US" sz="4000" i="1" dirty="0">
              <a:latin typeface="Helvetica Neue Medium" charset="0"/>
              <a:cs typeface="Helvetica Neue Medium" charset="0"/>
            </a:endParaRPr>
          </a:p>
        </p:txBody>
      </p:sp>
    </p:spTree>
    <p:extLst>
      <p:ext uri="{BB962C8B-B14F-4D97-AF65-F5344CB8AC3E}">
        <p14:creationId xmlns:p14="http://schemas.microsoft.com/office/powerpoint/2010/main" val="4043991240"/>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Content Placeholder 2"/>
          <p:cNvSpPr>
            <a:spLocks noGrp="1"/>
          </p:cNvSpPr>
          <p:nvPr>
            <p:ph sz="quarter" idx="11"/>
          </p:nvPr>
        </p:nvSpPr>
        <p:spPr bwMode="auto">
          <a:xfrm>
            <a:off x="179388" y="1196653"/>
            <a:ext cx="8066087" cy="374451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457200" indent="-457200">
              <a:buFont typeface="Arial"/>
              <a:buChar char="•"/>
            </a:pPr>
            <a:r>
              <a:rPr lang="en-US" sz="3200" dirty="0">
                <a:solidFill>
                  <a:schemeClr val="tx1"/>
                </a:solidFill>
                <a:latin typeface="Helvetica Neue Medium" charset="0"/>
                <a:cs typeface="Helvetica Neue Medium" charset="0"/>
              </a:rPr>
              <a:t>Four areas: </a:t>
            </a:r>
          </a:p>
          <a:p>
            <a:pPr marL="914400" lvl="1" indent="-457200" algn="l">
              <a:buFont typeface="Arial"/>
              <a:buChar char="•"/>
            </a:pPr>
            <a:r>
              <a:rPr lang="en-US" sz="2800" dirty="0">
                <a:solidFill>
                  <a:schemeClr val="tx1"/>
                </a:solidFill>
                <a:latin typeface="Helvetica Neue Medium" charset="0"/>
                <a:cs typeface="Helvetica Neue Medium" charset="0"/>
              </a:rPr>
              <a:t>Purpose of Registration Data</a:t>
            </a:r>
          </a:p>
          <a:p>
            <a:pPr marL="914400" lvl="1" indent="-457200" algn="l">
              <a:buFont typeface="Arial"/>
              <a:buChar char="•"/>
            </a:pPr>
            <a:r>
              <a:rPr lang="en-US" sz="2800" dirty="0">
                <a:solidFill>
                  <a:schemeClr val="tx1"/>
                </a:solidFill>
                <a:latin typeface="Helvetica Neue Medium" charset="0"/>
                <a:cs typeface="Helvetica Neue Medium" charset="0"/>
              </a:rPr>
              <a:t>Availability Risks</a:t>
            </a:r>
          </a:p>
          <a:p>
            <a:pPr marL="914400" lvl="1" indent="-457200" algn="l">
              <a:buFont typeface="Arial"/>
              <a:buChar char="•"/>
            </a:pPr>
            <a:r>
              <a:rPr lang="en-US" sz="2800" dirty="0">
                <a:solidFill>
                  <a:schemeClr val="tx1"/>
                </a:solidFill>
                <a:latin typeface="Helvetica Neue Medium" charset="0"/>
                <a:cs typeface="Helvetica Neue Medium" charset="0"/>
              </a:rPr>
              <a:t>Authentication and Access Control</a:t>
            </a:r>
          </a:p>
          <a:p>
            <a:pPr marL="914400" lvl="1" indent="-457200" algn="l">
              <a:buFont typeface="Arial"/>
              <a:buChar char="•"/>
            </a:pPr>
            <a:r>
              <a:rPr lang="en-US" sz="2800" dirty="0">
                <a:solidFill>
                  <a:schemeClr val="tx1"/>
                </a:solidFill>
                <a:latin typeface="Helvetica Neue Medium" charset="0"/>
                <a:cs typeface="Helvetica Neue Medium" charset="0"/>
              </a:rPr>
              <a:t>Data Accuracy</a:t>
            </a:r>
          </a:p>
          <a:p>
            <a:endParaRPr lang="en-US" sz="2800" dirty="0">
              <a:solidFill>
                <a:schemeClr val="tx1"/>
              </a:solidFill>
              <a:latin typeface="Helvetica Neue Medium" charset="0"/>
              <a:cs typeface="Helvetica Neue Medium" charset="0"/>
            </a:endParaRPr>
          </a:p>
        </p:txBody>
      </p:sp>
      <p:sp>
        <p:nvSpPr>
          <p:cNvPr id="33794" name="Title 3"/>
          <p:cNvSpPr>
            <a:spLocks noGrp="1"/>
          </p:cNvSpPr>
          <p:nvPr>
            <p:ph type="title"/>
          </p:nvPr>
        </p:nvSpPr>
        <p:spPr bwMode="auto">
          <a:xfrm>
            <a:off x="328613" y="279053"/>
            <a:ext cx="8347075" cy="7016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normAutofit/>
          </a:bodyPr>
          <a:lstStyle/>
          <a:p>
            <a:pPr eaLnBrk="1" hangingPunct="1">
              <a:lnSpc>
                <a:spcPct val="100000"/>
              </a:lnSpc>
              <a:spcBef>
                <a:spcPts val="600"/>
              </a:spcBef>
              <a:spcAft>
                <a:spcPts val="600"/>
              </a:spcAft>
            </a:pPr>
            <a:r>
              <a:rPr lang="en-US" sz="4000" dirty="0" smtClean="0">
                <a:latin typeface="Helvetica Neue Medium" charset="0"/>
                <a:cs typeface="Helvetica Neue Medium" charset="0"/>
              </a:rPr>
              <a:t>Highlight of SSAC Comments</a:t>
            </a:r>
            <a:endParaRPr lang="en-US" sz="4000" i="1" dirty="0">
              <a:latin typeface="Helvetica Neue Medium" charset="0"/>
              <a:cs typeface="Helvetica Neue Medium" charset="0"/>
            </a:endParaRPr>
          </a:p>
        </p:txBody>
      </p:sp>
    </p:spTree>
    <p:extLst>
      <p:ext uri="{BB962C8B-B14F-4D97-AF65-F5344CB8AC3E}">
        <p14:creationId xmlns:p14="http://schemas.microsoft.com/office/powerpoint/2010/main" val="2455151593"/>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bwMode="auto">
          <a:xfrm>
            <a:off x="304800" y="188640"/>
            <a:ext cx="8731250" cy="609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dirty="0" smtClean="0">
                <a:solidFill>
                  <a:srgbClr val="7F7F7F"/>
                </a:solidFill>
                <a:latin typeface="Helvetica Neue Medium" charset="0"/>
                <a:cs typeface="Helvetica Neue Medium" charset="0"/>
              </a:rPr>
              <a:t>Recommendations</a:t>
            </a:r>
            <a:endParaRPr lang="en-US" dirty="0">
              <a:solidFill>
                <a:srgbClr val="7F7F7F"/>
              </a:solidFill>
              <a:latin typeface="Helvetica Neue Medium" charset="0"/>
              <a:cs typeface="Helvetica Neue Medium" charset="0"/>
            </a:endParaRPr>
          </a:p>
        </p:txBody>
      </p:sp>
      <p:sp>
        <p:nvSpPr>
          <p:cNvPr id="12291"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37931725" indent="-37474525" eaLnBrk="0" hangingPunct="0">
              <a:defRPr sz="2400">
                <a:solidFill>
                  <a:schemeClr val="tx1"/>
                </a:solidFill>
                <a:latin typeface="Calibri" charset="0"/>
                <a:ea typeface="ＭＳ Ｐゴシック" charset="0"/>
              </a:defRPr>
            </a:lvl2pPr>
            <a:lvl3pPr eaLnBrk="0" hangingPunct="0">
              <a:defRPr sz="2400">
                <a:solidFill>
                  <a:schemeClr val="tx1"/>
                </a:solidFill>
                <a:latin typeface="Calibri" charset="0"/>
                <a:ea typeface="ＭＳ Ｐゴシック" charset="0"/>
              </a:defRPr>
            </a:lvl3pPr>
            <a:lvl4pPr eaLnBrk="0" hangingPunct="0">
              <a:defRPr sz="2400">
                <a:solidFill>
                  <a:schemeClr val="tx1"/>
                </a:solidFill>
                <a:latin typeface="Calibri" charset="0"/>
                <a:ea typeface="ＭＳ Ｐゴシック" charset="0"/>
              </a:defRPr>
            </a:lvl4pPr>
            <a:lvl5pPr eaLnBrk="0" hangingPunct="0">
              <a:defRPr sz="2400">
                <a:solidFill>
                  <a:schemeClr val="tx1"/>
                </a:solidFill>
                <a:latin typeface="Calibri" charset="0"/>
                <a:ea typeface="ＭＳ Ｐゴシック" charset="0"/>
              </a:defRPr>
            </a:lvl5pPr>
            <a:lvl6pPr marL="457200" eaLnBrk="0" fontAlgn="base" hangingPunct="0">
              <a:spcBef>
                <a:spcPct val="0"/>
              </a:spcBef>
              <a:spcAft>
                <a:spcPct val="0"/>
              </a:spcAft>
              <a:defRPr sz="2400">
                <a:solidFill>
                  <a:schemeClr val="tx1"/>
                </a:solidFill>
                <a:latin typeface="Calibri" charset="0"/>
                <a:ea typeface="ＭＳ Ｐゴシック" charset="0"/>
              </a:defRPr>
            </a:lvl6pPr>
            <a:lvl7pPr marL="914400" eaLnBrk="0" fontAlgn="base" hangingPunct="0">
              <a:spcBef>
                <a:spcPct val="0"/>
              </a:spcBef>
              <a:spcAft>
                <a:spcPct val="0"/>
              </a:spcAft>
              <a:defRPr sz="2400">
                <a:solidFill>
                  <a:schemeClr val="tx1"/>
                </a:solidFill>
                <a:latin typeface="Calibri" charset="0"/>
                <a:ea typeface="ＭＳ Ｐゴシック" charset="0"/>
              </a:defRPr>
            </a:lvl7pPr>
            <a:lvl8pPr marL="1371600" eaLnBrk="0" fontAlgn="base" hangingPunct="0">
              <a:spcBef>
                <a:spcPct val="0"/>
              </a:spcBef>
              <a:spcAft>
                <a:spcPct val="0"/>
              </a:spcAft>
              <a:defRPr sz="2400">
                <a:solidFill>
                  <a:schemeClr val="tx1"/>
                </a:solidFill>
                <a:latin typeface="Calibri" charset="0"/>
                <a:ea typeface="ＭＳ Ｐゴシック" charset="0"/>
              </a:defRPr>
            </a:lvl8pPr>
            <a:lvl9pPr marL="18288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CF998240-7903-AE43-ACEF-C4348AF37671}" type="slidenum">
              <a:rPr lang="en-US" sz="1800">
                <a:solidFill>
                  <a:srgbClr val="FFFFFF"/>
                </a:solidFill>
              </a:rPr>
              <a:pPr eaLnBrk="1" hangingPunct="1"/>
              <a:t>25</a:t>
            </a:fld>
            <a:endParaRPr lang="en-US" sz="1800">
              <a:solidFill>
                <a:srgbClr val="FFFFFF"/>
              </a:solidFill>
            </a:endParaRPr>
          </a:p>
        </p:txBody>
      </p:sp>
      <p:sp>
        <p:nvSpPr>
          <p:cNvPr id="32771" name="Text Placeholder 4"/>
          <p:cNvSpPr>
            <a:spLocks noGrp="1"/>
          </p:cNvSpPr>
          <p:nvPr>
            <p:ph type="body" sz="quarter" idx="11"/>
          </p:nvPr>
        </p:nvSpPr>
        <p:spPr bwMode="auto">
          <a:xfrm>
            <a:off x="107950" y="980728"/>
            <a:ext cx="8807450" cy="5477222"/>
          </a:xfrm>
          <a:extLst/>
        </p:spPr>
        <p:txBody>
          <a:bodyPr wrap="square" lIns="91440" tIns="45720" rIns="91440" bIns="45720" numCol="1" anchor="t" anchorCtr="0" compatLnSpc="1">
            <a:prstTxWarp prst="textNoShape">
              <a:avLst/>
            </a:prstTxWarp>
          </a:bodyPr>
          <a:lstStyle/>
          <a:p>
            <a:r>
              <a:rPr lang="en-US" sz="2400" dirty="0" smtClean="0">
                <a:latin typeface="Helvetica Neue Medium"/>
                <a:cs typeface="Helvetica Neue Medium"/>
              </a:rPr>
              <a:t>See </a:t>
            </a:r>
            <a:r>
              <a:rPr lang="en-US" sz="2400" dirty="0">
                <a:latin typeface="Helvetica Neue Medium"/>
                <a:cs typeface="Helvetica Neue Medium"/>
              </a:rPr>
              <a:t>the </a:t>
            </a:r>
            <a:r>
              <a:rPr lang="en-US" sz="2400" dirty="0" smtClean="0">
                <a:latin typeface="Helvetica Neue Medium"/>
                <a:cs typeface="Helvetica Neue Medium"/>
              </a:rPr>
              <a:t>document, beginning on page 14, </a:t>
            </a:r>
            <a:r>
              <a:rPr lang="en-US" sz="2400" dirty="0">
                <a:latin typeface="Helvetica Neue Medium"/>
                <a:cs typeface="Helvetica Neue Medium"/>
              </a:rPr>
              <a:t>at: </a:t>
            </a:r>
            <a:r>
              <a:rPr lang="en-US" sz="2400" dirty="0">
                <a:latin typeface="Helvetica Neue Medium"/>
                <a:cs typeface="Helvetica Neue Medium"/>
                <a:hlinkClick r:id="rId2"/>
              </a:rPr>
              <a:t>http://www.icann.org/en/groups/ssac/documents/sac-061-</a:t>
            </a:r>
            <a:r>
              <a:rPr lang="en-US" sz="2400" dirty="0" smtClean="0">
                <a:latin typeface="Helvetica Neue Medium"/>
                <a:cs typeface="Helvetica Neue Medium"/>
                <a:hlinkClick r:id="rId2"/>
              </a:rPr>
              <a:t>en.pdf</a:t>
            </a:r>
            <a:r>
              <a:rPr lang="en-US" sz="2400" dirty="0" smtClean="0">
                <a:latin typeface="Helvetica Neue Medium"/>
                <a:cs typeface="Helvetica Neue Medium"/>
              </a:rPr>
              <a:t> for the complete text of the recommendations. </a:t>
            </a:r>
          </a:p>
          <a:p>
            <a:endParaRPr lang="en-US" sz="2400" dirty="0">
              <a:latin typeface="Helvetica Neue Medium"/>
              <a:cs typeface="Helvetica Neue Medium"/>
            </a:endParaRPr>
          </a:p>
          <a:p>
            <a:pPr marL="514350" indent="-514350">
              <a:buFont typeface="+mj-lt"/>
              <a:buAutoNum type="arabicPeriod"/>
            </a:pPr>
            <a:r>
              <a:rPr lang="en-US" sz="2800" dirty="0" smtClean="0">
                <a:latin typeface="Helvetica Neue Medium"/>
                <a:cs typeface="Helvetica Neue Medium"/>
              </a:rPr>
              <a:t>SSAC </a:t>
            </a:r>
            <a:r>
              <a:rPr lang="en-US" sz="2800" dirty="0">
                <a:latin typeface="Helvetica Neue Medium"/>
                <a:cs typeface="Helvetica Neue Medium"/>
              </a:rPr>
              <a:t>reiterates its recommendation from SAC055: The </a:t>
            </a:r>
            <a:r>
              <a:rPr lang="en-US" sz="2800" dirty="0" smtClean="0">
                <a:latin typeface="Helvetica Neue Medium"/>
                <a:cs typeface="Helvetica Neue Medium"/>
              </a:rPr>
              <a:t> ICANN </a:t>
            </a:r>
            <a:r>
              <a:rPr lang="en-US" sz="2800" dirty="0">
                <a:latin typeface="Helvetica Neue Medium"/>
                <a:cs typeface="Helvetica Neue Medium"/>
              </a:rPr>
              <a:t>Board should explicitly defer any other activity (within ICANN’s remit) </a:t>
            </a:r>
            <a:r>
              <a:rPr lang="en-US" sz="2800" dirty="0" smtClean="0">
                <a:latin typeface="Helvetica Neue Medium"/>
                <a:cs typeface="Helvetica Neue Medium"/>
              </a:rPr>
              <a:t>directed </a:t>
            </a:r>
            <a:r>
              <a:rPr lang="en-US" sz="2800" dirty="0">
                <a:latin typeface="Helvetica Neue Medium"/>
                <a:cs typeface="Helvetica Neue Medium"/>
              </a:rPr>
              <a:t>at finding a ‘solution’ to ‘the WHOIS problem’ until the registration data </a:t>
            </a:r>
            <a:r>
              <a:rPr lang="en-US" sz="2800" dirty="0" smtClean="0">
                <a:latin typeface="Helvetica Neue Medium"/>
                <a:cs typeface="Helvetica Neue Medium"/>
              </a:rPr>
              <a:t>policy </a:t>
            </a:r>
            <a:r>
              <a:rPr lang="en-US" sz="2800" dirty="0">
                <a:latin typeface="Helvetica Neue Medium"/>
                <a:cs typeface="Helvetica Neue Medium"/>
              </a:rPr>
              <a:t>has been developed and accepted in the </a:t>
            </a:r>
            <a:r>
              <a:rPr lang="en-US" sz="2800" dirty="0" smtClean="0">
                <a:latin typeface="Helvetica Neue Medium"/>
                <a:cs typeface="Helvetica Neue Medium"/>
              </a:rPr>
              <a:t>community. </a:t>
            </a:r>
            <a:endParaRPr lang="en-US" sz="2800" dirty="0">
              <a:latin typeface="Helvetica Neue Medium"/>
              <a:cs typeface="Helvetica Neue Medium"/>
            </a:endParaRPr>
          </a:p>
          <a:p>
            <a:endParaRPr lang="en-AU" sz="2800" dirty="0">
              <a:latin typeface="Helvetica Neue Medium"/>
              <a:cs typeface="Helvetica Neue Medium"/>
            </a:endParaRPr>
          </a:p>
        </p:txBody>
      </p:sp>
    </p:spTree>
    <p:extLst>
      <p:ext uri="{BB962C8B-B14F-4D97-AF65-F5344CB8AC3E}">
        <p14:creationId xmlns:p14="http://schemas.microsoft.com/office/powerpoint/2010/main" val="2599642486"/>
      </p:ext>
    </p:extLst>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bwMode="auto">
          <a:xfrm>
            <a:off x="304800" y="299120"/>
            <a:ext cx="8731250" cy="609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dirty="0" smtClean="0">
                <a:solidFill>
                  <a:srgbClr val="7F7F7F"/>
                </a:solidFill>
                <a:latin typeface="Helvetica Neue Medium" charset="0"/>
                <a:cs typeface="Helvetica Neue Medium" charset="0"/>
              </a:rPr>
              <a:t>Recommendations, Cont.</a:t>
            </a:r>
            <a:endParaRPr lang="en-US" dirty="0">
              <a:solidFill>
                <a:srgbClr val="7F7F7F"/>
              </a:solidFill>
              <a:latin typeface="Helvetica Neue Medium" charset="0"/>
              <a:cs typeface="Helvetica Neue Medium" charset="0"/>
            </a:endParaRPr>
          </a:p>
        </p:txBody>
      </p:sp>
      <p:sp>
        <p:nvSpPr>
          <p:cNvPr id="12291"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37931725" indent="-37474525" eaLnBrk="0" hangingPunct="0">
              <a:defRPr sz="2400">
                <a:solidFill>
                  <a:schemeClr val="tx1"/>
                </a:solidFill>
                <a:latin typeface="Calibri" charset="0"/>
                <a:ea typeface="ＭＳ Ｐゴシック" charset="0"/>
              </a:defRPr>
            </a:lvl2pPr>
            <a:lvl3pPr eaLnBrk="0" hangingPunct="0">
              <a:defRPr sz="2400">
                <a:solidFill>
                  <a:schemeClr val="tx1"/>
                </a:solidFill>
                <a:latin typeface="Calibri" charset="0"/>
                <a:ea typeface="ＭＳ Ｐゴシック" charset="0"/>
              </a:defRPr>
            </a:lvl3pPr>
            <a:lvl4pPr eaLnBrk="0" hangingPunct="0">
              <a:defRPr sz="2400">
                <a:solidFill>
                  <a:schemeClr val="tx1"/>
                </a:solidFill>
                <a:latin typeface="Calibri" charset="0"/>
                <a:ea typeface="ＭＳ Ｐゴシック" charset="0"/>
              </a:defRPr>
            </a:lvl4pPr>
            <a:lvl5pPr eaLnBrk="0" hangingPunct="0">
              <a:defRPr sz="2400">
                <a:solidFill>
                  <a:schemeClr val="tx1"/>
                </a:solidFill>
                <a:latin typeface="Calibri" charset="0"/>
                <a:ea typeface="ＭＳ Ｐゴシック" charset="0"/>
              </a:defRPr>
            </a:lvl5pPr>
            <a:lvl6pPr marL="457200" eaLnBrk="0" fontAlgn="base" hangingPunct="0">
              <a:spcBef>
                <a:spcPct val="0"/>
              </a:spcBef>
              <a:spcAft>
                <a:spcPct val="0"/>
              </a:spcAft>
              <a:defRPr sz="2400">
                <a:solidFill>
                  <a:schemeClr val="tx1"/>
                </a:solidFill>
                <a:latin typeface="Calibri" charset="0"/>
                <a:ea typeface="ＭＳ Ｐゴシック" charset="0"/>
              </a:defRPr>
            </a:lvl6pPr>
            <a:lvl7pPr marL="914400" eaLnBrk="0" fontAlgn="base" hangingPunct="0">
              <a:spcBef>
                <a:spcPct val="0"/>
              </a:spcBef>
              <a:spcAft>
                <a:spcPct val="0"/>
              </a:spcAft>
              <a:defRPr sz="2400">
                <a:solidFill>
                  <a:schemeClr val="tx1"/>
                </a:solidFill>
                <a:latin typeface="Calibri" charset="0"/>
                <a:ea typeface="ＭＳ Ｐゴシック" charset="0"/>
              </a:defRPr>
            </a:lvl7pPr>
            <a:lvl8pPr marL="1371600" eaLnBrk="0" fontAlgn="base" hangingPunct="0">
              <a:spcBef>
                <a:spcPct val="0"/>
              </a:spcBef>
              <a:spcAft>
                <a:spcPct val="0"/>
              </a:spcAft>
              <a:defRPr sz="2400">
                <a:solidFill>
                  <a:schemeClr val="tx1"/>
                </a:solidFill>
                <a:latin typeface="Calibri" charset="0"/>
                <a:ea typeface="ＭＳ Ｐゴシック" charset="0"/>
              </a:defRPr>
            </a:lvl8pPr>
            <a:lvl9pPr marL="18288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CF998240-7903-AE43-ACEF-C4348AF37671}" type="slidenum">
              <a:rPr lang="en-US" sz="1800">
                <a:solidFill>
                  <a:srgbClr val="FFFFFF"/>
                </a:solidFill>
              </a:rPr>
              <a:pPr eaLnBrk="1" hangingPunct="1"/>
              <a:t>26</a:t>
            </a:fld>
            <a:endParaRPr lang="en-US" sz="1800">
              <a:solidFill>
                <a:srgbClr val="FFFFFF"/>
              </a:solidFill>
            </a:endParaRPr>
          </a:p>
        </p:txBody>
      </p:sp>
      <p:sp>
        <p:nvSpPr>
          <p:cNvPr id="32771" name="Text Placeholder 4"/>
          <p:cNvSpPr>
            <a:spLocks noGrp="1"/>
          </p:cNvSpPr>
          <p:nvPr>
            <p:ph type="body" sz="quarter" idx="11"/>
          </p:nvPr>
        </p:nvSpPr>
        <p:spPr bwMode="auto">
          <a:xfrm>
            <a:off x="107950" y="1191766"/>
            <a:ext cx="8807450" cy="4901530"/>
          </a:xfrm>
          <a:extLst/>
        </p:spPr>
        <p:txBody>
          <a:bodyPr wrap="square" lIns="91440" tIns="45720" rIns="91440" bIns="45720" numCol="1" anchor="t" anchorCtr="0" compatLnSpc="1">
            <a:prstTxWarp prst="textNoShape">
              <a:avLst/>
            </a:prstTxWarp>
          </a:bodyPr>
          <a:lstStyle/>
          <a:p>
            <a:pPr marL="514350" indent="-514350">
              <a:buFont typeface="+mj-lt"/>
              <a:buAutoNum type="arabicPeriod" startAt="2"/>
            </a:pPr>
            <a:r>
              <a:rPr lang="en-US" sz="2800" dirty="0" smtClean="0">
                <a:latin typeface="Helvetica Neue Medium"/>
                <a:cs typeface="Helvetica Neue Medium"/>
              </a:rPr>
              <a:t>The </a:t>
            </a:r>
            <a:r>
              <a:rPr lang="en-US" sz="2800" dirty="0">
                <a:latin typeface="Helvetica Neue Medium"/>
                <a:cs typeface="Helvetica Neue Medium"/>
              </a:rPr>
              <a:t>ICANN Board should ensure that a formal security risk </a:t>
            </a:r>
            <a:r>
              <a:rPr lang="en-US" sz="2800" dirty="0" smtClean="0">
                <a:latin typeface="Helvetica Neue Medium"/>
                <a:cs typeface="Helvetica Neue Medium"/>
              </a:rPr>
              <a:t>assessment </a:t>
            </a:r>
            <a:r>
              <a:rPr lang="en-US" sz="2800" dirty="0">
                <a:latin typeface="Helvetica Neue Medium"/>
                <a:cs typeface="Helvetica Neue Medium"/>
              </a:rPr>
              <a:t>of the registration data policy be conducted as an input into the Policy </a:t>
            </a:r>
            <a:r>
              <a:rPr lang="en-US" sz="2800" dirty="0" smtClean="0">
                <a:latin typeface="Helvetica Neue Medium"/>
                <a:cs typeface="Helvetica Neue Medium"/>
              </a:rPr>
              <a:t>Development Process.</a:t>
            </a:r>
          </a:p>
          <a:p>
            <a:pPr marL="514350" indent="-514350">
              <a:buFont typeface="+mj-lt"/>
              <a:buAutoNum type="arabicPeriod" startAt="2"/>
            </a:pPr>
            <a:r>
              <a:rPr lang="en-US" sz="2800" dirty="0" smtClean="0">
                <a:latin typeface="Helvetica Neue Medium"/>
                <a:cs typeface="Helvetica Neue Medium"/>
              </a:rPr>
              <a:t>SSAC </a:t>
            </a:r>
            <a:r>
              <a:rPr lang="en-US" sz="2800" dirty="0">
                <a:latin typeface="Helvetica Neue Medium"/>
                <a:cs typeface="Helvetica Neue Medium"/>
              </a:rPr>
              <a:t>recommends that the EWG state more clearly its positions on </a:t>
            </a:r>
            <a:r>
              <a:rPr lang="en-US" sz="2800" dirty="0" smtClean="0">
                <a:latin typeface="Helvetica Neue Medium"/>
                <a:cs typeface="Helvetica Neue Medium"/>
              </a:rPr>
              <a:t>data availability.</a:t>
            </a:r>
          </a:p>
          <a:p>
            <a:pPr marL="514350" indent="-514350">
              <a:buFont typeface="+mj-lt"/>
              <a:buAutoNum type="arabicPeriod" startAt="2"/>
            </a:pPr>
            <a:r>
              <a:rPr lang="en-US" sz="2800" dirty="0" smtClean="0">
                <a:latin typeface="Helvetica Neue Medium"/>
                <a:cs typeface="Helvetica Neue Medium"/>
              </a:rPr>
              <a:t>The </a:t>
            </a:r>
            <a:r>
              <a:rPr lang="en-US" sz="2800" dirty="0">
                <a:latin typeface="Helvetica Neue Medium"/>
                <a:cs typeface="Helvetica Neue Medium"/>
              </a:rPr>
              <a:t>SSAC suggests that the EWG address </a:t>
            </a:r>
            <a:r>
              <a:rPr lang="en-US" sz="2800" dirty="0" smtClean="0">
                <a:latin typeface="Helvetica Neue Medium"/>
                <a:cs typeface="Helvetica Neue Medium"/>
              </a:rPr>
              <a:t>the recommendation </a:t>
            </a:r>
            <a:r>
              <a:rPr lang="en-US" sz="2800" dirty="0">
                <a:latin typeface="Helvetica Neue Medium"/>
                <a:cs typeface="Helvetica Neue Medium"/>
              </a:rPr>
              <a:t>from SAC058: “SSAC Report on Domain Name Registration Data </a:t>
            </a:r>
            <a:r>
              <a:rPr lang="en-US" sz="2800" dirty="0" smtClean="0">
                <a:latin typeface="Helvetica Neue Medium"/>
                <a:cs typeface="Helvetica Neue Medium"/>
              </a:rPr>
              <a:t>Validation”.</a:t>
            </a:r>
            <a:endParaRPr lang="en-AU" sz="2800" b="1" dirty="0">
              <a:latin typeface="Helvetica Neue Medium"/>
              <a:cs typeface="Helvetica Neue Medium"/>
            </a:endParaRPr>
          </a:p>
          <a:p>
            <a:endParaRPr lang="en-AU" sz="2800" dirty="0">
              <a:latin typeface="Helvetica Neue Medium"/>
              <a:cs typeface="Helvetica Neue Medium"/>
            </a:endParaRPr>
          </a:p>
        </p:txBody>
      </p:sp>
    </p:spTree>
    <p:extLst>
      <p:ext uri="{BB962C8B-B14F-4D97-AF65-F5344CB8AC3E}">
        <p14:creationId xmlns:p14="http://schemas.microsoft.com/office/powerpoint/2010/main" val="26343817"/>
      </p:ext>
    </p:extLst>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ctrTitle"/>
          </p:nvPr>
        </p:nvSpPr>
        <p:spPr bwMode="auto">
          <a:xfrm>
            <a:off x="611560" y="1124744"/>
            <a:ext cx="7776864" cy="4248472"/>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marL="514350" indent="-514350">
              <a:defRPr/>
            </a:pPr>
            <a:r>
              <a:rPr lang="en-US" sz="4000" dirty="0" smtClean="0">
                <a:solidFill>
                  <a:srgbClr val="7F7F7F"/>
                </a:solidFill>
                <a:latin typeface="Helvetica Neue Medium" charset="0"/>
                <a:cs typeface="Helvetica Neue Medium" charset="0"/>
              </a:rPr>
              <a:t>SAC060: </a:t>
            </a:r>
            <a:r>
              <a:rPr lang="en-US" sz="4000" dirty="0">
                <a:solidFill>
                  <a:srgbClr val="7F7F7F"/>
                </a:solidFill>
                <a:latin typeface="Helvetica Neue Medium" charset="0"/>
                <a:cs typeface="Helvetica Neue Medium" charset="0"/>
              </a:rPr>
              <a:t>SSAC Comment on Examining the User Experience Implications of Active Variant TLDs </a:t>
            </a:r>
            <a:r>
              <a:rPr lang="en-US" sz="4000" dirty="0" smtClean="0">
                <a:solidFill>
                  <a:srgbClr val="7F7F7F"/>
                </a:solidFill>
                <a:latin typeface="Helvetica Neue Medium" charset="0"/>
                <a:cs typeface="Helvetica Neue Medium" charset="0"/>
              </a:rPr>
              <a:t>Report</a:t>
            </a:r>
            <a:br>
              <a:rPr lang="en-US" sz="4000" dirty="0" smtClean="0">
                <a:solidFill>
                  <a:srgbClr val="7F7F7F"/>
                </a:solidFill>
                <a:latin typeface="Helvetica Neue Medium" charset="0"/>
                <a:cs typeface="Helvetica Neue Medium" charset="0"/>
              </a:rPr>
            </a:br>
            <a:r>
              <a:rPr lang="en-US" sz="4000" dirty="0" smtClean="0">
                <a:solidFill>
                  <a:srgbClr val="7F7F7F"/>
                </a:solidFill>
                <a:latin typeface="Helvetica Neue Medium" charset="0"/>
                <a:cs typeface="Helvetica Neue Medium" charset="0"/>
              </a:rPr>
              <a:t> </a:t>
            </a:r>
            <a:br>
              <a:rPr lang="en-US" sz="4000" dirty="0" smtClean="0">
                <a:solidFill>
                  <a:srgbClr val="7F7F7F"/>
                </a:solidFill>
                <a:latin typeface="Helvetica Neue Medium" charset="0"/>
                <a:cs typeface="Helvetica Neue Medium" charset="0"/>
              </a:rPr>
            </a:br>
            <a:r>
              <a:rPr lang="en-US" sz="4000" dirty="0" smtClean="0">
                <a:solidFill>
                  <a:schemeClr val="tx1">
                    <a:lumMod val="50000"/>
                    <a:lumOff val="50000"/>
                  </a:schemeClr>
                </a:solidFill>
                <a:latin typeface="Helvetica Neue Medium" charset="0"/>
                <a:ea typeface="MS PGothic" charset="0"/>
              </a:rPr>
              <a:t>Ram Mohan</a:t>
            </a:r>
            <a:endParaRPr lang="en-US" sz="4000" dirty="0">
              <a:solidFill>
                <a:schemeClr val="tx1">
                  <a:lumMod val="50000"/>
                  <a:lumOff val="50000"/>
                </a:schemeClr>
              </a:solidFill>
              <a:latin typeface="Helvetica Neue Medium" charset="0"/>
              <a:ea typeface="MS PGothic" charset="0"/>
            </a:endParaRPr>
          </a:p>
        </p:txBody>
      </p:sp>
    </p:spTree>
    <p:extLst>
      <p:ext uri="{BB962C8B-B14F-4D97-AF65-F5344CB8AC3E}">
        <p14:creationId xmlns:p14="http://schemas.microsoft.com/office/powerpoint/2010/main" val="1084649704"/>
      </p:ext>
    </p:extLst>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Content Placeholder 2"/>
          <p:cNvSpPr>
            <a:spLocks noGrp="1"/>
          </p:cNvSpPr>
          <p:nvPr>
            <p:ph sz="quarter" idx="11"/>
          </p:nvPr>
        </p:nvSpPr>
        <p:spPr bwMode="auto">
          <a:xfrm>
            <a:off x="179388" y="836612"/>
            <a:ext cx="8066087" cy="60213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457200" indent="-457200">
              <a:buFont typeface="Arial" charset="0"/>
              <a:buChar char="•"/>
            </a:pPr>
            <a:r>
              <a:rPr lang="en-US" sz="2400" dirty="0">
                <a:solidFill>
                  <a:schemeClr val="tx1"/>
                </a:solidFill>
                <a:latin typeface="Helvetica Neue Medium" charset="0"/>
                <a:cs typeface="Helvetica Neue Medium" charset="0"/>
              </a:rPr>
              <a:t>The SSAC provides comments on </a:t>
            </a:r>
            <a:r>
              <a:rPr lang="en-US" sz="2400" dirty="0" smtClean="0">
                <a:solidFill>
                  <a:schemeClr val="tx1"/>
                </a:solidFill>
                <a:latin typeface="Helvetica Neue Medium" charset="0"/>
                <a:cs typeface="Helvetica Neue Medium" charset="0"/>
              </a:rPr>
              <a:t>ICANN’s </a:t>
            </a:r>
            <a:r>
              <a:rPr lang="en-US" sz="2400" dirty="0">
                <a:solidFill>
                  <a:schemeClr val="tx1"/>
                </a:solidFill>
                <a:latin typeface="Helvetica Neue Medium" charset="0"/>
                <a:cs typeface="Helvetica Neue Medium" charset="0"/>
              </a:rPr>
              <a:t>IDN variant TLD </a:t>
            </a:r>
            <a:r>
              <a:rPr lang="en-US" sz="2400" dirty="0" smtClean="0">
                <a:solidFill>
                  <a:schemeClr val="tx1"/>
                </a:solidFill>
                <a:latin typeface="Helvetica Neue Medium" charset="0"/>
                <a:cs typeface="Helvetica Neue Medium" charset="0"/>
              </a:rPr>
              <a:t>report</a:t>
            </a:r>
          </a:p>
          <a:p>
            <a:pPr marL="914400" lvl="1" indent="-457200" algn="l">
              <a:buFont typeface="Arial" charset="0"/>
              <a:buChar char="•"/>
            </a:pPr>
            <a:r>
              <a:rPr lang="en-US" sz="2200" dirty="0" smtClean="0">
                <a:solidFill>
                  <a:schemeClr val="tx1"/>
                </a:solidFill>
                <a:latin typeface="Helvetica Neue Medium" charset="0"/>
                <a:cs typeface="Helvetica Neue Medium" charset="0"/>
              </a:rPr>
              <a:t>Examining </a:t>
            </a:r>
            <a:r>
              <a:rPr lang="en-US" sz="2200" dirty="0">
                <a:solidFill>
                  <a:schemeClr val="tx1"/>
                </a:solidFill>
                <a:latin typeface="Helvetica Neue Medium" charset="0"/>
                <a:cs typeface="Helvetica Neue Medium" charset="0"/>
              </a:rPr>
              <a:t>the User Experience Implications </a:t>
            </a:r>
            <a:r>
              <a:rPr lang="en-US" sz="2200" dirty="0" smtClean="0">
                <a:solidFill>
                  <a:schemeClr val="tx1"/>
                </a:solidFill>
                <a:latin typeface="Helvetica Neue Medium" charset="0"/>
                <a:cs typeface="Helvetica Neue Medium" charset="0"/>
              </a:rPr>
              <a:t>of Active </a:t>
            </a:r>
            <a:r>
              <a:rPr lang="en-US" sz="2200" dirty="0">
                <a:solidFill>
                  <a:schemeClr val="tx1"/>
                </a:solidFill>
                <a:latin typeface="Helvetica Neue Medium" charset="0"/>
                <a:cs typeface="Helvetica Neue Medium" charset="0"/>
              </a:rPr>
              <a:t>Variant </a:t>
            </a:r>
            <a:r>
              <a:rPr lang="en-US" sz="2200" dirty="0" smtClean="0">
                <a:solidFill>
                  <a:schemeClr val="tx1"/>
                </a:solidFill>
                <a:latin typeface="Helvetica Neue Medium" charset="0"/>
                <a:cs typeface="Helvetica Neue Medium" charset="0"/>
              </a:rPr>
              <a:t>TLDs</a:t>
            </a:r>
          </a:p>
          <a:p>
            <a:pPr marL="914400" lvl="1" indent="-457200" algn="l">
              <a:buFont typeface="Arial" charset="0"/>
              <a:buChar char="•"/>
            </a:pPr>
            <a:r>
              <a:rPr lang="en-US" sz="2200" dirty="0" smtClean="0">
                <a:solidFill>
                  <a:schemeClr val="tx1"/>
                </a:solidFill>
                <a:latin typeface="Helvetica Neue Medium" charset="0"/>
                <a:cs typeface="Helvetica Neue Medium" charset="0"/>
              </a:rPr>
              <a:t>A Procedure </a:t>
            </a:r>
            <a:r>
              <a:rPr lang="en-US" sz="2200" dirty="0">
                <a:solidFill>
                  <a:schemeClr val="tx1"/>
                </a:solidFill>
                <a:latin typeface="Helvetica Neue Medium" charset="0"/>
                <a:cs typeface="Helvetica Neue Medium" charset="0"/>
              </a:rPr>
              <a:t>to </a:t>
            </a:r>
            <a:r>
              <a:rPr lang="en-US" sz="2200" dirty="0" smtClean="0">
                <a:solidFill>
                  <a:schemeClr val="tx1"/>
                </a:solidFill>
                <a:latin typeface="Helvetica Neue Medium" charset="0"/>
                <a:cs typeface="Helvetica Neue Medium" charset="0"/>
              </a:rPr>
              <a:t>Develop </a:t>
            </a:r>
            <a:r>
              <a:rPr lang="en-US" sz="2200" dirty="0">
                <a:solidFill>
                  <a:schemeClr val="tx1"/>
                </a:solidFill>
                <a:latin typeface="Helvetica Neue Medium" charset="0"/>
                <a:cs typeface="Helvetica Neue Medium" charset="0"/>
              </a:rPr>
              <a:t>and Maintain the Label Generation Rules for the root </a:t>
            </a:r>
            <a:r>
              <a:rPr lang="en-US" sz="2200" dirty="0" smtClean="0">
                <a:solidFill>
                  <a:schemeClr val="tx1"/>
                </a:solidFill>
                <a:latin typeface="Helvetica Neue Medium" charset="0"/>
                <a:cs typeface="Helvetica Neue Medium" charset="0"/>
              </a:rPr>
              <a:t>zone</a:t>
            </a:r>
          </a:p>
          <a:p>
            <a:pPr lvl="1" algn="l"/>
            <a:endParaRPr lang="en-US" sz="2200" dirty="0" smtClean="0">
              <a:solidFill>
                <a:schemeClr val="tx1"/>
              </a:solidFill>
              <a:latin typeface="Helvetica Neue Medium" charset="0"/>
              <a:cs typeface="Helvetica Neue Medium" charset="0"/>
            </a:endParaRPr>
          </a:p>
          <a:p>
            <a:pPr marL="457200" indent="-457200">
              <a:buFont typeface="Arial" charset="0"/>
              <a:buChar char="•"/>
            </a:pPr>
            <a:r>
              <a:rPr lang="en-US" sz="2400" b="1" dirty="0">
                <a:solidFill>
                  <a:schemeClr val="tx1"/>
                </a:solidFill>
                <a:latin typeface="Helvetica Neue Medium" charset="0"/>
                <a:cs typeface="Helvetica Neue Medium" charset="0"/>
              </a:rPr>
              <a:t>Why the issue matters:</a:t>
            </a:r>
            <a:r>
              <a:rPr lang="en-US" sz="2400" dirty="0">
                <a:solidFill>
                  <a:schemeClr val="tx1"/>
                </a:solidFill>
                <a:latin typeface="Helvetica Neue Medium" charset="0"/>
                <a:cs typeface="Helvetica Neue Medium" charset="0"/>
              </a:rPr>
              <a:t> </a:t>
            </a:r>
            <a:r>
              <a:rPr lang="en-US" sz="2200" dirty="0" smtClean="0">
                <a:solidFill>
                  <a:schemeClr val="tx1"/>
                </a:solidFill>
                <a:latin typeface="Helvetica Neue Medium" charset="0"/>
                <a:cs typeface="Helvetica Neue Medium" charset="0"/>
              </a:rPr>
              <a:t>The </a:t>
            </a:r>
            <a:r>
              <a:rPr lang="en-US" sz="2200" dirty="0">
                <a:solidFill>
                  <a:schemeClr val="tx1"/>
                </a:solidFill>
                <a:latin typeface="Helvetica Neue Medium" charset="0"/>
                <a:cs typeface="Helvetica Neue Medium" charset="0"/>
              </a:rPr>
              <a:t>root zone is shared by everyone on the Internet, and needs a set of label generation rules that ensures </a:t>
            </a:r>
          </a:p>
          <a:p>
            <a:pPr marL="914400" lvl="1" indent="-457200" algn="l">
              <a:buFont typeface="Arial" charset="0"/>
              <a:buChar char="•"/>
            </a:pPr>
            <a:r>
              <a:rPr lang="en-US" sz="2200" dirty="0">
                <a:solidFill>
                  <a:schemeClr val="tx1"/>
                </a:solidFill>
                <a:latin typeface="Helvetica Neue Medium" charset="0"/>
                <a:cs typeface="Helvetica Neue Medium" charset="0"/>
              </a:rPr>
              <a:t>minimal </a:t>
            </a:r>
            <a:r>
              <a:rPr lang="en-US" sz="2200" dirty="0" smtClean="0">
                <a:solidFill>
                  <a:schemeClr val="tx1"/>
                </a:solidFill>
                <a:latin typeface="Helvetica Neue Medium" charset="0"/>
                <a:cs typeface="Helvetica Neue Medium" charset="0"/>
              </a:rPr>
              <a:t>conflict </a:t>
            </a:r>
            <a:endParaRPr lang="en-US" sz="2200" dirty="0">
              <a:solidFill>
                <a:schemeClr val="tx1"/>
              </a:solidFill>
              <a:latin typeface="Helvetica Neue Medium" charset="0"/>
              <a:cs typeface="Helvetica Neue Medium" charset="0"/>
            </a:endParaRPr>
          </a:p>
          <a:p>
            <a:pPr marL="914400" lvl="1" indent="-457200" algn="l">
              <a:buFont typeface="Arial" charset="0"/>
              <a:buChar char="•"/>
            </a:pPr>
            <a:r>
              <a:rPr lang="en-US" sz="2200" dirty="0">
                <a:solidFill>
                  <a:schemeClr val="tx1"/>
                </a:solidFill>
                <a:latin typeface="Helvetica Neue Medium" charset="0"/>
                <a:cs typeface="Helvetica Neue Medium" charset="0"/>
              </a:rPr>
              <a:t>minimal risk to all users (independent of which language or script they are using, independent of gTLD or </a:t>
            </a:r>
            <a:r>
              <a:rPr lang="en-US" sz="2200" dirty="0" err="1">
                <a:solidFill>
                  <a:schemeClr val="tx1"/>
                </a:solidFill>
                <a:latin typeface="Helvetica Neue Medium" charset="0"/>
                <a:cs typeface="Helvetica Neue Medium" charset="0"/>
              </a:rPr>
              <a:t>ccTLD</a:t>
            </a:r>
            <a:r>
              <a:rPr lang="en-US" sz="2200" dirty="0" smtClean="0">
                <a:solidFill>
                  <a:schemeClr val="tx1"/>
                </a:solidFill>
                <a:latin typeface="Helvetica Neue Medium" charset="0"/>
                <a:cs typeface="Helvetica Neue Medium" charset="0"/>
              </a:rPr>
              <a:t>)</a:t>
            </a:r>
            <a:endParaRPr lang="en-US" sz="2200" dirty="0">
              <a:solidFill>
                <a:schemeClr val="tx1"/>
              </a:solidFill>
              <a:latin typeface="Helvetica Neue Medium" charset="0"/>
              <a:cs typeface="Helvetica Neue Medium" charset="0"/>
            </a:endParaRPr>
          </a:p>
          <a:p>
            <a:pPr marL="914400" lvl="1" indent="-457200" algn="l">
              <a:buFont typeface="Arial" charset="0"/>
              <a:buChar char="•"/>
            </a:pPr>
            <a:r>
              <a:rPr lang="en-US" sz="2200" dirty="0">
                <a:solidFill>
                  <a:schemeClr val="tx1"/>
                </a:solidFill>
                <a:latin typeface="Helvetica Neue Medium" charset="0"/>
                <a:cs typeface="Helvetica Neue Medium" charset="0"/>
              </a:rPr>
              <a:t>minimal potential for incompatible change </a:t>
            </a:r>
            <a:endParaRPr lang="en-US" sz="2200" dirty="0" smtClean="0">
              <a:solidFill>
                <a:schemeClr val="tx1"/>
              </a:solidFill>
              <a:latin typeface="Helvetica Neue Medium" charset="0"/>
              <a:cs typeface="Helvetica Neue Medium" charset="0"/>
            </a:endParaRPr>
          </a:p>
          <a:p>
            <a:pPr marL="457200" indent="-457200">
              <a:buFont typeface="Arial" charset="0"/>
              <a:buChar char="•"/>
            </a:pPr>
            <a:endParaRPr lang="en-US" sz="2000" dirty="0">
              <a:solidFill>
                <a:schemeClr val="tx1"/>
              </a:solidFill>
            </a:endParaRPr>
          </a:p>
          <a:p>
            <a:pPr marL="457200" indent="-457200">
              <a:buFont typeface="Arial" charset="0"/>
              <a:buChar char="•"/>
            </a:pPr>
            <a:endParaRPr lang="en-US" sz="2800" dirty="0">
              <a:solidFill>
                <a:srgbClr val="000000"/>
              </a:solidFill>
              <a:latin typeface="Helvetica Neue Medium" charset="0"/>
              <a:cs typeface="Helvetica Neue Medium" charset="0"/>
            </a:endParaRPr>
          </a:p>
          <a:p>
            <a:pPr marL="457200" indent="-457200" eaLnBrk="1" hangingPunct="1"/>
            <a:endParaRPr lang="en-US" sz="2800" dirty="0">
              <a:solidFill>
                <a:srgbClr val="262626"/>
              </a:solidFill>
              <a:latin typeface="Helvetica Neue Medium" charset="0"/>
              <a:cs typeface="Helvetica Neue Medium" charset="0"/>
            </a:endParaRPr>
          </a:p>
          <a:p>
            <a:pPr marL="457200" indent="-457200" eaLnBrk="1" hangingPunct="1"/>
            <a:endParaRPr lang="en-US" sz="2400" dirty="0">
              <a:solidFill>
                <a:srgbClr val="262626"/>
              </a:solidFill>
              <a:latin typeface="Helvetica Neue Medium" charset="0"/>
              <a:cs typeface="Helvetica Neue Medium" charset="0"/>
            </a:endParaRPr>
          </a:p>
          <a:p>
            <a:pPr marL="457200" indent="-457200" eaLnBrk="1" hangingPunct="1"/>
            <a:endParaRPr lang="en-US" sz="2400" dirty="0">
              <a:solidFill>
                <a:srgbClr val="262626"/>
              </a:solidFill>
              <a:latin typeface="Helvetica Neue Medium" charset="0"/>
              <a:cs typeface="Helvetica Neue Medium" charset="0"/>
            </a:endParaRPr>
          </a:p>
        </p:txBody>
      </p:sp>
      <p:sp>
        <p:nvSpPr>
          <p:cNvPr id="33794" name="Title 3"/>
          <p:cNvSpPr>
            <a:spLocks noGrp="1"/>
          </p:cNvSpPr>
          <p:nvPr>
            <p:ph type="title"/>
          </p:nvPr>
        </p:nvSpPr>
        <p:spPr bwMode="auto">
          <a:xfrm>
            <a:off x="328613" y="44450"/>
            <a:ext cx="8347075" cy="7016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lnSpc>
                <a:spcPct val="100000"/>
              </a:lnSpc>
              <a:spcBef>
                <a:spcPts val="600"/>
              </a:spcBef>
              <a:spcAft>
                <a:spcPts val="600"/>
              </a:spcAft>
            </a:pPr>
            <a:r>
              <a:rPr lang="en-US" sz="4000">
                <a:latin typeface="Helvetica Neue Medium" charset="0"/>
                <a:cs typeface="Helvetica Neue Medium" charset="0"/>
              </a:rPr>
              <a:t>Overview</a:t>
            </a:r>
            <a:endParaRPr lang="en-US" sz="4000" i="1">
              <a:latin typeface="Helvetica Neue Medium" charset="0"/>
              <a:cs typeface="Helvetica Neue Medium" charset="0"/>
            </a:endParaRPr>
          </a:p>
        </p:txBody>
      </p:sp>
    </p:spTree>
    <p:extLst>
      <p:ext uri="{BB962C8B-B14F-4D97-AF65-F5344CB8AC3E}">
        <p14:creationId xmlns:p14="http://schemas.microsoft.com/office/powerpoint/2010/main" val="505185612"/>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Content Placeholder 2"/>
          <p:cNvSpPr>
            <a:spLocks noGrp="1"/>
          </p:cNvSpPr>
          <p:nvPr>
            <p:ph sz="quarter" idx="11"/>
          </p:nvPr>
        </p:nvSpPr>
        <p:spPr bwMode="auto">
          <a:xfrm>
            <a:off x="179388" y="980629"/>
            <a:ext cx="8066087" cy="554471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r>
              <a:rPr lang="en-US" sz="2800" dirty="0" smtClean="0">
                <a:solidFill>
                  <a:schemeClr val="tx1"/>
                </a:solidFill>
                <a:latin typeface="Helvetica Neue Medium" charset="0"/>
                <a:cs typeface="Helvetica Neue Medium" charset="0"/>
              </a:rPr>
              <a:t>The SSAC Recommends ICANN to:</a:t>
            </a:r>
          </a:p>
          <a:p>
            <a:pPr marL="457200" indent="-457200">
              <a:buFont typeface="Arial" charset="0"/>
              <a:buChar char="•"/>
            </a:pPr>
            <a:r>
              <a:rPr lang="en-US" sz="2800" dirty="0" smtClean="0">
                <a:solidFill>
                  <a:schemeClr val="tx1"/>
                </a:solidFill>
                <a:latin typeface="Helvetica Neue Medium" charset="0"/>
                <a:cs typeface="Helvetica Neue Medium" charset="0"/>
              </a:rPr>
              <a:t>exercise </a:t>
            </a:r>
            <a:r>
              <a:rPr lang="en-US" sz="2800" dirty="0">
                <a:solidFill>
                  <a:schemeClr val="tx1"/>
                </a:solidFill>
                <a:latin typeface="Helvetica Neue Medium" charset="0"/>
                <a:cs typeface="Helvetica Neue Medium" charset="0"/>
              </a:rPr>
              <a:t>the principle of conservatism with respect to allowable code points, and number of active </a:t>
            </a:r>
            <a:r>
              <a:rPr lang="en-US" sz="2800" dirty="0" smtClean="0">
                <a:solidFill>
                  <a:schemeClr val="tx1"/>
                </a:solidFill>
                <a:latin typeface="Helvetica Neue Medium" charset="0"/>
                <a:cs typeface="Helvetica Neue Medium" charset="0"/>
              </a:rPr>
              <a:t>variants</a:t>
            </a:r>
            <a:endParaRPr lang="en-US" sz="2800" dirty="0">
              <a:solidFill>
                <a:schemeClr val="tx1"/>
              </a:solidFill>
              <a:latin typeface="Helvetica Neue Medium" charset="0"/>
              <a:cs typeface="Helvetica Neue Medium" charset="0"/>
            </a:endParaRPr>
          </a:p>
          <a:p>
            <a:pPr marL="457200" indent="-457200">
              <a:buFont typeface="Arial" charset="0"/>
              <a:buChar char="•"/>
            </a:pPr>
            <a:r>
              <a:rPr lang="en-US" sz="2800" dirty="0">
                <a:solidFill>
                  <a:schemeClr val="tx1"/>
                </a:solidFill>
                <a:latin typeface="Helvetica Neue Medium" charset="0"/>
                <a:cs typeface="Helvetica Neue Medium" charset="0"/>
              </a:rPr>
              <a:t>ensure there is a secure, stable and objective process to handle situations in which the community disagrees with ICANN’s variant </a:t>
            </a:r>
            <a:r>
              <a:rPr lang="en-US" sz="2800" dirty="0" smtClean="0">
                <a:solidFill>
                  <a:schemeClr val="tx1"/>
                </a:solidFill>
                <a:latin typeface="Helvetica Neue Medium" charset="0"/>
                <a:cs typeface="Helvetica Neue Medium" charset="0"/>
              </a:rPr>
              <a:t>calculation</a:t>
            </a:r>
            <a:endParaRPr lang="en-US" sz="2800" dirty="0">
              <a:solidFill>
                <a:schemeClr val="tx1"/>
              </a:solidFill>
              <a:latin typeface="Helvetica Neue Medium" charset="0"/>
              <a:cs typeface="Helvetica Neue Medium" charset="0"/>
            </a:endParaRPr>
          </a:p>
          <a:p>
            <a:pPr marL="457200" indent="-457200">
              <a:buFont typeface="Arial" charset="0"/>
              <a:buChar char="•"/>
            </a:pPr>
            <a:r>
              <a:rPr lang="en-US" sz="2800" dirty="0">
                <a:solidFill>
                  <a:schemeClr val="tx1"/>
                </a:solidFill>
                <a:latin typeface="Helvetica Neue Medium" charset="0"/>
                <a:cs typeface="Helvetica Neue Medium" charset="0"/>
              </a:rPr>
              <a:t>for the stability of root zone, make sure later versions of the LGR </a:t>
            </a:r>
            <a:r>
              <a:rPr lang="en-US" sz="2800" dirty="0" smtClean="0">
                <a:solidFill>
                  <a:schemeClr val="tx1"/>
                </a:solidFill>
                <a:latin typeface="Helvetica Neue Medium" charset="0"/>
                <a:cs typeface="Helvetica Neue Medium" charset="0"/>
              </a:rPr>
              <a:t>are backward </a:t>
            </a:r>
            <a:r>
              <a:rPr lang="en-US" sz="2800" dirty="0">
                <a:solidFill>
                  <a:schemeClr val="tx1"/>
                </a:solidFill>
                <a:latin typeface="Helvetica Neue Medium" charset="0"/>
                <a:cs typeface="Helvetica Neue Medium" charset="0"/>
              </a:rPr>
              <a:t>compatible to avoid incompatible results with existing (historical) </a:t>
            </a:r>
            <a:r>
              <a:rPr lang="en-US" sz="2800" dirty="0" smtClean="0">
                <a:solidFill>
                  <a:schemeClr val="tx1"/>
                </a:solidFill>
                <a:latin typeface="Helvetica Neue Medium" charset="0"/>
                <a:cs typeface="Helvetica Neue Medium" charset="0"/>
              </a:rPr>
              <a:t>allocations </a:t>
            </a:r>
            <a:endParaRPr lang="en-US" sz="2800" dirty="0">
              <a:solidFill>
                <a:schemeClr val="tx1"/>
              </a:solidFill>
              <a:latin typeface="Helvetica Neue Medium" charset="0"/>
              <a:cs typeface="Helvetica Neue Medium" charset="0"/>
            </a:endParaRPr>
          </a:p>
          <a:p>
            <a:endParaRPr lang="en-US" sz="2800" dirty="0">
              <a:solidFill>
                <a:schemeClr val="tx1"/>
              </a:solidFill>
              <a:latin typeface="Helvetica Neue Medium" charset="0"/>
              <a:cs typeface="Helvetica Neue Medium" charset="0"/>
            </a:endParaRPr>
          </a:p>
        </p:txBody>
      </p:sp>
      <p:sp>
        <p:nvSpPr>
          <p:cNvPr id="33794" name="Title 3"/>
          <p:cNvSpPr>
            <a:spLocks noGrp="1"/>
          </p:cNvSpPr>
          <p:nvPr>
            <p:ph type="title"/>
          </p:nvPr>
        </p:nvSpPr>
        <p:spPr bwMode="auto">
          <a:xfrm>
            <a:off x="328613" y="135037"/>
            <a:ext cx="8347075" cy="7016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normAutofit fontScale="90000"/>
          </a:bodyPr>
          <a:lstStyle/>
          <a:p>
            <a:pPr eaLnBrk="1" hangingPunct="1">
              <a:lnSpc>
                <a:spcPct val="100000"/>
              </a:lnSpc>
              <a:spcBef>
                <a:spcPts val="600"/>
              </a:spcBef>
              <a:spcAft>
                <a:spcPts val="600"/>
              </a:spcAft>
            </a:pPr>
            <a:r>
              <a:rPr lang="en-US" sz="4000" dirty="0" smtClean="0">
                <a:latin typeface="Helvetica Neue Medium" charset="0"/>
                <a:cs typeface="Helvetica Neue Medium" charset="0"/>
              </a:rPr>
              <a:t>Highlight of SSAC Recommendations</a:t>
            </a:r>
            <a:endParaRPr lang="en-US" sz="4000" i="1" dirty="0">
              <a:latin typeface="Helvetica Neue Medium" charset="0"/>
              <a:cs typeface="Helvetica Neue Medium" charset="0"/>
            </a:endParaRPr>
          </a:p>
        </p:txBody>
      </p:sp>
    </p:spTree>
    <p:extLst>
      <p:ext uri="{BB962C8B-B14F-4D97-AF65-F5344CB8AC3E}">
        <p14:creationId xmlns:p14="http://schemas.microsoft.com/office/powerpoint/2010/main" val="1308066214"/>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bwMode="auto">
          <a:xfrm>
            <a:off x="457200" y="198438"/>
            <a:ext cx="8229600" cy="1430337"/>
          </a:xfrm>
          <a:extLst/>
        </p:spPr>
        <p:txBody>
          <a:bodyPr vert="horz" wrap="square" lIns="91440" tIns="45720" rIns="91440" bIns="45720" numCol="1" anchor="t" anchorCtr="0" compatLnSpc="1">
            <a:prstTxWarp prst="textNoShape">
              <a:avLst/>
            </a:prstTxWarp>
          </a:bodyPr>
          <a:lstStyle/>
          <a:p>
            <a:pPr algn="l" eaLnBrk="1" hangingPunct="1">
              <a:defRPr/>
            </a:pPr>
            <a:r>
              <a:rPr lang="en-US" sz="3200" u="sng" dirty="0">
                <a:solidFill>
                  <a:schemeClr val="bg1">
                    <a:lumMod val="50000"/>
                  </a:schemeClr>
                </a:solidFill>
                <a:latin typeface="Helvetica Neue Medium"/>
                <a:ea typeface="MS PGothic" charset="0"/>
                <a:cs typeface="Helvetica Neue Medium"/>
              </a:rPr>
              <a:t>S</a:t>
            </a:r>
            <a:r>
              <a:rPr lang="en-US" sz="3200" dirty="0">
                <a:solidFill>
                  <a:schemeClr val="bg1">
                    <a:lumMod val="50000"/>
                  </a:schemeClr>
                </a:solidFill>
                <a:latin typeface="Helvetica Neue Medium"/>
                <a:ea typeface="MS PGothic" charset="0"/>
                <a:cs typeface="Helvetica Neue Medium"/>
              </a:rPr>
              <a:t>ecurity and </a:t>
            </a:r>
            <a:r>
              <a:rPr lang="en-US" sz="3200" u="sng" dirty="0">
                <a:solidFill>
                  <a:schemeClr val="bg1">
                    <a:lumMod val="50000"/>
                  </a:schemeClr>
                </a:solidFill>
                <a:latin typeface="Helvetica Neue Medium"/>
                <a:ea typeface="MS PGothic" charset="0"/>
                <a:cs typeface="Helvetica Neue Medium"/>
              </a:rPr>
              <a:t>S</a:t>
            </a:r>
            <a:r>
              <a:rPr lang="en-US" sz="3200" dirty="0">
                <a:solidFill>
                  <a:schemeClr val="bg1">
                    <a:lumMod val="50000"/>
                  </a:schemeClr>
                </a:solidFill>
                <a:latin typeface="Helvetica Neue Medium"/>
                <a:ea typeface="MS PGothic" charset="0"/>
                <a:cs typeface="Helvetica Neue Medium"/>
              </a:rPr>
              <a:t>tability </a:t>
            </a:r>
            <a:r>
              <a:rPr lang="en-US" sz="3200" u="sng" dirty="0">
                <a:solidFill>
                  <a:schemeClr val="bg1">
                    <a:lumMod val="50000"/>
                  </a:schemeClr>
                </a:solidFill>
                <a:latin typeface="Helvetica Neue Medium"/>
                <a:ea typeface="MS PGothic" charset="0"/>
                <a:cs typeface="Helvetica Neue Medium"/>
              </a:rPr>
              <a:t>A</a:t>
            </a:r>
            <a:r>
              <a:rPr lang="en-US" sz="3200" dirty="0">
                <a:solidFill>
                  <a:schemeClr val="bg1">
                    <a:lumMod val="50000"/>
                  </a:schemeClr>
                </a:solidFill>
                <a:latin typeface="Helvetica Neue Medium"/>
                <a:ea typeface="MS PGothic" charset="0"/>
                <a:cs typeface="Helvetica Neue Medium"/>
              </a:rPr>
              <a:t>dvisory </a:t>
            </a:r>
            <a:r>
              <a:rPr lang="en-US" sz="3200" u="sng" dirty="0">
                <a:solidFill>
                  <a:schemeClr val="bg1">
                    <a:lumMod val="50000"/>
                  </a:schemeClr>
                </a:solidFill>
                <a:latin typeface="Helvetica Neue Medium"/>
                <a:ea typeface="MS PGothic" charset="0"/>
                <a:cs typeface="Helvetica Neue Medium"/>
              </a:rPr>
              <a:t>C</a:t>
            </a:r>
            <a:r>
              <a:rPr lang="en-US" sz="3200" dirty="0">
                <a:solidFill>
                  <a:schemeClr val="bg1">
                    <a:lumMod val="50000"/>
                  </a:schemeClr>
                </a:solidFill>
                <a:latin typeface="Helvetica Neue Medium"/>
                <a:ea typeface="MS PGothic" charset="0"/>
                <a:cs typeface="Helvetica Neue Medium"/>
              </a:rPr>
              <a:t>ommittee (SSAC) Overview</a:t>
            </a:r>
          </a:p>
        </p:txBody>
      </p:sp>
      <p:sp>
        <p:nvSpPr>
          <p:cNvPr id="16386" name="Content Placeholder 2"/>
          <p:cNvSpPr>
            <a:spLocks noGrp="1"/>
          </p:cNvSpPr>
          <p:nvPr>
            <p:ph idx="1"/>
          </p:nvPr>
        </p:nvSpPr>
        <p:spPr bwMode="auto">
          <a:xfrm>
            <a:off x="304800" y="1574800"/>
            <a:ext cx="8763000" cy="48069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sz="2800" dirty="0">
                <a:latin typeface="Helvetica Neue Medium" charset="0"/>
                <a:ea typeface="MS PGothic" charset="0"/>
                <a:cs typeface="MS PGothic" charset="0"/>
              </a:rPr>
              <a:t>2001: SSAC initiated; 2002: Began operation.</a:t>
            </a:r>
          </a:p>
          <a:p>
            <a:pPr eaLnBrk="1" hangingPunct="1"/>
            <a:r>
              <a:rPr lang="en-US" sz="2800" dirty="0">
                <a:latin typeface="Helvetica Neue Medium" charset="0"/>
                <a:ea typeface="MS PGothic" charset="0"/>
                <a:cs typeface="MS PGothic" charset="0"/>
              </a:rPr>
              <a:t>Provides guidance to ICANN Board, Supporting Organizations</a:t>
            </a:r>
            <a:r>
              <a:rPr lang="en-US" altLang="ja-JP" sz="2800" dirty="0">
                <a:latin typeface="Helvetica Neue Medium" charset="0"/>
                <a:cs typeface="Helvetica Neue Medium" charset="0"/>
              </a:rPr>
              <a:t> and Advisory Committees, staff and general community.</a:t>
            </a:r>
          </a:p>
          <a:p>
            <a:pPr eaLnBrk="1" hangingPunct="1"/>
            <a:r>
              <a:rPr lang="en-US" sz="2800" dirty="0">
                <a:latin typeface="Helvetica Neue Medium" charset="0"/>
                <a:cs typeface="Helvetica Neue Medium" charset="0"/>
              </a:rPr>
              <a:t>Charter: To advise the ICANN community and Board on matters relating to the security and integrity of the Internet's naming and address allocation systems. </a:t>
            </a:r>
          </a:p>
          <a:p>
            <a:pPr eaLnBrk="1" hangingPunct="1"/>
            <a:r>
              <a:rPr lang="en-US" sz="2800" dirty="0" smtClean="0">
                <a:latin typeface="Helvetica Neue Medium" charset="0"/>
                <a:cs typeface="Helvetica Neue Medium" charset="0"/>
              </a:rPr>
              <a:t>Members as of November 2013: 41; </a:t>
            </a:r>
            <a:r>
              <a:rPr lang="en-US" sz="2800" dirty="0">
                <a:latin typeface="Helvetica Neue Medium" charset="0"/>
                <a:cs typeface="Helvetica Neue Medium" charset="0"/>
              </a:rPr>
              <a:t>appointed by ICANN Board for 3-year terms.</a:t>
            </a:r>
          </a:p>
          <a:p>
            <a:pPr eaLnBrk="1" hangingPunct="1"/>
            <a:endParaRPr lang="en-US" altLang="ja-JP" sz="2800" dirty="0">
              <a:latin typeface="Trebuchet MS" charset="0"/>
              <a:cs typeface="Trebuchet MS" charset="0"/>
            </a:endParaRPr>
          </a:p>
          <a:p>
            <a:pPr eaLnBrk="1" hangingPunct="1"/>
            <a:endParaRPr lang="en-US" dirty="0">
              <a:latin typeface="Calibri" charset="0"/>
              <a:ea typeface="MS PGothic" charset="0"/>
              <a:cs typeface="MS PGothic" charset="0"/>
            </a:endParaRPr>
          </a:p>
        </p:txBody>
      </p:sp>
      <p:sp>
        <p:nvSpPr>
          <p:cNvPr id="16387" name="Slide Number Placeholder 3"/>
          <p:cNvSpPr txBox="1">
            <a:spLocks/>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r" defTabSz="914400" eaLnBrk="1" hangingPunct="1"/>
            <a:fld id="{301461C5-57F5-4543-AF86-938A7D4C0D26}" type="slidenum">
              <a:rPr lang="en-US" sz="900">
                <a:latin typeface="Arial Narrow" charset="0"/>
                <a:ea typeface="MS PGothic" charset="0"/>
                <a:cs typeface="MS PGothic" charset="0"/>
              </a:rPr>
              <a:pPr algn="r" defTabSz="914400" eaLnBrk="1" hangingPunct="1"/>
              <a:t>3</a:t>
            </a:fld>
            <a:endParaRPr lang="en-US" sz="900">
              <a:latin typeface="Arial Narrow" charset="0"/>
              <a:ea typeface="MS PGothic" charset="0"/>
              <a:cs typeface="MS PGothic" charset="0"/>
            </a:endParaRPr>
          </a:p>
        </p:txBody>
      </p:sp>
    </p:spTree>
    <p:extLst>
      <p:ext uri="{BB962C8B-B14F-4D97-AF65-F5344CB8AC3E}">
        <p14:creationId xmlns:p14="http://schemas.microsoft.com/office/powerpoint/2010/main" val="1473182565"/>
      </p:ext>
    </p:extLst>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Content Placeholder 2"/>
          <p:cNvSpPr>
            <a:spLocks noGrp="1"/>
          </p:cNvSpPr>
          <p:nvPr>
            <p:ph sz="quarter" idx="11"/>
          </p:nvPr>
        </p:nvSpPr>
        <p:spPr bwMode="auto">
          <a:xfrm>
            <a:off x="179388" y="1772717"/>
            <a:ext cx="8066087" cy="367250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457200" indent="-457200">
              <a:buFont typeface="Arial" charset="0"/>
              <a:buChar char="•"/>
            </a:pPr>
            <a:r>
              <a:rPr lang="en-US" sz="2800" dirty="0">
                <a:solidFill>
                  <a:schemeClr val="tx1"/>
                </a:solidFill>
                <a:latin typeface="Helvetica Neue Medium" charset="0"/>
                <a:cs typeface="Helvetica Neue Medium" charset="0"/>
              </a:rPr>
              <a:t>Focus the LGR </a:t>
            </a:r>
            <a:r>
              <a:rPr lang="en-US" sz="2800" dirty="0" smtClean="0">
                <a:solidFill>
                  <a:schemeClr val="tx1"/>
                </a:solidFill>
                <a:latin typeface="Helvetica Neue Medium" charset="0"/>
                <a:cs typeface="Helvetica Neue Medium" charset="0"/>
              </a:rPr>
              <a:t>on the </a:t>
            </a:r>
            <a:r>
              <a:rPr lang="en-US" sz="2800" dirty="0">
                <a:solidFill>
                  <a:schemeClr val="tx1"/>
                </a:solidFill>
                <a:latin typeface="Helvetica Neue Medium" charset="0"/>
                <a:cs typeface="Helvetica Neue Medium" charset="0"/>
              </a:rPr>
              <a:t>root zone, but encourage its adoption at registry and other </a:t>
            </a:r>
            <a:r>
              <a:rPr lang="en-US" sz="2800" dirty="0" smtClean="0">
                <a:solidFill>
                  <a:schemeClr val="tx1"/>
                </a:solidFill>
                <a:latin typeface="Helvetica Neue Medium" charset="0"/>
                <a:cs typeface="Helvetica Neue Medium" charset="0"/>
              </a:rPr>
              <a:t>levels </a:t>
            </a:r>
            <a:endParaRPr lang="en-US" sz="2800" dirty="0">
              <a:solidFill>
                <a:schemeClr val="tx1"/>
              </a:solidFill>
              <a:latin typeface="Helvetica Neue Medium" charset="0"/>
              <a:cs typeface="Helvetica Neue Medium" charset="0"/>
            </a:endParaRPr>
          </a:p>
          <a:p>
            <a:pPr marL="457200" indent="-457200">
              <a:buFont typeface="Arial" charset="0"/>
              <a:buChar char="•"/>
            </a:pPr>
            <a:r>
              <a:rPr lang="en-US" sz="2800" dirty="0">
                <a:solidFill>
                  <a:schemeClr val="tx1"/>
                </a:solidFill>
                <a:latin typeface="Helvetica Neue Medium" charset="0"/>
                <a:cs typeface="Helvetica Neue Medium" charset="0"/>
              </a:rPr>
              <a:t>Ensure EBERO providers and TMCH support variant TLDs, and </a:t>
            </a:r>
            <a:r>
              <a:rPr lang="en-US" sz="2800" dirty="0" smtClean="0">
                <a:solidFill>
                  <a:schemeClr val="tx1"/>
                </a:solidFill>
                <a:latin typeface="Helvetica Neue Medium" charset="0"/>
                <a:cs typeface="Helvetica Neue Medium" charset="0"/>
              </a:rPr>
              <a:t>ensure </a:t>
            </a:r>
            <a:r>
              <a:rPr lang="en-US" sz="2800" dirty="0">
                <a:solidFill>
                  <a:schemeClr val="tx1"/>
                </a:solidFill>
                <a:latin typeface="Helvetica Neue Medium" charset="0"/>
                <a:cs typeface="Helvetica Neue Medium" charset="0"/>
              </a:rPr>
              <a:t>that parity exists for variant support in all relevant systems and functions associated with new TLD </a:t>
            </a:r>
            <a:r>
              <a:rPr lang="en-US" sz="2800" dirty="0" smtClean="0">
                <a:solidFill>
                  <a:schemeClr val="tx1"/>
                </a:solidFill>
                <a:latin typeface="Helvetica Neue Medium" charset="0"/>
                <a:cs typeface="Helvetica Neue Medium" charset="0"/>
              </a:rPr>
              <a:t>components</a:t>
            </a:r>
            <a:endParaRPr lang="en-US" sz="2800" dirty="0">
              <a:solidFill>
                <a:schemeClr val="tx1"/>
              </a:solidFill>
              <a:latin typeface="Helvetica Neue Medium" charset="0"/>
              <a:cs typeface="Helvetica Neue Medium" charset="0"/>
            </a:endParaRPr>
          </a:p>
          <a:p>
            <a:pPr marL="457200" indent="-457200">
              <a:buFont typeface="Arial" charset="0"/>
              <a:buChar char="•"/>
            </a:pPr>
            <a:endParaRPr lang="en-US" sz="2800" dirty="0">
              <a:solidFill>
                <a:schemeClr val="tx1"/>
              </a:solidFill>
              <a:latin typeface="Helvetica Neue Medium" charset="0"/>
              <a:cs typeface="Helvetica Neue Medium" charset="0"/>
            </a:endParaRPr>
          </a:p>
          <a:p>
            <a:endParaRPr lang="en-US" sz="2800" dirty="0">
              <a:solidFill>
                <a:schemeClr val="tx1"/>
              </a:solidFill>
              <a:latin typeface="Helvetica Neue Medium" charset="0"/>
              <a:cs typeface="Helvetica Neue Medium" charset="0"/>
            </a:endParaRPr>
          </a:p>
        </p:txBody>
      </p:sp>
      <p:sp>
        <p:nvSpPr>
          <p:cNvPr id="33794" name="Title 3"/>
          <p:cNvSpPr>
            <a:spLocks noGrp="1"/>
          </p:cNvSpPr>
          <p:nvPr>
            <p:ph type="title"/>
          </p:nvPr>
        </p:nvSpPr>
        <p:spPr bwMode="auto">
          <a:xfrm>
            <a:off x="328613" y="188466"/>
            <a:ext cx="8347075" cy="115230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normAutofit fontScale="90000"/>
          </a:bodyPr>
          <a:lstStyle/>
          <a:p>
            <a:pPr eaLnBrk="1" hangingPunct="1">
              <a:lnSpc>
                <a:spcPct val="100000"/>
              </a:lnSpc>
              <a:spcBef>
                <a:spcPts val="600"/>
              </a:spcBef>
              <a:spcAft>
                <a:spcPts val="600"/>
              </a:spcAft>
            </a:pPr>
            <a:r>
              <a:rPr lang="en-US" sz="4000" dirty="0" smtClean="0">
                <a:latin typeface="Helvetica Neue Medium" charset="0"/>
                <a:cs typeface="Helvetica Neue Medium" charset="0"/>
              </a:rPr>
              <a:t>Highlight of SSAC Recommendations, Cont.</a:t>
            </a:r>
            <a:endParaRPr lang="en-US" sz="4000" i="1" dirty="0">
              <a:latin typeface="Helvetica Neue Medium" charset="0"/>
              <a:cs typeface="Helvetica Neue Medium" charset="0"/>
            </a:endParaRPr>
          </a:p>
        </p:txBody>
      </p:sp>
    </p:spTree>
    <p:extLst>
      <p:ext uri="{BB962C8B-B14F-4D97-AF65-F5344CB8AC3E}">
        <p14:creationId xmlns:p14="http://schemas.microsoft.com/office/powerpoint/2010/main" val="3169015565"/>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bwMode="auto">
          <a:xfrm>
            <a:off x="304800" y="188913"/>
            <a:ext cx="8731250" cy="609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a:solidFill>
                  <a:srgbClr val="7F7F7F"/>
                </a:solidFill>
                <a:latin typeface="Helvetica Neue Medium" charset="0"/>
                <a:cs typeface="Helvetica Neue Medium" charset="0"/>
              </a:rPr>
              <a:t>Recommendations (1)</a:t>
            </a:r>
          </a:p>
        </p:txBody>
      </p:sp>
      <p:sp>
        <p:nvSpPr>
          <p:cNvPr id="12291"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37931725" indent="-37474525" eaLnBrk="0" hangingPunct="0">
              <a:defRPr sz="2400">
                <a:solidFill>
                  <a:schemeClr val="tx1"/>
                </a:solidFill>
                <a:latin typeface="Calibri" charset="0"/>
                <a:ea typeface="ＭＳ Ｐゴシック" charset="0"/>
              </a:defRPr>
            </a:lvl2pPr>
            <a:lvl3pPr eaLnBrk="0" hangingPunct="0">
              <a:defRPr sz="2400">
                <a:solidFill>
                  <a:schemeClr val="tx1"/>
                </a:solidFill>
                <a:latin typeface="Calibri" charset="0"/>
                <a:ea typeface="ＭＳ Ｐゴシック" charset="0"/>
              </a:defRPr>
            </a:lvl3pPr>
            <a:lvl4pPr eaLnBrk="0" hangingPunct="0">
              <a:defRPr sz="2400">
                <a:solidFill>
                  <a:schemeClr val="tx1"/>
                </a:solidFill>
                <a:latin typeface="Calibri" charset="0"/>
                <a:ea typeface="ＭＳ Ｐゴシック" charset="0"/>
              </a:defRPr>
            </a:lvl4pPr>
            <a:lvl5pPr eaLnBrk="0" hangingPunct="0">
              <a:defRPr sz="2400">
                <a:solidFill>
                  <a:schemeClr val="tx1"/>
                </a:solidFill>
                <a:latin typeface="Calibri" charset="0"/>
                <a:ea typeface="ＭＳ Ｐゴシック" charset="0"/>
              </a:defRPr>
            </a:lvl5pPr>
            <a:lvl6pPr marL="457200" eaLnBrk="0" fontAlgn="base" hangingPunct="0">
              <a:spcBef>
                <a:spcPct val="0"/>
              </a:spcBef>
              <a:spcAft>
                <a:spcPct val="0"/>
              </a:spcAft>
              <a:defRPr sz="2400">
                <a:solidFill>
                  <a:schemeClr val="tx1"/>
                </a:solidFill>
                <a:latin typeface="Calibri" charset="0"/>
                <a:ea typeface="ＭＳ Ｐゴシック" charset="0"/>
              </a:defRPr>
            </a:lvl6pPr>
            <a:lvl7pPr marL="914400" eaLnBrk="0" fontAlgn="base" hangingPunct="0">
              <a:spcBef>
                <a:spcPct val="0"/>
              </a:spcBef>
              <a:spcAft>
                <a:spcPct val="0"/>
              </a:spcAft>
              <a:defRPr sz="2400">
                <a:solidFill>
                  <a:schemeClr val="tx1"/>
                </a:solidFill>
                <a:latin typeface="Calibri" charset="0"/>
                <a:ea typeface="ＭＳ Ｐゴシック" charset="0"/>
              </a:defRPr>
            </a:lvl7pPr>
            <a:lvl8pPr marL="1371600" eaLnBrk="0" fontAlgn="base" hangingPunct="0">
              <a:spcBef>
                <a:spcPct val="0"/>
              </a:spcBef>
              <a:spcAft>
                <a:spcPct val="0"/>
              </a:spcAft>
              <a:defRPr sz="2400">
                <a:solidFill>
                  <a:schemeClr val="tx1"/>
                </a:solidFill>
                <a:latin typeface="Calibri" charset="0"/>
                <a:ea typeface="ＭＳ Ｐゴシック" charset="0"/>
              </a:defRPr>
            </a:lvl8pPr>
            <a:lvl9pPr marL="18288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CF998240-7903-AE43-ACEF-C4348AF37671}" type="slidenum">
              <a:rPr lang="en-US" sz="1800">
                <a:solidFill>
                  <a:srgbClr val="FFFFFF"/>
                </a:solidFill>
              </a:rPr>
              <a:pPr eaLnBrk="1" hangingPunct="1"/>
              <a:t>31</a:t>
            </a:fld>
            <a:endParaRPr lang="en-US" sz="1800">
              <a:solidFill>
                <a:srgbClr val="FFFFFF"/>
              </a:solidFill>
            </a:endParaRPr>
          </a:p>
        </p:txBody>
      </p:sp>
      <p:sp>
        <p:nvSpPr>
          <p:cNvPr id="32771" name="Text Placeholder 4"/>
          <p:cNvSpPr>
            <a:spLocks noGrp="1"/>
          </p:cNvSpPr>
          <p:nvPr>
            <p:ph type="body" sz="quarter" idx="11"/>
          </p:nvPr>
        </p:nvSpPr>
        <p:spPr bwMode="auto">
          <a:xfrm>
            <a:off x="107950" y="908720"/>
            <a:ext cx="8807450" cy="4469482"/>
          </a:xfrm>
          <a:extLst/>
        </p:spPr>
        <p:txBody>
          <a:bodyPr wrap="square" lIns="91440" tIns="45720" rIns="91440" bIns="45720" numCol="1" anchor="t" anchorCtr="0" compatLnSpc="1">
            <a:prstTxWarp prst="textNoShape">
              <a:avLst/>
            </a:prstTxWarp>
          </a:bodyPr>
          <a:lstStyle/>
          <a:p>
            <a:r>
              <a:rPr lang="en-US" sz="2400" dirty="0">
                <a:latin typeface="Helvetica Neue Medium"/>
                <a:cs typeface="Helvetica Neue Medium"/>
              </a:rPr>
              <a:t>See the document, beginning on page 14, at: </a:t>
            </a:r>
            <a:r>
              <a:rPr lang="en-US" sz="2400" dirty="0">
                <a:latin typeface="Helvetica Neue Medium"/>
                <a:cs typeface="Helvetica Neue Medium"/>
                <a:hlinkClick r:id="rId2"/>
              </a:rPr>
              <a:t>http://www.icann.org/en/groups/ssac/documents/sac-060-</a:t>
            </a:r>
            <a:r>
              <a:rPr lang="en-US" sz="2400" dirty="0" smtClean="0">
                <a:latin typeface="Helvetica Neue Medium"/>
                <a:cs typeface="Helvetica Neue Medium"/>
                <a:hlinkClick r:id="rId2"/>
              </a:rPr>
              <a:t>en.pdf</a:t>
            </a:r>
            <a:r>
              <a:rPr lang="en-US" sz="2400" dirty="0" smtClean="0">
                <a:latin typeface="Helvetica Neue Medium"/>
                <a:cs typeface="Helvetica Neue Medium"/>
              </a:rPr>
              <a:t> for </a:t>
            </a:r>
            <a:r>
              <a:rPr lang="en-US" sz="2400" dirty="0">
                <a:latin typeface="Helvetica Neue Medium"/>
                <a:cs typeface="Helvetica Neue Medium"/>
              </a:rPr>
              <a:t>the complete text of the recommendations. </a:t>
            </a:r>
            <a:endParaRPr lang="en-US" sz="2400" dirty="0" smtClean="0">
              <a:latin typeface="Helvetica Neue Medium"/>
              <a:cs typeface="Helvetica Neue Medium"/>
            </a:endParaRPr>
          </a:p>
          <a:p>
            <a:pPr marL="514350" indent="-514350">
              <a:buFont typeface="+mj-lt"/>
              <a:buAutoNum type="arabicPeriod"/>
            </a:pPr>
            <a:r>
              <a:rPr lang="en-US" sz="2800" dirty="0" smtClean="0">
                <a:latin typeface="Helvetica Neue Medium"/>
                <a:cs typeface="Helvetica Neue Medium"/>
              </a:rPr>
              <a:t>The </a:t>
            </a:r>
            <a:r>
              <a:rPr lang="en-US" sz="2800" dirty="0">
                <a:latin typeface="Helvetica Neue Medium"/>
                <a:cs typeface="Helvetica Neue Medium"/>
              </a:rPr>
              <a:t>root zone must use one and only one set of Label Generation Rules (LGR)</a:t>
            </a:r>
            <a:r>
              <a:rPr lang="en-US" sz="2800" dirty="0" smtClean="0">
                <a:latin typeface="Helvetica Neue Medium"/>
                <a:cs typeface="Helvetica Neue Medium"/>
              </a:rPr>
              <a:t>.</a:t>
            </a:r>
            <a:endParaRPr lang="en-AU" sz="2800" dirty="0">
              <a:latin typeface="Helvetica Neue Medium"/>
              <a:cs typeface="Helvetica Neue Medium"/>
            </a:endParaRPr>
          </a:p>
          <a:p>
            <a:pPr marL="514350" indent="-514350">
              <a:buFont typeface="+mj-lt"/>
              <a:buAutoNum type="arabicPeriod"/>
            </a:pPr>
            <a:r>
              <a:rPr lang="en-US" sz="2800" dirty="0" smtClean="0">
                <a:latin typeface="Helvetica Neue Medium"/>
                <a:cs typeface="Helvetica Neue Medium"/>
              </a:rPr>
              <a:t>ICANN </a:t>
            </a:r>
            <a:r>
              <a:rPr lang="en-US" sz="2800" dirty="0">
                <a:latin typeface="Helvetica Neue Medium"/>
                <a:cs typeface="Helvetica Neue Medium"/>
              </a:rPr>
              <a:t>must maintain a secure, stable and objective process to resolve cases where some members of the community </a:t>
            </a:r>
            <a:r>
              <a:rPr lang="en-US" sz="2800" dirty="0" smtClean="0">
                <a:latin typeface="Helvetica Neue Medium"/>
                <a:cs typeface="Helvetica Neue Medium"/>
              </a:rPr>
              <a:t>do not </a:t>
            </a:r>
            <a:r>
              <a:rPr lang="en-US" sz="2800" dirty="0">
                <a:latin typeface="Helvetica Neue Medium"/>
                <a:cs typeface="Helvetica Neue Medium"/>
              </a:rPr>
              <a:t>agree with the result of the LGR calculations</a:t>
            </a:r>
            <a:r>
              <a:rPr lang="en-US" sz="2800" dirty="0" smtClean="0">
                <a:latin typeface="Helvetica Neue Medium"/>
                <a:cs typeface="Helvetica Neue Medium"/>
              </a:rPr>
              <a:t>.</a:t>
            </a:r>
            <a:endParaRPr lang="en-AU" sz="2800" dirty="0">
              <a:latin typeface="Helvetica Neue Medium"/>
              <a:cs typeface="Helvetica Neue Medium"/>
            </a:endParaRPr>
          </a:p>
          <a:p>
            <a:pPr marL="514350" indent="-514350">
              <a:buFont typeface="+mj-lt"/>
              <a:buAutoNum type="arabicPeriod"/>
            </a:pPr>
            <a:r>
              <a:rPr lang="en-US" sz="2800" dirty="0" smtClean="0">
                <a:latin typeface="Helvetica Neue Medium"/>
                <a:cs typeface="Helvetica Neue Medium"/>
              </a:rPr>
              <a:t>ICANN </a:t>
            </a:r>
            <a:r>
              <a:rPr lang="en-US" sz="2800" dirty="0">
                <a:latin typeface="Helvetica Neue Medium"/>
                <a:cs typeface="Helvetica Neue Medium"/>
              </a:rPr>
              <a:t>should concentrate foremost on the rules for the root zone.</a:t>
            </a:r>
            <a:endParaRPr lang="en-AU" sz="2800" dirty="0">
              <a:latin typeface="Helvetica Neue Medium"/>
              <a:cs typeface="Helvetica Neue Medium"/>
            </a:endParaRPr>
          </a:p>
          <a:p>
            <a:r>
              <a:rPr lang="en-US" sz="2800" dirty="0">
                <a:latin typeface="Helvetica Neue Medium"/>
                <a:cs typeface="Helvetica Neue Medium"/>
              </a:rPr>
              <a:t> </a:t>
            </a:r>
            <a:endParaRPr lang="en-AU" sz="2800" dirty="0">
              <a:latin typeface="Helvetica Neue Medium"/>
              <a:cs typeface="Helvetica Neue Medium"/>
            </a:endParaRPr>
          </a:p>
          <a:p>
            <a:pPr marL="463550" lvl="1" indent="-463550">
              <a:buFont typeface="Arial"/>
              <a:buChar char="•"/>
            </a:pPr>
            <a:endParaRPr lang="en-US" sz="2000" dirty="0">
              <a:latin typeface="Helvetica Neue Medium"/>
              <a:cs typeface="Helvetica Neue Medium"/>
            </a:endParaRPr>
          </a:p>
          <a:p>
            <a:pPr marL="342900" indent="-342900">
              <a:buFont typeface="Arial"/>
              <a:buChar char="•"/>
            </a:pPr>
            <a:endParaRPr lang="en-US" sz="2400" dirty="0">
              <a:latin typeface="Helvetica Neue Medium"/>
              <a:cs typeface="Helvetica Neue Medium"/>
            </a:endParaRPr>
          </a:p>
        </p:txBody>
      </p:sp>
    </p:spTree>
    <p:extLst>
      <p:ext uri="{BB962C8B-B14F-4D97-AF65-F5344CB8AC3E}">
        <p14:creationId xmlns:p14="http://schemas.microsoft.com/office/powerpoint/2010/main" val="1267064057"/>
      </p:ext>
    </p:extLst>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bwMode="auto">
          <a:xfrm>
            <a:off x="304800" y="188913"/>
            <a:ext cx="8731250" cy="609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dirty="0">
                <a:solidFill>
                  <a:srgbClr val="7F7F7F"/>
                </a:solidFill>
                <a:latin typeface="Helvetica Neue Medium" charset="0"/>
                <a:cs typeface="Helvetica Neue Medium" charset="0"/>
              </a:rPr>
              <a:t>Recommendations (2)</a:t>
            </a:r>
          </a:p>
        </p:txBody>
      </p:sp>
      <p:sp>
        <p:nvSpPr>
          <p:cNvPr id="13315"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37931725" indent="-37474525" eaLnBrk="0" hangingPunct="0">
              <a:defRPr sz="2400">
                <a:solidFill>
                  <a:schemeClr val="tx1"/>
                </a:solidFill>
                <a:latin typeface="Calibri" charset="0"/>
                <a:ea typeface="ＭＳ Ｐゴシック" charset="0"/>
              </a:defRPr>
            </a:lvl2pPr>
            <a:lvl3pPr eaLnBrk="0" hangingPunct="0">
              <a:defRPr sz="2400">
                <a:solidFill>
                  <a:schemeClr val="tx1"/>
                </a:solidFill>
                <a:latin typeface="Calibri" charset="0"/>
                <a:ea typeface="ＭＳ Ｐゴシック" charset="0"/>
              </a:defRPr>
            </a:lvl3pPr>
            <a:lvl4pPr eaLnBrk="0" hangingPunct="0">
              <a:defRPr sz="2400">
                <a:solidFill>
                  <a:schemeClr val="tx1"/>
                </a:solidFill>
                <a:latin typeface="Calibri" charset="0"/>
                <a:ea typeface="ＭＳ Ｐゴシック" charset="0"/>
              </a:defRPr>
            </a:lvl4pPr>
            <a:lvl5pPr eaLnBrk="0" hangingPunct="0">
              <a:defRPr sz="2400">
                <a:solidFill>
                  <a:schemeClr val="tx1"/>
                </a:solidFill>
                <a:latin typeface="Calibri" charset="0"/>
                <a:ea typeface="ＭＳ Ｐゴシック" charset="0"/>
              </a:defRPr>
            </a:lvl5pPr>
            <a:lvl6pPr marL="457200" eaLnBrk="0" fontAlgn="base" hangingPunct="0">
              <a:spcBef>
                <a:spcPct val="0"/>
              </a:spcBef>
              <a:spcAft>
                <a:spcPct val="0"/>
              </a:spcAft>
              <a:defRPr sz="2400">
                <a:solidFill>
                  <a:schemeClr val="tx1"/>
                </a:solidFill>
                <a:latin typeface="Calibri" charset="0"/>
                <a:ea typeface="ＭＳ Ｐゴシック" charset="0"/>
              </a:defRPr>
            </a:lvl6pPr>
            <a:lvl7pPr marL="914400" eaLnBrk="0" fontAlgn="base" hangingPunct="0">
              <a:spcBef>
                <a:spcPct val="0"/>
              </a:spcBef>
              <a:spcAft>
                <a:spcPct val="0"/>
              </a:spcAft>
              <a:defRPr sz="2400">
                <a:solidFill>
                  <a:schemeClr val="tx1"/>
                </a:solidFill>
                <a:latin typeface="Calibri" charset="0"/>
                <a:ea typeface="ＭＳ Ｐゴシック" charset="0"/>
              </a:defRPr>
            </a:lvl7pPr>
            <a:lvl8pPr marL="1371600" eaLnBrk="0" fontAlgn="base" hangingPunct="0">
              <a:spcBef>
                <a:spcPct val="0"/>
              </a:spcBef>
              <a:spcAft>
                <a:spcPct val="0"/>
              </a:spcAft>
              <a:defRPr sz="2400">
                <a:solidFill>
                  <a:schemeClr val="tx1"/>
                </a:solidFill>
                <a:latin typeface="Calibri" charset="0"/>
                <a:ea typeface="ＭＳ Ｐゴシック" charset="0"/>
              </a:defRPr>
            </a:lvl8pPr>
            <a:lvl9pPr marL="18288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6E60556B-04BF-7A45-A59A-878FDEAE3367}" type="slidenum">
              <a:rPr lang="en-US" sz="1800">
                <a:solidFill>
                  <a:srgbClr val="FFFFFF"/>
                </a:solidFill>
              </a:rPr>
              <a:pPr eaLnBrk="1" hangingPunct="1"/>
              <a:t>32</a:t>
            </a:fld>
            <a:endParaRPr lang="en-US" sz="1800">
              <a:solidFill>
                <a:srgbClr val="FFFFFF"/>
              </a:solidFill>
            </a:endParaRPr>
          </a:p>
        </p:txBody>
      </p:sp>
      <p:sp>
        <p:nvSpPr>
          <p:cNvPr id="32771" name="Text Placeholder 4"/>
          <p:cNvSpPr>
            <a:spLocks noGrp="1"/>
          </p:cNvSpPr>
          <p:nvPr>
            <p:ph type="body" sz="quarter" idx="11"/>
          </p:nvPr>
        </p:nvSpPr>
        <p:spPr bwMode="auto">
          <a:xfrm>
            <a:off x="107950" y="1047750"/>
            <a:ext cx="8807450" cy="5549900"/>
          </a:xfrm>
          <a:extLst/>
        </p:spPr>
        <p:txBody>
          <a:bodyPr wrap="square" lIns="91440" tIns="45720" rIns="91440" bIns="45720" numCol="1" anchor="t" anchorCtr="0" compatLnSpc="1">
            <a:prstTxWarp prst="textNoShape">
              <a:avLst/>
            </a:prstTxWarp>
          </a:bodyPr>
          <a:lstStyle/>
          <a:p>
            <a:pPr marL="514350" indent="-514350">
              <a:buFont typeface="+mj-lt"/>
              <a:buAutoNum type="arabicPeriod" startAt="4"/>
            </a:pPr>
            <a:r>
              <a:rPr lang="en-US" sz="2800" dirty="0" smtClean="0">
                <a:latin typeface="Helvetica Neue Medium"/>
                <a:cs typeface="Helvetica Neue Medium"/>
              </a:rPr>
              <a:t>ICANN </a:t>
            </a:r>
            <a:r>
              <a:rPr lang="en-US" sz="2800" dirty="0">
                <a:latin typeface="Helvetica Neue Medium"/>
                <a:cs typeface="Helvetica Neue Medium"/>
              </a:rPr>
              <a:t>should coordinate and encourage adoption of these rules at the</a:t>
            </a:r>
            <a:r>
              <a:rPr lang="en-US" sz="2800" baseline="30000" dirty="0">
                <a:latin typeface="Helvetica Neue Medium"/>
                <a:cs typeface="Helvetica Neue Medium"/>
              </a:rPr>
              <a:t> </a:t>
            </a:r>
            <a:r>
              <a:rPr lang="en-US" sz="2800" dirty="0">
                <a:latin typeface="Helvetica Neue Medium"/>
                <a:cs typeface="Helvetica Neue Medium"/>
              </a:rPr>
              <a:t>second and </a:t>
            </a:r>
            <a:r>
              <a:rPr lang="en-US" sz="2800" dirty="0" smtClean="0">
                <a:latin typeface="Helvetica Neue Medium"/>
                <a:cs typeface="Helvetica Neue Medium"/>
              </a:rPr>
              <a:t>higher levels </a:t>
            </a:r>
            <a:r>
              <a:rPr lang="en-US" sz="2800" dirty="0">
                <a:latin typeface="Helvetica Neue Medium"/>
                <a:cs typeface="Helvetica Neue Medium"/>
              </a:rPr>
              <a:t>as a starting </a:t>
            </a:r>
            <a:r>
              <a:rPr lang="en-US" sz="2800" dirty="0" smtClean="0">
                <a:latin typeface="Helvetica Neue Medium"/>
                <a:cs typeface="Helvetica Neue Medium"/>
              </a:rPr>
              <a:t>point. </a:t>
            </a:r>
          </a:p>
          <a:p>
            <a:pPr marL="514350" indent="-514350">
              <a:buFont typeface="+mj-lt"/>
              <a:buAutoNum type="arabicPeriod" startAt="4"/>
            </a:pPr>
            <a:r>
              <a:rPr lang="en-US" sz="2800" dirty="0">
                <a:latin typeface="Helvetica Neue Medium"/>
                <a:cs typeface="Helvetica Neue Medium"/>
              </a:rPr>
              <a:t>Be very conservative on code points allowed in the root zone</a:t>
            </a:r>
            <a:r>
              <a:rPr lang="en-US" sz="2800" dirty="0" smtClean="0">
                <a:latin typeface="Helvetica Neue Medium"/>
                <a:cs typeface="Helvetica Neue Medium"/>
              </a:rPr>
              <a:t>.</a:t>
            </a:r>
            <a:endParaRPr lang="en-AU" sz="2800" dirty="0">
              <a:latin typeface="Helvetica Neue Medium"/>
              <a:cs typeface="Helvetica Neue Medium"/>
            </a:endParaRPr>
          </a:p>
          <a:p>
            <a:pPr marL="514350" indent="-514350">
              <a:buFont typeface="+mj-lt"/>
              <a:buAutoNum type="arabicPeriod" startAt="4"/>
            </a:pPr>
            <a:r>
              <a:rPr lang="en-US" sz="2800" dirty="0">
                <a:latin typeface="Helvetica Neue Medium"/>
                <a:cs typeface="Helvetica Neue Medium"/>
              </a:rPr>
              <a:t>Because the implications of removing delegations from the root zone can have significant non-local impact, new rules added to LGR must, as far as possible, be backward </a:t>
            </a:r>
            <a:r>
              <a:rPr lang="en-US" sz="2800" dirty="0" smtClean="0">
                <a:latin typeface="Helvetica Neue Medium"/>
                <a:cs typeface="Helvetica Neue Medium"/>
              </a:rPr>
              <a:t>compatible.</a:t>
            </a:r>
            <a:endParaRPr lang="en-AU" sz="2800" dirty="0">
              <a:latin typeface="Helvetica Neue Medium"/>
              <a:cs typeface="Helvetica Neue Medium"/>
            </a:endParaRPr>
          </a:p>
          <a:p>
            <a:pPr marL="514350" indent="-514350">
              <a:buFont typeface="+mj-lt"/>
              <a:buAutoNum type="arabicPeriod" startAt="4"/>
            </a:pPr>
            <a:endParaRPr lang="en-US" sz="2800" dirty="0">
              <a:latin typeface="Helvetica Neue Medium"/>
              <a:cs typeface="Helvetica Neue Medium"/>
            </a:endParaRPr>
          </a:p>
          <a:p>
            <a:endParaRPr lang="en-AU" sz="2800" dirty="0">
              <a:latin typeface="Helvetica Neue Medium"/>
              <a:cs typeface="Helvetica Neue Medium"/>
            </a:endParaRPr>
          </a:p>
        </p:txBody>
      </p:sp>
    </p:spTree>
    <p:extLst>
      <p:ext uri="{BB962C8B-B14F-4D97-AF65-F5344CB8AC3E}">
        <p14:creationId xmlns:p14="http://schemas.microsoft.com/office/powerpoint/2010/main" val="534362846"/>
      </p:ext>
    </p:extLst>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bwMode="auto">
          <a:xfrm>
            <a:off x="304800" y="188913"/>
            <a:ext cx="8731250" cy="609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a:solidFill>
                  <a:srgbClr val="7F7F7F"/>
                </a:solidFill>
                <a:latin typeface="Helvetica Neue Medium" charset="0"/>
                <a:cs typeface="Helvetica Neue Medium" charset="0"/>
              </a:rPr>
              <a:t>Recommendations (3)</a:t>
            </a:r>
          </a:p>
        </p:txBody>
      </p:sp>
      <p:sp>
        <p:nvSpPr>
          <p:cNvPr id="14339"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37931725" indent="-37474525" eaLnBrk="0" hangingPunct="0">
              <a:defRPr sz="2400">
                <a:solidFill>
                  <a:schemeClr val="tx1"/>
                </a:solidFill>
                <a:latin typeface="Calibri" charset="0"/>
                <a:ea typeface="ＭＳ Ｐゴシック" charset="0"/>
              </a:defRPr>
            </a:lvl2pPr>
            <a:lvl3pPr eaLnBrk="0" hangingPunct="0">
              <a:defRPr sz="2400">
                <a:solidFill>
                  <a:schemeClr val="tx1"/>
                </a:solidFill>
                <a:latin typeface="Calibri" charset="0"/>
                <a:ea typeface="ＭＳ Ｐゴシック" charset="0"/>
              </a:defRPr>
            </a:lvl3pPr>
            <a:lvl4pPr eaLnBrk="0" hangingPunct="0">
              <a:defRPr sz="2400">
                <a:solidFill>
                  <a:schemeClr val="tx1"/>
                </a:solidFill>
                <a:latin typeface="Calibri" charset="0"/>
                <a:ea typeface="ＭＳ Ｐゴシック" charset="0"/>
              </a:defRPr>
            </a:lvl4pPr>
            <a:lvl5pPr eaLnBrk="0" hangingPunct="0">
              <a:defRPr sz="2400">
                <a:solidFill>
                  <a:schemeClr val="tx1"/>
                </a:solidFill>
                <a:latin typeface="Calibri" charset="0"/>
                <a:ea typeface="ＭＳ Ｐゴシック" charset="0"/>
              </a:defRPr>
            </a:lvl5pPr>
            <a:lvl6pPr marL="457200" eaLnBrk="0" fontAlgn="base" hangingPunct="0">
              <a:spcBef>
                <a:spcPct val="0"/>
              </a:spcBef>
              <a:spcAft>
                <a:spcPct val="0"/>
              </a:spcAft>
              <a:defRPr sz="2400">
                <a:solidFill>
                  <a:schemeClr val="tx1"/>
                </a:solidFill>
                <a:latin typeface="Calibri" charset="0"/>
                <a:ea typeface="ＭＳ Ｐゴシック" charset="0"/>
              </a:defRPr>
            </a:lvl6pPr>
            <a:lvl7pPr marL="914400" eaLnBrk="0" fontAlgn="base" hangingPunct="0">
              <a:spcBef>
                <a:spcPct val="0"/>
              </a:spcBef>
              <a:spcAft>
                <a:spcPct val="0"/>
              </a:spcAft>
              <a:defRPr sz="2400">
                <a:solidFill>
                  <a:schemeClr val="tx1"/>
                </a:solidFill>
                <a:latin typeface="Calibri" charset="0"/>
                <a:ea typeface="ＭＳ Ｐゴシック" charset="0"/>
              </a:defRPr>
            </a:lvl7pPr>
            <a:lvl8pPr marL="1371600" eaLnBrk="0" fontAlgn="base" hangingPunct="0">
              <a:spcBef>
                <a:spcPct val="0"/>
              </a:spcBef>
              <a:spcAft>
                <a:spcPct val="0"/>
              </a:spcAft>
              <a:defRPr sz="2400">
                <a:solidFill>
                  <a:schemeClr val="tx1"/>
                </a:solidFill>
                <a:latin typeface="Calibri" charset="0"/>
                <a:ea typeface="ＭＳ Ｐゴシック" charset="0"/>
              </a:defRPr>
            </a:lvl8pPr>
            <a:lvl9pPr marL="18288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432124F4-6CCD-BA45-B669-7BE61AFC3DAD}" type="slidenum">
              <a:rPr lang="en-US" sz="1800">
                <a:solidFill>
                  <a:srgbClr val="FFFFFF"/>
                </a:solidFill>
              </a:rPr>
              <a:pPr eaLnBrk="1" hangingPunct="1"/>
              <a:t>33</a:t>
            </a:fld>
            <a:endParaRPr lang="en-US" sz="1800">
              <a:solidFill>
                <a:srgbClr val="FFFFFF"/>
              </a:solidFill>
            </a:endParaRPr>
          </a:p>
        </p:txBody>
      </p:sp>
      <p:sp>
        <p:nvSpPr>
          <p:cNvPr id="14340" name="Text Placeholder 4"/>
          <p:cNvSpPr>
            <a:spLocks noGrp="1"/>
          </p:cNvSpPr>
          <p:nvPr>
            <p:ph type="body" sz="quarter" idx="11"/>
          </p:nvPr>
        </p:nvSpPr>
        <p:spPr bwMode="auto">
          <a:xfrm>
            <a:off x="107950" y="764704"/>
            <a:ext cx="8807450" cy="432048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AU" sz="2800" dirty="0">
              <a:latin typeface="Helvetica Neue Medium"/>
              <a:cs typeface="Helvetica Neue Medium"/>
            </a:endParaRPr>
          </a:p>
          <a:p>
            <a:pPr marL="460375" indent="-460375">
              <a:buFont typeface="+mj-lt"/>
              <a:buAutoNum type="arabicPeriod" startAt="7"/>
            </a:pPr>
            <a:r>
              <a:rPr lang="en-US" sz="2800" dirty="0" smtClean="0">
                <a:latin typeface="Helvetica Neue Medium"/>
                <a:cs typeface="Helvetica Neue Medium"/>
              </a:rPr>
              <a:t>Should </a:t>
            </a:r>
            <a:r>
              <a:rPr lang="en-US" sz="2800" dirty="0">
                <a:latin typeface="Helvetica Neue Medium"/>
                <a:cs typeface="Helvetica Neue Medium"/>
              </a:rPr>
              <a:t>ICANN decide to implement safeguards, it should seek to distinguish two types of failure modes when a user expects a variant to work but it is not implemented: denial of service vs. misconnection. </a:t>
            </a:r>
            <a:endParaRPr lang="en-AU" sz="2800" dirty="0">
              <a:latin typeface="Helvetica Neue Medium"/>
              <a:cs typeface="Helvetica Neue Medium"/>
            </a:endParaRPr>
          </a:p>
          <a:p>
            <a:pPr marL="460375" indent="-460375">
              <a:buFont typeface="+mj-lt"/>
              <a:buAutoNum type="arabicPeriod" startAt="7"/>
            </a:pPr>
            <a:r>
              <a:rPr lang="en-US" sz="2800" dirty="0" smtClean="0">
                <a:latin typeface="Helvetica Neue Medium"/>
                <a:cs typeface="Helvetica Neue Medium"/>
              </a:rPr>
              <a:t>Process </a:t>
            </a:r>
            <a:r>
              <a:rPr lang="en-US" sz="2800" dirty="0">
                <a:latin typeface="Helvetica Neue Medium"/>
                <a:cs typeface="Helvetica Neue Medium"/>
              </a:rPr>
              <a:t>needs to be developed to activate variants from allocable variants in LGR</a:t>
            </a:r>
            <a:r>
              <a:rPr lang="en-US" sz="2800" dirty="0" smtClean="0">
                <a:latin typeface="Helvetica Neue Medium"/>
                <a:cs typeface="Helvetica Neue Medium"/>
              </a:rPr>
              <a:t>.</a:t>
            </a:r>
          </a:p>
          <a:p>
            <a:pPr marL="460375" indent="-460375">
              <a:buFont typeface="+mj-lt"/>
              <a:buAutoNum type="arabicPeriod" startAt="7"/>
            </a:pPr>
            <a:r>
              <a:rPr lang="en-US" sz="2800" dirty="0">
                <a:latin typeface="Helvetica Neue Medium"/>
                <a:cs typeface="Helvetica Neue Medium"/>
              </a:rPr>
              <a:t>ICANN must ensure EBERO providers support variant TLDs, and that parity exists for variant support in all relevant systems and functions associated with new TLD components.</a:t>
            </a:r>
            <a:endParaRPr lang="en-AU" sz="2800" dirty="0">
              <a:latin typeface="Helvetica Neue Medium"/>
              <a:cs typeface="Helvetica Neue Medium"/>
            </a:endParaRPr>
          </a:p>
          <a:p>
            <a:pPr marL="514350" indent="-514350">
              <a:buFont typeface="+mj-lt"/>
              <a:buAutoNum type="arabicPeriod" startAt="7"/>
            </a:pPr>
            <a:endParaRPr lang="en-US" sz="2800" dirty="0">
              <a:latin typeface="Helvetica Neue Medium"/>
              <a:cs typeface="Helvetica Neue Medium"/>
            </a:endParaRPr>
          </a:p>
          <a:p>
            <a:pPr marL="457200" indent="-457200">
              <a:buFont typeface="+mj-lt"/>
              <a:buAutoNum type="arabicPeriod" startAt="8"/>
            </a:pPr>
            <a:endParaRPr lang="en-AU" sz="2000" dirty="0">
              <a:latin typeface="Helvetica Neue Medium"/>
              <a:cs typeface="Helvetica Neue Medium"/>
            </a:endParaRPr>
          </a:p>
        </p:txBody>
      </p:sp>
    </p:spTree>
    <p:extLst>
      <p:ext uri="{BB962C8B-B14F-4D97-AF65-F5344CB8AC3E}">
        <p14:creationId xmlns:p14="http://schemas.microsoft.com/office/powerpoint/2010/main" val="57153004"/>
      </p:ext>
    </p:extLst>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bwMode="auto">
          <a:xfrm>
            <a:off x="304800" y="188913"/>
            <a:ext cx="8731250" cy="609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a:solidFill>
                  <a:srgbClr val="7F7F7F"/>
                </a:solidFill>
                <a:latin typeface="Helvetica Neue Medium" charset="0"/>
                <a:cs typeface="Helvetica Neue Medium" charset="0"/>
              </a:rPr>
              <a:t>Recommendations (4)</a:t>
            </a:r>
          </a:p>
        </p:txBody>
      </p:sp>
      <p:sp>
        <p:nvSpPr>
          <p:cNvPr id="15363"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37931725" indent="-37474525" eaLnBrk="0" hangingPunct="0">
              <a:defRPr sz="2400">
                <a:solidFill>
                  <a:schemeClr val="tx1"/>
                </a:solidFill>
                <a:latin typeface="Calibri" charset="0"/>
                <a:ea typeface="ＭＳ Ｐゴシック" charset="0"/>
              </a:defRPr>
            </a:lvl2pPr>
            <a:lvl3pPr eaLnBrk="0" hangingPunct="0">
              <a:defRPr sz="2400">
                <a:solidFill>
                  <a:schemeClr val="tx1"/>
                </a:solidFill>
                <a:latin typeface="Calibri" charset="0"/>
                <a:ea typeface="ＭＳ Ｐゴシック" charset="0"/>
              </a:defRPr>
            </a:lvl3pPr>
            <a:lvl4pPr eaLnBrk="0" hangingPunct="0">
              <a:defRPr sz="2400">
                <a:solidFill>
                  <a:schemeClr val="tx1"/>
                </a:solidFill>
                <a:latin typeface="Calibri" charset="0"/>
                <a:ea typeface="ＭＳ Ｐゴシック" charset="0"/>
              </a:defRPr>
            </a:lvl4pPr>
            <a:lvl5pPr eaLnBrk="0" hangingPunct="0">
              <a:defRPr sz="2400">
                <a:solidFill>
                  <a:schemeClr val="tx1"/>
                </a:solidFill>
                <a:latin typeface="Calibri" charset="0"/>
                <a:ea typeface="ＭＳ Ｐゴシック" charset="0"/>
              </a:defRPr>
            </a:lvl5pPr>
            <a:lvl6pPr marL="457200" eaLnBrk="0" fontAlgn="base" hangingPunct="0">
              <a:spcBef>
                <a:spcPct val="0"/>
              </a:spcBef>
              <a:spcAft>
                <a:spcPct val="0"/>
              </a:spcAft>
              <a:defRPr sz="2400">
                <a:solidFill>
                  <a:schemeClr val="tx1"/>
                </a:solidFill>
                <a:latin typeface="Calibri" charset="0"/>
                <a:ea typeface="ＭＳ Ｐゴシック" charset="0"/>
              </a:defRPr>
            </a:lvl6pPr>
            <a:lvl7pPr marL="914400" eaLnBrk="0" fontAlgn="base" hangingPunct="0">
              <a:spcBef>
                <a:spcPct val="0"/>
              </a:spcBef>
              <a:spcAft>
                <a:spcPct val="0"/>
              </a:spcAft>
              <a:defRPr sz="2400">
                <a:solidFill>
                  <a:schemeClr val="tx1"/>
                </a:solidFill>
                <a:latin typeface="Calibri" charset="0"/>
                <a:ea typeface="ＭＳ Ｐゴシック" charset="0"/>
              </a:defRPr>
            </a:lvl7pPr>
            <a:lvl8pPr marL="1371600" eaLnBrk="0" fontAlgn="base" hangingPunct="0">
              <a:spcBef>
                <a:spcPct val="0"/>
              </a:spcBef>
              <a:spcAft>
                <a:spcPct val="0"/>
              </a:spcAft>
              <a:defRPr sz="2400">
                <a:solidFill>
                  <a:schemeClr val="tx1"/>
                </a:solidFill>
                <a:latin typeface="Calibri" charset="0"/>
                <a:ea typeface="ＭＳ Ｐゴシック" charset="0"/>
              </a:defRPr>
            </a:lvl8pPr>
            <a:lvl9pPr marL="18288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6D72F63F-0836-6B40-9C46-55F8A3D78F7E}" type="slidenum">
              <a:rPr lang="en-US" sz="1800">
                <a:solidFill>
                  <a:srgbClr val="FFFFFF"/>
                </a:solidFill>
              </a:rPr>
              <a:pPr eaLnBrk="1" hangingPunct="1"/>
              <a:t>34</a:t>
            </a:fld>
            <a:endParaRPr lang="en-US" sz="1800">
              <a:solidFill>
                <a:srgbClr val="FFFFFF"/>
              </a:solidFill>
            </a:endParaRPr>
          </a:p>
        </p:txBody>
      </p:sp>
      <p:sp>
        <p:nvSpPr>
          <p:cNvPr id="15364" name="Text Placeholder 4"/>
          <p:cNvSpPr>
            <a:spLocks noGrp="1"/>
          </p:cNvSpPr>
          <p:nvPr>
            <p:ph type="body" sz="quarter" idx="11"/>
          </p:nvPr>
        </p:nvSpPr>
        <p:spPr bwMode="auto">
          <a:xfrm>
            <a:off x="107950" y="1142702"/>
            <a:ext cx="8807450" cy="54546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746125" indent="-746125">
              <a:buFont typeface="+mj-lt"/>
              <a:buAutoNum type="arabicPeriod" startAt="10"/>
            </a:pPr>
            <a:r>
              <a:rPr lang="en-US" sz="2800" dirty="0" smtClean="0">
                <a:latin typeface="Helvetica Neue Medium"/>
                <a:cs typeface="Helvetica Neue Medium"/>
              </a:rPr>
              <a:t>In </a:t>
            </a:r>
            <a:r>
              <a:rPr lang="en-US" sz="2800" dirty="0">
                <a:latin typeface="Helvetica Neue Medium"/>
                <a:cs typeface="Helvetica Neue Medium"/>
              </a:rPr>
              <a:t>the current design of rights protection related to the TMCH process there is a risk of homographic attacks. The roles of the involved parties, specifically registrars, registries and TMCH, related to matching must be made clear</a:t>
            </a:r>
            <a:r>
              <a:rPr lang="en-US" sz="2800" dirty="0" smtClean="0">
                <a:latin typeface="Helvetica Neue Medium"/>
                <a:cs typeface="Helvetica Neue Medium"/>
              </a:rPr>
              <a:t>.</a:t>
            </a:r>
            <a:endParaRPr lang="en-AU" sz="2800" dirty="0">
              <a:latin typeface="Helvetica Neue Medium"/>
              <a:cs typeface="Helvetica Neue Medium"/>
            </a:endParaRPr>
          </a:p>
          <a:p>
            <a:pPr marL="746125" indent="-746125">
              <a:buFont typeface="+mj-lt"/>
              <a:buAutoNum type="arabicPeriod" startAt="10"/>
            </a:pPr>
            <a:r>
              <a:rPr lang="en-US" sz="2800" dirty="0" smtClean="0">
                <a:latin typeface="Helvetica Neue Medium"/>
                <a:cs typeface="Helvetica Neue Medium"/>
              </a:rPr>
              <a:t>When </a:t>
            </a:r>
            <a:r>
              <a:rPr lang="en-US" sz="2800" dirty="0">
                <a:latin typeface="Helvetica Neue Medium"/>
                <a:cs typeface="Helvetica Neue Medium"/>
              </a:rPr>
              <a:t>registries calculate variant sets for use in validation during registrations, such calculations must be done against all the implemented LGRs covering that script in which the label is applied for.</a:t>
            </a:r>
            <a:r>
              <a:rPr lang="en-US" sz="2800" b="1" dirty="0">
                <a:latin typeface="Helvetica Neue Medium"/>
                <a:cs typeface="Helvetica Neue Medium"/>
              </a:rPr>
              <a:t> </a:t>
            </a:r>
            <a:endParaRPr lang="en-AU" sz="2800" dirty="0">
              <a:latin typeface="Helvetica Neue Medium"/>
              <a:cs typeface="Helvetica Neue Medium"/>
            </a:endParaRPr>
          </a:p>
          <a:p>
            <a:pPr marL="457200" indent="-457200">
              <a:buFont typeface="+mj-lt"/>
              <a:buAutoNum type="arabicPeriod" startAt="9"/>
            </a:pPr>
            <a:endParaRPr lang="en-AU" sz="2400" dirty="0">
              <a:latin typeface="Helvetica Neue Medium"/>
              <a:cs typeface="Helvetica Neue Medium"/>
            </a:endParaRPr>
          </a:p>
        </p:txBody>
      </p:sp>
    </p:spTree>
    <p:extLst>
      <p:ext uri="{BB962C8B-B14F-4D97-AF65-F5344CB8AC3E}">
        <p14:creationId xmlns:p14="http://schemas.microsoft.com/office/powerpoint/2010/main" val="88396870"/>
      </p:ext>
    </p:extLst>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bwMode="auto">
          <a:xfrm>
            <a:off x="304800" y="188913"/>
            <a:ext cx="8731250" cy="609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a:solidFill>
                  <a:srgbClr val="7F7F7F"/>
                </a:solidFill>
                <a:latin typeface="Helvetica Neue Medium" charset="0"/>
                <a:cs typeface="Helvetica Neue Medium" charset="0"/>
              </a:rPr>
              <a:t>Recommendations (5)</a:t>
            </a:r>
          </a:p>
        </p:txBody>
      </p:sp>
      <p:sp>
        <p:nvSpPr>
          <p:cNvPr id="16387"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37931725" indent="-37474525" eaLnBrk="0" hangingPunct="0">
              <a:defRPr sz="2400">
                <a:solidFill>
                  <a:schemeClr val="tx1"/>
                </a:solidFill>
                <a:latin typeface="Calibri" charset="0"/>
                <a:ea typeface="ＭＳ Ｐゴシック" charset="0"/>
              </a:defRPr>
            </a:lvl2pPr>
            <a:lvl3pPr eaLnBrk="0" hangingPunct="0">
              <a:defRPr sz="2400">
                <a:solidFill>
                  <a:schemeClr val="tx1"/>
                </a:solidFill>
                <a:latin typeface="Calibri" charset="0"/>
                <a:ea typeface="ＭＳ Ｐゴシック" charset="0"/>
              </a:defRPr>
            </a:lvl3pPr>
            <a:lvl4pPr eaLnBrk="0" hangingPunct="0">
              <a:defRPr sz="2400">
                <a:solidFill>
                  <a:schemeClr val="tx1"/>
                </a:solidFill>
                <a:latin typeface="Calibri" charset="0"/>
                <a:ea typeface="ＭＳ Ｐゴシック" charset="0"/>
              </a:defRPr>
            </a:lvl4pPr>
            <a:lvl5pPr eaLnBrk="0" hangingPunct="0">
              <a:defRPr sz="2400">
                <a:solidFill>
                  <a:schemeClr val="tx1"/>
                </a:solidFill>
                <a:latin typeface="Calibri" charset="0"/>
                <a:ea typeface="ＭＳ Ｐゴシック" charset="0"/>
              </a:defRPr>
            </a:lvl5pPr>
            <a:lvl6pPr marL="457200" eaLnBrk="0" fontAlgn="base" hangingPunct="0">
              <a:spcBef>
                <a:spcPct val="0"/>
              </a:spcBef>
              <a:spcAft>
                <a:spcPct val="0"/>
              </a:spcAft>
              <a:defRPr sz="2400">
                <a:solidFill>
                  <a:schemeClr val="tx1"/>
                </a:solidFill>
                <a:latin typeface="Calibri" charset="0"/>
                <a:ea typeface="ＭＳ Ｐゴシック" charset="0"/>
              </a:defRPr>
            </a:lvl6pPr>
            <a:lvl7pPr marL="914400" eaLnBrk="0" fontAlgn="base" hangingPunct="0">
              <a:spcBef>
                <a:spcPct val="0"/>
              </a:spcBef>
              <a:spcAft>
                <a:spcPct val="0"/>
              </a:spcAft>
              <a:defRPr sz="2400">
                <a:solidFill>
                  <a:schemeClr val="tx1"/>
                </a:solidFill>
                <a:latin typeface="Calibri" charset="0"/>
                <a:ea typeface="ＭＳ Ｐゴシック" charset="0"/>
              </a:defRPr>
            </a:lvl7pPr>
            <a:lvl8pPr marL="1371600" eaLnBrk="0" fontAlgn="base" hangingPunct="0">
              <a:spcBef>
                <a:spcPct val="0"/>
              </a:spcBef>
              <a:spcAft>
                <a:spcPct val="0"/>
              </a:spcAft>
              <a:defRPr sz="2400">
                <a:solidFill>
                  <a:schemeClr val="tx1"/>
                </a:solidFill>
                <a:latin typeface="Calibri" charset="0"/>
                <a:ea typeface="ＭＳ Ｐゴシック" charset="0"/>
              </a:defRPr>
            </a:lvl8pPr>
            <a:lvl9pPr marL="18288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D96D8610-8410-5241-BD24-198679CFB903}" type="slidenum">
              <a:rPr lang="en-US" sz="1800">
                <a:solidFill>
                  <a:srgbClr val="FFFFFF"/>
                </a:solidFill>
              </a:rPr>
              <a:pPr eaLnBrk="1" hangingPunct="1"/>
              <a:t>35</a:t>
            </a:fld>
            <a:endParaRPr lang="en-US" sz="1800">
              <a:solidFill>
                <a:srgbClr val="FFFFFF"/>
              </a:solidFill>
            </a:endParaRPr>
          </a:p>
        </p:txBody>
      </p:sp>
      <p:sp>
        <p:nvSpPr>
          <p:cNvPr id="16388" name="Text Placeholder 4"/>
          <p:cNvSpPr>
            <a:spLocks noGrp="1"/>
          </p:cNvSpPr>
          <p:nvPr>
            <p:ph type="body" sz="quarter" idx="11"/>
          </p:nvPr>
        </p:nvSpPr>
        <p:spPr bwMode="auto">
          <a:xfrm>
            <a:off x="107950" y="1066800"/>
            <a:ext cx="8807450" cy="55308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695325" indent="-695325">
              <a:buFont typeface="+mj-lt"/>
              <a:buAutoNum type="arabicPeriod" startAt="12"/>
            </a:pPr>
            <a:r>
              <a:rPr lang="en-US" sz="2800" dirty="0" smtClean="0">
                <a:latin typeface="Helvetica Neue Medium"/>
                <a:cs typeface="Helvetica Neue Medium"/>
              </a:rPr>
              <a:t>The </a:t>
            </a:r>
            <a:r>
              <a:rPr lang="en-US" sz="2800" dirty="0">
                <a:latin typeface="Helvetica Neue Medium"/>
                <a:cs typeface="Helvetica Neue Medium"/>
              </a:rPr>
              <a:t>matching algorithm for TMCH must be improved.</a:t>
            </a:r>
            <a:r>
              <a:rPr lang="en-US" sz="2800" b="1" dirty="0">
                <a:latin typeface="Helvetica Neue Medium"/>
                <a:cs typeface="Helvetica Neue Medium"/>
              </a:rPr>
              <a:t> </a:t>
            </a:r>
            <a:endParaRPr lang="en-AU" sz="2800" dirty="0">
              <a:latin typeface="Helvetica Neue Medium"/>
              <a:cs typeface="Helvetica Neue Medium"/>
            </a:endParaRPr>
          </a:p>
          <a:p>
            <a:pPr marL="695325" indent="-695325">
              <a:buFont typeface="+mj-lt"/>
              <a:buAutoNum type="arabicPeriod" startAt="12"/>
            </a:pPr>
            <a:r>
              <a:rPr lang="en-US" sz="2800" dirty="0" smtClean="0">
                <a:latin typeface="Helvetica Neue Medium"/>
                <a:cs typeface="Helvetica Neue Medium"/>
              </a:rPr>
              <a:t>The </a:t>
            </a:r>
            <a:r>
              <a:rPr lang="en-US" sz="2800" dirty="0">
                <a:latin typeface="Helvetica Neue Medium"/>
                <a:cs typeface="Helvetica Neue Medium"/>
              </a:rPr>
              <a:t>TMCH must add support IDN variant TLDs. Particularly during the TM Claims service a name registered under a TLD that has variant TLDs should trigger trademark holder notifications for the registration of the name in the TLD and all its allocated variant TLDs</a:t>
            </a:r>
            <a:r>
              <a:rPr lang="en-US" sz="2800" dirty="0" smtClean="0">
                <a:latin typeface="Helvetica Neue Medium"/>
                <a:cs typeface="Helvetica Neue Medium"/>
              </a:rPr>
              <a:t>.</a:t>
            </a:r>
            <a:endParaRPr lang="en-AU" sz="2800" dirty="0">
              <a:latin typeface="Helvetica Neue Medium"/>
              <a:cs typeface="Helvetica Neue Medium"/>
            </a:endParaRPr>
          </a:p>
          <a:p>
            <a:pPr marL="695325" indent="-695325">
              <a:buFont typeface="+mj-lt"/>
              <a:buAutoNum type="arabicPeriod" startAt="12"/>
            </a:pPr>
            <a:r>
              <a:rPr lang="en-US" sz="2800" dirty="0" smtClean="0">
                <a:latin typeface="Helvetica Neue Medium"/>
                <a:cs typeface="Helvetica Neue Medium"/>
              </a:rPr>
              <a:t>ICANN </a:t>
            </a:r>
            <a:r>
              <a:rPr lang="en-US" sz="2800" dirty="0">
                <a:latin typeface="Helvetica Neue Medium"/>
                <a:cs typeface="Helvetica Neue Medium"/>
              </a:rPr>
              <a:t>should ensure that the number of strings that are activated is conservative.</a:t>
            </a:r>
            <a:endParaRPr lang="en-AU" sz="2800" dirty="0">
              <a:latin typeface="Helvetica Neue Medium"/>
              <a:cs typeface="Helvetica Neue Medium"/>
            </a:endParaRPr>
          </a:p>
        </p:txBody>
      </p:sp>
    </p:spTree>
    <p:extLst>
      <p:ext uri="{BB962C8B-B14F-4D97-AF65-F5344CB8AC3E}">
        <p14:creationId xmlns:p14="http://schemas.microsoft.com/office/powerpoint/2010/main" val="3170126094"/>
      </p:ext>
    </p:extLst>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9512" y="692696"/>
            <a:ext cx="2598360" cy="936526"/>
          </a:xfrm>
        </p:spPr>
        <p:txBody>
          <a:bodyPr/>
          <a:lstStyle/>
          <a:p>
            <a:r>
              <a:rPr lang="en-US" dirty="0" smtClean="0"/>
              <a:t>Thank you</a:t>
            </a:r>
            <a:endParaRPr lang="en-US" dirty="0"/>
          </a:p>
        </p:txBody>
      </p:sp>
    </p:spTree>
    <p:extLst>
      <p:ext uri="{BB962C8B-B14F-4D97-AF65-F5344CB8AC3E}">
        <p14:creationId xmlns:p14="http://schemas.microsoft.com/office/powerpoint/2010/main" val="1888179226"/>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bwMode="auto">
          <a:xfrm>
            <a:off x="304800" y="187995"/>
            <a:ext cx="8731250" cy="7207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sz="4000" dirty="0">
                <a:solidFill>
                  <a:srgbClr val="7F7F7F"/>
                </a:solidFill>
                <a:latin typeface="Helvetica Neue Medium" charset="0"/>
                <a:ea typeface="MS PGothic" charset="0"/>
              </a:rPr>
              <a:t>2013 Work Plan: Current Activities</a:t>
            </a:r>
          </a:p>
        </p:txBody>
      </p:sp>
      <p:sp>
        <p:nvSpPr>
          <p:cNvPr id="17410"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B9083B91-8485-C742-9C5E-26A93FA2CF20}" type="slidenum">
              <a:rPr lang="en-US" sz="1800">
                <a:solidFill>
                  <a:srgbClr val="FFFFFF"/>
                </a:solidFill>
                <a:ea typeface="MS PGothic" charset="0"/>
                <a:cs typeface="MS PGothic" charset="0"/>
              </a:rPr>
              <a:pPr eaLnBrk="1" hangingPunct="1"/>
              <a:t>4</a:t>
            </a:fld>
            <a:endParaRPr lang="en-US" sz="1800">
              <a:solidFill>
                <a:srgbClr val="FFFFFF"/>
              </a:solidFill>
              <a:ea typeface="MS PGothic" charset="0"/>
              <a:cs typeface="MS PGothic" charset="0"/>
            </a:endParaRPr>
          </a:p>
        </p:txBody>
      </p:sp>
      <p:sp>
        <p:nvSpPr>
          <p:cNvPr id="16387" name="Text Placeholder 4"/>
          <p:cNvSpPr>
            <a:spLocks noGrp="1"/>
          </p:cNvSpPr>
          <p:nvPr>
            <p:ph type="body" sz="quarter" idx="11"/>
          </p:nvPr>
        </p:nvSpPr>
        <p:spPr bwMode="auto">
          <a:xfrm>
            <a:off x="468313" y="1348482"/>
            <a:ext cx="8153400" cy="4024734"/>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406400" indent="-406400" eaLnBrk="1" hangingPunct="1">
              <a:buFont typeface="Arial" charset="0"/>
              <a:buChar char="•"/>
              <a:defRPr/>
            </a:pPr>
            <a:r>
              <a:rPr lang="en-US" dirty="0">
                <a:latin typeface="Helvetica Neue Medium" charset="0"/>
                <a:ea typeface="MS PGothic" charset="0"/>
                <a:cs typeface="MS PGothic" charset="0"/>
              </a:rPr>
              <a:t>SSAC Membership </a:t>
            </a:r>
            <a:r>
              <a:rPr lang="en-US" dirty="0" smtClean="0">
                <a:latin typeface="Helvetica Neue Medium" charset="0"/>
                <a:ea typeface="MS PGothic" charset="0"/>
                <a:cs typeface="MS PGothic" charset="0"/>
              </a:rPr>
              <a:t>Committee</a:t>
            </a:r>
            <a:endParaRPr lang="en-US" dirty="0">
              <a:latin typeface="Helvetica Neue Medium" charset="0"/>
              <a:ea typeface="MS PGothic" charset="0"/>
              <a:cs typeface="MS PGothic" charset="0"/>
            </a:endParaRPr>
          </a:p>
          <a:p>
            <a:pPr marL="406400" indent="-406400" eaLnBrk="1" hangingPunct="1">
              <a:buFont typeface="Arial" charset="0"/>
              <a:buChar char="•"/>
              <a:defRPr/>
            </a:pPr>
            <a:r>
              <a:rPr lang="en-US" dirty="0">
                <a:latin typeface="Helvetica Neue Medium" charset="0"/>
                <a:ea typeface="MS PGothic" charset="0"/>
                <a:cs typeface="MS PGothic" charset="0"/>
              </a:rPr>
              <a:t>DNSSEC </a:t>
            </a:r>
            <a:r>
              <a:rPr lang="en-US" dirty="0" smtClean="0">
                <a:latin typeface="Helvetica Neue Medium" charset="0"/>
                <a:ea typeface="MS PGothic" charset="0"/>
                <a:cs typeface="MS PGothic" charset="0"/>
              </a:rPr>
              <a:t>Workshop</a:t>
            </a:r>
          </a:p>
          <a:p>
            <a:pPr marL="457200" indent="-457200" eaLnBrk="1" hangingPunct="1">
              <a:buFont typeface="Arial" charset="0"/>
              <a:buChar char="•"/>
              <a:defRPr/>
            </a:pPr>
            <a:r>
              <a:rPr lang="en-US" dirty="0" smtClean="0">
                <a:latin typeface="Helvetica Neue Medium" charset="0"/>
                <a:ea typeface="MS PGothic" charset="0"/>
                <a:cs typeface="MS PGothic" charset="0"/>
              </a:rPr>
              <a:t>Identifier </a:t>
            </a:r>
            <a:r>
              <a:rPr lang="en-US" dirty="0">
                <a:latin typeface="Helvetica Neue Medium" charset="0"/>
                <a:ea typeface="MS PGothic" charset="0"/>
                <a:cs typeface="MS PGothic" charset="0"/>
              </a:rPr>
              <a:t>Abuse Metrics </a:t>
            </a:r>
          </a:p>
          <a:p>
            <a:pPr marL="457200" indent="-457200" eaLnBrk="1" hangingPunct="1">
              <a:buFont typeface="Arial" charset="0"/>
              <a:buChar char="•"/>
              <a:defRPr/>
            </a:pPr>
            <a:r>
              <a:rPr lang="en-US" dirty="0" smtClean="0">
                <a:latin typeface="Helvetica Neue Medium" charset="0"/>
                <a:ea typeface="MS PGothic" charset="0"/>
                <a:cs typeface="MS PGothic" charset="0"/>
              </a:rPr>
              <a:t>SSAC Outreach to Law </a:t>
            </a:r>
            <a:r>
              <a:rPr lang="en-US" dirty="0">
                <a:latin typeface="Helvetica Neue Medium" charset="0"/>
                <a:ea typeface="MS PGothic" charset="0"/>
                <a:cs typeface="MS PGothic" charset="0"/>
              </a:rPr>
              <a:t>Enforcement</a:t>
            </a:r>
          </a:p>
          <a:p>
            <a:pPr marL="457200" indent="-457200" eaLnBrk="1" hangingPunct="1">
              <a:buFont typeface="Arial" charset="0"/>
              <a:buChar char="•"/>
              <a:defRPr/>
            </a:pPr>
            <a:r>
              <a:rPr lang="en-US" dirty="0">
                <a:latin typeface="Helvetica Neue Medium" charset="0"/>
                <a:ea typeface="MS PGothic" charset="0"/>
                <a:cs typeface="MS PGothic" charset="0"/>
              </a:rPr>
              <a:t>IGF Workshop </a:t>
            </a:r>
          </a:p>
          <a:p>
            <a:pPr marL="457200" indent="-457200">
              <a:buFont typeface="Arial" charset="0"/>
              <a:buChar char="•"/>
              <a:defRPr/>
            </a:pPr>
            <a:r>
              <a:rPr lang="en-US" dirty="0">
                <a:latin typeface="Helvetica Neue Medium"/>
                <a:cs typeface="Helvetica Neue Medium"/>
              </a:rPr>
              <a:t>Large Scale Abuse Using the DNS </a:t>
            </a:r>
            <a:r>
              <a:rPr lang="en-US" dirty="0" smtClean="0">
                <a:latin typeface="Helvetica Neue Medium"/>
                <a:cs typeface="Helvetica Neue Medium"/>
              </a:rPr>
              <a:t>Infrastructure</a:t>
            </a:r>
            <a:endParaRPr lang="en-US" dirty="0" smtClean="0">
              <a:latin typeface="Helvetica Neue Medium"/>
              <a:ea typeface="MS PGothic" charset="0"/>
              <a:cs typeface="Helvetica Neue Medium"/>
            </a:endParaRPr>
          </a:p>
          <a:p>
            <a:pPr marL="406400" indent="-406400" eaLnBrk="1" hangingPunct="1">
              <a:buFont typeface="Arial" charset="0"/>
              <a:buChar char="•"/>
              <a:defRPr/>
            </a:pPr>
            <a:endParaRPr lang="en-US" sz="2400" dirty="0">
              <a:latin typeface="Helvetica Neue Medium" charset="0"/>
              <a:ea typeface="MS PGothic" charset="0"/>
              <a:cs typeface="MS PGothic" charset="0"/>
            </a:endParaRPr>
          </a:p>
          <a:p>
            <a:pPr marL="406400" indent="-406400" eaLnBrk="1" hangingPunct="1">
              <a:buFont typeface="+mj-lt" charset="0"/>
              <a:buNone/>
              <a:defRPr/>
            </a:pPr>
            <a:endParaRPr lang="en-US" sz="2400" dirty="0">
              <a:latin typeface="Trebuchet MS" charset="0"/>
              <a:ea typeface="MS PGothic" charset="0"/>
              <a:cs typeface="MS PGothic" charset="0"/>
            </a:endParaRPr>
          </a:p>
        </p:txBody>
      </p:sp>
    </p:spTree>
    <p:extLst>
      <p:ext uri="{BB962C8B-B14F-4D97-AF65-F5344CB8AC3E}">
        <p14:creationId xmlns:p14="http://schemas.microsoft.com/office/powerpoint/2010/main" val="2848575641"/>
      </p:ext>
    </p:extLst>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bwMode="auto">
          <a:xfrm>
            <a:off x="250825" y="44624"/>
            <a:ext cx="8948738" cy="6477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sz="4000" dirty="0">
                <a:solidFill>
                  <a:srgbClr val="7F7F7F"/>
                </a:solidFill>
                <a:latin typeface="Helvetica Neue Medium" charset="0"/>
                <a:ea typeface="MS PGothic" charset="0"/>
              </a:rPr>
              <a:t>2012-2013 Publications by Category</a:t>
            </a:r>
          </a:p>
        </p:txBody>
      </p:sp>
      <p:sp>
        <p:nvSpPr>
          <p:cNvPr id="18434"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5DD1FAAC-545D-4B4A-AA8E-554D6F9B6082}" type="slidenum">
              <a:rPr lang="en-US" sz="1800">
                <a:solidFill>
                  <a:srgbClr val="FFFFFF"/>
                </a:solidFill>
                <a:ea typeface="MS PGothic" charset="0"/>
                <a:cs typeface="MS PGothic" charset="0"/>
              </a:rPr>
              <a:pPr eaLnBrk="1" hangingPunct="1"/>
              <a:t>5</a:t>
            </a:fld>
            <a:endParaRPr lang="en-US" sz="1800">
              <a:solidFill>
                <a:srgbClr val="FFFFFF"/>
              </a:solidFill>
              <a:ea typeface="MS PGothic" charset="0"/>
              <a:cs typeface="MS PGothic" charset="0"/>
            </a:endParaRPr>
          </a:p>
        </p:txBody>
      </p:sp>
      <p:sp>
        <p:nvSpPr>
          <p:cNvPr id="18435" name="Text Placeholder 4"/>
          <p:cNvSpPr>
            <a:spLocks noGrp="1"/>
          </p:cNvSpPr>
          <p:nvPr>
            <p:ph type="body" sz="quarter" idx="11"/>
          </p:nvPr>
        </p:nvSpPr>
        <p:spPr bwMode="auto">
          <a:xfrm>
            <a:off x="250825" y="904106"/>
            <a:ext cx="8686800" cy="569324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101600" lvl="1"/>
            <a:r>
              <a:rPr lang="en-US" dirty="0" smtClean="0">
                <a:solidFill>
                  <a:srgbClr val="4F81BD"/>
                </a:solidFill>
                <a:latin typeface="Helvetica Neue Medium" charset="0"/>
                <a:ea typeface="MS PGothic" charset="0"/>
                <a:cs typeface="MS PGothic" charset="0"/>
              </a:rPr>
              <a:t>DNS Security </a:t>
            </a:r>
            <a:endParaRPr lang="en-US" dirty="0" smtClean="0">
              <a:latin typeface="Helvetica Neue Medium" charset="0"/>
              <a:cs typeface="Helvetica Neue Medium" charset="0"/>
            </a:endParaRPr>
          </a:p>
          <a:p>
            <a:pPr marL="101600" lvl="1"/>
            <a:r>
              <a:rPr lang="en-US" sz="2400" dirty="0" smtClean="0">
                <a:latin typeface="Helvetica Neue Medium" charset="0"/>
                <a:cs typeface="Helvetica Neue Medium" charset="0"/>
              </a:rPr>
              <a:t>[SAC063]: SSAC Advisory on DNSSEC Key Rollover in the Root Zone – 07 November 2013</a:t>
            </a:r>
          </a:p>
          <a:p>
            <a:pPr marL="101600" lvl="1"/>
            <a:r>
              <a:rPr lang="en-US" sz="2400" dirty="0">
                <a:latin typeface="Helvetica Neue Medium" charset="0"/>
                <a:cs typeface="Helvetica Neue Medium" charset="0"/>
              </a:rPr>
              <a:t>[</a:t>
            </a:r>
            <a:r>
              <a:rPr lang="en-US" sz="2400" dirty="0" smtClean="0">
                <a:latin typeface="Helvetica Neue Medium" charset="0"/>
                <a:cs typeface="Helvetica Neue Medium" charset="0"/>
              </a:rPr>
              <a:t>SAC062]</a:t>
            </a:r>
            <a:r>
              <a:rPr lang="en-US" sz="2400" dirty="0">
                <a:latin typeface="Helvetica Neue Medium" charset="0"/>
                <a:cs typeface="Helvetica Neue Medium" charset="0"/>
              </a:rPr>
              <a:t>: SSAC Advisory </a:t>
            </a:r>
            <a:r>
              <a:rPr lang="en-US" sz="2400" dirty="0" smtClean="0">
                <a:latin typeface="Helvetica Neue Medium"/>
                <a:cs typeface="Helvetica Neue Medium"/>
              </a:rPr>
              <a:t>Concerning </a:t>
            </a:r>
            <a:r>
              <a:rPr lang="en-US" sz="2400" dirty="0">
                <a:latin typeface="Helvetica Neue Medium"/>
                <a:cs typeface="Helvetica Neue Medium"/>
              </a:rPr>
              <a:t>the Mitigation of Name Collision </a:t>
            </a:r>
            <a:r>
              <a:rPr lang="en-US" sz="2400" dirty="0" smtClean="0">
                <a:latin typeface="Helvetica Neue Medium"/>
                <a:cs typeface="Helvetica Neue Medium"/>
              </a:rPr>
              <a:t>Risk </a:t>
            </a:r>
            <a:r>
              <a:rPr lang="en-US" sz="2400" dirty="0" smtClean="0">
                <a:latin typeface="Helvetica Neue Medium" charset="0"/>
                <a:cs typeface="Helvetica Neue Medium" charset="0"/>
              </a:rPr>
              <a:t>– 07 November 2013</a:t>
            </a:r>
          </a:p>
          <a:p>
            <a:pPr marL="101600" lvl="1"/>
            <a:r>
              <a:rPr lang="en-US" sz="2400" dirty="0">
                <a:latin typeface="Helvetica Neue Medium" charset="0"/>
                <a:cs typeface="Helvetica Neue Medium" charset="0"/>
              </a:rPr>
              <a:t>[SAC059]: SSAC Letter to the ICANN Board Regarding Interdisciplinary Studies – 18 April 2013</a:t>
            </a:r>
            <a:br>
              <a:rPr lang="en-US" sz="2400" dirty="0">
                <a:latin typeface="Helvetica Neue Medium" charset="0"/>
                <a:cs typeface="Helvetica Neue Medium" charset="0"/>
              </a:rPr>
            </a:br>
            <a:r>
              <a:rPr lang="en-US" sz="2400" dirty="0" smtClean="0">
                <a:latin typeface="Helvetica Neue Medium" charset="0"/>
                <a:ea typeface="MS PGothic" charset="0"/>
                <a:cs typeface="MS PGothic" charset="0"/>
              </a:rPr>
              <a:t>[</a:t>
            </a:r>
            <a:r>
              <a:rPr lang="en-US" sz="2400" dirty="0">
                <a:latin typeface="Helvetica Neue Medium" charset="0"/>
                <a:ea typeface="MS PGothic" charset="0"/>
                <a:cs typeface="MS PGothic" charset="0"/>
              </a:rPr>
              <a:t>SAC057] SSAC Advisory on Internal Name Certificates—March 2013</a:t>
            </a:r>
          </a:p>
          <a:p>
            <a:pPr marL="101600" lvl="1"/>
            <a:r>
              <a:rPr lang="en-US" sz="2400" dirty="0">
                <a:latin typeface="Helvetica Neue Medium" charset="0"/>
                <a:cs typeface="Helvetica Neue Medium" charset="0"/>
              </a:rPr>
              <a:t>[SAC056]: SSAC Advisory on Impacts of Content Blocking via the Domain Name System </a:t>
            </a:r>
            <a:r>
              <a:rPr lang="en-US" sz="2400" dirty="0">
                <a:latin typeface="Helvetica Neue Medium" charset="0"/>
                <a:ea typeface="MS PGothic" charset="0"/>
                <a:cs typeface="MS PGothic" charset="0"/>
              </a:rPr>
              <a:t>—</a:t>
            </a:r>
            <a:r>
              <a:rPr lang="en-US" sz="2400" dirty="0">
                <a:latin typeface="Helvetica Neue Medium" charset="0"/>
                <a:cs typeface="Helvetica Neue Medium" charset="0"/>
              </a:rPr>
              <a:t>09 October 2012</a:t>
            </a:r>
            <a:endParaRPr lang="en-US" sz="2400" dirty="0">
              <a:latin typeface="Helvetica Neue Medium" charset="0"/>
              <a:ea typeface="MS PGothic" charset="0"/>
              <a:cs typeface="MS PGothic" charset="0"/>
            </a:endParaRPr>
          </a:p>
          <a:p>
            <a:pPr marL="101600" lvl="1"/>
            <a:r>
              <a:rPr lang="en-US" sz="2400" dirty="0">
                <a:latin typeface="Helvetica Neue Medium" charset="0"/>
                <a:ea typeface="MS PGothic" charset="0"/>
                <a:cs typeface="MS PGothic" charset="0"/>
              </a:rPr>
              <a:t>[SAC053] SSAC Report on Dotless Domains—February </a:t>
            </a:r>
            <a:r>
              <a:rPr lang="en-US" sz="2400" dirty="0" smtClean="0">
                <a:latin typeface="Helvetica Neue Medium" charset="0"/>
                <a:ea typeface="MS PGothic" charset="0"/>
                <a:cs typeface="MS PGothic" charset="0"/>
              </a:rPr>
              <a:t>2012</a:t>
            </a:r>
            <a:endParaRPr lang="en-US" sz="2400" dirty="0">
              <a:latin typeface="Helvetica Neue Medium" charset="0"/>
              <a:cs typeface="Helvetica Neue Medium" charset="0"/>
            </a:endParaRPr>
          </a:p>
          <a:p>
            <a:pPr marL="101600" lvl="1" eaLnBrk="1" hangingPunct="1">
              <a:buFont typeface="+mj-lt" charset="0"/>
              <a:buNone/>
            </a:pPr>
            <a:endParaRPr lang="en-US" sz="2400" dirty="0" smtClean="0">
              <a:latin typeface="Helvetica Neue Medium" charset="0"/>
              <a:cs typeface="Helvetica Neue Medium" charset="0"/>
            </a:endParaRPr>
          </a:p>
          <a:p>
            <a:pPr marL="101600" lvl="1" eaLnBrk="1" hangingPunct="1">
              <a:buFont typeface="Arial" charset="0"/>
              <a:buChar char="•"/>
            </a:pPr>
            <a:endParaRPr lang="en-US" dirty="0">
              <a:latin typeface="Trebuchet MS" charset="0"/>
              <a:ea typeface="MS PGothic" charset="0"/>
              <a:cs typeface="MS PGothic" charset="0"/>
            </a:endParaRPr>
          </a:p>
        </p:txBody>
      </p:sp>
    </p:spTree>
    <p:extLst>
      <p:ext uri="{BB962C8B-B14F-4D97-AF65-F5344CB8AC3E}">
        <p14:creationId xmlns:p14="http://schemas.microsoft.com/office/powerpoint/2010/main" val="512805188"/>
      </p:ext>
    </p:extLst>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A2370B5C-9A08-234F-86D0-70A716F75FA9}" type="slidenum">
              <a:rPr lang="en-US" sz="1800">
                <a:solidFill>
                  <a:srgbClr val="FFFFFF"/>
                </a:solidFill>
                <a:ea typeface="MS PGothic" charset="0"/>
                <a:cs typeface="MS PGothic" charset="0"/>
              </a:rPr>
              <a:pPr eaLnBrk="1" hangingPunct="1"/>
              <a:t>6</a:t>
            </a:fld>
            <a:endParaRPr lang="en-US" sz="1800">
              <a:solidFill>
                <a:srgbClr val="FFFFFF"/>
              </a:solidFill>
              <a:ea typeface="MS PGothic" charset="0"/>
              <a:cs typeface="MS PGothic" charset="0"/>
            </a:endParaRPr>
          </a:p>
        </p:txBody>
      </p:sp>
      <p:sp>
        <p:nvSpPr>
          <p:cNvPr id="19458" name="Text Placeholder 4"/>
          <p:cNvSpPr>
            <a:spLocks noGrp="1"/>
          </p:cNvSpPr>
          <p:nvPr>
            <p:ph type="body" sz="quarter" idx="11"/>
          </p:nvPr>
        </p:nvSpPr>
        <p:spPr bwMode="auto">
          <a:xfrm>
            <a:off x="179388" y="980728"/>
            <a:ext cx="8686800" cy="381642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101600" lvl="1" eaLnBrk="1" hangingPunct="1">
              <a:buFont typeface="+mj-lt" charset="0"/>
              <a:buNone/>
            </a:pPr>
            <a:r>
              <a:rPr lang="en-US" dirty="0">
                <a:solidFill>
                  <a:srgbClr val="4F81BD"/>
                </a:solidFill>
                <a:latin typeface="Helvetica Neue Medium" charset="0"/>
                <a:ea typeface="MS PGothic" charset="0"/>
                <a:cs typeface="MS PGothic" charset="0"/>
              </a:rPr>
              <a:t>Internationalized Domain Names (IDNs)</a:t>
            </a:r>
          </a:p>
          <a:p>
            <a:pPr marL="101600" lvl="1"/>
            <a:r>
              <a:rPr lang="en-US" sz="2400" dirty="0">
                <a:latin typeface="Helvetica Neue Medium"/>
                <a:cs typeface="Helvetica Neue Medium"/>
              </a:rPr>
              <a:t>[SAC060]: SSAC Comment on Examining the User Experience Implications of Active Variant TLDs </a:t>
            </a:r>
            <a:r>
              <a:rPr lang="en-US" sz="2400" dirty="0" smtClean="0">
                <a:latin typeface="Helvetica Neue Medium"/>
                <a:cs typeface="Helvetica Neue Medium"/>
              </a:rPr>
              <a:t>Report</a:t>
            </a:r>
            <a:r>
              <a:rPr lang="en-US" sz="2400" dirty="0">
                <a:latin typeface="Helvetica Neue Medium"/>
                <a:ea typeface="MS PGothic" charset="0"/>
                <a:cs typeface="Helvetica Neue Medium"/>
              </a:rPr>
              <a:t>—</a:t>
            </a:r>
            <a:r>
              <a:rPr lang="en-US" sz="2400" dirty="0" smtClean="0">
                <a:latin typeface="Helvetica Neue Medium"/>
                <a:cs typeface="Helvetica Neue Medium"/>
              </a:rPr>
              <a:t>23 </a:t>
            </a:r>
            <a:r>
              <a:rPr lang="en-US" sz="2400" dirty="0">
                <a:latin typeface="Helvetica Neue Medium"/>
                <a:cs typeface="Helvetica Neue Medium"/>
              </a:rPr>
              <a:t>July </a:t>
            </a:r>
            <a:r>
              <a:rPr lang="en-US" sz="2400" dirty="0" smtClean="0">
                <a:latin typeface="Helvetica Neue Medium"/>
                <a:cs typeface="Helvetica Neue Medium"/>
              </a:rPr>
              <a:t>2013</a:t>
            </a:r>
            <a:r>
              <a:rPr lang="en-US" sz="2400" dirty="0">
                <a:latin typeface="Helvetica Neue Medium"/>
                <a:cs typeface="Helvetica Neue Medium"/>
              </a:rPr>
              <a:t/>
            </a:r>
            <a:br>
              <a:rPr lang="en-US" sz="2400" dirty="0">
                <a:latin typeface="Helvetica Neue Medium"/>
                <a:cs typeface="Helvetica Neue Medium"/>
              </a:rPr>
            </a:br>
            <a:r>
              <a:rPr lang="en-US" sz="2400" dirty="0" smtClean="0">
                <a:latin typeface="Helvetica Neue Medium" charset="0"/>
                <a:ea typeface="MS PGothic" charset="0"/>
                <a:cs typeface="MS PGothic" charset="0"/>
              </a:rPr>
              <a:t>[</a:t>
            </a:r>
            <a:r>
              <a:rPr lang="en-US" sz="2400" dirty="0">
                <a:latin typeface="Helvetica Neue Medium" charset="0"/>
                <a:ea typeface="MS PGothic" charset="0"/>
                <a:cs typeface="MS PGothic" charset="0"/>
              </a:rPr>
              <a:t>SAC052] SSAC Advisory on Delegation of Single-Character Internationalized Domain Name Top-Level Domains—January 2012</a:t>
            </a:r>
          </a:p>
          <a:p>
            <a:pPr marL="101600" lvl="1" eaLnBrk="1" hangingPunct="1"/>
            <a:endParaRPr lang="en-US" sz="2400" dirty="0">
              <a:latin typeface="Helvetica Neue Medium" charset="0"/>
              <a:cs typeface="Helvetica Neue Medium" charset="0"/>
            </a:endParaRPr>
          </a:p>
          <a:p>
            <a:pPr marL="101600" lvl="1" eaLnBrk="1" hangingPunct="1">
              <a:buFont typeface="Arial" charset="0"/>
              <a:buChar char="•"/>
            </a:pPr>
            <a:endParaRPr lang="en-US" dirty="0">
              <a:latin typeface="Trebuchet MS" charset="0"/>
              <a:ea typeface="MS PGothic" charset="0"/>
              <a:cs typeface="MS PGothic" charset="0"/>
            </a:endParaRPr>
          </a:p>
        </p:txBody>
      </p:sp>
      <p:sp>
        <p:nvSpPr>
          <p:cNvPr id="19459" name="Title 1"/>
          <p:cNvSpPr>
            <a:spLocks noGrp="1"/>
          </p:cNvSpPr>
          <p:nvPr>
            <p:ph type="title"/>
          </p:nvPr>
        </p:nvSpPr>
        <p:spPr bwMode="auto">
          <a:xfrm>
            <a:off x="251520" y="116632"/>
            <a:ext cx="8947150" cy="6461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sz="4000" dirty="0">
                <a:solidFill>
                  <a:srgbClr val="7F7F7F"/>
                </a:solidFill>
                <a:latin typeface="Helvetica Neue Medium" charset="0"/>
                <a:ea typeface="MS PGothic" charset="0"/>
              </a:rPr>
              <a:t>2012-2013 Publications by Category</a:t>
            </a:r>
          </a:p>
        </p:txBody>
      </p:sp>
    </p:spTree>
    <p:extLst>
      <p:ext uri="{BB962C8B-B14F-4D97-AF65-F5344CB8AC3E}">
        <p14:creationId xmlns:p14="http://schemas.microsoft.com/office/powerpoint/2010/main" val="1189524808"/>
      </p:ext>
    </p:extLst>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A2370B5C-9A08-234F-86D0-70A716F75FA9}" type="slidenum">
              <a:rPr lang="en-US" sz="1800">
                <a:solidFill>
                  <a:srgbClr val="FFFFFF"/>
                </a:solidFill>
                <a:ea typeface="MS PGothic" charset="0"/>
                <a:cs typeface="MS PGothic" charset="0"/>
              </a:rPr>
              <a:pPr eaLnBrk="1" hangingPunct="1"/>
              <a:t>7</a:t>
            </a:fld>
            <a:endParaRPr lang="en-US" sz="1800">
              <a:solidFill>
                <a:srgbClr val="FFFFFF"/>
              </a:solidFill>
              <a:ea typeface="MS PGothic" charset="0"/>
              <a:cs typeface="MS PGothic" charset="0"/>
            </a:endParaRPr>
          </a:p>
        </p:txBody>
      </p:sp>
      <p:sp>
        <p:nvSpPr>
          <p:cNvPr id="19458" name="Text Placeholder 4"/>
          <p:cNvSpPr>
            <a:spLocks noGrp="1"/>
          </p:cNvSpPr>
          <p:nvPr>
            <p:ph type="body" sz="quarter" idx="11"/>
          </p:nvPr>
        </p:nvSpPr>
        <p:spPr bwMode="auto">
          <a:xfrm>
            <a:off x="179388" y="980728"/>
            <a:ext cx="8686800" cy="489654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101600" lvl="1" eaLnBrk="1" hangingPunct="1">
              <a:buFont typeface="+mj-lt" charset="0"/>
              <a:buNone/>
            </a:pPr>
            <a:r>
              <a:rPr lang="en-US" dirty="0" smtClean="0">
                <a:solidFill>
                  <a:srgbClr val="4F81BD"/>
                </a:solidFill>
                <a:latin typeface="Helvetica Neue Medium" charset="0"/>
                <a:ea typeface="MS PGothic" charset="0"/>
                <a:cs typeface="MS PGothic" charset="0"/>
              </a:rPr>
              <a:t>Registration </a:t>
            </a:r>
            <a:r>
              <a:rPr lang="en-US" dirty="0">
                <a:solidFill>
                  <a:srgbClr val="4F81BD"/>
                </a:solidFill>
                <a:latin typeface="Helvetica Neue Medium" charset="0"/>
                <a:ea typeface="MS PGothic" charset="0"/>
                <a:cs typeface="MS PGothic" charset="0"/>
              </a:rPr>
              <a:t>Data (WHOIS):</a:t>
            </a:r>
          </a:p>
          <a:p>
            <a:pPr marL="101600" lvl="1"/>
            <a:r>
              <a:rPr lang="en-US" sz="2400" dirty="0" smtClean="0">
                <a:latin typeface="Helvetica Neue Medium"/>
                <a:cs typeface="Helvetica Neue Medium"/>
              </a:rPr>
              <a:t>[SAC061] SSAC </a:t>
            </a:r>
            <a:r>
              <a:rPr lang="en-US" sz="2400" dirty="0">
                <a:latin typeface="Helvetica Neue Medium"/>
                <a:cs typeface="Helvetica Neue Medium"/>
              </a:rPr>
              <a:t>Comment on </a:t>
            </a:r>
            <a:r>
              <a:rPr lang="en-US" sz="2400" dirty="0" smtClean="0">
                <a:latin typeface="Helvetica Neue Medium"/>
                <a:cs typeface="Helvetica Neue Medium"/>
              </a:rPr>
              <a:t>ICANN’s </a:t>
            </a:r>
            <a:r>
              <a:rPr lang="en-US" sz="2400" dirty="0">
                <a:latin typeface="Helvetica Neue Medium"/>
                <a:cs typeface="Helvetica Neue Medium"/>
              </a:rPr>
              <a:t>Initial Report from the Expert Working Group on gTLD Directory </a:t>
            </a:r>
            <a:r>
              <a:rPr lang="en-US" sz="2400" dirty="0" smtClean="0">
                <a:latin typeface="Helvetica Neue Medium"/>
                <a:cs typeface="Helvetica Neue Medium"/>
              </a:rPr>
              <a:t>Services</a:t>
            </a:r>
            <a:r>
              <a:rPr lang="en-US" sz="2400" dirty="0">
                <a:latin typeface="Helvetica Neue Medium"/>
                <a:ea typeface="MS PGothic" charset="0"/>
                <a:cs typeface="Helvetica Neue Medium"/>
              </a:rPr>
              <a:t>—</a:t>
            </a:r>
            <a:r>
              <a:rPr lang="en-US" sz="2400" dirty="0" smtClean="0">
                <a:latin typeface="Helvetica Neue Medium"/>
                <a:cs typeface="Helvetica Neue Medium"/>
              </a:rPr>
              <a:t>06 </a:t>
            </a:r>
            <a:r>
              <a:rPr lang="en-US" sz="2400" dirty="0">
                <a:latin typeface="Helvetica Neue Medium"/>
                <a:cs typeface="Helvetica Neue Medium"/>
              </a:rPr>
              <a:t>September </a:t>
            </a:r>
            <a:r>
              <a:rPr lang="en-US" sz="2400" dirty="0" smtClean="0">
                <a:latin typeface="Helvetica Neue Medium"/>
                <a:cs typeface="Helvetica Neue Medium"/>
              </a:rPr>
              <a:t>2013</a:t>
            </a:r>
          </a:p>
          <a:p>
            <a:pPr marL="101600" lvl="1"/>
            <a:r>
              <a:rPr lang="en-US" sz="2400" dirty="0">
                <a:latin typeface="Helvetica Neue Medium" charset="0"/>
                <a:ea typeface="MS PGothic" charset="0"/>
                <a:cs typeface="MS PGothic" charset="0"/>
              </a:rPr>
              <a:t>[SAC058] SSAC Report on Domain Name Registration Data Validation Taxonomy—March 2013</a:t>
            </a:r>
          </a:p>
          <a:p>
            <a:pPr marL="101600" lvl="1"/>
            <a:r>
              <a:rPr lang="en-US" sz="2400" dirty="0" smtClean="0">
                <a:latin typeface="Helvetica Neue Medium" charset="0"/>
                <a:ea typeface="MS PGothic" charset="0"/>
                <a:cs typeface="MS PGothic" charset="0"/>
              </a:rPr>
              <a:t>[</a:t>
            </a:r>
            <a:r>
              <a:rPr lang="en-US" sz="2400" dirty="0">
                <a:latin typeface="Helvetica Neue Medium" charset="0"/>
                <a:ea typeface="MS PGothic" charset="0"/>
                <a:cs typeface="MS PGothic" charset="0"/>
              </a:rPr>
              <a:t>SAC055] SSAC Comment on the WHOIS Review Team Final Report—September 2012</a:t>
            </a:r>
          </a:p>
          <a:p>
            <a:pPr marL="101600" lvl="1" eaLnBrk="1" hangingPunct="1">
              <a:buFont typeface="+mj-lt" charset="0"/>
              <a:buNone/>
            </a:pPr>
            <a:r>
              <a:rPr lang="en-US" sz="2400" dirty="0">
                <a:latin typeface="Helvetica Neue Medium" charset="0"/>
                <a:ea typeface="MS PGothic" charset="0"/>
                <a:cs typeface="MS PGothic" charset="0"/>
              </a:rPr>
              <a:t>[SAC054] SSAC Report on the Domain Name Registration Data Model—June 2012</a:t>
            </a:r>
          </a:p>
          <a:p>
            <a:pPr marL="101600" lvl="1" eaLnBrk="1" hangingPunct="1">
              <a:buFont typeface="Arial" charset="0"/>
              <a:buChar char="•"/>
            </a:pPr>
            <a:endParaRPr lang="en-US" sz="2400" dirty="0">
              <a:latin typeface="Helvetica Neue Medium" charset="0"/>
              <a:cs typeface="Helvetica Neue Medium" charset="0"/>
            </a:endParaRPr>
          </a:p>
          <a:p>
            <a:pPr marL="101600" lvl="1" eaLnBrk="1" hangingPunct="1">
              <a:buFont typeface="Arial" charset="0"/>
              <a:buChar char="•"/>
            </a:pPr>
            <a:endParaRPr lang="en-US" dirty="0">
              <a:latin typeface="Trebuchet MS" charset="0"/>
              <a:ea typeface="MS PGothic" charset="0"/>
              <a:cs typeface="MS PGothic" charset="0"/>
            </a:endParaRPr>
          </a:p>
        </p:txBody>
      </p:sp>
      <p:sp>
        <p:nvSpPr>
          <p:cNvPr id="19459" name="Title 1"/>
          <p:cNvSpPr>
            <a:spLocks noGrp="1"/>
          </p:cNvSpPr>
          <p:nvPr>
            <p:ph type="title"/>
          </p:nvPr>
        </p:nvSpPr>
        <p:spPr bwMode="auto">
          <a:xfrm>
            <a:off x="251520" y="116632"/>
            <a:ext cx="8947150" cy="6461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sz="4000" dirty="0">
                <a:solidFill>
                  <a:srgbClr val="7F7F7F"/>
                </a:solidFill>
                <a:latin typeface="Helvetica Neue Medium" charset="0"/>
                <a:ea typeface="MS PGothic" charset="0"/>
              </a:rPr>
              <a:t>2012-2013 Publications by Category</a:t>
            </a:r>
          </a:p>
        </p:txBody>
      </p:sp>
    </p:spTree>
    <p:extLst>
      <p:ext uri="{BB962C8B-B14F-4D97-AF65-F5344CB8AC3E}">
        <p14:creationId xmlns:p14="http://schemas.microsoft.com/office/powerpoint/2010/main" val="1079065723"/>
      </p:ext>
    </p:extLst>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ctrTitle"/>
          </p:nvPr>
        </p:nvSpPr>
        <p:spPr bwMode="auto">
          <a:xfrm>
            <a:off x="1619250" y="980703"/>
            <a:ext cx="6162675" cy="4752553"/>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marL="514350" indent="-514350">
              <a:defRPr/>
            </a:pPr>
            <a:r>
              <a:rPr lang="en-US" dirty="0" smtClean="0">
                <a:solidFill>
                  <a:srgbClr val="7F7F7F"/>
                </a:solidFill>
                <a:latin typeface="Helvetica Neue Medium" charset="0"/>
                <a:cs typeface="Helvetica Neue Medium" charset="0"/>
              </a:rPr>
              <a:t>SAC062: SSAC Advisory </a:t>
            </a:r>
            <a:r>
              <a:rPr lang="en-US" dirty="0">
                <a:solidFill>
                  <a:schemeClr val="tx1">
                    <a:lumMod val="50000"/>
                    <a:lumOff val="50000"/>
                  </a:schemeClr>
                </a:solidFill>
                <a:latin typeface="Helvetica Neue Medium"/>
                <a:cs typeface="Helvetica Neue Medium"/>
              </a:rPr>
              <a:t>Concerning the Mitigation of Name Collision Risk</a:t>
            </a:r>
            <a:r>
              <a:rPr lang="en-US" dirty="0"/>
              <a:t/>
            </a:r>
            <a:br>
              <a:rPr lang="en-US" dirty="0"/>
            </a:br>
            <a:r>
              <a:rPr lang="en-US" dirty="0" smtClean="0">
                <a:solidFill>
                  <a:srgbClr val="7F7F7F"/>
                </a:solidFill>
                <a:latin typeface="Helvetica Neue Medium" charset="0"/>
                <a:cs typeface="Helvetica Neue Medium" charset="0"/>
              </a:rPr>
              <a:t/>
            </a:r>
            <a:br>
              <a:rPr lang="en-US" dirty="0" smtClean="0">
                <a:solidFill>
                  <a:srgbClr val="7F7F7F"/>
                </a:solidFill>
                <a:latin typeface="Helvetica Neue Medium" charset="0"/>
                <a:cs typeface="Helvetica Neue Medium" charset="0"/>
              </a:rPr>
            </a:br>
            <a:r>
              <a:rPr lang="en-US" dirty="0">
                <a:solidFill>
                  <a:schemeClr val="tx1">
                    <a:lumMod val="50000"/>
                    <a:lumOff val="50000"/>
                  </a:schemeClr>
                </a:solidFill>
                <a:latin typeface="Helvetica Neue Medium" charset="0"/>
                <a:ea typeface="MS PGothic" charset="0"/>
              </a:rPr>
              <a:t>Patrik Fältström</a:t>
            </a:r>
          </a:p>
        </p:txBody>
      </p:sp>
    </p:spTree>
    <p:extLst>
      <p:ext uri="{BB962C8B-B14F-4D97-AF65-F5344CB8AC3E}">
        <p14:creationId xmlns:p14="http://schemas.microsoft.com/office/powerpoint/2010/main" val="2514722518"/>
      </p:ext>
    </p:extLst>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Content Placeholder 2"/>
          <p:cNvSpPr>
            <a:spLocks noGrp="1"/>
          </p:cNvSpPr>
          <p:nvPr>
            <p:ph sz="quarter" idx="11"/>
          </p:nvPr>
        </p:nvSpPr>
        <p:spPr bwMode="auto">
          <a:xfrm>
            <a:off x="179388" y="1196652"/>
            <a:ext cx="8066087" cy="496865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457200" indent="-457200">
              <a:buFont typeface="Arial" charset="0"/>
              <a:buChar char="•"/>
            </a:pPr>
            <a:r>
              <a:rPr lang="en-US" sz="2400" dirty="0" smtClean="0">
                <a:solidFill>
                  <a:schemeClr val="tx1"/>
                </a:solidFill>
                <a:latin typeface="Helvetica Neue Medium" charset="0"/>
                <a:cs typeface="Helvetica Neue Medium" charset="0"/>
              </a:rPr>
              <a:t>In the context of top level domains, “</a:t>
            </a:r>
            <a:r>
              <a:rPr lang="en-US" sz="2400" dirty="0">
                <a:solidFill>
                  <a:schemeClr val="tx1"/>
                </a:solidFill>
                <a:latin typeface="Helvetica Neue Medium" charset="0"/>
                <a:cs typeface="Helvetica Neue Medium" charset="0"/>
              </a:rPr>
              <a:t>name collision” refers to the situation in which a name that is properly defined in the global DNS namespace </a:t>
            </a:r>
            <a:r>
              <a:rPr lang="en-US" sz="2400" dirty="0" smtClean="0">
                <a:solidFill>
                  <a:schemeClr val="tx1"/>
                </a:solidFill>
                <a:latin typeface="Helvetica Neue Medium" charset="0"/>
                <a:cs typeface="Helvetica Neue Medium" charset="0"/>
              </a:rPr>
              <a:t>may </a:t>
            </a:r>
            <a:r>
              <a:rPr lang="en-US" sz="2400" dirty="0">
                <a:solidFill>
                  <a:schemeClr val="tx1"/>
                </a:solidFill>
                <a:latin typeface="Helvetica Neue Medium" charset="0"/>
                <a:cs typeface="Helvetica Neue Medium" charset="0"/>
              </a:rPr>
              <a:t>appear in a privately defined namespace </a:t>
            </a:r>
            <a:r>
              <a:rPr lang="en-US" sz="2400" dirty="0" smtClean="0">
                <a:solidFill>
                  <a:schemeClr val="tx1"/>
                </a:solidFill>
                <a:latin typeface="Helvetica Neue Medium" charset="0"/>
                <a:cs typeface="Helvetica Neue Medium" charset="0"/>
              </a:rPr>
              <a:t>where </a:t>
            </a:r>
            <a:r>
              <a:rPr lang="en-US" sz="2400" dirty="0">
                <a:solidFill>
                  <a:schemeClr val="tx1"/>
                </a:solidFill>
                <a:latin typeface="Helvetica Neue Medium" charset="0"/>
                <a:cs typeface="Helvetica Neue Medium" charset="0"/>
              </a:rPr>
              <a:t>users, software, or other functions in that domain may misinterpret it. </a:t>
            </a:r>
            <a:endParaRPr lang="en-US" sz="2400" dirty="0" smtClean="0">
              <a:solidFill>
                <a:schemeClr val="tx1"/>
              </a:solidFill>
              <a:latin typeface="Helvetica Neue Medium" charset="0"/>
              <a:cs typeface="Helvetica Neue Medium" charset="0"/>
            </a:endParaRPr>
          </a:p>
          <a:p>
            <a:pPr marL="457200" indent="-457200">
              <a:buFont typeface="Arial" charset="0"/>
              <a:buChar char="•"/>
            </a:pPr>
            <a:r>
              <a:rPr lang="en-US" sz="2400" dirty="0">
                <a:solidFill>
                  <a:schemeClr val="tx1"/>
                </a:solidFill>
                <a:latin typeface="Helvetica Neue Medium" charset="0"/>
                <a:cs typeface="Helvetica Neue Medium" charset="0"/>
              </a:rPr>
              <a:t>The SSAC provides </a:t>
            </a:r>
            <a:r>
              <a:rPr lang="en-US" sz="2400" dirty="0" smtClean="0">
                <a:solidFill>
                  <a:schemeClr val="tx1"/>
                </a:solidFill>
                <a:latin typeface="Helvetica Neue Medium" charset="0"/>
                <a:cs typeface="Helvetica Neue Medium" charset="0"/>
              </a:rPr>
              <a:t>advice in the areas of </a:t>
            </a:r>
          </a:p>
          <a:p>
            <a:pPr marL="914400" lvl="1" indent="-457200" algn="l">
              <a:buFont typeface="Arial" charset="0"/>
              <a:buChar char="•"/>
            </a:pPr>
            <a:r>
              <a:rPr lang="en-US" sz="2200" dirty="0" smtClean="0">
                <a:solidFill>
                  <a:schemeClr val="tx1"/>
                </a:solidFill>
                <a:latin typeface="Helvetica Neue Medium" charset="0"/>
                <a:cs typeface="Helvetica Neue Medium" charset="0"/>
              </a:rPr>
              <a:t>High risk strings</a:t>
            </a:r>
          </a:p>
          <a:p>
            <a:pPr marL="914400" lvl="1" indent="-457200" algn="l">
              <a:buFont typeface="Arial" charset="0"/>
              <a:buChar char="•"/>
            </a:pPr>
            <a:r>
              <a:rPr lang="en-US" sz="2200" dirty="0" smtClean="0">
                <a:solidFill>
                  <a:schemeClr val="tx1"/>
                </a:solidFill>
                <a:latin typeface="Helvetica Neue Medium" charset="0"/>
                <a:cs typeface="Helvetica Neue Medium" charset="0"/>
              </a:rPr>
              <a:t>Trial delegation</a:t>
            </a:r>
          </a:p>
          <a:p>
            <a:pPr marL="914400" lvl="1" indent="-457200" algn="l">
              <a:buFont typeface="Arial" charset="0"/>
              <a:buChar char="•"/>
            </a:pPr>
            <a:r>
              <a:rPr lang="en-US" sz="2200" dirty="0" smtClean="0">
                <a:solidFill>
                  <a:schemeClr val="tx1"/>
                </a:solidFill>
                <a:latin typeface="Helvetica Neue Medium" charset="0"/>
                <a:cs typeface="Helvetica Neue Medium" charset="0"/>
              </a:rPr>
              <a:t>Root zone monitoring capability</a:t>
            </a:r>
          </a:p>
          <a:p>
            <a:pPr marL="914400" lvl="1" indent="-457200" algn="l">
              <a:buFont typeface="Arial" charset="0"/>
              <a:buChar char="•"/>
            </a:pPr>
            <a:r>
              <a:rPr lang="en-US" sz="2200" dirty="0" smtClean="0">
                <a:solidFill>
                  <a:schemeClr val="tx1"/>
                </a:solidFill>
                <a:latin typeface="Helvetica Neue Medium" charset="0"/>
                <a:cs typeface="Helvetica Neue Medium" charset="0"/>
              </a:rPr>
              <a:t>Emergency rollback capability</a:t>
            </a:r>
          </a:p>
          <a:p>
            <a:pPr marL="457200" indent="-457200">
              <a:buFont typeface="Arial" charset="0"/>
              <a:buChar char="•"/>
            </a:pPr>
            <a:endParaRPr lang="en-US" sz="2400" dirty="0" smtClean="0">
              <a:solidFill>
                <a:schemeClr val="tx1"/>
              </a:solidFill>
              <a:latin typeface="Helvetica Neue Medium" charset="0"/>
              <a:cs typeface="Helvetica Neue Medium" charset="0"/>
            </a:endParaRPr>
          </a:p>
          <a:p>
            <a:pPr marL="457200" indent="-457200">
              <a:buFont typeface="Arial" charset="0"/>
              <a:buChar char="•"/>
            </a:pPr>
            <a:endParaRPr lang="en-US" sz="2000" dirty="0">
              <a:solidFill>
                <a:schemeClr val="tx1"/>
              </a:solidFill>
            </a:endParaRPr>
          </a:p>
          <a:p>
            <a:pPr marL="457200" indent="-457200">
              <a:buFont typeface="Arial" charset="0"/>
              <a:buChar char="•"/>
            </a:pPr>
            <a:endParaRPr lang="en-US" sz="2800" dirty="0">
              <a:solidFill>
                <a:srgbClr val="000000"/>
              </a:solidFill>
              <a:latin typeface="Helvetica Neue Medium" charset="0"/>
              <a:cs typeface="Helvetica Neue Medium" charset="0"/>
            </a:endParaRPr>
          </a:p>
          <a:p>
            <a:pPr marL="457200" indent="-457200" eaLnBrk="1" hangingPunct="1"/>
            <a:endParaRPr lang="en-US" sz="2800" dirty="0">
              <a:solidFill>
                <a:srgbClr val="262626"/>
              </a:solidFill>
              <a:latin typeface="Helvetica Neue Medium" charset="0"/>
              <a:cs typeface="Helvetica Neue Medium" charset="0"/>
            </a:endParaRPr>
          </a:p>
          <a:p>
            <a:pPr marL="457200" indent="-457200" eaLnBrk="1" hangingPunct="1"/>
            <a:endParaRPr lang="en-US" sz="2400" dirty="0">
              <a:solidFill>
                <a:srgbClr val="262626"/>
              </a:solidFill>
              <a:latin typeface="Helvetica Neue Medium" charset="0"/>
              <a:cs typeface="Helvetica Neue Medium" charset="0"/>
            </a:endParaRPr>
          </a:p>
          <a:p>
            <a:pPr marL="457200" indent="-457200" eaLnBrk="1" hangingPunct="1"/>
            <a:endParaRPr lang="en-US" sz="2400" dirty="0">
              <a:solidFill>
                <a:srgbClr val="262626"/>
              </a:solidFill>
              <a:latin typeface="Helvetica Neue Medium" charset="0"/>
              <a:cs typeface="Helvetica Neue Medium" charset="0"/>
            </a:endParaRPr>
          </a:p>
        </p:txBody>
      </p:sp>
      <p:sp>
        <p:nvSpPr>
          <p:cNvPr id="33794" name="Title 3"/>
          <p:cNvSpPr>
            <a:spLocks noGrp="1"/>
          </p:cNvSpPr>
          <p:nvPr>
            <p:ph type="title"/>
          </p:nvPr>
        </p:nvSpPr>
        <p:spPr bwMode="auto">
          <a:xfrm>
            <a:off x="328613" y="135037"/>
            <a:ext cx="8347075" cy="7016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lnSpc>
                <a:spcPct val="100000"/>
              </a:lnSpc>
              <a:spcBef>
                <a:spcPts val="600"/>
              </a:spcBef>
              <a:spcAft>
                <a:spcPts val="600"/>
              </a:spcAft>
            </a:pPr>
            <a:r>
              <a:rPr lang="en-US" sz="4000" dirty="0">
                <a:latin typeface="Helvetica Neue Medium" charset="0"/>
                <a:cs typeface="Helvetica Neue Medium" charset="0"/>
              </a:rPr>
              <a:t>Overview</a:t>
            </a:r>
            <a:endParaRPr lang="en-US" sz="4000" i="1" dirty="0">
              <a:latin typeface="Helvetica Neue Medium" charset="0"/>
              <a:cs typeface="Helvetica Neue Medium" charset="0"/>
            </a:endParaRPr>
          </a:p>
        </p:txBody>
      </p:sp>
    </p:spTree>
    <p:extLst>
      <p:ext uri="{BB962C8B-B14F-4D97-AF65-F5344CB8AC3E}">
        <p14:creationId xmlns:p14="http://schemas.microsoft.com/office/powerpoint/2010/main" val="3718628986"/>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theme/theme1.xml><?xml version="1.0" encoding="utf-8"?>
<a:theme xmlns:a="http://schemas.openxmlformats.org/drawingml/2006/main" name="SSAC Activities Update Buenos Aires Nov 2013[1]">
  <a:themeElements>
    <a:clrScheme name="Custom 1">
      <a:dk1>
        <a:sysClr val="windowText" lastClr="000000"/>
      </a:dk1>
      <a:lt1>
        <a:sysClr val="window" lastClr="FFFFFF"/>
      </a:lt1>
      <a:dk2>
        <a:srgbClr val="7F7F7F"/>
      </a:dk2>
      <a:lt2>
        <a:srgbClr val="EEEFEF"/>
      </a:lt2>
      <a:accent1>
        <a:srgbClr val="B2D3EB"/>
      </a:accent1>
      <a:accent2>
        <a:srgbClr val="8EC1E1"/>
      </a:accent2>
      <a:accent3>
        <a:srgbClr val="BEC1C5"/>
      </a:accent3>
      <a:accent4>
        <a:srgbClr val="4C4E51"/>
      </a:accent4>
      <a:accent5>
        <a:srgbClr val="939598"/>
      </a:accent5>
      <a:accent6>
        <a:srgbClr val="EEEFEF"/>
      </a:accent6>
      <a:hlink>
        <a:srgbClr val="99A8CF"/>
      </a:hlink>
      <a:folHlink>
        <a:srgbClr val="43ACD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SSAC Activities Update Buenos Aires Nov 2013[1].potx</Template>
  <TotalTime>5761</TotalTime>
  <Words>2171</Words>
  <Application>Microsoft Macintosh PowerPoint</Application>
  <PresentationFormat>On-screen Show (4:3)</PresentationFormat>
  <Paragraphs>217</Paragraphs>
  <Slides>36</Slides>
  <Notes>18</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SSAC Activities Update Buenos Aires Nov 2013[1]</vt:lpstr>
      <vt:lpstr>ICANN 48</vt:lpstr>
      <vt:lpstr>Agenda</vt:lpstr>
      <vt:lpstr>Security and Stability Advisory Committee (SSAC) Overview</vt:lpstr>
      <vt:lpstr>2013 Work Plan: Current Activities</vt:lpstr>
      <vt:lpstr>2012-2013 Publications by Category</vt:lpstr>
      <vt:lpstr>2012-2013 Publications by Category</vt:lpstr>
      <vt:lpstr>2012-2013 Publications by Category</vt:lpstr>
      <vt:lpstr>SAC062: SSAC Advisory Concerning the Mitigation of Name Collision Risk  Patrik Fältström</vt:lpstr>
      <vt:lpstr>Overview</vt:lpstr>
      <vt:lpstr>High Risk Strings</vt:lpstr>
      <vt:lpstr>Trial Delegation</vt:lpstr>
      <vt:lpstr>Root Zone Monitoring Capability</vt:lpstr>
      <vt:lpstr>Emergency Rollback Capability</vt:lpstr>
      <vt:lpstr>Recommendations</vt:lpstr>
      <vt:lpstr>Recommendations, Cont.</vt:lpstr>
      <vt:lpstr>Recommendations, Cont.</vt:lpstr>
      <vt:lpstr>SAC063: SSAC Advisory on DNSSEC Key Rollover in the Root Zone   Russ Mundy </vt:lpstr>
      <vt:lpstr>Overview</vt:lpstr>
      <vt:lpstr>Recommendations</vt:lpstr>
      <vt:lpstr>Recommendations, Cont.</vt:lpstr>
      <vt:lpstr>Recommendations, Cont.</vt:lpstr>
      <vt:lpstr>SAC061: SSAC Comment on ICANN’s Initial Report from the Expert Working Group on gTLD Directory Services    James Galvin</vt:lpstr>
      <vt:lpstr>Overview</vt:lpstr>
      <vt:lpstr>Highlight of SSAC Comments</vt:lpstr>
      <vt:lpstr>Recommendations</vt:lpstr>
      <vt:lpstr>Recommendations, Cont.</vt:lpstr>
      <vt:lpstr>SAC060: SSAC Comment on Examining the User Experience Implications of Active Variant TLDs Report   Ram Mohan</vt:lpstr>
      <vt:lpstr>Overview</vt:lpstr>
      <vt:lpstr>Highlight of SSAC Recommendations</vt:lpstr>
      <vt:lpstr>Highlight of SSAC Recommendations, Cont.</vt:lpstr>
      <vt:lpstr>Recommendations (1)</vt:lpstr>
      <vt:lpstr>Recommendations (2)</vt:lpstr>
      <vt:lpstr>Recommendations (3)</vt:lpstr>
      <vt:lpstr>Recommendations (4)</vt:lpstr>
      <vt:lpstr>Recommendations (5)</vt:lpstr>
      <vt:lpstr>Thank you</vt:lpstr>
    </vt:vector>
  </TitlesOfParts>
  <Manager>Jim Trengrove</Manager>
  <Company>Internet Corporation for Assigned Names &amp; Numbers</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ICANN &amp; Internet Ecosystem</dc:title>
  <dc:subject>Internet Governance</dc:subject>
  <dc:creator>Lynn Lipinski</dc:creator>
  <cp:keywords>ICANN internet governance </cp:keywords>
  <dc:description/>
  <cp:lastModifiedBy>Julie Hedlund</cp:lastModifiedBy>
  <cp:revision>165</cp:revision>
  <cp:lastPrinted>2013-02-07T22:29:55Z</cp:lastPrinted>
  <dcterms:created xsi:type="dcterms:W3CDTF">2013-02-01T20:13:10Z</dcterms:created>
  <dcterms:modified xsi:type="dcterms:W3CDTF">2013-11-15T16:15:39Z</dcterms:modified>
  <cp:category/>
</cp:coreProperties>
</file>