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370012" y="577453"/>
            <a:ext cx="7315201" cy="1251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5103812" y="1828800"/>
            <a:ext cx="3581401" cy="331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294578" y="464311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0"/>
          <p:cNvSpPr/>
          <p:nvPr/>
        </p:nvSpPr>
        <p:spPr>
          <a:xfrm>
            <a:off x="-1" y="0"/>
            <a:ext cx="320042" cy="5143500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1" name="Shape 1"/>
          <p:cNvSpPr/>
          <p:nvPr/>
        </p:nvSpPr>
        <p:spPr>
          <a:xfrm>
            <a:off x="7132318" y="27432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2" name="Shape 2"/>
          <p:cNvSpPr/>
          <p:nvPr/>
        </p:nvSpPr>
        <p:spPr>
          <a:xfrm>
            <a:off x="7132318" y="68580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3" name="Shape 3"/>
          <p:cNvSpPr/>
          <p:nvPr/>
        </p:nvSpPr>
        <p:spPr>
          <a:xfrm>
            <a:off x="7132318" y="109728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4" name="Shape 4"/>
          <p:cNvSpPr/>
          <p:nvPr/>
        </p:nvSpPr>
        <p:spPr>
          <a:xfrm>
            <a:off x="7132318" y="150876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5" name="Shape 5"/>
          <p:cNvSpPr/>
          <p:nvPr/>
        </p:nvSpPr>
        <p:spPr>
          <a:xfrm>
            <a:off x="7543800" y="27432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6" name="Shape 6"/>
          <p:cNvSpPr/>
          <p:nvPr/>
        </p:nvSpPr>
        <p:spPr>
          <a:xfrm>
            <a:off x="7543800" y="68580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7" name="Shape 7"/>
          <p:cNvSpPr/>
          <p:nvPr/>
        </p:nvSpPr>
        <p:spPr>
          <a:xfrm>
            <a:off x="7543800" y="109728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8" name="Shape 8"/>
          <p:cNvSpPr/>
          <p:nvPr/>
        </p:nvSpPr>
        <p:spPr>
          <a:xfrm>
            <a:off x="7543800" y="150876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9" name="Shape 9"/>
          <p:cNvSpPr/>
          <p:nvPr/>
        </p:nvSpPr>
        <p:spPr>
          <a:xfrm>
            <a:off x="7955280" y="27432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0" name="Shape 10"/>
          <p:cNvSpPr/>
          <p:nvPr/>
        </p:nvSpPr>
        <p:spPr>
          <a:xfrm>
            <a:off x="7955280" y="68580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1" name="Shape 11"/>
          <p:cNvSpPr/>
          <p:nvPr/>
        </p:nvSpPr>
        <p:spPr>
          <a:xfrm>
            <a:off x="7955280" y="109728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2" name="Shape 12"/>
          <p:cNvSpPr/>
          <p:nvPr/>
        </p:nvSpPr>
        <p:spPr>
          <a:xfrm>
            <a:off x="7955280" y="150876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3" name="Shape 13"/>
          <p:cNvSpPr/>
          <p:nvPr/>
        </p:nvSpPr>
        <p:spPr>
          <a:xfrm>
            <a:off x="8366759" y="27432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4" name="Shape 14"/>
          <p:cNvSpPr/>
          <p:nvPr/>
        </p:nvSpPr>
        <p:spPr>
          <a:xfrm>
            <a:off x="8366759" y="68580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5" name="Shape 15"/>
          <p:cNvSpPr/>
          <p:nvPr/>
        </p:nvSpPr>
        <p:spPr>
          <a:xfrm>
            <a:off x="8366759" y="109728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6" name="Shape 16"/>
          <p:cNvSpPr/>
          <p:nvPr/>
        </p:nvSpPr>
        <p:spPr>
          <a:xfrm>
            <a:off x="8366759" y="150876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7" name="Shape 17"/>
          <p:cNvSpPr/>
          <p:nvPr/>
        </p:nvSpPr>
        <p:spPr>
          <a:xfrm>
            <a:off x="8778240" y="27432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8" name="Shape 18"/>
          <p:cNvSpPr/>
          <p:nvPr/>
        </p:nvSpPr>
        <p:spPr>
          <a:xfrm>
            <a:off x="8778240" y="68580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9" name="Shape 19"/>
          <p:cNvSpPr/>
          <p:nvPr/>
        </p:nvSpPr>
        <p:spPr>
          <a:xfrm>
            <a:off x="8778240" y="109728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0" name="Shape 20"/>
          <p:cNvSpPr/>
          <p:nvPr/>
        </p:nvSpPr>
        <p:spPr>
          <a:xfrm>
            <a:off x="8778240" y="1508760"/>
            <a:ext cx="73155" cy="73155"/>
          </a:xfrm>
          <a:prstGeom prst="ellipse">
            <a:avLst/>
          </a:prstGeom>
          <a:solidFill>
            <a:srgbClr val="E8A84C">
              <a:alpha val="45000"/>
            </a:srgbClr>
          </a:solidFill>
          <a:ln w="12700">
            <a:solidFill>
              <a:srgbClr val="E8A84C">
                <a:alpha val="45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1" name="Text 21"/>
          <p:cNvSpPr txBox="1"/>
          <p:nvPr/>
        </p:nvSpPr>
        <p:spPr>
          <a:xfrm>
            <a:off x="685800" y="1447800"/>
            <a:ext cx="7680960" cy="1310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4000">
                <a:solidFill>
                  <a:srgbClr val="FFFFFF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Issue reports, Independent studies and parity  </a:t>
            </a:r>
          </a:p>
        </p:txBody>
      </p:sp>
      <p:sp>
        <p:nvSpPr>
          <p:cNvPr id="42" name="Text 22"/>
          <p:cNvSpPr txBox="1"/>
          <p:nvPr/>
        </p:nvSpPr>
        <p:spPr>
          <a:xfrm>
            <a:off x="685800" y="3095824"/>
            <a:ext cx="7223760" cy="3005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>
              <a:defRPr sz="1600">
                <a:solidFill>
                  <a:srgbClr val="E8A84C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T</a:t>
            </a:r>
            <a:r>
              <a:t>hree</a:t>
            </a:r>
            <a:r>
              <a:t> Topics for the Council's Consideration</a:t>
            </a:r>
          </a:p>
        </p:txBody>
      </p:sp>
      <p:sp>
        <p:nvSpPr>
          <p:cNvPr id="43" name="Shape 23"/>
          <p:cNvSpPr/>
          <p:nvPr/>
        </p:nvSpPr>
        <p:spPr>
          <a:xfrm>
            <a:off x="640079" y="2834638"/>
            <a:ext cx="5029203" cy="36578"/>
          </a:xfrm>
          <a:prstGeom prst="rect">
            <a:avLst/>
          </a:prstGeom>
          <a:solidFill>
            <a:srgbClr val="C5832A">
              <a:alpha val="70000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4" name="Text 24"/>
          <p:cNvSpPr txBox="1"/>
          <p:nvPr/>
        </p:nvSpPr>
        <p:spPr>
          <a:xfrm>
            <a:off x="685800" y="4550585"/>
            <a:ext cx="7223760" cy="2257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i="1" sz="1100">
                <a:solidFill>
                  <a:srgbClr val="F5F2EC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GNSO Council | Mumbai Meeting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2A4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7" name="Text 1"/>
          <p:cNvSpPr txBox="1"/>
          <p:nvPr/>
        </p:nvSpPr>
        <p:spPr>
          <a:xfrm>
            <a:off x="411479" y="99059"/>
            <a:ext cx="8138160" cy="396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2000">
                <a:solidFill>
                  <a:srgbClr val="FFFFFF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48" name="Text 2"/>
          <p:cNvSpPr txBox="1"/>
          <p:nvPr/>
        </p:nvSpPr>
        <p:spPr>
          <a:xfrm>
            <a:off x="502919" y="935421"/>
            <a:ext cx="8138160" cy="27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5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Two agenda items for Council discussion:</a:t>
            </a:r>
          </a:p>
        </p:txBody>
      </p:sp>
      <p:sp>
        <p:nvSpPr>
          <p:cNvPr id="49" name="Shape 3"/>
          <p:cNvSpPr/>
          <p:nvPr/>
        </p:nvSpPr>
        <p:spPr>
          <a:xfrm>
            <a:off x="78969" y="1417319"/>
            <a:ext cx="2693330" cy="292101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27000" dist="38100" dir="8100000">
              <a:srgbClr val="000000">
                <a:alpha val="10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50" name="Shape 4"/>
          <p:cNvSpPr/>
          <p:nvPr/>
        </p:nvSpPr>
        <p:spPr>
          <a:xfrm>
            <a:off x="78970" y="1417319"/>
            <a:ext cx="2709956" cy="97427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51" name="Text 5"/>
          <p:cNvSpPr txBox="1"/>
          <p:nvPr/>
        </p:nvSpPr>
        <p:spPr>
          <a:xfrm>
            <a:off x="307570" y="1617979"/>
            <a:ext cx="1097281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5200">
                <a:solidFill>
                  <a:srgbClr val="C5832A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01</a:t>
            </a:r>
          </a:p>
        </p:txBody>
      </p:sp>
      <p:sp>
        <p:nvSpPr>
          <p:cNvPr id="52" name="Text 6"/>
          <p:cNvSpPr txBox="1"/>
          <p:nvPr/>
        </p:nvSpPr>
        <p:spPr>
          <a:xfrm>
            <a:off x="353288" y="2465641"/>
            <a:ext cx="2202876" cy="5093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4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Commissioning Independent Studies</a:t>
            </a:r>
          </a:p>
        </p:txBody>
      </p:sp>
      <p:sp>
        <p:nvSpPr>
          <p:cNvPr id="53" name="Text 7"/>
          <p:cNvSpPr txBox="1"/>
          <p:nvPr/>
        </p:nvSpPr>
        <p:spPr>
          <a:xfrm>
            <a:off x="353288" y="3288873"/>
            <a:ext cx="2202876" cy="819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200">
                <a:solidFill>
                  <a:srgbClr val="8B847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Systematically building an evidence for future PDPs — moving from optional to standard practice.</a:t>
            </a:r>
          </a:p>
        </p:txBody>
      </p:sp>
      <p:sp>
        <p:nvSpPr>
          <p:cNvPr id="54" name="Shape 8"/>
          <p:cNvSpPr/>
          <p:nvPr/>
        </p:nvSpPr>
        <p:spPr>
          <a:xfrm>
            <a:off x="3038301" y="1417319"/>
            <a:ext cx="2801394" cy="293855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27000" dist="38100" dir="8100000">
              <a:srgbClr val="000000">
                <a:alpha val="10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55" name="Shape 9"/>
          <p:cNvSpPr/>
          <p:nvPr/>
        </p:nvSpPr>
        <p:spPr>
          <a:xfrm>
            <a:off x="3038300" y="1417319"/>
            <a:ext cx="2801394" cy="97428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56" name="Text 10"/>
          <p:cNvSpPr txBox="1"/>
          <p:nvPr/>
        </p:nvSpPr>
        <p:spPr>
          <a:xfrm>
            <a:off x="3266902" y="1617979"/>
            <a:ext cx="109728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5200">
                <a:solidFill>
                  <a:srgbClr val="C5832A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02</a:t>
            </a:r>
          </a:p>
        </p:txBody>
      </p:sp>
      <p:sp>
        <p:nvSpPr>
          <p:cNvPr id="57" name="Text 11"/>
          <p:cNvSpPr txBox="1"/>
          <p:nvPr/>
        </p:nvSpPr>
        <p:spPr>
          <a:xfrm>
            <a:off x="3595256" y="2579940"/>
            <a:ext cx="3474720" cy="280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4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Principles for Issue Reports</a:t>
            </a:r>
          </a:p>
        </p:txBody>
      </p:sp>
      <p:sp>
        <p:nvSpPr>
          <p:cNvPr id="58" name="Text 12"/>
          <p:cNvSpPr txBox="1"/>
          <p:nvPr/>
        </p:nvSpPr>
        <p:spPr>
          <a:xfrm>
            <a:off x="3312624" y="3236417"/>
            <a:ext cx="2510445" cy="8198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200">
                <a:solidFill>
                  <a:srgbClr val="8B847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Establishing shared expectations for what a well-grounded issue report looks like, so PDPs begin on solid footing.</a:t>
            </a:r>
          </a:p>
        </p:txBody>
      </p:sp>
      <p:sp>
        <p:nvSpPr>
          <p:cNvPr id="59" name="Shape 8"/>
          <p:cNvSpPr/>
          <p:nvPr/>
        </p:nvSpPr>
        <p:spPr>
          <a:xfrm>
            <a:off x="6122327" y="1399776"/>
            <a:ext cx="2801394" cy="293855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27000" dist="38100" dir="8100000">
              <a:srgbClr val="000000">
                <a:alpha val="10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0" name="Shape 9"/>
          <p:cNvSpPr/>
          <p:nvPr/>
        </p:nvSpPr>
        <p:spPr>
          <a:xfrm>
            <a:off x="6105702" y="1399776"/>
            <a:ext cx="2818020" cy="114970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1" name="Text 10"/>
          <p:cNvSpPr txBox="1"/>
          <p:nvPr/>
        </p:nvSpPr>
        <p:spPr>
          <a:xfrm>
            <a:off x="6350927" y="1600437"/>
            <a:ext cx="109728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5200">
                <a:solidFill>
                  <a:srgbClr val="C5832A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t>0</a:t>
            </a:r>
            <a:r>
              <a:t>3</a:t>
            </a:r>
          </a:p>
        </p:txBody>
      </p:sp>
      <p:sp>
        <p:nvSpPr>
          <p:cNvPr id="62" name="Text 11"/>
          <p:cNvSpPr txBox="1"/>
          <p:nvPr/>
        </p:nvSpPr>
        <p:spPr>
          <a:xfrm>
            <a:off x="6350927" y="2601657"/>
            <a:ext cx="3474720" cy="280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4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Parity/Structural Representation</a:t>
            </a:r>
          </a:p>
        </p:txBody>
      </p:sp>
      <p:sp>
        <p:nvSpPr>
          <p:cNvPr id="63" name="Text 12"/>
          <p:cNvSpPr txBox="1"/>
          <p:nvPr/>
        </p:nvSpPr>
        <p:spPr>
          <a:xfrm>
            <a:off x="6396649" y="3218875"/>
            <a:ext cx="2510445" cy="8198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200">
                <a:solidFill>
                  <a:srgbClr val="8B847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Ensuring participation reflects the structural balance of the GNSO representation functions as intended in GNSO process.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2A4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6" name="Text 1"/>
          <p:cNvSpPr txBox="1"/>
          <p:nvPr/>
        </p:nvSpPr>
        <p:spPr>
          <a:xfrm>
            <a:off x="411479" y="105410"/>
            <a:ext cx="8321041" cy="383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>
                <a:solidFill>
                  <a:srgbClr val="FFFFFF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01  |  Commissioning Independent Studies</a:t>
            </a:r>
          </a:p>
        </p:txBody>
      </p:sp>
      <p:sp>
        <p:nvSpPr>
          <p:cNvPr id="67" name="Shape 2"/>
          <p:cNvSpPr/>
          <p:nvPr/>
        </p:nvSpPr>
        <p:spPr>
          <a:xfrm>
            <a:off x="365758" y="777238"/>
            <a:ext cx="3931924" cy="393192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01600" dist="25400" dir="8100000">
              <a:srgbClr val="000000">
                <a:alpha val="9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8" name="Shape 3"/>
          <p:cNvSpPr/>
          <p:nvPr/>
        </p:nvSpPr>
        <p:spPr>
          <a:xfrm>
            <a:off x="365758" y="777238"/>
            <a:ext cx="73154" cy="3931924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9" name="Text 4"/>
          <p:cNvSpPr txBox="1"/>
          <p:nvPr/>
        </p:nvSpPr>
        <p:spPr>
          <a:xfrm>
            <a:off x="640078" y="945320"/>
            <a:ext cx="3474722" cy="25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3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The Current Situation</a:t>
            </a:r>
          </a:p>
        </p:txBody>
      </p:sp>
      <p:sp>
        <p:nvSpPr>
          <p:cNvPr id="70" name="Text 5"/>
          <p:cNvSpPr txBox="1"/>
          <p:nvPr/>
        </p:nvSpPr>
        <p:spPr>
          <a:xfrm>
            <a:off x="640078" y="1849428"/>
            <a:ext cx="3429003" cy="21533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marL="342900" indent="-342900">
              <a:buSzPct val="100000"/>
              <a:buChar char="•"/>
              <a:defRPr sz="12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The operating procedures already allow for independent studies and workshops — this authority exists.</a:t>
            </a:r>
          </a:p>
          <a:p>
            <a:pPr marL="342900" indent="-342900">
              <a:buSzPct val="100000"/>
              <a:buChar char="•"/>
              <a:defRPr sz="12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In practice, PDPs often inherit external reports whose methodologies may not be designed for the scope of ICANN's policy work or their methodology might be limited.</a:t>
            </a:r>
          </a:p>
          <a:p>
            <a:pPr marL="342900" indent="-342900">
              <a:buSzPct val="100000"/>
              <a:buChar char="•"/>
              <a:defRPr sz="12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The option to commission studies is underutilized — not from lack of will, but often from lack of awareness at the right moment in the process.</a:t>
            </a:r>
          </a:p>
        </p:txBody>
      </p:sp>
      <p:sp>
        <p:nvSpPr>
          <p:cNvPr id="71" name="Shape 6"/>
          <p:cNvSpPr/>
          <p:nvPr/>
        </p:nvSpPr>
        <p:spPr>
          <a:xfrm>
            <a:off x="4663440" y="777238"/>
            <a:ext cx="4114802" cy="3931924"/>
          </a:xfrm>
          <a:prstGeom prst="rect">
            <a:avLst/>
          </a:prstGeom>
          <a:solidFill>
            <a:srgbClr val="1B2A4A"/>
          </a:solidFill>
          <a:ln w="12700">
            <a:miter lim="400000"/>
          </a:ln>
          <a:effectLst>
            <a:outerShdw sx="100000" sy="100000" kx="0" ky="0" algn="b" rotWithShape="0" blurRad="101600" dist="25400" dir="8100000">
              <a:srgbClr val="000000">
                <a:alpha val="12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72" name="Text 7"/>
          <p:cNvSpPr txBox="1"/>
          <p:nvPr/>
        </p:nvSpPr>
        <p:spPr>
          <a:xfrm>
            <a:off x="4937759" y="945320"/>
            <a:ext cx="3566162" cy="25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300">
                <a:solidFill>
                  <a:srgbClr val="E8A84C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What We're Proposing</a:t>
            </a:r>
          </a:p>
        </p:txBody>
      </p:sp>
      <p:sp>
        <p:nvSpPr>
          <p:cNvPr id="73" name="Text 8"/>
          <p:cNvSpPr txBox="1"/>
          <p:nvPr/>
        </p:nvSpPr>
        <p:spPr>
          <a:xfrm>
            <a:off x="4937759" y="1658928"/>
            <a:ext cx="3611882" cy="25343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marL="342900" indent="-342900">
              <a:buSzPct val="100000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Council to formally remind itself — and consistently apply — the existing provisions before and during each PDP.</a:t>
            </a:r>
          </a:p>
          <a:p>
            <a:pPr marL="342900" indent="-342900">
              <a:buSzPct val="100000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Introduce a standard checklist item at PDP initiation: 'Has the Council considered whether an independent study is warranted?'</a:t>
            </a:r>
          </a:p>
          <a:p>
            <a:pPr marL="342900" indent="-342900">
              <a:buSzPct val="100000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Where external reports are used as a basis, WGs should explicitly note any methodological limitations in their charter framing.</a:t>
            </a:r>
          </a:p>
          <a:p>
            <a:pPr marL="342900" indent="-342900">
              <a:buSzPct val="100000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Commission studies that are designed for ICANN's specific policy context, focusing on diverse stakeholders not adapted from other frameworks or policy papers.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2A4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76" name="Text 1"/>
          <p:cNvSpPr txBox="1"/>
          <p:nvPr/>
        </p:nvSpPr>
        <p:spPr>
          <a:xfrm>
            <a:off x="411479" y="105410"/>
            <a:ext cx="8321041" cy="383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>
                <a:solidFill>
                  <a:srgbClr val="FFFFFF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02  |  Principles for Issue Reports</a:t>
            </a:r>
          </a:p>
        </p:txBody>
      </p:sp>
      <p:sp>
        <p:nvSpPr>
          <p:cNvPr id="77" name="Text 2"/>
          <p:cNvSpPr txBox="1"/>
          <p:nvPr/>
        </p:nvSpPr>
        <p:spPr>
          <a:xfrm>
            <a:off x="502919" y="922460"/>
            <a:ext cx="8138160" cy="25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i="1" sz="13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Issue reports set the frame for the entire PDP — what they assert, and what they omit, shapes everything downstream.</a:t>
            </a:r>
          </a:p>
        </p:txBody>
      </p:sp>
      <p:sp>
        <p:nvSpPr>
          <p:cNvPr id="78" name="Shape 3"/>
          <p:cNvSpPr/>
          <p:nvPr/>
        </p:nvSpPr>
        <p:spPr>
          <a:xfrm>
            <a:off x="320038" y="1417319"/>
            <a:ext cx="2697484" cy="33375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01600" dist="25400" dir="8100000">
              <a:srgbClr val="000000">
                <a:alpha val="9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79" name="Shape 4"/>
          <p:cNvSpPr/>
          <p:nvPr/>
        </p:nvSpPr>
        <p:spPr>
          <a:xfrm>
            <a:off x="320038" y="1417319"/>
            <a:ext cx="2697484" cy="502920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80" name="Text 5"/>
          <p:cNvSpPr txBox="1"/>
          <p:nvPr/>
        </p:nvSpPr>
        <p:spPr>
          <a:xfrm>
            <a:off x="457200" y="1590347"/>
            <a:ext cx="2423162" cy="1568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❶  Evidential Standards</a:t>
            </a:r>
          </a:p>
        </p:txBody>
      </p:sp>
      <p:sp>
        <p:nvSpPr>
          <p:cNvPr id="81" name="Text 6"/>
          <p:cNvSpPr txBox="1"/>
          <p:nvPr/>
        </p:nvSpPr>
        <p:spPr>
          <a:xfrm>
            <a:off x="502919" y="2848785"/>
            <a:ext cx="2331723" cy="886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1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Assertions in issue reports should be supported by identifiable evidence or clearly flagged as hypotheses requiring investigation. Contested empirical claims should be presented as such.</a:t>
            </a:r>
          </a:p>
        </p:txBody>
      </p:sp>
      <p:sp>
        <p:nvSpPr>
          <p:cNvPr id="82" name="Shape 7"/>
          <p:cNvSpPr/>
          <p:nvPr/>
        </p:nvSpPr>
        <p:spPr>
          <a:xfrm>
            <a:off x="3200400" y="1417319"/>
            <a:ext cx="2697482" cy="33375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01600" dist="25400" dir="8100000">
              <a:srgbClr val="000000">
                <a:alpha val="9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83" name="Shape 8"/>
          <p:cNvSpPr/>
          <p:nvPr/>
        </p:nvSpPr>
        <p:spPr>
          <a:xfrm>
            <a:off x="3200400" y="1417319"/>
            <a:ext cx="2697482" cy="502920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84" name="Text 9"/>
          <p:cNvSpPr txBox="1"/>
          <p:nvPr/>
        </p:nvSpPr>
        <p:spPr>
          <a:xfrm>
            <a:off x="3337559" y="1495097"/>
            <a:ext cx="2423162" cy="3473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❷  Responsiveness to Public Comment</a:t>
            </a:r>
          </a:p>
        </p:txBody>
      </p:sp>
      <p:sp>
        <p:nvSpPr>
          <p:cNvPr id="85" name="Text 10"/>
          <p:cNvSpPr txBox="1"/>
          <p:nvPr/>
        </p:nvSpPr>
        <p:spPr>
          <a:xfrm>
            <a:off x="3383279" y="2766235"/>
            <a:ext cx="2331722" cy="1051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1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Public comment exists to improve the quality of issue reports. Where substantive comments raise factual concerns, the final report should address them — or explain why they were not incorporated.</a:t>
            </a:r>
          </a:p>
        </p:txBody>
      </p:sp>
      <p:sp>
        <p:nvSpPr>
          <p:cNvPr id="86" name="Shape 11"/>
          <p:cNvSpPr/>
          <p:nvPr/>
        </p:nvSpPr>
        <p:spPr>
          <a:xfrm>
            <a:off x="6080759" y="1417319"/>
            <a:ext cx="2697482" cy="33375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01600" dist="25400" dir="8100000">
              <a:srgbClr val="000000">
                <a:alpha val="9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87" name="Shape 12"/>
          <p:cNvSpPr/>
          <p:nvPr/>
        </p:nvSpPr>
        <p:spPr>
          <a:xfrm>
            <a:off x="6080759" y="1417319"/>
            <a:ext cx="2697482" cy="502920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88" name="Text 13"/>
          <p:cNvSpPr txBox="1"/>
          <p:nvPr/>
        </p:nvSpPr>
        <p:spPr>
          <a:xfrm>
            <a:off x="6217920" y="1590347"/>
            <a:ext cx="2423162" cy="1568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❸  Scope and “community input”</a:t>
            </a:r>
          </a:p>
        </p:txBody>
      </p:sp>
      <p:sp>
        <p:nvSpPr>
          <p:cNvPr id="89" name="Text 14"/>
          <p:cNvSpPr txBox="1"/>
          <p:nvPr/>
        </p:nvSpPr>
        <p:spPr>
          <a:xfrm>
            <a:off x="6263640" y="2601135"/>
            <a:ext cx="2331722" cy="1381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11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The issue report should clearly distinguish what is established, what is disputed, and what the PDP WG will need to investigate — avoiding the premature closure of questions or ignoring dissent or criticism of the approach the issue report is recommending.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2A4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92" name="Text 1"/>
          <p:cNvSpPr txBox="1"/>
          <p:nvPr/>
        </p:nvSpPr>
        <p:spPr>
          <a:xfrm>
            <a:off x="411479" y="105410"/>
            <a:ext cx="8321041" cy="383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>
              <a:defRPr b="1">
                <a:solidFill>
                  <a:srgbClr val="FFFFFF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t>0</a:t>
            </a:r>
            <a:r>
              <a:t>3</a:t>
            </a:r>
            <a:r>
              <a:t>  |  </a:t>
            </a:r>
            <a:r>
              <a:t>Parity Issue</a:t>
            </a:r>
          </a:p>
        </p:txBody>
      </p:sp>
      <p:sp>
        <p:nvSpPr>
          <p:cNvPr id="93" name="Shape 2"/>
          <p:cNvSpPr/>
          <p:nvPr/>
        </p:nvSpPr>
        <p:spPr>
          <a:xfrm>
            <a:off x="365758" y="777238"/>
            <a:ext cx="3931924" cy="393192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01600" dist="25400" dir="8100000">
              <a:srgbClr val="000000">
                <a:alpha val="9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94" name="Shape 3"/>
          <p:cNvSpPr/>
          <p:nvPr/>
        </p:nvSpPr>
        <p:spPr>
          <a:xfrm>
            <a:off x="365758" y="777238"/>
            <a:ext cx="73154" cy="3931924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95" name="Text 4"/>
          <p:cNvSpPr txBox="1"/>
          <p:nvPr/>
        </p:nvSpPr>
        <p:spPr>
          <a:xfrm>
            <a:off x="640078" y="945320"/>
            <a:ext cx="3474722" cy="25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300">
                <a:solidFill>
                  <a:srgbClr val="1B2A4A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The Current Situation</a:t>
            </a:r>
          </a:p>
        </p:txBody>
      </p:sp>
      <p:sp>
        <p:nvSpPr>
          <p:cNvPr id="96" name="Shape 6"/>
          <p:cNvSpPr/>
          <p:nvPr/>
        </p:nvSpPr>
        <p:spPr>
          <a:xfrm>
            <a:off x="4663440" y="777238"/>
            <a:ext cx="4114802" cy="3931924"/>
          </a:xfrm>
          <a:prstGeom prst="rect">
            <a:avLst/>
          </a:prstGeom>
          <a:solidFill>
            <a:srgbClr val="1B2A4A"/>
          </a:solidFill>
          <a:ln w="12700">
            <a:miter lim="400000"/>
          </a:ln>
          <a:effectLst>
            <a:outerShdw sx="100000" sy="100000" kx="0" ky="0" algn="b" rotWithShape="0" blurRad="101600" dist="25400" dir="8100000">
              <a:srgbClr val="000000">
                <a:alpha val="12000"/>
              </a:srgbClr>
            </a:outerShdw>
          </a:effectLst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97" name="Text 7"/>
          <p:cNvSpPr txBox="1"/>
          <p:nvPr/>
        </p:nvSpPr>
        <p:spPr>
          <a:xfrm>
            <a:off x="4937759" y="945320"/>
            <a:ext cx="3566162" cy="25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300">
                <a:solidFill>
                  <a:srgbClr val="E8A84C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Questions to discuss</a:t>
            </a:r>
          </a:p>
        </p:txBody>
      </p:sp>
      <p:sp>
        <p:nvSpPr>
          <p:cNvPr id="98" name="Rectangle 3"/>
          <p:cNvSpPr txBox="1"/>
          <p:nvPr/>
        </p:nvSpPr>
        <p:spPr>
          <a:xfrm>
            <a:off x="571498" y="1209347"/>
            <a:ext cx="3703324" cy="2724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 sz="1200">
                <a:latin typeface="+mj-lt"/>
                <a:ea typeface="+mj-ea"/>
                <a:cs typeface="+mj-cs"/>
                <a:sym typeface="Calibri"/>
              </a:defRPr>
            </a:pPr>
          </a:p>
          <a:p>
            <a:pPr marL="171450" indent="-171450">
              <a:buSzPct val="100000"/>
              <a:buFont typeface="Arial"/>
              <a:buChar char="•"/>
              <a:defRPr sz="1200">
                <a:latin typeface="+mj-lt"/>
                <a:ea typeface="+mj-ea"/>
                <a:cs typeface="+mj-cs"/>
                <a:sym typeface="Calibri"/>
              </a:defRPr>
            </a:pPr>
            <a:r>
              <a:t>The GNSO council structure already provides equal Council seats for NCSG and CSG  this formal parity exists.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latin typeface="+mj-lt"/>
                <a:ea typeface="+mj-ea"/>
                <a:cs typeface="+mj-cs"/>
                <a:sym typeface="Calibri"/>
              </a:defRPr>
            </a:pPr>
            <a:r>
              <a:t>Equal representation of CSG and NCSG is contested and disregarded in draft issue reports and during chartering team discussions </a:t>
            </a:r>
            <a:r>
              <a:t>.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latin typeface="+mj-lt"/>
                <a:ea typeface="+mj-ea"/>
                <a:cs typeface="+mj-cs"/>
                <a:sym typeface="Calibri"/>
              </a:defRPr>
            </a:pPr>
            <a:r>
              <a:t>In practice, representative PDPs often attract uneven participation advocacy. 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latin typeface="+mj-lt"/>
                <a:ea typeface="+mj-ea"/>
                <a:cs typeface="+mj-cs"/>
                <a:sym typeface="Calibri"/>
              </a:defRPr>
            </a:pPr>
            <a:r>
              <a:t>This is only about NCSG and CSG parity in representative working groups. It is a council issue because the conversation and disagreement happens in drafting teams of the council. </a:t>
            </a:r>
          </a:p>
        </p:txBody>
      </p:sp>
      <p:sp>
        <p:nvSpPr>
          <p:cNvPr id="99" name="Rectangle 4"/>
          <p:cNvSpPr txBox="1"/>
          <p:nvPr/>
        </p:nvSpPr>
        <p:spPr>
          <a:xfrm>
            <a:off x="4709160" y="1492180"/>
            <a:ext cx="3977640" cy="2343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Unequal representation of NCSG and CSG, what are the arguments against and for.  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Introduce a standard checklist item at PDP initiation for</a:t>
            </a:r>
            <a:r>
              <a:rPr i="1"/>
              <a:t>  Council to assess whether representation across the NCPH is balanced and aligned with structural parity?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When reviewing PDP charters, the drafting team should explicitly note any representation gaps or risks, and flag where additional outreach or balancing steps are needed.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Ensure PDP membership are designed and aligned with ICANN multistakeholder model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0"/>
          <p:cNvSpPr/>
          <p:nvPr/>
        </p:nvSpPr>
        <p:spPr>
          <a:xfrm>
            <a:off x="6858000" y="274320"/>
            <a:ext cx="64008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2" name="Shape 1"/>
          <p:cNvSpPr/>
          <p:nvPr/>
        </p:nvSpPr>
        <p:spPr>
          <a:xfrm>
            <a:off x="6858000" y="658368"/>
            <a:ext cx="64008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3" name="Shape 2"/>
          <p:cNvSpPr/>
          <p:nvPr/>
        </p:nvSpPr>
        <p:spPr>
          <a:xfrm>
            <a:off x="6858000" y="1042416"/>
            <a:ext cx="64008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4" name="Shape 3"/>
          <p:cNvSpPr/>
          <p:nvPr/>
        </p:nvSpPr>
        <p:spPr>
          <a:xfrm>
            <a:off x="6858000" y="1426463"/>
            <a:ext cx="64008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5" name="Shape 4"/>
          <p:cNvSpPr/>
          <p:nvPr/>
        </p:nvSpPr>
        <p:spPr>
          <a:xfrm>
            <a:off x="7242047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6" name="Shape 5"/>
          <p:cNvSpPr/>
          <p:nvPr/>
        </p:nvSpPr>
        <p:spPr>
          <a:xfrm>
            <a:off x="7242047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7" name="Shape 6"/>
          <p:cNvSpPr/>
          <p:nvPr/>
        </p:nvSpPr>
        <p:spPr>
          <a:xfrm>
            <a:off x="7242047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8" name="Shape 7"/>
          <p:cNvSpPr/>
          <p:nvPr/>
        </p:nvSpPr>
        <p:spPr>
          <a:xfrm>
            <a:off x="7242047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9" name="Shape 8"/>
          <p:cNvSpPr/>
          <p:nvPr/>
        </p:nvSpPr>
        <p:spPr>
          <a:xfrm>
            <a:off x="7626094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0" name="Shape 9"/>
          <p:cNvSpPr/>
          <p:nvPr/>
        </p:nvSpPr>
        <p:spPr>
          <a:xfrm>
            <a:off x="7626094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1" name="Shape 10"/>
          <p:cNvSpPr/>
          <p:nvPr/>
        </p:nvSpPr>
        <p:spPr>
          <a:xfrm>
            <a:off x="7626094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2" name="Shape 11"/>
          <p:cNvSpPr/>
          <p:nvPr/>
        </p:nvSpPr>
        <p:spPr>
          <a:xfrm>
            <a:off x="7626094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3" name="Shape 12"/>
          <p:cNvSpPr/>
          <p:nvPr/>
        </p:nvSpPr>
        <p:spPr>
          <a:xfrm>
            <a:off x="8010142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4" name="Shape 13"/>
          <p:cNvSpPr/>
          <p:nvPr/>
        </p:nvSpPr>
        <p:spPr>
          <a:xfrm>
            <a:off x="8010142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5" name="Shape 14"/>
          <p:cNvSpPr/>
          <p:nvPr/>
        </p:nvSpPr>
        <p:spPr>
          <a:xfrm>
            <a:off x="8010142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6" name="Shape 15"/>
          <p:cNvSpPr/>
          <p:nvPr/>
        </p:nvSpPr>
        <p:spPr>
          <a:xfrm>
            <a:off x="8010142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7" name="Shape 16"/>
          <p:cNvSpPr/>
          <p:nvPr/>
        </p:nvSpPr>
        <p:spPr>
          <a:xfrm>
            <a:off x="8394192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8" name="Shape 17"/>
          <p:cNvSpPr/>
          <p:nvPr/>
        </p:nvSpPr>
        <p:spPr>
          <a:xfrm>
            <a:off x="8394192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19" name="Shape 18"/>
          <p:cNvSpPr/>
          <p:nvPr/>
        </p:nvSpPr>
        <p:spPr>
          <a:xfrm>
            <a:off x="8394192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0" name="Shape 19"/>
          <p:cNvSpPr/>
          <p:nvPr/>
        </p:nvSpPr>
        <p:spPr>
          <a:xfrm>
            <a:off x="8394192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1" name="Shape 20"/>
          <p:cNvSpPr/>
          <p:nvPr/>
        </p:nvSpPr>
        <p:spPr>
          <a:xfrm>
            <a:off x="8778240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2" name="Shape 21"/>
          <p:cNvSpPr/>
          <p:nvPr/>
        </p:nvSpPr>
        <p:spPr>
          <a:xfrm>
            <a:off x="8778240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3" name="Shape 22"/>
          <p:cNvSpPr/>
          <p:nvPr/>
        </p:nvSpPr>
        <p:spPr>
          <a:xfrm>
            <a:off x="8778240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4" name="Shape 23"/>
          <p:cNvSpPr/>
          <p:nvPr/>
        </p:nvSpPr>
        <p:spPr>
          <a:xfrm>
            <a:off x="8778240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5" name="Text 24"/>
          <p:cNvSpPr txBox="1"/>
          <p:nvPr/>
        </p:nvSpPr>
        <p:spPr>
          <a:xfrm>
            <a:off x="502919" y="398780"/>
            <a:ext cx="6309362" cy="574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3200">
                <a:solidFill>
                  <a:srgbClr val="FFFFFF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Proposed Next Steps</a:t>
            </a:r>
          </a:p>
        </p:txBody>
      </p:sp>
      <p:sp>
        <p:nvSpPr>
          <p:cNvPr id="126" name="Shape 25"/>
          <p:cNvSpPr/>
          <p:nvPr/>
        </p:nvSpPr>
        <p:spPr>
          <a:xfrm>
            <a:off x="457200" y="1005838"/>
            <a:ext cx="4114800" cy="36578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7" name="Shape 26"/>
          <p:cNvSpPr/>
          <p:nvPr/>
        </p:nvSpPr>
        <p:spPr>
          <a:xfrm>
            <a:off x="457200" y="1234438"/>
            <a:ext cx="8229600" cy="1600203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8" name="Shape 27"/>
          <p:cNvSpPr/>
          <p:nvPr/>
        </p:nvSpPr>
        <p:spPr>
          <a:xfrm>
            <a:off x="457200" y="1234438"/>
            <a:ext cx="73154" cy="1600203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9" name="Text 28"/>
          <p:cNvSpPr txBox="1"/>
          <p:nvPr/>
        </p:nvSpPr>
        <p:spPr>
          <a:xfrm>
            <a:off x="594359" y="1324100"/>
            <a:ext cx="640083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3000">
                <a:solidFill>
                  <a:srgbClr val="C5832A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130" name="Text 29"/>
          <p:cNvSpPr txBox="1"/>
          <p:nvPr/>
        </p:nvSpPr>
        <p:spPr>
          <a:xfrm>
            <a:off x="1234440" y="1386648"/>
            <a:ext cx="7040879" cy="280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4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On Independent Studies</a:t>
            </a:r>
          </a:p>
        </p:txBody>
      </p:sp>
      <p:sp>
        <p:nvSpPr>
          <p:cNvPr id="131" name="Text 30"/>
          <p:cNvSpPr txBox="1"/>
          <p:nvPr/>
        </p:nvSpPr>
        <p:spPr>
          <a:xfrm>
            <a:off x="1234439" y="1962326"/>
            <a:ext cx="7223760" cy="555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marL="342900" indent="-342900">
              <a:buSzPct val="100000"/>
              <a:buChar char="•"/>
              <a:defRPr sz="1100">
                <a:solidFill>
                  <a:srgbClr val="F5F2EC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Council discussion: should commissioning studies become a standard checklist item at PDP initiation?</a:t>
            </a:r>
          </a:p>
          <a:p>
            <a:pPr marL="342900" indent="-342900">
              <a:buSzPct val="100000"/>
              <a:buChar char="•"/>
              <a:defRPr sz="1100">
                <a:solidFill>
                  <a:srgbClr val="F5F2EC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Staff and Council to circulate existing provisions to raise awareness</a:t>
            </a:r>
          </a:p>
          <a:p>
            <a:pPr marL="342900" indent="-342900">
              <a:buSzPct val="100000"/>
              <a:buChar char="•"/>
              <a:defRPr sz="1100">
                <a:solidFill>
                  <a:srgbClr val="F5F2EC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Consider language for the PDP charter template that prompts WGs to identify evidence gaps early</a:t>
            </a:r>
          </a:p>
        </p:txBody>
      </p:sp>
      <p:sp>
        <p:nvSpPr>
          <p:cNvPr id="132" name="Shape 31"/>
          <p:cNvSpPr/>
          <p:nvPr/>
        </p:nvSpPr>
        <p:spPr>
          <a:xfrm>
            <a:off x="457200" y="3063238"/>
            <a:ext cx="8229600" cy="1600203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33" name="Shape 32"/>
          <p:cNvSpPr/>
          <p:nvPr/>
        </p:nvSpPr>
        <p:spPr>
          <a:xfrm>
            <a:off x="457200" y="3063238"/>
            <a:ext cx="73154" cy="1600203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34" name="Text 33"/>
          <p:cNvSpPr txBox="1"/>
          <p:nvPr/>
        </p:nvSpPr>
        <p:spPr>
          <a:xfrm>
            <a:off x="594359" y="3152900"/>
            <a:ext cx="640083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3000">
                <a:solidFill>
                  <a:srgbClr val="C5832A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135" name="Text 34"/>
          <p:cNvSpPr txBox="1"/>
          <p:nvPr/>
        </p:nvSpPr>
        <p:spPr>
          <a:xfrm>
            <a:off x="1234440" y="3215448"/>
            <a:ext cx="7040879" cy="280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4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On Issue Report Principles</a:t>
            </a:r>
          </a:p>
        </p:txBody>
      </p:sp>
      <p:sp>
        <p:nvSpPr>
          <p:cNvPr id="136" name="Text 35"/>
          <p:cNvSpPr txBox="1"/>
          <p:nvPr/>
        </p:nvSpPr>
        <p:spPr>
          <a:xfrm>
            <a:off x="1234439" y="3791126"/>
            <a:ext cx="7223760" cy="555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marL="342900" indent="-342900">
              <a:buSzPct val="100000"/>
              <a:buChar char="•"/>
              <a:defRPr sz="1100">
                <a:solidFill>
                  <a:srgbClr val="F5F2EC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Council discussion in Mumbai: what do we expect from a well-grounded issue report?</a:t>
            </a:r>
          </a:p>
          <a:p>
            <a:pPr marL="342900" indent="-342900">
              <a:buSzPct val="100000"/>
              <a:buChar char="•"/>
              <a:defRPr sz="1100">
                <a:solidFill>
                  <a:srgbClr val="F5F2EC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Working group or small drafting group to develop a short set of principles</a:t>
            </a:r>
          </a:p>
          <a:p>
            <a:pPr marL="342900" indent="-342900">
              <a:buSzPct val="100000"/>
              <a:buChar char="•"/>
              <a:defRPr sz="1100">
                <a:solidFill>
                  <a:srgbClr val="F5F2EC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Principles to be incorporated as guidance in the PDP Manual going forward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0"/>
          <p:cNvSpPr/>
          <p:nvPr/>
        </p:nvSpPr>
        <p:spPr>
          <a:xfrm>
            <a:off x="6858000" y="274320"/>
            <a:ext cx="64008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39" name="Shape 1"/>
          <p:cNvSpPr/>
          <p:nvPr/>
        </p:nvSpPr>
        <p:spPr>
          <a:xfrm>
            <a:off x="6858000" y="658368"/>
            <a:ext cx="64008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0" name="Shape 2"/>
          <p:cNvSpPr/>
          <p:nvPr/>
        </p:nvSpPr>
        <p:spPr>
          <a:xfrm>
            <a:off x="6858000" y="1042416"/>
            <a:ext cx="64008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1" name="Shape 3"/>
          <p:cNvSpPr/>
          <p:nvPr/>
        </p:nvSpPr>
        <p:spPr>
          <a:xfrm>
            <a:off x="6858000" y="1426463"/>
            <a:ext cx="64008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2" name="Shape 4"/>
          <p:cNvSpPr/>
          <p:nvPr/>
        </p:nvSpPr>
        <p:spPr>
          <a:xfrm>
            <a:off x="7242047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3" name="Shape 5"/>
          <p:cNvSpPr/>
          <p:nvPr/>
        </p:nvSpPr>
        <p:spPr>
          <a:xfrm>
            <a:off x="7242047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4" name="Shape 6"/>
          <p:cNvSpPr/>
          <p:nvPr/>
        </p:nvSpPr>
        <p:spPr>
          <a:xfrm>
            <a:off x="7242047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5" name="Shape 7"/>
          <p:cNvSpPr/>
          <p:nvPr/>
        </p:nvSpPr>
        <p:spPr>
          <a:xfrm>
            <a:off x="7242047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6" name="Shape 8"/>
          <p:cNvSpPr/>
          <p:nvPr/>
        </p:nvSpPr>
        <p:spPr>
          <a:xfrm>
            <a:off x="7626094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7" name="Shape 9"/>
          <p:cNvSpPr/>
          <p:nvPr/>
        </p:nvSpPr>
        <p:spPr>
          <a:xfrm>
            <a:off x="7626094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8" name="Shape 10"/>
          <p:cNvSpPr/>
          <p:nvPr/>
        </p:nvSpPr>
        <p:spPr>
          <a:xfrm>
            <a:off x="7626094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49" name="Shape 11"/>
          <p:cNvSpPr/>
          <p:nvPr/>
        </p:nvSpPr>
        <p:spPr>
          <a:xfrm>
            <a:off x="7626094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0" name="Shape 12"/>
          <p:cNvSpPr/>
          <p:nvPr/>
        </p:nvSpPr>
        <p:spPr>
          <a:xfrm>
            <a:off x="8010142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1" name="Shape 13"/>
          <p:cNvSpPr/>
          <p:nvPr/>
        </p:nvSpPr>
        <p:spPr>
          <a:xfrm>
            <a:off x="8010142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2" name="Shape 14"/>
          <p:cNvSpPr/>
          <p:nvPr/>
        </p:nvSpPr>
        <p:spPr>
          <a:xfrm>
            <a:off x="8010142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3" name="Shape 15"/>
          <p:cNvSpPr/>
          <p:nvPr/>
        </p:nvSpPr>
        <p:spPr>
          <a:xfrm>
            <a:off x="8010142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4" name="Shape 16"/>
          <p:cNvSpPr/>
          <p:nvPr/>
        </p:nvSpPr>
        <p:spPr>
          <a:xfrm>
            <a:off x="8394192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5" name="Shape 17"/>
          <p:cNvSpPr/>
          <p:nvPr/>
        </p:nvSpPr>
        <p:spPr>
          <a:xfrm>
            <a:off x="8394192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6" name="Shape 18"/>
          <p:cNvSpPr/>
          <p:nvPr/>
        </p:nvSpPr>
        <p:spPr>
          <a:xfrm>
            <a:off x="8394192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7" name="Shape 19"/>
          <p:cNvSpPr/>
          <p:nvPr/>
        </p:nvSpPr>
        <p:spPr>
          <a:xfrm>
            <a:off x="8394192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8" name="Shape 20"/>
          <p:cNvSpPr/>
          <p:nvPr/>
        </p:nvSpPr>
        <p:spPr>
          <a:xfrm>
            <a:off x="8778240" y="274320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9" name="Shape 21"/>
          <p:cNvSpPr/>
          <p:nvPr/>
        </p:nvSpPr>
        <p:spPr>
          <a:xfrm>
            <a:off x="8778240" y="658368"/>
            <a:ext cx="64011" cy="64010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60" name="Shape 22"/>
          <p:cNvSpPr/>
          <p:nvPr/>
        </p:nvSpPr>
        <p:spPr>
          <a:xfrm>
            <a:off x="8778240" y="1042416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61" name="Shape 23"/>
          <p:cNvSpPr/>
          <p:nvPr/>
        </p:nvSpPr>
        <p:spPr>
          <a:xfrm>
            <a:off x="8778240" y="1426463"/>
            <a:ext cx="64011" cy="64011"/>
          </a:xfrm>
          <a:prstGeom prst="ellipse">
            <a:avLst/>
          </a:prstGeom>
          <a:solidFill>
            <a:srgbClr val="E8A84C">
              <a:alpha val="40000"/>
            </a:srgbClr>
          </a:solidFill>
          <a:ln w="12700">
            <a:solidFill>
              <a:srgbClr val="E8A84C">
                <a:alpha val="40000"/>
              </a:srgbClr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62" name="Text 24"/>
          <p:cNvSpPr txBox="1"/>
          <p:nvPr/>
        </p:nvSpPr>
        <p:spPr>
          <a:xfrm>
            <a:off x="502919" y="398780"/>
            <a:ext cx="6309362" cy="574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3200">
                <a:solidFill>
                  <a:srgbClr val="FFFFFF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Proposed Next Steps</a:t>
            </a:r>
          </a:p>
        </p:txBody>
      </p:sp>
      <p:sp>
        <p:nvSpPr>
          <p:cNvPr id="163" name="Shape 25"/>
          <p:cNvSpPr/>
          <p:nvPr/>
        </p:nvSpPr>
        <p:spPr>
          <a:xfrm>
            <a:off x="457200" y="1005838"/>
            <a:ext cx="4114800" cy="36578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64" name="Shape 26"/>
          <p:cNvSpPr/>
          <p:nvPr/>
        </p:nvSpPr>
        <p:spPr>
          <a:xfrm>
            <a:off x="457200" y="1234438"/>
            <a:ext cx="8229600" cy="2063201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65" name="Shape 27"/>
          <p:cNvSpPr/>
          <p:nvPr/>
        </p:nvSpPr>
        <p:spPr>
          <a:xfrm>
            <a:off x="457200" y="1234438"/>
            <a:ext cx="73154" cy="1600203"/>
          </a:xfrm>
          <a:prstGeom prst="rect">
            <a:avLst/>
          </a:prstGeom>
          <a:solidFill>
            <a:srgbClr val="C5832A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66" name="Text 28"/>
          <p:cNvSpPr txBox="1"/>
          <p:nvPr/>
        </p:nvSpPr>
        <p:spPr>
          <a:xfrm>
            <a:off x="594359" y="1324100"/>
            <a:ext cx="640083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3000">
                <a:solidFill>
                  <a:srgbClr val="C5832A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167" name="Text 29"/>
          <p:cNvSpPr txBox="1"/>
          <p:nvPr/>
        </p:nvSpPr>
        <p:spPr>
          <a:xfrm>
            <a:off x="1234440" y="1386649"/>
            <a:ext cx="7040879" cy="2807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b="1" sz="14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Parity Issue</a:t>
            </a:r>
          </a:p>
        </p:txBody>
      </p:sp>
      <p:sp>
        <p:nvSpPr>
          <p:cNvPr id="168" name="Rectangle 3"/>
          <p:cNvSpPr txBox="1"/>
          <p:nvPr/>
        </p:nvSpPr>
        <p:spPr>
          <a:xfrm>
            <a:off x="1161286" y="1443601"/>
            <a:ext cx="6012513" cy="1391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Council discussion: how do we ensure structural parity between CSG and NCSG is reflected in actual PDP participation? 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Identify where and why representation gaps occur during</a:t>
            </a:r>
          </a:p>
          <a:p>
            <a:pPr marL="171450" indent="-171450">
              <a:buSzPct val="100000"/>
              <a:buFont typeface="Arial"/>
              <a:buChar char="•"/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Consider adding parity‑awareness language to PDP charter templates to prompt WGs to flag imbalances and request outreach or adjustment as needed.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